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0" r:id="rId1"/>
  </p:sldMasterIdLst>
  <p:notesMasterIdLst>
    <p:notesMasterId r:id="rId27"/>
  </p:notesMasterIdLst>
  <p:sldIdLst>
    <p:sldId id="430" r:id="rId2"/>
    <p:sldId id="458" r:id="rId3"/>
    <p:sldId id="459" r:id="rId4"/>
    <p:sldId id="460" r:id="rId5"/>
    <p:sldId id="441" r:id="rId6"/>
    <p:sldId id="432" r:id="rId7"/>
    <p:sldId id="442" r:id="rId8"/>
    <p:sldId id="433" r:id="rId9"/>
    <p:sldId id="443" r:id="rId10"/>
    <p:sldId id="434" r:id="rId11"/>
    <p:sldId id="455" r:id="rId12"/>
    <p:sldId id="444" r:id="rId13"/>
    <p:sldId id="457" r:id="rId14"/>
    <p:sldId id="437" r:id="rId15"/>
    <p:sldId id="445" r:id="rId16"/>
    <p:sldId id="436" r:id="rId17"/>
    <p:sldId id="456" r:id="rId18"/>
    <p:sldId id="438" r:id="rId19"/>
    <p:sldId id="447" r:id="rId20"/>
    <p:sldId id="446" r:id="rId21"/>
    <p:sldId id="439" r:id="rId22"/>
    <p:sldId id="448" r:id="rId23"/>
    <p:sldId id="449" r:id="rId24"/>
    <p:sldId id="452" r:id="rId25"/>
    <p:sldId id="451"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186E7A4-122C-4DA2-89F7-F8F0A24F0926}">
          <p14:sldIdLst>
            <p14:sldId id="430"/>
            <p14:sldId id="458"/>
            <p14:sldId id="459"/>
            <p14:sldId id="460"/>
            <p14:sldId id="441"/>
            <p14:sldId id="432"/>
            <p14:sldId id="442"/>
            <p14:sldId id="433"/>
            <p14:sldId id="443"/>
            <p14:sldId id="434"/>
            <p14:sldId id="455"/>
            <p14:sldId id="444"/>
            <p14:sldId id="457"/>
            <p14:sldId id="437"/>
            <p14:sldId id="445"/>
            <p14:sldId id="436"/>
            <p14:sldId id="456"/>
            <p14:sldId id="438"/>
            <p14:sldId id="447"/>
            <p14:sldId id="446"/>
            <p14:sldId id="439"/>
            <p14:sldId id="448"/>
            <p14:sldId id="449"/>
            <p14:sldId id="452"/>
            <p14:sldId id="4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70C0"/>
    <a:srgbClr val="E9F1FD"/>
    <a:srgbClr val="E3EBD5"/>
    <a:srgbClr val="E0EBFC"/>
    <a:srgbClr val="D2E1FA"/>
    <a:srgbClr val="C3D8F9"/>
    <a:srgbClr val="E6C46D"/>
    <a:srgbClr val="B6A069"/>
    <a:srgbClr val="ED8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2" autoAdjust="0"/>
    <p:restoredTop sz="96395" autoAdjust="0"/>
  </p:normalViewPr>
  <p:slideViewPr>
    <p:cSldViewPr snapToGrid="0">
      <p:cViewPr varScale="1">
        <p:scale>
          <a:sx n="100" d="100"/>
          <a:sy n="100" d="100"/>
        </p:scale>
        <p:origin x="108" y="72"/>
      </p:cViewPr>
      <p:guideLst>
        <p:guide orient="horz" pos="2160"/>
        <p:guide pos="2880"/>
      </p:guideLst>
    </p:cSldViewPr>
  </p:slideViewPr>
  <p:notesTextViewPr>
    <p:cViewPr>
      <p:scale>
        <a:sx n="125" d="100"/>
        <a:sy n="125" d="100"/>
      </p:scale>
      <p:origin x="0" y="0"/>
    </p:cViewPr>
  </p:notesTextViewPr>
  <p:notesViewPr>
    <p:cSldViewPr snapToGrid="0">
      <p:cViewPr varScale="1">
        <p:scale>
          <a:sx n="65" d="100"/>
          <a:sy n="65" d="100"/>
        </p:scale>
        <p:origin x="3082"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en-US" altLang="zh-TW" sz="1400" dirty="0"/>
              <a:t> </a:t>
            </a:r>
            <a:endParaRPr lang="zh-TW" sz="1400" dirty="0"/>
          </a:p>
        </c:rich>
      </c:tx>
      <c:layout>
        <c:manualLayout>
          <c:xMode val="edge"/>
          <c:yMode val="edge"/>
          <c:x val="0.3938179254177131"/>
          <c:y val="7.1634672196637739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zh-TW"/>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工作表1!$B$1</c:f>
              <c:strCache>
                <c:ptCount val="1"/>
                <c:pt idx="0">
                  <c:v>戶數</c:v>
                </c:pt>
              </c:strCache>
            </c:strRef>
          </c:tx>
          <c:dPt>
            <c:idx val="0"/>
            <c:bubble3D val="0"/>
            <c:spPr>
              <a:solidFill>
                <a:srgbClr val="77B5E9"/>
              </a:solidFill>
              <a:ln>
                <a:solidFill>
                  <a:schemeClr val="bg1"/>
                </a:solidFill>
              </a:ln>
              <a:effectLst>
                <a:outerShdw blurRad="88900" sx="102000" sy="102000" algn="ctr" rotWithShape="0">
                  <a:prstClr val="black">
                    <a:alpha val="20000"/>
                  </a:prstClr>
                </a:outerShdw>
              </a:effectLst>
              <a:scene3d>
                <a:camera prst="orthographicFront"/>
                <a:lightRig rig="threePt" dir="t"/>
              </a:scene3d>
              <a:sp3d prstMaterial="matte">
                <a:contourClr>
                  <a:schemeClr val="bg1"/>
                </a:contourClr>
              </a:sp3d>
            </c:spPr>
            <c:extLst>
              <c:ext xmlns:c16="http://schemas.microsoft.com/office/drawing/2014/chart" uri="{C3380CC4-5D6E-409C-BE32-E72D297353CC}">
                <c16:uniqueId val="{00000001-E304-43B3-B9CB-3D42E0B39764}"/>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E304-43B3-B9CB-3D42E0B39764}"/>
              </c:ext>
            </c:extLst>
          </c:dPt>
          <c:dLbls>
            <c:dLbl>
              <c:idx val="0"/>
              <c:layout>
                <c:manualLayout>
                  <c:x val="-0.17367814913745802"/>
                  <c:y val="-0.3189252963244919"/>
                </c:manualLayout>
              </c:layout>
              <c:tx>
                <c:rich>
                  <a:bodyPr rot="0" spcFirstLastPara="1" vertOverflow="ellipsis" vert="horz" wrap="square" lIns="38100" tIns="19050" rIns="38100" bIns="19050" anchor="ctr" anchorCtr="0">
                    <a:noAutofit/>
                  </a:bodyPr>
                  <a:lstStyle/>
                  <a:p>
                    <a:pPr algn="ctr" rtl="0">
                      <a:lnSpc>
                        <a:spcPts val="1500"/>
                      </a:lnSpc>
                      <a:defRPr sz="1100" b="1" i="0" u="none" strike="noStrike" kern="1200" baseline="0">
                        <a:solidFill>
                          <a:prstClr val="black"/>
                        </a:solidFill>
                        <a:latin typeface="+mn-lt"/>
                        <a:ea typeface="+mn-ea"/>
                        <a:cs typeface="+mn-cs"/>
                      </a:defRPr>
                    </a:pPr>
                    <a:fld id="{5F881DDF-ABDF-4A2D-B55D-EA1BF9B4BB34}" type="CATEGORYNAME">
                      <a:rPr lang="zh-TW" altLang="en-US" sz="1100" b="1" i="0" u="none" strike="noStrike" kern="1200" baseline="0" smtClean="0">
                        <a:solidFill>
                          <a:schemeClr val="tx1"/>
                        </a:solidFill>
                        <a:latin typeface="+mn-lt"/>
                        <a:ea typeface="+mn-ea"/>
                        <a:cs typeface="+mn-cs"/>
                      </a:rPr>
                      <a:pPr algn="ctr" rtl="0">
                        <a:lnSpc>
                          <a:spcPts val="1500"/>
                        </a:lnSpc>
                        <a:defRPr sz="1100">
                          <a:solidFill>
                            <a:prstClr val="black"/>
                          </a:solidFill>
                        </a:defRPr>
                      </a:pPr>
                      <a:t>[類別名稱]</a:t>
                    </a:fld>
                    <a:r>
                      <a:rPr lang="zh-TW" altLang="en-US" sz="1100" b="1" i="0" u="none" strike="noStrike" kern="1200" baseline="0" dirty="0">
                        <a:solidFill>
                          <a:schemeClr val="tx1"/>
                        </a:solidFill>
                        <a:latin typeface="+mn-lt"/>
                        <a:ea typeface="+mn-ea"/>
                        <a:cs typeface="+mn-cs"/>
                      </a:rPr>
                      <a:t>
</a:t>
                    </a:r>
                    <a:fld id="{9300B262-C95C-4532-97C5-08FC55522208}" type="PERCENTAGE">
                      <a:rPr lang="en-US" altLang="zh-TW" sz="1100" b="1" i="0" u="none" strike="noStrike" kern="1200" baseline="0" smtClean="0">
                        <a:solidFill>
                          <a:schemeClr val="tx1"/>
                        </a:solidFill>
                        <a:latin typeface="+mn-lt"/>
                        <a:ea typeface="+mn-ea"/>
                        <a:cs typeface="+mn-cs"/>
                      </a:rPr>
                      <a:pPr algn="ctr" rtl="0">
                        <a:lnSpc>
                          <a:spcPts val="1500"/>
                        </a:lnSpc>
                        <a:defRPr sz="1100">
                          <a:solidFill>
                            <a:prstClr val="black"/>
                          </a:solidFill>
                        </a:defRPr>
                      </a:pPr>
                      <a:t>[百分比]</a:t>
                    </a:fld>
                    <a:r>
                      <a:rPr lang="en-US" altLang="zh-TW" sz="1100" b="1" i="0" u="none" strike="noStrike" kern="1200" baseline="0" dirty="0">
                        <a:solidFill>
                          <a:schemeClr val="tx1"/>
                        </a:solidFill>
                        <a:latin typeface="+mn-lt"/>
                        <a:ea typeface="+mn-ea"/>
                        <a:cs typeface="+mn-cs"/>
                      </a:rPr>
                      <a:t>(194</a:t>
                    </a:r>
                    <a:r>
                      <a:rPr lang="zh-TW" altLang="en-US" sz="1100" b="1" i="0" u="none" strike="noStrike" kern="1200" baseline="0" dirty="0">
                        <a:solidFill>
                          <a:schemeClr val="tx1"/>
                        </a:solidFill>
                        <a:latin typeface="+mn-lt"/>
                        <a:ea typeface="+mn-ea"/>
                        <a:cs typeface="+mn-cs"/>
                      </a:rPr>
                      <a:t>戶</a:t>
                    </a:r>
                    <a:r>
                      <a:rPr lang="en-US" altLang="zh-TW" sz="11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lnSpc>
                      <a:spcPts val="1500"/>
                    </a:lnSpc>
                    <a:defRPr sz="1100" b="1" i="0" u="none" strike="noStrike" kern="1200" baseline="0">
                      <a:solidFill>
                        <a:prstClr val="black"/>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manualLayout>
                      <c:w val="0.45481891708126448"/>
                      <c:h val="0.31803813319415875"/>
                    </c:manualLayout>
                  </c15:layout>
                  <c15:dlblFieldTable/>
                  <c15:showDataLabelsRange val="0"/>
                </c:ext>
                <c:ext xmlns:c16="http://schemas.microsoft.com/office/drawing/2014/chart" uri="{C3380CC4-5D6E-409C-BE32-E72D297353CC}">
                  <c16:uniqueId val="{00000001-E304-43B3-B9CB-3D42E0B39764}"/>
                </c:ext>
              </c:extLst>
            </c:dLbl>
            <c:dLbl>
              <c:idx val="1"/>
              <c:layout>
                <c:manualLayout>
                  <c:x val="6.0261779194785842E-2"/>
                  <c:y val="0"/>
                </c:manualLayout>
              </c:layout>
              <c:tx>
                <c:rich>
                  <a:bodyPr rot="0" spcFirstLastPara="1" vertOverflow="ellipsis" vert="horz" wrap="square" lIns="38100" tIns="19050" rIns="38100" bIns="19050" anchor="ctr" anchorCtr="1">
                    <a:noAutofit/>
                  </a:bodyPr>
                  <a:lstStyle/>
                  <a:p>
                    <a:pPr>
                      <a:lnSpc>
                        <a:spcPts val="1500"/>
                      </a:lnSpc>
                      <a:defRPr sz="1100" b="1" i="0" u="none" strike="noStrike" kern="1200" baseline="0">
                        <a:solidFill>
                          <a:schemeClr val="tx1"/>
                        </a:solidFill>
                        <a:latin typeface="+mn-lt"/>
                        <a:ea typeface="+mn-ea"/>
                        <a:cs typeface="+mn-cs"/>
                      </a:defRPr>
                    </a:pPr>
                    <a:fld id="{DC9B5538-A69A-4D4D-B547-08808F3C0A96}" type="CATEGORYNAME">
                      <a:rPr lang="zh-TW" altLang="en-US" sz="1100">
                        <a:solidFill>
                          <a:schemeClr val="tx1"/>
                        </a:solidFill>
                      </a:rPr>
                      <a:pPr>
                        <a:lnSpc>
                          <a:spcPts val="1500"/>
                        </a:lnSpc>
                        <a:defRPr sz="1100">
                          <a:solidFill>
                            <a:schemeClr val="tx1"/>
                          </a:solidFill>
                        </a:defRPr>
                      </a:pPr>
                      <a:t>[類別名稱]</a:t>
                    </a:fld>
                    <a:r>
                      <a:rPr lang="zh-TW" altLang="en-US" sz="1100" baseline="0" dirty="0">
                        <a:solidFill>
                          <a:schemeClr val="tx1"/>
                        </a:solidFill>
                      </a:rPr>
                      <a:t>
</a:t>
                    </a:r>
                    <a:fld id="{D58B8720-49AF-4D30-A0A6-EA94EA5B50C2}" type="PERCENTAGE">
                      <a:rPr lang="en-US" altLang="zh-TW" sz="1100" baseline="0" smtClean="0">
                        <a:solidFill>
                          <a:schemeClr val="tx1"/>
                        </a:solidFill>
                      </a:rPr>
                      <a:pPr>
                        <a:lnSpc>
                          <a:spcPts val="1500"/>
                        </a:lnSpc>
                        <a:defRPr sz="1100">
                          <a:solidFill>
                            <a:schemeClr val="tx1"/>
                          </a:solidFill>
                        </a:defRPr>
                      </a:pPr>
                      <a:t>[百分比]</a:t>
                    </a:fld>
                    <a:r>
                      <a:rPr lang="en-US" altLang="zh-TW" sz="1100" baseline="0" dirty="0">
                        <a:solidFill>
                          <a:schemeClr val="tx1"/>
                        </a:solidFill>
                      </a:rPr>
                      <a:t>(20</a:t>
                    </a:r>
                    <a:r>
                      <a:rPr lang="zh-TW" altLang="en-US" sz="1100" baseline="0" dirty="0">
                        <a:solidFill>
                          <a:schemeClr val="tx1"/>
                        </a:solidFill>
                      </a:rPr>
                      <a:t>戶</a:t>
                    </a:r>
                    <a:r>
                      <a:rPr lang="en-US" altLang="zh-TW" sz="1100" baseline="0"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lnSpc>
                      <a:spcPts val="1500"/>
                    </a:lnSpc>
                    <a:defRPr sz="1100" b="1" i="0" u="none" strike="noStrike" kern="1200" baseline="0">
                      <a:solidFill>
                        <a:schemeClr val="tx1"/>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manualLayout>
                      <c:w val="0.44966214430806001"/>
                      <c:h val="0.21781327514213558"/>
                    </c:manualLayout>
                  </c15:layout>
                  <c15:dlblFieldTable/>
                  <c15:showDataLabelsRange val="0"/>
                </c:ext>
                <c:ext xmlns:c16="http://schemas.microsoft.com/office/drawing/2014/chart" uri="{C3380CC4-5D6E-409C-BE32-E72D297353CC}">
                  <c16:uniqueId val="{00000003-E304-43B3-B9CB-3D42E0B3976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zh-TW"/>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工作表1!$A$2:$A$3</c:f>
              <c:strCache>
                <c:ptCount val="2"/>
                <c:pt idx="0">
                  <c:v>示範住宅</c:v>
                </c:pt>
                <c:pt idx="1">
                  <c:v>社會住宅</c:v>
                </c:pt>
              </c:strCache>
            </c:strRef>
          </c:cat>
          <c:val>
            <c:numRef>
              <c:f>工作表1!$B$2:$B$3</c:f>
              <c:numCache>
                <c:formatCode>General</c:formatCode>
                <c:ptCount val="2"/>
                <c:pt idx="0">
                  <c:v>194</c:v>
                </c:pt>
                <c:pt idx="1">
                  <c:v>20</c:v>
                </c:pt>
              </c:numCache>
            </c:numRef>
          </c:val>
          <c:extLst>
            <c:ext xmlns:c16="http://schemas.microsoft.com/office/drawing/2014/chart" uri="{C3380CC4-5D6E-409C-BE32-E72D297353CC}">
              <c16:uniqueId val="{00000004-E304-43B3-B9CB-3D42E0B39764}"/>
            </c:ext>
          </c:extLst>
        </c:ser>
        <c:dLbls>
          <c:dLblPos val="inEnd"/>
          <c:showLegendKey val="0"/>
          <c:showVal val="0"/>
          <c:showCatName val="1"/>
          <c:showSerName val="0"/>
          <c:showPercent val="0"/>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zh-TW"/>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21188E-DBF8-4057-AC83-D3E4D36B7E06}" type="doc">
      <dgm:prSet loTypeId="urn:microsoft.com/office/officeart/2005/8/layout/chart3" loCatId="relationship" qsTypeId="urn:microsoft.com/office/officeart/2005/8/quickstyle/simple5" qsCatId="simple" csTypeId="urn:microsoft.com/office/officeart/2005/8/colors/accent2_2" csCatId="accent2" phldr="1"/>
      <dgm:spPr/>
    </dgm:pt>
    <dgm:pt modelId="{C17D64CB-C481-4483-B27E-E3E84CB781F6}">
      <dgm:prSet phldrT="[文字]"/>
      <dgm:spPr/>
      <dgm:t>
        <a:bodyPr/>
        <a:lstStyle/>
        <a:p>
          <a:r>
            <a:rPr lang="zh-TW" altLang="en-US" dirty="0"/>
            <a:t>經濟或社會弱勢者，至少</a:t>
          </a:r>
          <a:r>
            <a:rPr lang="en-US" altLang="zh-TW" dirty="0"/>
            <a:t>40%</a:t>
          </a:r>
          <a:endParaRPr lang="zh-TW" altLang="en-US" dirty="0"/>
        </a:p>
      </dgm:t>
    </dgm:pt>
    <dgm:pt modelId="{724B89E4-BD1E-4A06-8D39-F342EEB9B305}" type="parTrans" cxnId="{F61091D0-E1AD-46FA-A7D4-EA0A248E5496}">
      <dgm:prSet/>
      <dgm:spPr/>
      <dgm:t>
        <a:bodyPr/>
        <a:lstStyle/>
        <a:p>
          <a:endParaRPr lang="zh-TW" altLang="en-US"/>
        </a:p>
      </dgm:t>
    </dgm:pt>
    <dgm:pt modelId="{E630FF4F-3314-4C92-B810-105FD460EEDD}" type="sibTrans" cxnId="{F61091D0-E1AD-46FA-A7D4-EA0A248E5496}">
      <dgm:prSet/>
      <dgm:spPr/>
      <dgm:t>
        <a:bodyPr/>
        <a:lstStyle/>
        <a:p>
          <a:endParaRPr lang="zh-TW" altLang="en-US"/>
        </a:p>
      </dgm:t>
    </dgm:pt>
    <dgm:pt modelId="{D09A31C0-3879-440A-8521-6BDB5F751EBE}">
      <dgm:prSet phldrT="[文字]"/>
      <dgm:spPr/>
      <dgm:t>
        <a:bodyPr/>
        <a:lstStyle/>
        <a:p>
          <a:pPr algn="l"/>
          <a:r>
            <a:rPr lang="zh-TW" altLang="en-US" dirty="0"/>
            <a:t>非設籍就學、就業有居住需求者</a:t>
          </a:r>
        </a:p>
      </dgm:t>
    </dgm:pt>
    <dgm:pt modelId="{A765AA21-6502-4E78-85C9-DC7112494501}" type="parTrans" cxnId="{30225572-5342-4887-A73C-2990D7757CA2}">
      <dgm:prSet/>
      <dgm:spPr/>
      <dgm:t>
        <a:bodyPr/>
        <a:lstStyle/>
        <a:p>
          <a:endParaRPr lang="zh-TW" altLang="en-US"/>
        </a:p>
      </dgm:t>
    </dgm:pt>
    <dgm:pt modelId="{3AA70CDF-41FA-42EC-8109-689617A03FB9}" type="sibTrans" cxnId="{30225572-5342-4887-A73C-2990D7757CA2}">
      <dgm:prSet/>
      <dgm:spPr/>
      <dgm:t>
        <a:bodyPr/>
        <a:lstStyle/>
        <a:p>
          <a:endParaRPr lang="zh-TW" altLang="en-US"/>
        </a:p>
      </dgm:t>
    </dgm:pt>
    <dgm:pt modelId="{3F9AF11D-25AB-46AD-BEF2-462AE3BAC023}">
      <dgm:prSet phldrT="[文字]"/>
      <dgm:spPr/>
      <dgm:t>
        <a:bodyPr/>
        <a:lstStyle/>
        <a:p>
          <a:pPr algn="ctr"/>
          <a:r>
            <a:rPr lang="zh-TW" altLang="en-US" dirty="0"/>
            <a:t>一般縣民</a:t>
          </a:r>
        </a:p>
      </dgm:t>
    </dgm:pt>
    <dgm:pt modelId="{8766453F-C2B3-4008-9EF0-BED7EC3550BE}" type="parTrans" cxnId="{F0A6995B-D856-4CB8-B2BC-F4C71BF0406A}">
      <dgm:prSet/>
      <dgm:spPr/>
      <dgm:t>
        <a:bodyPr/>
        <a:lstStyle/>
        <a:p>
          <a:endParaRPr lang="zh-TW" altLang="en-US"/>
        </a:p>
      </dgm:t>
    </dgm:pt>
    <dgm:pt modelId="{1AF8B9AB-CBCE-4004-B80C-6C53FFCD7621}" type="sibTrans" cxnId="{F0A6995B-D856-4CB8-B2BC-F4C71BF0406A}">
      <dgm:prSet/>
      <dgm:spPr/>
      <dgm:t>
        <a:bodyPr/>
        <a:lstStyle/>
        <a:p>
          <a:endParaRPr lang="zh-TW" altLang="en-US"/>
        </a:p>
      </dgm:t>
    </dgm:pt>
    <dgm:pt modelId="{6242CF47-8322-4766-BBA5-F652C4A96472}">
      <dgm:prSet phldrT="[文字]"/>
      <dgm:spPr/>
      <dgm:t>
        <a:bodyPr/>
        <a:lstStyle/>
        <a:p>
          <a:r>
            <a:rPr lang="zh-TW" altLang="en-US" dirty="0"/>
            <a:t>其他縣民</a:t>
          </a:r>
        </a:p>
      </dgm:t>
    </dgm:pt>
    <dgm:pt modelId="{81321DA2-962D-42DC-9B23-DEBC80297053}" type="parTrans" cxnId="{6E7FF999-ADC5-4E1B-A65D-627F55A5CD70}">
      <dgm:prSet/>
      <dgm:spPr/>
      <dgm:t>
        <a:bodyPr/>
        <a:lstStyle/>
        <a:p>
          <a:endParaRPr lang="zh-TW" altLang="en-US"/>
        </a:p>
      </dgm:t>
    </dgm:pt>
    <dgm:pt modelId="{E8954CE3-8878-4183-A43C-B0982F228D74}" type="sibTrans" cxnId="{6E7FF999-ADC5-4E1B-A65D-627F55A5CD70}">
      <dgm:prSet/>
      <dgm:spPr/>
      <dgm:t>
        <a:bodyPr/>
        <a:lstStyle/>
        <a:p>
          <a:endParaRPr lang="zh-TW" altLang="en-US"/>
        </a:p>
      </dgm:t>
    </dgm:pt>
    <dgm:pt modelId="{71E5E6CB-4D27-4726-976E-E7F4A06CA26C}" type="pres">
      <dgm:prSet presAssocID="{E621188E-DBF8-4057-AC83-D3E4D36B7E06}" presName="compositeShape" presStyleCnt="0">
        <dgm:presLayoutVars>
          <dgm:chMax val="7"/>
          <dgm:dir/>
          <dgm:resizeHandles val="exact"/>
        </dgm:presLayoutVars>
      </dgm:prSet>
      <dgm:spPr/>
    </dgm:pt>
    <dgm:pt modelId="{CADEDA45-7823-42C1-971C-6459E7D59004}" type="pres">
      <dgm:prSet presAssocID="{E621188E-DBF8-4057-AC83-D3E4D36B7E06}" presName="wedge1" presStyleLbl="node1" presStyleIdx="0" presStyleCnt="4"/>
      <dgm:spPr/>
    </dgm:pt>
    <dgm:pt modelId="{406731F9-1848-48FE-8F32-9AAF37496135}" type="pres">
      <dgm:prSet presAssocID="{E621188E-DBF8-4057-AC83-D3E4D36B7E06}" presName="wedge1Tx" presStyleLbl="node1" presStyleIdx="0" presStyleCnt="4">
        <dgm:presLayoutVars>
          <dgm:chMax val="0"/>
          <dgm:chPref val="0"/>
          <dgm:bulletEnabled val="1"/>
        </dgm:presLayoutVars>
      </dgm:prSet>
      <dgm:spPr/>
    </dgm:pt>
    <dgm:pt modelId="{A132E1CC-C31B-48F7-BFFA-EA3AD4CBD7F8}" type="pres">
      <dgm:prSet presAssocID="{E621188E-DBF8-4057-AC83-D3E4D36B7E06}" presName="wedge2" presStyleLbl="node1" presStyleIdx="1" presStyleCnt="4"/>
      <dgm:spPr/>
    </dgm:pt>
    <dgm:pt modelId="{861E4C5D-F041-4BDB-8CC8-6411A559F917}" type="pres">
      <dgm:prSet presAssocID="{E621188E-DBF8-4057-AC83-D3E4D36B7E06}" presName="wedge2Tx" presStyleLbl="node1" presStyleIdx="1" presStyleCnt="4">
        <dgm:presLayoutVars>
          <dgm:chMax val="0"/>
          <dgm:chPref val="0"/>
          <dgm:bulletEnabled val="1"/>
        </dgm:presLayoutVars>
      </dgm:prSet>
      <dgm:spPr/>
    </dgm:pt>
    <dgm:pt modelId="{FB1D48B0-1363-47D7-8BC2-107789C16480}" type="pres">
      <dgm:prSet presAssocID="{E621188E-DBF8-4057-AC83-D3E4D36B7E06}" presName="wedge3" presStyleLbl="node1" presStyleIdx="2" presStyleCnt="4"/>
      <dgm:spPr/>
    </dgm:pt>
    <dgm:pt modelId="{B80E7D4B-53E4-4D7E-A1FA-37174B4C6259}" type="pres">
      <dgm:prSet presAssocID="{E621188E-DBF8-4057-AC83-D3E4D36B7E06}" presName="wedge3Tx" presStyleLbl="node1" presStyleIdx="2" presStyleCnt="4">
        <dgm:presLayoutVars>
          <dgm:chMax val="0"/>
          <dgm:chPref val="0"/>
          <dgm:bulletEnabled val="1"/>
        </dgm:presLayoutVars>
      </dgm:prSet>
      <dgm:spPr/>
    </dgm:pt>
    <dgm:pt modelId="{3D8597E9-1A93-416E-8E5E-AFB7E558AF17}" type="pres">
      <dgm:prSet presAssocID="{E621188E-DBF8-4057-AC83-D3E4D36B7E06}" presName="wedge4" presStyleLbl="node1" presStyleIdx="3" presStyleCnt="4"/>
      <dgm:spPr/>
    </dgm:pt>
    <dgm:pt modelId="{DC81949A-B542-48D5-897D-5A00D10E145D}" type="pres">
      <dgm:prSet presAssocID="{E621188E-DBF8-4057-AC83-D3E4D36B7E06}" presName="wedge4Tx" presStyleLbl="node1" presStyleIdx="3" presStyleCnt="4">
        <dgm:presLayoutVars>
          <dgm:chMax val="0"/>
          <dgm:chPref val="0"/>
          <dgm:bulletEnabled val="1"/>
        </dgm:presLayoutVars>
      </dgm:prSet>
      <dgm:spPr/>
    </dgm:pt>
  </dgm:ptLst>
  <dgm:cxnLst>
    <dgm:cxn modelId="{7931BF12-1171-43A1-92BE-E23053216BB6}" type="presOf" srcId="{E621188E-DBF8-4057-AC83-D3E4D36B7E06}" destId="{71E5E6CB-4D27-4726-976E-E7F4A06CA26C}" srcOrd="0" destOrd="0" presId="urn:microsoft.com/office/officeart/2005/8/layout/chart3"/>
    <dgm:cxn modelId="{5C8B4613-D783-460A-817D-42E14F0BEEF0}" type="presOf" srcId="{3F9AF11D-25AB-46AD-BEF2-462AE3BAC023}" destId="{FB1D48B0-1363-47D7-8BC2-107789C16480}" srcOrd="0" destOrd="0" presId="urn:microsoft.com/office/officeart/2005/8/layout/chart3"/>
    <dgm:cxn modelId="{46A67E18-6469-4553-9B46-0DB74998AFE0}" type="presOf" srcId="{C17D64CB-C481-4483-B27E-E3E84CB781F6}" destId="{406731F9-1848-48FE-8F32-9AAF37496135}" srcOrd="1" destOrd="0" presId="urn:microsoft.com/office/officeart/2005/8/layout/chart3"/>
    <dgm:cxn modelId="{F0A6995B-D856-4CB8-B2BC-F4C71BF0406A}" srcId="{E621188E-DBF8-4057-AC83-D3E4D36B7E06}" destId="{3F9AF11D-25AB-46AD-BEF2-462AE3BAC023}" srcOrd="2" destOrd="0" parTransId="{8766453F-C2B3-4008-9EF0-BED7EC3550BE}" sibTransId="{1AF8B9AB-CBCE-4004-B80C-6C53FFCD7621}"/>
    <dgm:cxn modelId="{3329CD41-E579-4E9B-BFD9-CEB2FF5FCB3B}" type="presOf" srcId="{D09A31C0-3879-440A-8521-6BDB5F751EBE}" destId="{861E4C5D-F041-4BDB-8CC8-6411A559F917}" srcOrd="1" destOrd="0" presId="urn:microsoft.com/office/officeart/2005/8/layout/chart3"/>
    <dgm:cxn modelId="{29BFC949-C7CB-45B2-BFA2-93312A535127}" type="presOf" srcId="{6242CF47-8322-4766-BBA5-F652C4A96472}" destId="{DC81949A-B542-48D5-897D-5A00D10E145D}" srcOrd="1" destOrd="0" presId="urn:microsoft.com/office/officeart/2005/8/layout/chart3"/>
    <dgm:cxn modelId="{30225572-5342-4887-A73C-2990D7757CA2}" srcId="{E621188E-DBF8-4057-AC83-D3E4D36B7E06}" destId="{D09A31C0-3879-440A-8521-6BDB5F751EBE}" srcOrd="1" destOrd="0" parTransId="{A765AA21-6502-4E78-85C9-DC7112494501}" sibTransId="{3AA70CDF-41FA-42EC-8109-689617A03FB9}"/>
    <dgm:cxn modelId="{779B6A58-9FC1-4109-A682-E464ACC24C1A}" type="presOf" srcId="{D09A31C0-3879-440A-8521-6BDB5F751EBE}" destId="{A132E1CC-C31B-48F7-BFFA-EA3AD4CBD7F8}" srcOrd="0" destOrd="0" presId="urn:microsoft.com/office/officeart/2005/8/layout/chart3"/>
    <dgm:cxn modelId="{D3E22A8F-54BD-404E-8A73-DDDCF5518A0F}" type="presOf" srcId="{3F9AF11D-25AB-46AD-BEF2-462AE3BAC023}" destId="{B80E7D4B-53E4-4D7E-A1FA-37174B4C6259}" srcOrd="1" destOrd="0" presId="urn:microsoft.com/office/officeart/2005/8/layout/chart3"/>
    <dgm:cxn modelId="{6E7FF999-ADC5-4E1B-A65D-627F55A5CD70}" srcId="{E621188E-DBF8-4057-AC83-D3E4D36B7E06}" destId="{6242CF47-8322-4766-BBA5-F652C4A96472}" srcOrd="3" destOrd="0" parTransId="{81321DA2-962D-42DC-9B23-DEBC80297053}" sibTransId="{E8954CE3-8878-4183-A43C-B0982F228D74}"/>
    <dgm:cxn modelId="{40FBB8A1-398A-4780-876A-72EBF5CBA50F}" type="presOf" srcId="{6242CF47-8322-4766-BBA5-F652C4A96472}" destId="{3D8597E9-1A93-416E-8E5E-AFB7E558AF17}" srcOrd="0" destOrd="0" presId="urn:microsoft.com/office/officeart/2005/8/layout/chart3"/>
    <dgm:cxn modelId="{A34868BA-D1E3-423F-9171-43027A08E132}" type="presOf" srcId="{C17D64CB-C481-4483-B27E-E3E84CB781F6}" destId="{CADEDA45-7823-42C1-971C-6459E7D59004}" srcOrd="0" destOrd="0" presId="urn:microsoft.com/office/officeart/2005/8/layout/chart3"/>
    <dgm:cxn modelId="{F61091D0-E1AD-46FA-A7D4-EA0A248E5496}" srcId="{E621188E-DBF8-4057-AC83-D3E4D36B7E06}" destId="{C17D64CB-C481-4483-B27E-E3E84CB781F6}" srcOrd="0" destOrd="0" parTransId="{724B89E4-BD1E-4A06-8D39-F342EEB9B305}" sibTransId="{E630FF4F-3314-4C92-B810-105FD460EEDD}"/>
    <dgm:cxn modelId="{410E7F79-6633-4BB5-8190-06B075364009}" type="presParOf" srcId="{71E5E6CB-4D27-4726-976E-E7F4A06CA26C}" destId="{CADEDA45-7823-42C1-971C-6459E7D59004}" srcOrd="0" destOrd="0" presId="urn:microsoft.com/office/officeart/2005/8/layout/chart3"/>
    <dgm:cxn modelId="{B53B8A72-EB44-42A6-B584-9FA9329AB1DA}" type="presParOf" srcId="{71E5E6CB-4D27-4726-976E-E7F4A06CA26C}" destId="{406731F9-1848-48FE-8F32-9AAF37496135}" srcOrd="1" destOrd="0" presId="urn:microsoft.com/office/officeart/2005/8/layout/chart3"/>
    <dgm:cxn modelId="{33655BC4-FD33-4839-8DA6-4DD4848A9A9B}" type="presParOf" srcId="{71E5E6CB-4D27-4726-976E-E7F4A06CA26C}" destId="{A132E1CC-C31B-48F7-BFFA-EA3AD4CBD7F8}" srcOrd="2" destOrd="0" presId="urn:microsoft.com/office/officeart/2005/8/layout/chart3"/>
    <dgm:cxn modelId="{83C93925-E886-4E67-A80D-89AC5079C064}" type="presParOf" srcId="{71E5E6CB-4D27-4726-976E-E7F4A06CA26C}" destId="{861E4C5D-F041-4BDB-8CC8-6411A559F917}" srcOrd="3" destOrd="0" presId="urn:microsoft.com/office/officeart/2005/8/layout/chart3"/>
    <dgm:cxn modelId="{C7B7214E-DAAB-47C8-AC11-F6D0C4019090}" type="presParOf" srcId="{71E5E6CB-4D27-4726-976E-E7F4A06CA26C}" destId="{FB1D48B0-1363-47D7-8BC2-107789C16480}" srcOrd="4" destOrd="0" presId="urn:microsoft.com/office/officeart/2005/8/layout/chart3"/>
    <dgm:cxn modelId="{B666CF39-9F96-4C3B-893A-B498A1F120B0}" type="presParOf" srcId="{71E5E6CB-4D27-4726-976E-E7F4A06CA26C}" destId="{B80E7D4B-53E4-4D7E-A1FA-37174B4C6259}" srcOrd="5" destOrd="0" presId="urn:microsoft.com/office/officeart/2005/8/layout/chart3"/>
    <dgm:cxn modelId="{74D951F6-C03D-4EF4-9FD8-4024B0DF628A}" type="presParOf" srcId="{71E5E6CB-4D27-4726-976E-E7F4A06CA26C}" destId="{3D8597E9-1A93-416E-8E5E-AFB7E558AF17}" srcOrd="6" destOrd="0" presId="urn:microsoft.com/office/officeart/2005/8/layout/chart3"/>
    <dgm:cxn modelId="{3335D0BB-88B1-4A81-AB2E-1159291D7358}" type="presParOf" srcId="{71E5E6CB-4D27-4726-976E-E7F4A06CA26C}" destId="{DC81949A-B542-48D5-897D-5A00D10E145D}"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63C806-1B80-4996-A94E-77B5E515CD90}"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zh-TW" altLang="en-US"/>
        </a:p>
      </dgm:t>
    </dgm:pt>
    <dgm:pt modelId="{E01BA22A-27D7-4A12-99E1-E0B163DACD21}">
      <dgm:prSet phldrT="[文字]"/>
      <dgm:spPr/>
      <dgm:t>
        <a:bodyPr/>
        <a:lstStyle/>
        <a:p>
          <a:pPr algn="ctr">
            <a:spcAft>
              <a:spcPct val="35000"/>
            </a:spcAft>
          </a:pPr>
          <a:r>
            <a:rPr lang="zh-TW" altLang="en-US" b="1" dirty="0"/>
            <a:t>南竿</a:t>
          </a:r>
        </a:p>
      </dgm:t>
    </dgm:pt>
    <dgm:pt modelId="{3944D727-FD73-4E3F-B00E-B9134439ABD7}" type="parTrans" cxnId="{C5AA335E-86FB-44CE-B0F9-4037AAFDE97D}">
      <dgm:prSet/>
      <dgm:spPr/>
      <dgm:t>
        <a:bodyPr/>
        <a:lstStyle/>
        <a:p>
          <a:endParaRPr lang="zh-TW" altLang="en-US"/>
        </a:p>
      </dgm:t>
    </dgm:pt>
    <dgm:pt modelId="{91BF3C53-DBB3-4107-BA9A-AE7BDB9DFD17}" type="sibTrans" cxnId="{C5AA335E-86FB-44CE-B0F9-4037AAFDE97D}">
      <dgm:prSet/>
      <dgm:spPr/>
      <dgm:t>
        <a:bodyPr/>
        <a:lstStyle/>
        <a:p>
          <a:endParaRPr lang="zh-TW" altLang="en-US"/>
        </a:p>
      </dgm:t>
    </dgm:pt>
    <dgm:pt modelId="{B0FFCFF4-7DB3-4753-A288-06646C5D10D0}">
      <dgm:prSet phldrT="[文字]"/>
      <dgm:spPr/>
      <dgm:t>
        <a:bodyPr/>
        <a:lstStyle/>
        <a:p>
          <a:pPr algn="ctr"/>
          <a:r>
            <a:rPr lang="zh-TW" altLang="en-US" b="1"/>
            <a:t>北竿</a:t>
          </a:r>
          <a:endParaRPr lang="zh-TW" altLang="en-US" b="1" dirty="0"/>
        </a:p>
      </dgm:t>
    </dgm:pt>
    <dgm:pt modelId="{193B2ABA-E838-4D9D-BA87-567882E980EE}" type="parTrans" cxnId="{17A4BA31-2AED-4D23-A248-81CFA41FB38C}">
      <dgm:prSet/>
      <dgm:spPr/>
      <dgm:t>
        <a:bodyPr/>
        <a:lstStyle/>
        <a:p>
          <a:endParaRPr lang="zh-TW" altLang="en-US"/>
        </a:p>
      </dgm:t>
    </dgm:pt>
    <dgm:pt modelId="{3029AD55-3525-4524-BCD6-54226E9D53F6}" type="sibTrans" cxnId="{17A4BA31-2AED-4D23-A248-81CFA41FB38C}">
      <dgm:prSet/>
      <dgm:spPr/>
      <dgm:t>
        <a:bodyPr/>
        <a:lstStyle/>
        <a:p>
          <a:endParaRPr lang="zh-TW" altLang="en-US"/>
        </a:p>
      </dgm:t>
    </dgm:pt>
    <dgm:pt modelId="{83D2D5ED-C696-4C57-96DB-AFF1567D3B8C}">
      <dgm:prSet phldrT="[文字]"/>
      <dgm:spPr/>
      <dgm:t>
        <a:bodyPr/>
        <a:lstStyle/>
        <a:p>
          <a:pPr algn="ctr"/>
          <a:r>
            <a:rPr lang="zh-TW" altLang="en-US" b="1" dirty="0"/>
            <a:t>東莒</a:t>
          </a:r>
        </a:p>
      </dgm:t>
    </dgm:pt>
    <dgm:pt modelId="{4FB42FDC-8F4B-4D57-950A-A03E546D988C}" type="parTrans" cxnId="{23CBAC4C-1130-42EE-8BC2-3A46D8357F8E}">
      <dgm:prSet/>
      <dgm:spPr/>
      <dgm:t>
        <a:bodyPr/>
        <a:lstStyle/>
        <a:p>
          <a:endParaRPr lang="zh-TW" altLang="en-US"/>
        </a:p>
      </dgm:t>
    </dgm:pt>
    <dgm:pt modelId="{51389341-D806-42A5-8DFF-ABF55DEBB75E}" type="sibTrans" cxnId="{23CBAC4C-1130-42EE-8BC2-3A46D8357F8E}">
      <dgm:prSet/>
      <dgm:spPr/>
      <dgm:t>
        <a:bodyPr/>
        <a:lstStyle/>
        <a:p>
          <a:endParaRPr lang="zh-TW" altLang="en-US"/>
        </a:p>
      </dgm:t>
    </dgm:pt>
    <dgm:pt modelId="{6011B78A-1257-4669-9DFA-CB890B28132C}">
      <dgm:prSet phldrT="[文字]" custT="1"/>
      <dgm:spPr/>
      <dgm:t>
        <a:bodyPr/>
        <a:lstStyle/>
        <a:p>
          <a:pPr algn="ctr"/>
          <a:r>
            <a:rPr lang="zh-TW" altLang="en-US" sz="1600" dirty="0"/>
            <a:t>大坪段</a:t>
          </a:r>
          <a:r>
            <a:rPr lang="en-US" altLang="zh-TW" sz="1600" dirty="0"/>
            <a:t>744</a:t>
          </a:r>
          <a:r>
            <a:rPr lang="zh-TW" altLang="en-US" sz="1600" dirty="0"/>
            <a:t>地號</a:t>
          </a:r>
          <a:r>
            <a:rPr lang="en-US" altLang="zh-TW" sz="1600" dirty="0"/>
            <a:t>(</a:t>
          </a:r>
          <a:r>
            <a:rPr lang="zh-TW" altLang="en-US" sz="1600" dirty="0"/>
            <a:t>大坪營區，中華電信斜對面</a:t>
          </a:r>
          <a:r>
            <a:rPr lang="en-US" altLang="zh-TW" sz="1600" dirty="0"/>
            <a:t>)</a:t>
          </a:r>
          <a:endParaRPr lang="zh-TW" altLang="en-US" sz="1600" dirty="0"/>
        </a:p>
      </dgm:t>
    </dgm:pt>
    <dgm:pt modelId="{F324559A-612B-4D48-A0E7-2414558CF874}" type="parTrans" cxnId="{7C9C3831-3EA6-49A1-9363-1BF85AB5288D}">
      <dgm:prSet/>
      <dgm:spPr/>
      <dgm:t>
        <a:bodyPr/>
        <a:lstStyle/>
        <a:p>
          <a:endParaRPr lang="zh-TW" altLang="en-US"/>
        </a:p>
      </dgm:t>
    </dgm:pt>
    <dgm:pt modelId="{A16DC2D1-C3AC-4BAA-ADEB-6006A4EC4955}" type="sibTrans" cxnId="{7C9C3831-3EA6-49A1-9363-1BF85AB5288D}">
      <dgm:prSet/>
      <dgm:spPr/>
      <dgm:t>
        <a:bodyPr/>
        <a:lstStyle/>
        <a:p>
          <a:endParaRPr lang="zh-TW" altLang="en-US"/>
        </a:p>
      </dgm:t>
    </dgm:pt>
    <dgm:pt modelId="{5B4E0B2A-FD9F-48EC-AECE-7794E3A2B45E}">
      <dgm:prSet phldrT="[文字]" custT="1"/>
      <dgm:spPr/>
      <dgm:t>
        <a:bodyPr/>
        <a:lstStyle/>
        <a:p>
          <a:pPr algn="ctr">
            <a:spcAft>
              <a:spcPts val="0"/>
            </a:spcAft>
          </a:pPr>
          <a:r>
            <a:rPr lang="zh-TW" altLang="en-US" sz="3600" b="1" dirty="0"/>
            <a:t>東引</a:t>
          </a:r>
        </a:p>
      </dgm:t>
    </dgm:pt>
    <dgm:pt modelId="{DC4ED3AD-DA67-4E75-9B8E-0F6B2F21B7BB}" type="parTrans" cxnId="{8E6D3B7E-474F-4EEA-AC14-3932B0294C73}">
      <dgm:prSet/>
      <dgm:spPr/>
      <dgm:t>
        <a:bodyPr/>
        <a:lstStyle/>
        <a:p>
          <a:endParaRPr lang="zh-TW" altLang="en-US"/>
        </a:p>
      </dgm:t>
    </dgm:pt>
    <dgm:pt modelId="{DDCFA438-266A-400F-A260-998C1A5F480B}" type="sibTrans" cxnId="{8E6D3B7E-474F-4EEA-AC14-3932B0294C73}">
      <dgm:prSet/>
      <dgm:spPr/>
      <dgm:t>
        <a:bodyPr/>
        <a:lstStyle/>
        <a:p>
          <a:endParaRPr lang="zh-TW" altLang="en-US"/>
        </a:p>
      </dgm:t>
    </dgm:pt>
    <dgm:pt modelId="{5E7AF29B-EB40-4583-83F1-05DF38349BBD}">
      <dgm:prSet phldrT="[文字]" custT="1"/>
      <dgm:spPr/>
      <dgm:t>
        <a:bodyPr/>
        <a:lstStyle/>
        <a:p>
          <a:pPr algn="ctr"/>
          <a:r>
            <a:rPr lang="zh-TW" altLang="en-US" sz="1600" dirty="0"/>
            <a:t>青帆段</a:t>
          </a:r>
          <a:r>
            <a:rPr lang="en-US" altLang="zh-TW" sz="1600" dirty="0"/>
            <a:t>153</a:t>
          </a:r>
          <a:r>
            <a:rPr lang="zh-TW" altLang="en-US" sz="1600" dirty="0"/>
            <a:t>地號</a:t>
          </a:r>
          <a:r>
            <a:rPr lang="en-US" altLang="zh-TW" sz="1600" dirty="0"/>
            <a:t>(</a:t>
          </a:r>
          <a:r>
            <a:rPr lang="zh-TW" altLang="en-US" sz="1600" dirty="0"/>
            <a:t>坤坵步道旁</a:t>
          </a:r>
          <a:r>
            <a:rPr lang="en-US" altLang="zh-TW" sz="1600" dirty="0"/>
            <a:t>)</a:t>
          </a:r>
          <a:endParaRPr lang="zh-TW" altLang="en-US" sz="1600" dirty="0"/>
        </a:p>
      </dgm:t>
    </dgm:pt>
    <dgm:pt modelId="{67D341A0-FB7C-4E33-82EA-1F12371DC59D}" type="parTrans" cxnId="{A8009585-FA15-4320-8485-77E6C47A90CE}">
      <dgm:prSet/>
      <dgm:spPr/>
      <dgm:t>
        <a:bodyPr/>
        <a:lstStyle/>
        <a:p>
          <a:endParaRPr lang="zh-TW" altLang="en-US"/>
        </a:p>
      </dgm:t>
    </dgm:pt>
    <dgm:pt modelId="{A6026019-9144-4B66-9498-DE9D341EB3A6}" type="sibTrans" cxnId="{A8009585-FA15-4320-8485-77E6C47A90CE}">
      <dgm:prSet/>
      <dgm:spPr/>
      <dgm:t>
        <a:bodyPr/>
        <a:lstStyle/>
        <a:p>
          <a:endParaRPr lang="zh-TW" altLang="en-US"/>
        </a:p>
      </dgm:t>
    </dgm:pt>
    <dgm:pt modelId="{3357C2EC-409D-4CC7-805A-A25D1991F909}">
      <dgm:prSet phldrT="[文字]"/>
      <dgm:spPr/>
      <dgm:t>
        <a:bodyPr/>
        <a:lstStyle/>
        <a:p>
          <a:pPr algn="ctr"/>
          <a:r>
            <a:rPr lang="zh-TW" altLang="en-US" b="1" dirty="0"/>
            <a:t>西莒</a:t>
          </a:r>
        </a:p>
      </dgm:t>
    </dgm:pt>
    <dgm:pt modelId="{068F14E3-94AC-4806-B2BE-30C872BF1DC5}" type="parTrans" cxnId="{8D3F5E7D-C911-456C-B673-E9DC688B4045}">
      <dgm:prSet/>
      <dgm:spPr/>
      <dgm:t>
        <a:bodyPr/>
        <a:lstStyle/>
        <a:p>
          <a:endParaRPr lang="zh-TW" altLang="en-US"/>
        </a:p>
      </dgm:t>
    </dgm:pt>
    <dgm:pt modelId="{EBA8BC85-44ED-4A97-9881-CA835028E67E}" type="sibTrans" cxnId="{8D3F5E7D-C911-456C-B673-E9DC688B4045}">
      <dgm:prSet/>
      <dgm:spPr/>
      <dgm:t>
        <a:bodyPr/>
        <a:lstStyle/>
        <a:p>
          <a:endParaRPr lang="zh-TW" altLang="en-US"/>
        </a:p>
      </dgm:t>
    </dgm:pt>
    <dgm:pt modelId="{0781CF41-4DA4-407F-B741-BC7D20F59835}">
      <dgm:prSet phldrT="[文字]" custT="1"/>
      <dgm:spPr/>
      <dgm:t>
        <a:bodyPr/>
        <a:lstStyle/>
        <a:p>
          <a:pPr algn="ctr">
            <a:spcAft>
              <a:spcPct val="15000"/>
            </a:spcAft>
          </a:pPr>
          <a:r>
            <a:rPr lang="zh-TW" altLang="en-US" sz="1600" dirty="0"/>
            <a:t>東引西段</a:t>
          </a:r>
          <a:r>
            <a:rPr lang="en-US" altLang="zh-TW" sz="1600" dirty="0"/>
            <a:t>282-7</a:t>
          </a:r>
          <a:r>
            <a:rPr lang="zh-TW" altLang="en-US" sz="1600" dirty="0"/>
            <a:t>等地號</a:t>
          </a:r>
          <a:r>
            <a:rPr lang="en-US" altLang="zh-TW" sz="1600" dirty="0"/>
            <a:t>(</a:t>
          </a:r>
          <a:r>
            <a:rPr lang="zh-TW" altLang="en-US" sz="1600" dirty="0"/>
            <a:t>崇廉營區，鄉公所斜對面</a:t>
          </a:r>
          <a:r>
            <a:rPr lang="en-US" altLang="zh-TW" sz="1600" dirty="0"/>
            <a:t>)</a:t>
          </a:r>
          <a:endParaRPr lang="zh-TW" altLang="en-US" sz="1600" dirty="0"/>
        </a:p>
      </dgm:t>
    </dgm:pt>
    <dgm:pt modelId="{18E5C1DB-77E0-402A-AEF9-A6E86AE86A2E}" type="parTrans" cxnId="{94A4A249-EF2B-435D-8A32-99D9E6B9AB94}">
      <dgm:prSet/>
      <dgm:spPr/>
      <dgm:t>
        <a:bodyPr/>
        <a:lstStyle/>
        <a:p>
          <a:endParaRPr lang="zh-TW" altLang="en-US"/>
        </a:p>
      </dgm:t>
    </dgm:pt>
    <dgm:pt modelId="{F37DC7AE-202D-4328-B5F4-DC616D3D5006}" type="sibTrans" cxnId="{94A4A249-EF2B-435D-8A32-99D9E6B9AB94}">
      <dgm:prSet/>
      <dgm:spPr/>
      <dgm:t>
        <a:bodyPr/>
        <a:lstStyle/>
        <a:p>
          <a:endParaRPr lang="zh-TW" altLang="en-US"/>
        </a:p>
      </dgm:t>
    </dgm:pt>
    <dgm:pt modelId="{D9091A02-1B85-47E6-B862-221CB80B872E}">
      <dgm:prSet phldrT="[文字]" custT="1"/>
      <dgm:spPr/>
      <dgm:t>
        <a:bodyPr/>
        <a:lstStyle/>
        <a:p>
          <a:pPr algn="l"/>
          <a:endParaRPr lang="zh-TW" altLang="en-US" sz="1600" dirty="0"/>
        </a:p>
      </dgm:t>
    </dgm:pt>
    <dgm:pt modelId="{BA274A76-A61E-4503-A991-EC34183E3664}" type="parTrans" cxnId="{4E03D822-909D-49A0-AE42-5A42988B46AB}">
      <dgm:prSet/>
      <dgm:spPr/>
      <dgm:t>
        <a:bodyPr/>
        <a:lstStyle/>
        <a:p>
          <a:endParaRPr lang="zh-TW" altLang="en-US"/>
        </a:p>
      </dgm:t>
    </dgm:pt>
    <dgm:pt modelId="{D1F0784B-27C5-4145-AA66-C1D96E1D210C}" type="sibTrans" cxnId="{4E03D822-909D-49A0-AE42-5A42988B46AB}">
      <dgm:prSet/>
      <dgm:spPr/>
      <dgm:t>
        <a:bodyPr/>
        <a:lstStyle/>
        <a:p>
          <a:endParaRPr lang="zh-TW" altLang="en-US"/>
        </a:p>
      </dgm:t>
    </dgm:pt>
    <dgm:pt modelId="{31C36B50-6A5B-410F-A338-9252554AAD48}">
      <dgm:prSet phldrT="[文字]" custT="1"/>
      <dgm:spPr/>
      <dgm:t>
        <a:bodyPr/>
        <a:lstStyle/>
        <a:p>
          <a:pPr algn="ctr"/>
          <a:r>
            <a:rPr lang="zh-TW" altLang="en-US" sz="1600" dirty="0"/>
            <a:t>塘岐段</a:t>
          </a:r>
          <a:r>
            <a:rPr lang="en-US" altLang="zh-TW" sz="1600" dirty="0"/>
            <a:t>863</a:t>
          </a:r>
          <a:r>
            <a:rPr lang="zh-TW" altLang="en-US" sz="1600" dirty="0"/>
            <a:t>等地號</a:t>
          </a:r>
          <a:r>
            <a:rPr lang="en-US" altLang="zh-TW" sz="1600" dirty="0"/>
            <a:t>(</a:t>
          </a:r>
          <a:r>
            <a:rPr lang="zh-TW" altLang="en-US" sz="1600" dirty="0"/>
            <a:t>原塘岐西營區，鄉代會對面</a:t>
          </a:r>
          <a:r>
            <a:rPr lang="en-US" altLang="zh-TW" sz="1600" dirty="0"/>
            <a:t>)</a:t>
          </a:r>
          <a:endParaRPr lang="zh-TW" altLang="en-US" sz="1600" dirty="0"/>
        </a:p>
      </dgm:t>
    </dgm:pt>
    <dgm:pt modelId="{0E0E8DD2-AD2A-4E0F-B580-E8494FF4771B}" type="sibTrans" cxnId="{7963B357-B636-4F23-A471-31E9EA4063B1}">
      <dgm:prSet/>
      <dgm:spPr/>
      <dgm:t>
        <a:bodyPr/>
        <a:lstStyle/>
        <a:p>
          <a:endParaRPr lang="zh-TW" altLang="en-US"/>
        </a:p>
      </dgm:t>
    </dgm:pt>
    <dgm:pt modelId="{50DB8808-91BD-4760-9853-905DE14C2250}" type="parTrans" cxnId="{7963B357-B636-4F23-A471-31E9EA4063B1}">
      <dgm:prSet/>
      <dgm:spPr/>
      <dgm:t>
        <a:bodyPr/>
        <a:lstStyle/>
        <a:p>
          <a:endParaRPr lang="zh-TW" altLang="en-US"/>
        </a:p>
      </dgm:t>
    </dgm:pt>
    <dgm:pt modelId="{897C8F94-B535-4170-9EE6-27DD95AF3E9D}">
      <dgm:prSet phldrT="[文字]" custT="1"/>
      <dgm:spPr/>
      <dgm:t>
        <a:bodyPr/>
        <a:lstStyle/>
        <a:p>
          <a:pPr algn="ctr">
            <a:spcAft>
              <a:spcPts val="200"/>
            </a:spcAft>
          </a:pPr>
          <a:r>
            <a:rPr lang="zh-TW" altLang="en-US" sz="1600" dirty="0"/>
            <a:t>介壽段</a:t>
          </a:r>
          <a:r>
            <a:rPr lang="en-US" altLang="zh-TW" sz="1600" dirty="0"/>
            <a:t>870</a:t>
          </a:r>
          <a:r>
            <a:rPr lang="zh-TW" altLang="en-US" sz="1600" dirty="0"/>
            <a:t>等地號</a:t>
          </a:r>
          <a:r>
            <a:rPr lang="en-US" altLang="zh-TW" sz="1600" dirty="0"/>
            <a:t>(</a:t>
          </a:r>
          <a:r>
            <a:rPr lang="zh-TW" altLang="en-US" sz="1600" dirty="0"/>
            <a:t>光武營區，鄉公所倉庫</a:t>
          </a:r>
          <a:r>
            <a:rPr lang="en-US" altLang="zh-TW" sz="1600" dirty="0"/>
            <a:t>)</a:t>
          </a:r>
          <a:endParaRPr lang="zh-TW" altLang="en-US" sz="1600" dirty="0"/>
        </a:p>
      </dgm:t>
    </dgm:pt>
    <dgm:pt modelId="{E1AA28E6-44A7-4675-85A3-044D23A19782}" type="sibTrans" cxnId="{E42339AD-AD9D-4FD5-B200-C31C618D2E4C}">
      <dgm:prSet/>
      <dgm:spPr/>
      <dgm:t>
        <a:bodyPr/>
        <a:lstStyle/>
        <a:p>
          <a:endParaRPr lang="zh-TW" altLang="en-US"/>
        </a:p>
      </dgm:t>
    </dgm:pt>
    <dgm:pt modelId="{757E84C7-5A3D-4060-B812-B52103C28B1A}" type="parTrans" cxnId="{E42339AD-AD9D-4FD5-B200-C31C618D2E4C}">
      <dgm:prSet/>
      <dgm:spPr/>
      <dgm:t>
        <a:bodyPr/>
        <a:lstStyle/>
        <a:p>
          <a:endParaRPr lang="zh-TW" altLang="en-US"/>
        </a:p>
      </dgm:t>
    </dgm:pt>
    <dgm:pt modelId="{59AAABCB-4FB0-4CCA-A627-46F65C62C014}" type="pres">
      <dgm:prSet presAssocID="{6963C806-1B80-4996-A94E-77B5E515CD90}" presName="Name0" presStyleCnt="0">
        <dgm:presLayoutVars>
          <dgm:dir/>
          <dgm:resizeHandles val="exact"/>
        </dgm:presLayoutVars>
      </dgm:prSet>
      <dgm:spPr/>
    </dgm:pt>
    <dgm:pt modelId="{2B7B2E29-6813-478A-AC2F-E81CC48BEDDC}" type="pres">
      <dgm:prSet presAssocID="{E01BA22A-27D7-4A12-99E1-E0B163DACD21}" presName="Name5" presStyleLbl="vennNode1" presStyleIdx="0" presStyleCnt="5">
        <dgm:presLayoutVars>
          <dgm:bulletEnabled val="1"/>
        </dgm:presLayoutVars>
      </dgm:prSet>
      <dgm:spPr/>
    </dgm:pt>
    <dgm:pt modelId="{02E5159B-588B-4CC3-BEB2-9D77AAB0D563}" type="pres">
      <dgm:prSet presAssocID="{91BF3C53-DBB3-4107-BA9A-AE7BDB9DFD17}" presName="space" presStyleCnt="0"/>
      <dgm:spPr/>
    </dgm:pt>
    <dgm:pt modelId="{55811FBF-B34A-46A1-AD01-34718A37C006}" type="pres">
      <dgm:prSet presAssocID="{B0FFCFF4-7DB3-4753-A288-06646C5D10D0}" presName="Name5" presStyleLbl="vennNode1" presStyleIdx="1" presStyleCnt="5">
        <dgm:presLayoutVars>
          <dgm:bulletEnabled val="1"/>
        </dgm:presLayoutVars>
      </dgm:prSet>
      <dgm:spPr/>
    </dgm:pt>
    <dgm:pt modelId="{63D8F15C-2BEB-471B-8D12-47C7255E0CC5}" type="pres">
      <dgm:prSet presAssocID="{3029AD55-3525-4524-BCD6-54226E9D53F6}" presName="space" presStyleCnt="0"/>
      <dgm:spPr/>
    </dgm:pt>
    <dgm:pt modelId="{7774881F-2540-4126-B925-13BCF8CDD1C6}" type="pres">
      <dgm:prSet presAssocID="{83D2D5ED-C696-4C57-96DB-AFF1567D3B8C}" presName="Name5" presStyleLbl="vennNode1" presStyleIdx="2" presStyleCnt="5">
        <dgm:presLayoutVars>
          <dgm:bulletEnabled val="1"/>
        </dgm:presLayoutVars>
      </dgm:prSet>
      <dgm:spPr/>
    </dgm:pt>
    <dgm:pt modelId="{E6DBD3D3-7337-4894-B01A-681FE5FF2016}" type="pres">
      <dgm:prSet presAssocID="{51389341-D806-42A5-8DFF-ABF55DEBB75E}" presName="space" presStyleCnt="0"/>
      <dgm:spPr/>
    </dgm:pt>
    <dgm:pt modelId="{69E27768-D050-4693-917A-DAA8C15CB6DD}" type="pres">
      <dgm:prSet presAssocID="{3357C2EC-409D-4CC7-805A-A25D1991F909}" presName="Name5" presStyleLbl="vennNode1" presStyleIdx="3" presStyleCnt="5">
        <dgm:presLayoutVars>
          <dgm:bulletEnabled val="1"/>
        </dgm:presLayoutVars>
      </dgm:prSet>
      <dgm:spPr/>
    </dgm:pt>
    <dgm:pt modelId="{77C8B7A8-5F87-4462-93D9-7CDE4F54B7B1}" type="pres">
      <dgm:prSet presAssocID="{EBA8BC85-44ED-4A97-9881-CA835028E67E}" presName="space" presStyleCnt="0"/>
      <dgm:spPr/>
    </dgm:pt>
    <dgm:pt modelId="{5C126E67-94FA-4D38-9028-EF4DA682D46B}" type="pres">
      <dgm:prSet presAssocID="{5B4E0B2A-FD9F-48EC-AECE-7794E3A2B45E}" presName="Name5" presStyleLbl="vennNode1" presStyleIdx="4" presStyleCnt="5">
        <dgm:presLayoutVars>
          <dgm:bulletEnabled val="1"/>
        </dgm:presLayoutVars>
      </dgm:prSet>
      <dgm:spPr/>
    </dgm:pt>
  </dgm:ptLst>
  <dgm:cxnLst>
    <dgm:cxn modelId="{34B65902-AAFD-4778-B634-B01D4D5AE2A8}" type="presOf" srcId="{5E7AF29B-EB40-4583-83F1-05DF38349BBD}" destId="{69E27768-D050-4693-917A-DAA8C15CB6DD}" srcOrd="0" destOrd="1" presId="urn:microsoft.com/office/officeart/2005/8/layout/venn3"/>
    <dgm:cxn modelId="{4E03D822-909D-49A0-AE42-5A42988B46AB}" srcId="{3357C2EC-409D-4CC7-805A-A25D1991F909}" destId="{D9091A02-1B85-47E6-B862-221CB80B872E}" srcOrd="1" destOrd="0" parTransId="{BA274A76-A61E-4503-A991-EC34183E3664}" sibTransId="{D1F0784B-27C5-4145-AA66-C1D96E1D210C}"/>
    <dgm:cxn modelId="{711F0B26-F1FA-492A-A8A0-B12F0A82AD67}" type="presOf" srcId="{6011B78A-1257-4669-9DFA-CB890B28132C}" destId="{7774881F-2540-4126-B925-13BCF8CDD1C6}" srcOrd="0" destOrd="1" presId="urn:microsoft.com/office/officeart/2005/8/layout/venn3"/>
    <dgm:cxn modelId="{7C9C3831-3EA6-49A1-9363-1BF85AB5288D}" srcId="{83D2D5ED-C696-4C57-96DB-AFF1567D3B8C}" destId="{6011B78A-1257-4669-9DFA-CB890B28132C}" srcOrd="0" destOrd="0" parTransId="{F324559A-612B-4D48-A0E7-2414558CF874}" sibTransId="{A16DC2D1-C3AC-4BAA-ADEB-6006A4EC4955}"/>
    <dgm:cxn modelId="{17A4BA31-2AED-4D23-A248-81CFA41FB38C}" srcId="{6963C806-1B80-4996-A94E-77B5E515CD90}" destId="{B0FFCFF4-7DB3-4753-A288-06646C5D10D0}" srcOrd="1" destOrd="0" parTransId="{193B2ABA-E838-4D9D-BA87-567882E980EE}" sibTransId="{3029AD55-3525-4524-BCD6-54226E9D53F6}"/>
    <dgm:cxn modelId="{C5AA335E-86FB-44CE-B0F9-4037AAFDE97D}" srcId="{6963C806-1B80-4996-A94E-77B5E515CD90}" destId="{E01BA22A-27D7-4A12-99E1-E0B163DACD21}" srcOrd="0" destOrd="0" parTransId="{3944D727-FD73-4E3F-B00E-B9134439ABD7}" sibTransId="{91BF3C53-DBB3-4107-BA9A-AE7BDB9DFD17}"/>
    <dgm:cxn modelId="{6DBB8D61-7A44-4FE9-BC4B-B2889E8E2476}" type="presOf" srcId="{3357C2EC-409D-4CC7-805A-A25D1991F909}" destId="{69E27768-D050-4693-917A-DAA8C15CB6DD}" srcOrd="0" destOrd="0" presId="urn:microsoft.com/office/officeart/2005/8/layout/venn3"/>
    <dgm:cxn modelId="{94A4A249-EF2B-435D-8A32-99D9E6B9AB94}" srcId="{5B4E0B2A-FD9F-48EC-AECE-7794E3A2B45E}" destId="{0781CF41-4DA4-407F-B741-BC7D20F59835}" srcOrd="0" destOrd="0" parTransId="{18E5C1DB-77E0-402A-AEF9-A6E86AE86A2E}" sibTransId="{F37DC7AE-202D-4328-B5F4-DC616D3D5006}"/>
    <dgm:cxn modelId="{23CBAC4C-1130-42EE-8BC2-3A46D8357F8E}" srcId="{6963C806-1B80-4996-A94E-77B5E515CD90}" destId="{83D2D5ED-C696-4C57-96DB-AFF1567D3B8C}" srcOrd="2" destOrd="0" parTransId="{4FB42FDC-8F4B-4D57-950A-A03E546D988C}" sibTransId="{51389341-D806-42A5-8DFF-ABF55DEBB75E}"/>
    <dgm:cxn modelId="{7963B357-B636-4F23-A471-31E9EA4063B1}" srcId="{B0FFCFF4-7DB3-4753-A288-06646C5D10D0}" destId="{31C36B50-6A5B-410F-A338-9252554AAD48}" srcOrd="0" destOrd="0" parTransId="{50DB8808-91BD-4760-9853-905DE14C2250}" sibTransId="{0E0E8DD2-AD2A-4E0F-B580-E8494FF4771B}"/>
    <dgm:cxn modelId="{0D20297B-8CFD-4991-BBAE-411F2B8E88CD}" type="presOf" srcId="{83D2D5ED-C696-4C57-96DB-AFF1567D3B8C}" destId="{7774881F-2540-4126-B925-13BCF8CDD1C6}" srcOrd="0" destOrd="0" presId="urn:microsoft.com/office/officeart/2005/8/layout/venn3"/>
    <dgm:cxn modelId="{8D3F5E7D-C911-456C-B673-E9DC688B4045}" srcId="{6963C806-1B80-4996-A94E-77B5E515CD90}" destId="{3357C2EC-409D-4CC7-805A-A25D1991F909}" srcOrd="3" destOrd="0" parTransId="{068F14E3-94AC-4806-B2BE-30C872BF1DC5}" sibTransId="{EBA8BC85-44ED-4A97-9881-CA835028E67E}"/>
    <dgm:cxn modelId="{61748E7D-06AC-4C13-9E02-5C5DAA94F3BD}" type="presOf" srcId="{B0FFCFF4-7DB3-4753-A288-06646C5D10D0}" destId="{55811FBF-B34A-46A1-AD01-34718A37C006}" srcOrd="0" destOrd="0" presId="urn:microsoft.com/office/officeart/2005/8/layout/venn3"/>
    <dgm:cxn modelId="{8E6D3B7E-474F-4EEA-AC14-3932B0294C73}" srcId="{6963C806-1B80-4996-A94E-77B5E515CD90}" destId="{5B4E0B2A-FD9F-48EC-AECE-7794E3A2B45E}" srcOrd="4" destOrd="0" parTransId="{DC4ED3AD-DA67-4E75-9B8E-0F6B2F21B7BB}" sibTransId="{DDCFA438-266A-400F-A260-998C1A5F480B}"/>
    <dgm:cxn modelId="{A8009585-FA15-4320-8485-77E6C47A90CE}" srcId="{3357C2EC-409D-4CC7-805A-A25D1991F909}" destId="{5E7AF29B-EB40-4583-83F1-05DF38349BBD}" srcOrd="0" destOrd="0" parTransId="{67D341A0-FB7C-4E33-82EA-1F12371DC59D}" sibTransId="{A6026019-9144-4B66-9498-DE9D341EB3A6}"/>
    <dgm:cxn modelId="{4F9DB994-53DB-48C3-A9ED-814174EC0312}" type="presOf" srcId="{0781CF41-4DA4-407F-B741-BC7D20F59835}" destId="{5C126E67-94FA-4D38-9028-EF4DA682D46B}" srcOrd="0" destOrd="1" presId="urn:microsoft.com/office/officeart/2005/8/layout/venn3"/>
    <dgm:cxn modelId="{76EF7C95-645F-4324-ADBC-0D24ACAA848E}" type="presOf" srcId="{6963C806-1B80-4996-A94E-77B5E515CD90}" destId="{59AAABCB-4FB0-4CCA-A627-46F65C62C014}" srcOrd="0" destOrd="0" presId="urn:microsoft.com/office/officeart/2005/8/layout/venn3"/>
    <dgm:cxn modelId="{B18CF095-7AE8-4A32-A126-4BA9FC33A62D}" type="presOf" srcId="{E01BA22A-27D7-4A12-99E1-E0B163DACD21}" destId="{2B7B2E29-6813-478A-AC2F-E81CC48BEDDC}" srcOrd="0" destOrd="0" presId="urn:microsoft.com/office/officeart/2005/8/layout/venn3"/>
    <dgm:cxn modelId="{E42339AD-AD9D-4FD5-B200-C31C618D2E4C}" srcId="{E01BA22A-27D7-4A12-99E1-E0B163DACD21}" destId="{897C8F94-B535-4170-9EE6-27DD95AF3E9D}" srcOrd="0" destOrd="0" parTransId="{757E84C7-5A3D-4060-B812-B52103C28B1A}" sibTransId="{E1AA28E6-44A7-4675-85A3-044D23A19782}"/>
    <dgm:cxn modelId="{D5A3FEC2-99CA-4F42-B1AC-51CF7C3EBD8C}" type="presOf" srcId="{5B4E0B2A-FD9F-48EC-AECE-7794E3A2B45E}" destId="{5C126E67-94FA-4D38-9028-EF4DA682D46B}" srcOrd="0" destOrd="0" presId="urn:microsoft.com/office/officeart/2005/8/layout/venn3"/>
    <dgm:cxn modelId="{CAD5DDE1-874D-48E4-8ADB-4A6829AE7928}" type="presOf" srcId="{31C36B50-6A5B-410F-A338-9252554AAD48}" destId="{55811FBF-B34A-46A1-AD01-34718A37C006}" srcOrd="0" destOrd="1" presId="urn:microsoft.com/office/officeart/2005/8/layout/venn3"/>
    <dgm:cxn modelId="{942056E6-B769-4947-AAED-B0164006A6CD}" type="presOf" srcId="{897C8F94-B535-4170-9EE6-27DD95AF3E9D}" destId="{2B7B2E29-6813-478A-AC2F-E81CC48BEDDC}" srcOrd="0" destOrd="1" presId="urn:microsoft.com/office/officeart/2005/8/layout/venn3"/>
    <dgm:cxn modelId="{17A9B5FB-39BE-401A-BA0C-F3D003F16783}" type="presOf" srcId="{D9091A02-1B85-47E6-B862-221CB80B872E}" destId="{69E27768-D050-4693-917A-DAA8C15CB6DD}" srcOrd="0" destOrd="2" presId="urn:microsoft.com/office/officeart/2005/8/layout/venn3"/>
    <dgm:cxn modelId="{F8A1AA5D-F35D-447D-83A1-BDF571D6184C}" type="presParOf" srcId="{59AAABCB-4FB0-4CCA-A627-46F65C62C014}" destId="{2B7B2E29-6813-478A-AC2F-E81CC48BEDDC}" srcOrd="0" destOrd="0" presId="urn:microsoft.com/office/officeart/2005/8/layout/venn3"/>
    <dgm:cxn modelId="{661331AB-23C3-4DE7-971D-55FDAC44E380}" type="presParOf" srcId="{59AAABCB-4FB0-4CCA-A627-46F65C62C014}" destId="{02E5159B-588B-4CC3-BEB2-9D77AAB0D563}" srcOrd="1" destOrd="0" presId="urn:microsoft.com/office/officeart/2005/8/layout/venn3"/>
    <dgm:cxn modelId="{43C10076-A76C-4BDC-A9BC-63826DC3FD17}" type="presParOf" srcId="{59AAABCB-4FB0-4CCA-A627-46F65C62C014}" destId="{55811FBF-B34A-46A1-AD01-34718A37C006}" srcOrd="2" destOrd="0" presId="urn:microsoft.com/office/officeart/2005/8/layout/venn3"/>
    <dgm:cxn modelId="{80B9081F-6E42-41B1-9C3D-BFC4D97572C6}" type="presParOf" srcId="{59AAABCB-4FB0-4CCA-A627-46F65C62C014}" destId="{63D8F15C-2BEB-471B-8D12-47C7255E0CC5}" srcOrd="3" destOrd="0" presId="urn:microsoft.com/office/officeart/2005/8/layout/venn3"/>
    <dgm:cxn modelId="{02DB32AE-287A-4687-AC87-80683143E58B}" type="presParOf" srcId="{59AAABCB-4FB0-4CCA-A627-46F65C62C014}" destId="{7774881F-2540-4126-B925-13BCF8CDD1C6}" srcOrd="4" destOrd="0" presId="urn:microsoft.com/office/officeart/2005/8/layout/venn3"/>
    <dgm:cxn modelId="{B0487505-0CD0-41DD-B702-A6BC9179DED4}" type="presParOf" srcId="{59AAABCB-4FB0-4CCA-A627-46F65C62C014}" destId="{E6DBD3D3-7337-4894-B01A-681FE5FF2016}" srcOrd="5" destOrd="0" presId="urn:microsoft.com/office/officeart/2005/8/layout/venn3"/>
    <dgm:cxn modelId="{A8A1453B-B808-445A-91F6-BD22F5DF51AA}" type="presParOf" srcId="{59AAABCB-4FB0-4CCA-A627-46F65C62C014}" destId="{69E27768-D050-4693-917A-DAA8C15CB6DD}" srcOrd="6" destOrd="0" presId="urn:microsoft.com/office/officeart/2005/8/layout/venn3"/>
    <dgm:cxn modelId="{2EA9DF57-49F5-4669-8EAC-D18DA6C8A223}" type="presParOf" srcId="{59AAABCB-4FB0-4CCA-A627-46F65C62C014}" destId="{77C8B7A8-5F87-4462-93D9-7CDE4F54B7B1}" srcOrd="7" destOrd="0" presId="urn:microsoft.com/office/officeart/2005/8/layout/venn3"/>
    <dgm:cxn modelId="{740D1B52-CE1E-48BF-89DC-D07934ED334F}" type="presParOf" srcId="{59AAABCB-4FB0-4CCA-A627-46F65C62C014}" destId="{5C126E67-94FA-4D38-9028-EF4DA682D46B}"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EDA45-7823-42C1-971C-6459E7D59004}">
      <dsp:nvSpPr>
        <dsp:cNvPr id="0" name=""/>
        <dsp:cNvSpPr/>
      </dsp:nvSpPr>
      <dsp:spPr>
        <a:xfrm>
          <a:off x="1132281" y="267399"/>
          <a:ext cx="3605379" cy="3605379"/>
        </a:xfrm>
        <a:prstGeom prst="pie">
          <a:avLst>
            <a:gd name="adj1" fmla="val 16200000"/>
            <a:gd name="adj2" fmla="val 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經濟或社會弱勢者，至少</a:t>
          </a:r>
          <a:r>
            <a:rPr lang="en-US" altLang="zh-TW" sz="1700" kern="1200" dirty="0"/>
            <a:t>40%</a:t>
          </a:r>
          <a:endParaRPr lang="zh-TW" altLang="en-US" sz="1700" kern="1200" dirty="0"/>
        </a:p>
      </dsp:txBody>
      <dsp:txXfrm>
        <a:off x="2976175" y="934394"/>
        <a:ext cx="1330556" cy="1073029"/>
      </dsp:txXfrm>
    </dsp:sp>
    <dsp:sp modelId="{A132E1CC-C31B-48F7-BFFA-EA3AD4CBD7F8}">
      <dsp:nvSpPr>
        <dsp:cNvPr id="0" name=""/>
        <dsp:cNvSpPr/>
      </dsp:nvSpPr>
      <dsp:spPr>
        <a:xfrm>
          <a:off x="980340" y="419340"/>
          <a:ext cx="3605379" cy="3605379"/>
        </a:xfrm>
        <a:prstGeom prst="pie">
          <a:avLst>
            <a:gd name="adj1" fmla="val 0"/>
            <a:gd name="adj2" fmla="val 54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zh-TW" altLang="en-US" sz="1700" kern="1200" dirty="0"/>
            <a:t>非設籍就學、就業有居住需求者</a:t>
          </a:r>
        </a:p>
      </dsp:txBody>
      <dsp:txXfrm>
        <a:off x="2847412" y="2286411"/>
        <a:ext cx="1330556" cy="1073029"/>
      </dsp:txXfrm>
    </dsp:sp>
    <dsp:sp modelId="{FB1D48B0-1363-47D7-8BC2-107789C16480}">
      <dsp:nvSpPr>
        <dsp:cNvPr id="0" name=""/>
        <dsp:cNvSpPr/>
      </dsp:nvSpPr>
      <dsp:spPr>
        <a:xfrm>
          <a:off x="980340" y="419340"/>
          <a:ext cx="3605379" cy="3605379"/>
        </a:xfrm>
        <a:prstGeom prst="pie">
          <a:avLst>
            <a:gd name="adj1" fmla="val 5400000"/>
            <a:gd name="adj2" fmla="val 108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一般縣民</a:t>
          </a:r>
        </a:p>
      </dsp:txBody>
      <dsp:txXfrm>
        <a:off x="1388091" y="2286411"/>
        <a:ext cx="1330556" cy="1073029"/>
      </dsp:txXfrm>
    </dsp:sp>
    <dsp:sp modelId="{3D8597E9-1A93-416E-8E5E-AFB7E558AF17}">
      <dsp:nvSpPr>
        <dsp:cNvPr id="0" name=""/>
        <dsp:cNvSpPr/>
      </dsp:nvSpPr>
      <dsp:spPr>
        <a:xfrm>
          <a:off x="980340" y="419340"/>
          <a:ext cx="3605379" cy="3605379"/>
        </a:xfrm>
        <a:prstGeom prst="pie">
          <a:avLst>
            <a:gd name="adj1" fmla="val 10800000"/>
            <a:gd name="adj2" fmla="val 162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其他縣民</a:t>
          </a:r>
        </a:p>
      </dsp:txBody>
      <dsp:txXfrm>
        <a:off x="1388091" y="1084618"/>
        <a:ext cx="1330556" cy="1073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B2E29-6813-478A-AC2F-E81CC48BEDDC}">
      <dsp:nvSpPr>
        <dsp:cNvPr id="0" name=""/>
        <dsp:cNvSpPr/>
      </dsp:nvSpPr>
      <dsp:spPr>
        <a:xfrm>
          <a:off x="1116" y="1701197"/>
          <a:ext cx="2176611" cy="2176611"/>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9786" tIns="20320" rIns="119786" bIns="20320" numCol="1" spcCol="1270" anchor="ctr" anchorCtr="1">
          <a:noAutofit/>
        </a:bodyPr>
        <a:lstStyle/>
        <a:p>
          <a:pPr marL="0" lvl="0" indent="0" algn="ctr" defTabSz="1600200">
            <a:lnSpc>
              <a:spcPct val="90000"/>
            </a:lnSpc>
            <a:spcBef>
              <a:spcPct val="0"/>
            </a:spcBef>
            <a:spcAft>
              <a:spcPct val="35000"/>
            </a:spcAft>
            <a:buNone/>
          </a:pPr>
          <a:r>
            <a:rPr lang="zh-TW" altLang="en-US" sz="3600" b="1" kern="1200" dirty="0"/>
            <a:t>南竿</a:t>
          </a:r>
        </a:p>
        <a:p>
          <a:pPr marL="171450" lvl="1" indent="-171450" algn="ctr" defTabSz="711200">
            <a:lnSpc>
              <a:spcPct val="90000"/>
            </a:lnSpc>
            <a:spcBef>
              <a:spcPct val="0"/>
            </a:spcBef>
            <a:spcAft>
              <a:spcPts val="200"/>
            </a:spcAft>
            <a:buChar char="•"/>
          </a:pPr>
          <a:r>
            <a:rPr lang="zh-TW" altLang="en-US" sz="1600" kern="1200" dirty="0"/>
            <a:t>介壽段</a:t>
          </a:r>
          <a:r>
            <a:rPr lang="en-US" altLang="zh-TW" sz="1600" kern="1200" dirty="0"/>
            <a:t>870</a:t>
          </a:r>
          <a:r>
            <a:rPr lang="zh-TW" altLang="en-US" sz="1600" kern="1200" dirty="0"/>
            <a:t>等地號</a:t>
          </a:r>
          <a:r>
            <a:rPr lang="en-US" altLang="zh-TW" sz="1600" kern="1200" dirty="0"/>
            <a:t>(</a:t>
          </a:r>
          <a:r>
            <a:rPr lang="zh-TW" altLang="en-US" sz="1600" kern="1200" dirty="0"/>
            <a:t>光武營區，鄉公所倉庫</a:t>
          </a:r>
          <a:r>
            <a:rPr lang="en-US" altLang="zh-TW" sz="1600" kern="1200" dirty="0"/>
            <a:t>)</a:t>
          </a:r>
          <a:endParaRPr lang="zh-TW" altLang="en-US" sz="1600" kern="1200" dirty="0"/>
        </a:p>
      </dsp:txBody>
      <dsp:txXfrm>
        <a:off x="319873" y="2019954"/>
        <a:ext cx="1539097" cy="1539097"/>
      </dsp:txXfrm>
    </dsp:sp>
    <dsp:sp modelId="{55811FBF-B34A-46A1-AD01-34718A37C006}">
      <dsp:nvSpPr>
        <dsp:cNvPr id="0" name=""/>
        <dsp:cNvSpPr/>
      </dsp:nvSpPr>
      <dsp:spPr>
        <a:xfrm>
          <a:off x="1742405" y="1701197"/>
          <a:ext cx="2176611" cy="2176611"/>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9786" tIns="20320" rIns="119786" bIns="20320" numCol="1" spcCol="1270" anchor="ctr" anchorCtr="1">
          <a:noAutofit/>
        </a:bodyPr>
        <a:lstStyle/>
        <a:p>
          <a:pPr marL="0" lvl="0" indent="0" algn="ctr" defTabSz="1600200">
            <a:lnSpc>
              <a:spcPct val="90000"/>
            </a:lnSpc>
            <a:spcBef>
              <a:spcPct val="0"/>
            </a:spcBef>
            <a:spcAft>
              <a:spcPct val="35000"/>
            </a:spcAft>
            <a:buNone/>
          </a:pPr>
          <a:r>
            <a:rPr lang="zh-TW" altLang="en-US" sz="3600" b="1" kern="1200"/>
            <a:t>北竿</a:t>
          </a:r>
          <a:endParaRPr lang="zh-TW" altLang="en-US" sz="3600" b="1" kern="1200" dirty="0"/>
        </a:p>
        <a:p>
          <a:pPr marL="171450" lvl="1" indent="-171450" algn="ctr" defTabSz="711200">
            <a:lnSpc>
              <a:spcPct val="90000"/>
            </a:lnSpc>
            <a:spcBef>
              <a:spcPct val="0"/>
            </a:spcBef>
            <a:spcAft>
              <a:spcPct val="15000"/>
            </a:spcAft>
            <a:buChar char="•"/>
          </a:pPr>
          <a:r>
            <a:rPr lang="zh-TW" altLang="en-US" sz="1600" kern="1200" dirty="0"/>
            <a:t>塘岐段</a:t>
          </a:r>
          <a:r>
            <a:rPr lang="en-US" altLang="zh-TW" sz="1600" kern="1200" dirty="0"/>
            <a:t>863</a:t>
          </a:r>
          <a:r>
            <a:rPr lang="zh-TW" altLang="en-US" sz="1600" kern="1200" dirty="0"/>
            <a:t>等地號</a:t>
          </a:r>
          <a:r>
            <a:rPr lang="en-US" altLang="zh-TW" sz="1600" kern="1200" dirty="0"/>
            <a:t>(</a:t>
          </a:r>
          <a:r>
            <a:rPr lang="zh-TW" altLang="en-US" sz="1600" kern="1200" dirty="0"/>
            <a:t>原塘岐西營區，鄉代會對面</a:t>
          </a:r>
          <a:r>
            <a:rPr lang="en-US" altLang="zh-TW" sz="1600" kern="1200" dirty="0"/>
            <a:t>)</a:t>
          </a:r>
          <a:endParaRPr lang="zh-TW" altLang="en-US" sz="1600" kern="1200" dirty="0"/>
        </a:p>
      </dsp:txBody>
      <dsp:txXfrm>
        <a:off x="2061162" y="2019954"/>
        <a:ext cx="1539097" cy="1539097"/>
      </dsp:txXfrm>
    </dsp:sp>
    <dsp:sp modelId="{7774881F-2540-4126-B925-13BCF8CDD1C6}">
      <dsp:nvSpPr>
        <dsp:cNvPr id="0" name=""/>
        <dsp:cNvSpPr/>
      </dsp:nvSpPr>
      <dsp:spPr>
        <a:xfrm>
          <a:off x="3483693" y="1701197"/>
          <a:ext cx="2176611" cy="2176611"/>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9786" tIns="20320" rIns="119786" bIns="20320" numCol="1" spcCol="1270" anchor="ctr" anchorCtr="1">
          <a:noAutofit/>
        </a:bodyPr>
        <a:lstStyle/>
        <a:p>
          <a:pPr marL="0" lvl="0" indent="0" algn="ctr" defTabSz="1600200">
            <a:lnSpc>
              <a:spcPct val="90000"/>
            </a:lnSpc>
            <a:spcBef>
              <a:spcPct val="0"/>
            </a:spcBef>
            <a:spcAft>
              <a:spcPct val="35000"/>
            </a:spcAft>
            <a:buNone/>
          </a:pPr>
          <a:r>
            <a:rPr lang="zh-TW" altLang="en-US" sz="3600" b="1" kern="1200" dirty="0"/>
            <a:t>東莒</a:t>
          </a:r>
        </a:p>
        <a:p>
          <a:pPr marL="171450" lvl="1" indent="-171450" algn="ctr" defTabSz="711200">
            <a:lnSpc>
              <a:spcPct val="90000"/>
            </a:lnSpc>
            <a:spcBef>
              <a:spcPct val="0"/>
            </a:spcBef>
            <a:spcAft>
              <a:spcPct val="15000"/>
            </a:spcAft>
            <a:buChar char="•"/>
          </a:pPr>
          <a:r>
            <a:rPr lang="zh-TW" altLang="en-US" sz="1600" kern="1200" dirty="0"/>
            <a:t>大坪段</a:t>
          </a:r>
          <a:r>
            <a:rPr lang="en-US" altLang="zh-TW" sz="1600" kern="1200" dirty="0"/>
            <a:t>744</a:t>
          </a:r>
          <a:r>
            <a:rPr lang="zh-TW" altLang="en-US" sz="1600" kern="1200" dirty="0"/>
            <a:t>地號</a:t>
          </a:r>
          <a:r>
            <a:rPr lang="en-US" altLang="zh-TW" sz="1600" kern="1200" dirty="0"/>
            <a:t>(</a:t>
          </a:r>
          <a:r>
            <a:rPr lang="zh-TW" altLang="en-US" sz="1600" kern="1200" dirty="0"/>
            <a:t>大坪營區，中華電信斜對面</a:t>
          </a:r>
          <a:r>
            <a:rPr lang="en-US" altLang="zh-TW" sz="1600" kern="1200" dirty="0"/>
            <a:t>)</a:t>
          </a:r>
          <a:endParaRPr lang="zh-TW" altLang="en-US" sz="1600" kern="1200" dirty="0"/>
        </a:p>
      </dsp:txBody>
      <dsp:txXfrm>
        <a:off x="3802450" y="2019954"/>
        <a:ext cx="1539097" cy="1539097"/>
      </dsp:txXfrm>
    </dsp:sp>
    <dsp:sp modelId="{69E27768-D050-4693-917A-DAA8C15CB6DD}">
      <dsp:nvSpPr>
        <dsp:cNvPr id="0" name=""/>
        <dsp:cNvSpPr/>
      </dsp:nvSpPr>
      <dsp:spPr>
        <a:xfrm>
          <a:off x="5224982" y="1701197"/>
          <a:ext cx="2176611" cy="2176611"/>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9786" tIns="20320" rIns="119786" bIns="20320" numCol="1" spcCol="1270" anchor="ctr" anchorCtr="1">
          <a:noAutofit/>
        </a:bodyPr>
        <a:lstStyle/>
        <a:p>
          <a:pPr marL="0" lvl="0" indent="0" algn="ctr" defTabSz="1600200">
            <a:lnSpc>
              <a:spcPct val="90000"/>
            </a:lnSpc>
            <a:spcBef>
              <a:spcPct val="0"/>
            </a:spcBef>
            <a:spcAft>
              <a:spcPct val="35000"/>
            </a:spcAft>
            <a:buNone/>
          </a:pPr>
          <a:r>
            <a:rPr lang="zh-TW" altLang="en-US" sz="3600" b="1" kern="1200" dirty="0"/>
            <a:t>西莒</a:t>
          </a:r>
        </a:p>
        <a:p>
          <a:pPr marL="171450" lvl="1" indent="-171450" algn="ctr" defTabSz="711200">
            <a:lnSpc>
              <a:spcPct val="90000"/>
            </a:lnSpc>
            <a:spcBef>
              <a:spcPct val="0"/>
            </a:spcBef>
            <a:spcAft>
              <a:spcPct val="15000"/>
            </a:spcAft>
            <a:buChar char="•"/>
          </a:pPr>
          <a:r>
            <a:rPr lang="zh-TW" altLang="en-US" sz="1600" kern="1200" dirty="0"/>
            <a:t>青帆段</a:t>
          </a:r>
          <a:r>
            <a:rPr lang="en-US" altLang="zh-TW" sz="1600" kern="1200" dirty="0"/>
            <a:t>153</a:t>
          </a:r>
          <a:r>
            <a:rPr lang="zh-TW" altLang="en-US" sz="1600" kern="1200" dirty="0"/>
            <a:t>地號</a:t>
          </a:r>
          <a:r>
            <a:rPr lang="en-US" altLang="zh-TW" sz="1600" kern="1200" dirty="0"/>
            <a:t>(</a:t>
          </a:r>
          <a:r>
            <a:rPr lang="zh-TW" altLang="en-US" sz="1600" kern="1200" dirty="0"/>
            <a:t>坤坵步道旁</a:t>
          </a:r>
          <a:r>
            <a:rPr lang="en-US" altLang="zh-TW" sz="1600" kern="1200" dirty="0"/>
            <a:t>)</a:t>
          </a:r>
          <a:endParaRPr lang="zh-TW" altLang="en-US" sz="1600" kern="1200" dirty="0"/>
        </a:p>
        <a:p>
          <a:pPr marL="171450" lvl="1" indent="-171450" algn="l" defTabSz="711200">
            <a:lnSpc>
              <a:spcPct val="90000"/>
            </a:lnSpc>
            <a:spcBef>
              <a:spcPct val="0"/>
            </a:spcBef>
            <a:spcAft>
              <a:spcPct val="15000"/>
            </a:spcAft>
            <a:buChar char="•"/>
          </a:pPr>
          <a:endParaRPr lang="zh-TW" altLang="en-US" sz="1600" kern="1200" dirty="0"/>
        </a:p>
      </dsp:txBody>
      <dsp:txXfrm>
        <a:off x="5543739" y="2019954"/>
        <a:ext cx="1539097" cy="1539097"/>
      </dsp:txXfrm>
    </dsp:sp>
    <dsp:sp modelId="{5C126E67-94FA-4D38-9028-EF4DA682D46B}">
      <dsp:nvSpPr>
        <dsp:cNvPr id="0" name=""/>
        <dsp:cNvSpPr/>
      </dsp:nvSpPr>
      <dsp:spPr>
        <a:xfrm>
          <a:off x="6966271" y="1701197"/>
          <a:ext cx="2176611" cy="2176611"/>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9786" tIns="45720" rIns="119786" bIns="45720" numCol="1" spcCol="1270" anchor="ctr" anchorCtr="1">
          <a:noAutofit/>
        </a:bodyPr>
        <a:lstStyle/>
        <a:p>
          <a:pPr marL="0" lvl="0" indent="0" algn="ctr" defTabSz="1600200">
            <a:lnSpc>
              <a:spcPct val="90000"/>
            </a:lnSpc>
            <a:spcBef>
              <a:spcPct val="0"/>
            </a:spcBef>
            <a:spcAft>
              <a:spcPts val="0"/>
            </a:spcAft>
            <a:buNone/>
          </a:pPr>
          <a:r>
            <a:rPr lang="zh-TW" altLang="en-US" sz="3600" b="1" kern="1200" dirty="0"/>
            <a:t>東引</a:t>
          </a:r>
        </a:p>
        <a:p>
          <a:pPr marL="171450" lvl="1" indent="-171450" algn="ctr" defTabSz="711200">
            <a:lnSpc>
              <a:spcPct val="90000"/>
            </a:lnSpc>
            <a:spcBef>
              <a:spcPct val="0"/>
            </a:spcBef>
            <a:spcAft>
              <a:spcPct val="15000"/>
            </a:spcAft>
            <a:buChar char="•"/>
          </a:pPr>
          <a:r>
            <a:rPr lang="zh-TW" altLang="en-US" sz="1600" kern="1200" dirty="0"/>
            <a:t>東引西段</a:t>
          </a:r>
          <a:r>
            <a:rPr lang="en-US" altLang="zh-TW" sz="1600" kern="1200" dirty="0"/>
            <a:t>282-7</a:t>
          </a:r>
          <a:r>
            <a:rPr lang="zh-TW" altLang="en-US" sz="1600" kern="1200" dirty="0"/>
            <a:t>等地號</a:t>
          </a:r>
          <a:r>
            <a:rPr lang="en-US" altLang="zh-TW" sz="1600" kern="1200" dirty="0"/>
            <a:t>(</a:t>
          </a:r>
          <a:r>
            <a:rPr lang="zh-TW" altLang="en-US" sz="1600" kern="1200" dirty="0"/>
            <a:t>崇廉營區，鄉公所斜對面</a:t>
          </a:r>
          <a:r>
            <a:rPr lang="en-US" altLang="zh-TW" sz="1600" kern="1200" dirty="0"/>
            <a:t>)</a:t>
          </a:r>
          <a:endParaRPr lang="zh-TW" altLang="en-US" sz="1600" kern="1200" dirty="0"/>
        </a:p>
      </dsp:txBody>
      <dsp:txXfrm>
        <a:off x="7285028" y="2019954"/>
        <a:ext cx="1539097" cy="153909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B26988-8E7F-4685-BED1-51A265A4BC80}" type="datetimeFigureOut">
              <a:rPr lang="zh-TW" altLang="en-US" smtClean="0"/>
              <a:t>2023/10/13</a:t>
            </a:fld>
            <a:endParaRPr lang="zh-TW"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219AC97-9092-4CE3-8D5E-39E93ED52815}" type="slidenum">
              <a:rPr lang="zh-TW" altLang="en-US" smtClean="0"/>
              <a:t>‹#›</a:t>
            </a:fld>
            <a:endParaRPr lang="zh-TW" altLang="en-US"/>
          </a:p>
        </p:txBody>
      </p:sp>
    </p:spTree>
    <p:extLst>
      <p:ext uri="{BB962C8B-B14F-4D97-AF65-F5344CB8AC3E}">
        <p14:creationId xmlns:p14="http://schemas.microsoft.com/office/powerpoint/2010/main" val="214421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0</a:t>
            </a:fld>
            <a:endParaRPr lang="zh-TW" altLang="en-US"/>
          </a:p>
        </p:txBody>
      </p:sp>
    </p:spTree>
    <p:extLst>
      <p:ext uri="{BB962C8B-B14F-4D97-AF65-F5344CB8AC3E}">
        <p14:creationId xmlns:p14="http://schemas.microsoft.com/office/powerpoint/2010/main" val="411759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9</a:t>
            </a:fld>
            <a:endParaRPr lang="zh-TW" altLang="en-US"/>
          </a:p>
        </p:txBody>
      </p:sp>
    </p:spTree>
    <p:extLst>
      <p:ext uri="{BB962C8B-B14F-4D97-AF65-F5344CB8AC3E}">
        <p14:creationId xmlns:p14="http://schemas.microsoft.com/office/powerpoint/2010/main" val="13723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10</a:t>
            </a:fld>
            <a:endParaRPr lang="zh-TW" altLang="en-US"/>
          </a:p>
        </p:txBody>
      </p:sp>
    </p:spTree>
    <p:extLst>
      <p:ext uri="{BB962C8B-B14F-4D97-AF65-F5344CB8AC3E}">
        <p14:creationId xmlns:p14="http://schemas.microsoft.com/office/powerpoint/2010/main" val="2863961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11</a:t>
            </a:fld>
            <a:endParaRPr lang="zh-TW" altLang="en-US"/>
          </a:p>
        </p:txBody>
      </p:sp>
    </p:spTree>
    <p:extLst>
      <p:ext uri="{BB962C8B-B14F-4D97-AF65-F5344CB8AC3E}">
        <p14:creationId xmlns:p14="http://schemas.microsoft.com/office/powerpoint/2010/main" val="355648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12</a:t>
            </a:fld>
            <a:endParaRPr lang="zh-TW" altLang="en-US"/>
          </a:p>
        </p:txBody>
      </p:sp>
    </p:spTree>
    <p:extLst>
      <p:ext uri="{BB962C8B-B14F-4D97-AF65-F5344CB8AC3E}">
        <p14:creationId xmlns:p14="http://schemas.microsoft.com/office/powerpoint/2010/main" val="237608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13</a:t>
            </a:fld>
            <a:endParaRPr lang="zh-TW" altLang="en-US"/>
          </a:p>
        </p:txBody>
      </p:sp>
    </p:spTree>
    <p:extLst>
      <p:ext uri="{BB962C8B-B14F-4D97-AF65-F5344CB8AC3E}">
        <p14:creationId xmlns:p14="http://schemas.microsoft.com/office/powerpoint/2010/main" val="86694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14</a:t>
            </a:fld>
            <a:endParaRPr lang="zh-TW" altLang="en-US"/>
          </a:p>
        </p:txBody>
      </p:sp>
    </p:spTree>
    <p:extLst>
      <p:ext uri="{BB962C8B-B14F-4D97-AF65-F5344CB8AC3E}">
        <p14:creationId xmlns:p14="http://schemas.microsoft.com/office/powerpoint/2010/main" val="8095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15</a:t>
            </a:fld>
            <a:endParaRPr lang="zh-TW" altLang="en-US"/>
          </a:p>
        </p:txBody>
      </p:sp>
    </p:spTree>
    <p:extLst>
      <p:ext uri="{BB962C8B-B14F-4D97-AF65-F5344CB8AC3E}">
        <p14:creationId xmlns:p14="http://schemas.microsoft.com/office/powerpoint/2010/main" val="233341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16</a:t>
            </a:fld>
            <a:endParaRPr lang="zh-TW" altLang="en-US"/>
          </a:p>
        </p:txBody>
      </p:sp>
    </p:spTree>
    <p:extLst>
      <p:ext uri="{BB962C8B-B14F-4D97-AF65-F5344CB8AC3E}">
        <p14:creationId xmlns:p14="http://schemas.microsoft.com/office/powerpoint/2010/main" val="395336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17</a:t>
            </a:fld>
            <a:endParaRPr lang="zh-TW" altLang="en-US"/>
          </a:p>
        </p:txBody>
      </p:sp>
    </p:spTree>
    <p:extLst>
      <p:ext uri="{BB962C8B-B14F-4D97-AF65-F5344CB8AC3E}">
        <p14:creationId xmlns:p14="http://schemas.microsoft.com/office/powerpoint/2010/main" val="174986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18</a:t>
            </a:fld>
            <a:endParaRPr lang="zh-TW" altLang="en-US"/>
          </a:p>
        </p:txBody>
      </p:sp>
    </p:spTree>
    <p:extLst>
      <p:ext uri="{BB962C8B-B14F-4D97-AF65-F5344CB8AC3E}">
        <p14:creationId xmlns:p14="http://schemas.microsoft.com/office/powerpoint/2010/main" val="167364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a:t>
            </a:fld>
            <a:endParaRPr lang="zh-TW" altLang="en-US"/>
          </a:p>
        </p:txBody>
      </p:sp>
    </p:spTree>
    <p:extLst>
      <p:ext uri="{BB962C8B-B14F-4D97-AF65-F5344CB8AC3E}">
        <p14:creationId xmlns:p14="http://schemas.microsoft.com/office/powerpoint/2010/main" val="228256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19</a:t>
            </a:fld>
            <a:endParaRPr lang="zh-TW" altLang="en-US"/>
          </a:p>
        </p:txBody>
      </p:sp>
    </p:spTree>
    <p:extLst>
      <p:ext uri="{BB962C8B-B14F-4D97-AF65-F5344CB8AC3E}">
        <p14:creationId xmlns:p14="http://schemas.microsoft.com/office/powerpoint/2010/main" val="2776532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20</a:t>
            </a:fld>
            <a:endParaRPr lang="zh-TW" altLang="en-US"/>
          </a:p>
        </p:txBody>
      </p:sp>
    </p:spTree>
    <p:extLst>
      <p:ext uri="{BB962C8B-B14F-4D97-AF65-F5344CB8AC3E}">
        <p14:creationId xmlns:p14="http://schemas.microsoft.com/office/powerpoint/2010/main" val="53160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21</a:t>
            </a:fld>
            <a:endParaRPr lang="zh-TW" altLang="en-US"/>
          </a:p>
        </p:txBody>
      </p:sp>
    </p:spTree>
    <p:extLst>
      <p:ext uri="{BB962C8B-B14F-4D97-AF65-F5344CB8AC3E}">
        <p14:creationId xmlns:p14="http://schemas.microsoft.com/office/powerpoint/2010/main" val="4250076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22</a:t>
            </a:fld>
            <a:endParaRPr lang="zh-TW" altLang="en-US"/>
          </a:p>
        </p:txBody>
      </p:sp>
    </p:spTree>
    <p:extLst>
      <p:ext uri="{BB962C8B-B14F-4D97-AF65-F5344CB8AC3E}">
        <p14:creationId xmlns:p14="http://schemas.microsoft.com/office/powerpoint/2010/main" val="64827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23</a:t>
            </a:fld>
            <a:endParaRPr lang="zh-TW" altLang="en-US"/>
          </a:p>
        </p:txBody>
      </p:sp>
    </p:spTree>
    <p:extLst>
      <p:ext uri="{BB962C8B-B14F-4D97-AF65-F5344CB8AC3E}">
        <p14:creationId xmlns:p14="http://schemas.microsoft.com/office/powerpoint/2010/main" val="1313622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24</a:t>
            </a:fld>
            <a:endParaRPr lang="zh-TW" altLang="en-US"/>
          </a:p>
        </p:txBody>
      </p:sp>
    </p:spTree>
    <p:extLst>
      <p:ext uri="{BB962C8B-B14F-4D97-AF65-F5344CB8AC3E}">
        <p14:creationId xmlns:p14="http://schemas.microsoft.com/office/powerpoint/2010/main" val="127212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2</a:t>
            </a:fld>
            <a:endParaRPr lang="zh-TW" altLang="en-US"/>
          </a:p>
        </p:txBody>
      </p:sp>
    </p:spTree>
    <p:extLst>
      <p:ext uri="{BB962C8B-B14F-4D97-AF65-F5344CB8AC3E}">
        <p14:creationId xmlns:p14="http://schemas.microsoft.com/office/powerpoint/2010/main" val="380151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3</a:t>
            </a:fld>
            <a:endParaRPr lang="zh-TW" altLang="en-US"/>
          </a:p>
        </p:txBody>
      </p:sp>
    </p:spTree>
    <p:extLst>
      <p:ext uri="{BB962C8B-B14F-4D97-AF65-F5344CB8AC3E}">
        <p14:creationId xmlns:p14="http://schemas.microsoft.com/office/powerpoint/2010/main" val="290595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4</a:t>
            </a:fld>
            <a:endParaRPr lang="zh-TW" altLang="en-US"/>
          </a:p>
        </p:txBody>
      </p:sp>
    </p:spTree>
    <p:extLst>
      <p:ext uri="{BB962C8B-B14F-4D97-AF65-F5344CB8AC3E}">
        <p14:creationId xmlns:p14="http://schemas.microsoft.com/office/powerpoint/2010/main" val="371643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5</a:t>
            </a:fld>
            <a:endParaRPr lang="zh-TW" altLang="en-US"/>
          </a:p>
        </p:txBody>
      </p:sp>
    </p:spTree>
    <p:extLst>
      <p:ext uri="{BB962C8B-B14F-4D97-AF65-F5344CB8AC3E}">
        <p14:creationId xmlns:p14="http://schemas.microsoft.com/office/powerpoint/2010/main" val="210207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6</a:t>
            </a:fld>
            <a:endParaRPr lang="zh-TW" altLang="en-US"/>
          </a:p>
        </p:txBody>
      </p:sp>
    </p:spTree>
    <p:extLst>
      <p:ext uri="{BB962C8B-B14F-4D97-AF65-F5344CB8AC3E}">
        <p14:creationId xmlns:p14="http://schemas.microsoft.com/office/powerpoint/2010/main" val="94501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7</a:t>
            </a:fld>
            <a:endParaRPr lang="zh-TW" altLang="en-US"/>
          </a:p>
        </p:txBody>
      </p:sp>
    </p:spTree>
    <p:extLst>
      <p:ext uri="{BB962C8B-B14F-4D97-AF65-F5344CB8AC3E}">
        <p14:creationId xmlns:p14="http://schemas.microsoft.com/office/powerpoint/2010/main" val="115155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p>
      <p:sp>
        <p:nvSpPr>
          <p:cNvPr id="3" name="備忘稿版面配置區 2"/>
          <p:cNvSpPr>
            <a:spLocks noGrp="1"/>
          </p:cNvSpPr>
          <p:nvPr>
            <p:ph type="body" idx="1"/>
          </p:nvPr>
        </p:nvSpPr>
        <p:spPr/>
        <p:txBody>
          <a:bodyPr/>
          <a:lstStyle/>
          <a:p>
            <a:endParaRPr lang="zh-TW" altLang="en-US" spc="0" dirty="0"/>
          </a:p>
        </p:txBody>
      </p:sp>
      <p:sp>
        <p:nvSpPr>
          <p:cNvPr id="4" name="投影片編號版面配置區 3"/>
          <p:cNvSpPr>
            <a:spLocks noGrp="1"/>
          </p:cNvSpPr>
          <p:nvPr>
            <p:ph type="sldNum" sz="quarter" idx="10"/>
          </p:nvPr>
        </p:nvSpPr>
        <p:spPr/>
        <p:txBody>
          <a:bodyPr/>
          <a:lstStyle/>
          <a:p>
            <a:fld id="{2219AC97-9092-4CE3-8D5E-39E93ED52815}" type="slidenum">
              <a:rPr lang="zh-TW" altLang="en-US" smtClean="0"/>
              <a:t>8</a:t>
            </a:fld>
            <a:endParaRPr lang="zh-TW" altLang="en-US"/>
          </a:p>
        </p:txBody>
      </p:sp>
    </p:spTree>
    <p:extLst>
      <p:ext uri="{BB962C8B-B14F-4D97-AF65-F5344CB8AC3E}">
        <p14:creationId xmlns:p14="http://schemas.microsoft.com/office/powerpoint/2010/main" val="3581713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FA65778-5800-45A7-8D34-2817264C3B0B}" type="datetime1">
              <a:rPr lang="en-US" altLang="zh-TW" smtClean="0"/>
              <a:t>10/13/2023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102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D74774E-6764-4778-B82C-7ABAD960D542}" type="datetime1">
              <a:rPr lang="en-US" altLang="zh-TW"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899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F0E7E86E-E98A-4B42-B920-2363AD7D8E86}" type="datetime1">
              <a:rPr lang="en-US" altLang="zh-TW" smtClean="0"/>
              <a:t>10/13/2023</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572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9287F29-CED7-4B74-805B-2EA750DFA1C7}" type="datetime1">
              <a:rPr lang="en-US" altLang="zh-TW"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301565" y="97785"/>
            <a:ext cx="770468" cy="365125"/>
          </a:xfrm>
        </p:spPr>
        <p:txBody>
          <a:bodyPr/>
          <a:lstStyle>
            <a:lvl1pP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260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BD73C44-B59C-4C13-B6F9-0A99E08BC847}" type="datetime1">
              <a:rPr lang="en-US" altLang="zh-TW" smtClean="0"/>
              <a:t>10/13/2023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113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AD53E8C-5472-440B-A302-2953AB1A4848}" type="datetime1">
              <a:rPr lang="en-US" altLang="zh-TW"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105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96CE858-D742-422D-B5CD-E88297B785A8}" type="datetime1">
              <a:rPr lang="en-US" altLang="zh-TW" smtClean="0"/>
              <a:t>10/13/2023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763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Date Placeholder 2"/>
          <p:cNvSpPr>
            <a:spLocks noGrp="1"/>
          </p:cNvSpPr>
          <p:nvPr>
            <p:ph type="dt" sz="half" idx="10"/>
          </p:nvPr>
        </p:nvSpPr>
        <p:spPr/>
        <p:txBody>
          <a:bodyPr/>
          <a:lstStyle/>
          <a:p>
            <a:fld id="{C81C962B-2B7D-485F-9490-A0B6930ED542}" type="datetime1">
              <a:rPr lang="en-US" altLang="zh-TW"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916331" y="77403"/>
            <a:ext cx="770468" cy="365125"/>
          </a:xfrm>
        </p:spPr>
        <p:txBody>
          <a:bodyPr/>
          <a:lstStyle>
            <a:lvl1pPr>
              <a:defRPr sz="2000" b="1"/>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03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AE28E-348C-4951-82B6-EB479F4A03FF}" type="datetime1">
              <a:rPr lang="en-US" altLang="zh-TW" smtClean="0"/>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542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C80EB6F-F111-44D3-A5AF-486844C39A43}" type="datetime1">
              <a:rPr lang="en-US" altLang="zh-TW" smtClean="0"/>
              <a:t>10/13/2023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542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1615336-0E47-47BE-8632-F887A3B1D04A}" type="datetime1">
              <a:rPr lang="en-US" altLang="zh-TW"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948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05D5BDB3-27F4-402C-8ADE-F63F6D2ED2C0}" type="datetime1">
              <a:rPr lang="en-US" altLang="zh-TW" smtClean="0"/>
              <a:t>10/13/2023</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105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40843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ti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5D3948D-0CA1-8AB4-BBCA-8BCED7EB49D9}"/>
              </a:ext>
            </a:extLst>
          </p:cNvPr>
          <p:cNvSpPr/>
          <p:nvPr/>
        </p:nvSpPr>
        <p:spPr>
          <a:xfrm>
            <a:off x="93306" y="3038660"/>
            <a:ext cx="8920065" cy="2363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一張含有 戶外, 樹狀, 空中攝影, 俯視圖 的圖片&#10;&#10;自動產生的描述">
            <a:extLst>
              <a:ext uri="{FF2B5EF4-FFF2-40B4-BE49-F238E27FC236}">
                <a16:creationId xmlns:a16="http://schemas.microsoft.com/office/drawing/2014/main" id="{22AB932F-1F57-DED6-6FEA-7F505514CD4C}"/>
              </a:ext>
            </a:extLst>
          </p:cNvPr>
          <p:cNvPicPr>
            <a:picLocks noChangeAspect="1"/>
          </p:cNvPicPr>
          <p:nvPr/>
        </p:nvPicPr>
        <p:blipFill>
          <a:blip r:embed="rId3"/>
          <a:stretch>
            <a:fillRect/>
          </a:stretch>
        </p:blipFill>
        <p:spPr>
          <a:xfrm>
            <a:off x="796472" y="3153747"/>
            <a:ext cx="4529514" cy="2547852"/>
          </a:xfrm>
          <a:prstGeom prst="roundRect">
            <a:avLst>
              <a:gd name="adj" fmla="val 8594"/>
            </a:avLst>
          </a:prstGeom>
          <a:solidFill>
            <a:srgbClr val="FFFFFF">
              <a:shade val="85000"/>
            </a:srgbClr>
          </a:solidFill>
          <a:ln>
            <a:noFill/>
          </a:ln>
          <a:effectLst>
            <a:reflection blurRad="12700" stA="38000" endPos="19000" dist="5000" dir="5400000" sy="-100000" algn="bl" rotWithShape="0"/>
          </a:effectLst>
        </p:spPr>
      </p:pic>
      <p:sp>
        <p:nvSpPr>
          <p:cNvPr id="4" name="標題 3"/>
          <p:cNvSpPr>
            <a:spLocks noGrp="1"/>
          </p:cNvSpPr>
          <p:nvPr>
            <p:ph type="ctrTitle"/>
          </p:nvPr>
        </p:nvSpPr>
        <p:spPr>
          <a:xfrm>
            <a:off x="322729" y="1281532"/>
            <a:ext cx="8523942" cy="1504844"/>
          </a:xfrm>
        </p:spPr>
        <p:txBody>
          <a:bodyPr>
            <a:noAutofit/>
          </a:bodyPr>
          <a:lstStyle/>
          <a:p>
            <a:r>
              <a:rPr lang="zh-TW" altLang="en-US"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t>：談連江縣社會住宅</a:t>
            </a:r>
            <a:br>
              <a:rPr lang="en-US" altLang="zh-TW"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br>
            <a:r>
              <a:rPr lang="zh-TW" altLang="en-US"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t>　　　　　</a:t>
            </a:r>
            <a:r>
              <a:rPr lang="en-US" altLang="zh-TW"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t>【</a:t>
            </a:r>
            <a:r>
              <a:rPr lang="zh-TW" altLang="en-US"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t>發展過程</a:t>
            </a:r>
            <a:r>
              <a:rPr lang="en-US" altLang="zh-TW"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rPr>
              <a:t>】</a:t>
            </a:r>
            <a:endParaRPr lang="zh-TW" altLang="en-US" sz="6000" b="1" dirty="0">
              <a:effectLst>
                <a:reflection blurRad="50800" stA="50000" endPos="30000" dir="5400000" sy="-100000" algn="bl" rotWithShape="0"/>
              </a:effectLst>
              <a:latin typeface="華康儷中黑" panose="020B0509000000000000" pitchFamily="49" charset="-120"/>
              <a:ea typeface="華康儷中黑" panose="020B0509000000000000" pitchFamily="49" charset="-120"/>
            </a:endParaRPr>
          </a:p>
        </p:txBody>
      </p:sp>
      <p:sp>
        <p:nvSpPr>
          <p:cNvPr id="6" name="矩形 5"/>
          <p:cNvSpPr/>
          <p:nvPr/>
        </p:nvSpPr>
        <p:spPr>
          <a:xfrm>
            <a:off x="6325375" y="5988829"/>
            <a:ext cx="2274982" cy="348813"/>
          </a:xfrm>
          <a:prstGeom prst="rect">
            <a:avLst/>
          </a:prstGeom>
          <a:effectLst/>
        </p:spPr>
        <p:txBody>
          <a:bodyPr wrap="none">
            <a:spAutoFit/>
          </a:bodyPr>
          <a:lstStyle/>
          <a:p>
            <a:pPr>
              <a:lnSpc>
                <a:spcPts val="2000"/>
              </a:lnSpc>
              <a:spcAft>
                <a:spcPts val="0"/>
              </a:spcAft>
            </a:pPr>
            <a:r>
              <a:rPr lang="zh-TW" altLang="en-US"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簡報人：</a:t>
            </a:r>
            <a:r>
              <a:rPr lang="zh-TW" altLang="zh-TW"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劉德全</a:t>
            </a:r>
            <a:r>
              <a:rPr lang="zh-TW" altLang="en-US" sz="1400"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 </a:t>
            </a:r>
            <a:r>
              <a:rPr lang="zh-TW" altLang="zh-TW" sz="1400"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參議</a:t>
            </a:r>
            <a:endParaRPr lang="zh-TW" altLang="zh-TW" sz="1400" kern="100" dirty="0">
              <a:solidFill>
                <a:schemeClr val="bg1"/>
              </a:solidFill>
              <a:effectLst/>
              <a:latin typeface="華康儷中黑" panose="020B0509000000000000" pitchFamily="49" charset="-120"/>
              <a:ea typeface="華康儷中黑" panose="020B0509000000000000" pitchFamily="49" charset="-120"/>
              <a:cs typeface="Times New Roman" panose="02020603050405020304" pitchFamily="18" charset="0"/>
            </a:endParaRPr>
          </a:p>
        </p:txBody>
      </p:sp>
      <p:sp>
        <p:nvSpPr>
          <p:cNvPr id="13" name="矩形: 圓角 12">
            <a:extLst>
              <a:ext uri="{FF2B5EF4-FFF2-40B4-BE49-F238E27FC236}">
                <a16:creationId xmlns:a16="http://schemas.microsoft.com/office/drawing/2014/main" id="{FD00CA76-7169-0430-BCD5-713C59F5BD6E}"/>
              </a:ext>
            </a:extLst>
          </p:cNvPr>
          <p:cNvSpPr/>
          <p:nvPr/>
        </p:nvSpPr>
        <p:spPr>
          <a:xfrm>
            <a:off x="859993" y="3205086"/>
            <a:ext cx="4402472" cy="2438368"/>
          </a:xfrm>
          <a:prstGeom prst="roundRect">
            <a:avLst>
              <a:gd name="adj" fmla="val 742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6360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9</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72D89B5-6E46-49AB-A865-F6E84577AAB7}"/>
              </a:ext>
            </a:extLst>
          </p:cNvPr>
          <p:cNvSpPr txBox="1"/>
          <p:nvPr/>
        </p:nvSpPr>
        <p:spPr>
          <a:xfrm>
            <a:off x="529163" y="1997753"/>
            <a:ext cx="8157629" cy="2585323"/>
          </a:xfrm>
          <a:prstGeom prst="rect">
            <a:avLst/>
          </a:prstGeom>
          <a:noFill/>
        </p:spPr>
        <p:txBody>
          <a:bodyPr wrap="square" rtlCol="0">
            <a:spAutoFit/>
          </a:bodyPr>
          <a:lstStyle/>
          <a:p>
            <a:pPr marL="1754188" indent="-1754188"/>
            <a:r>
              <a:rPr lang="zh-TW" altLang="en-US" b="1" dirty="0">
                <a:latin typeface="+mn-ea"/>
              </a:rPr>
              <a:t>◆　</a:t>
            </a:r>
            <a:r>
              <a:rPr lang="en-US" altLang="zh-TW" b="1" dirty="0">
                <a:highlight>
                  <a:srgbClr val="FFFF00"/>
                </a:highlight>
                <a:latin typeface="+mn-ea"/>
              </a:rPr>
              <a:t>112/03/27</a:t>
            </a:r>
            <a:r>
              <a:rPr lang="en-US" altLang="zh-TW" b="1" dirty="0">
                <a:latin typeface="+mn-ea"/>
              </a:rPr>
              <a:t> -</a:t>
            </a:r>
            <a:r>
              <a:rPr lang="zh-TW" altLang="en-US" b="1" dirty="0">
                <a:latin typeface="+mn-ea"/>
              </a:rPr>
              <a:t> 營建分署召開本縣南竿鄉社會住宅基地研商會議，考量原預定地虎距南營區尚有國防安全需求及戰備任務，</a:t>
            </a:r>
            <a:r>
              <a:rPr lang="zh-TW" altLang="en-US" b="1" dirty="0">
                <a:solidFill>
                  <a:srgbClr val="FF0000"/>
                </a:solidFill>
                <a:latin typeface="+mn-ea"/>
              </a:rPr>
              <a:t>變更南竿鄉預定地為介壽段光武營區</a:t>
            </a:r>
            <a:r>
              <a:rPr lang="en-US" altLang="zh-TW" b="1" dirty="0">
                <a:solidFill>
                  <a:srgbClr val="FF0000"/>
                </a:solidFill>
                <a:latin typeface="+mn-ea"/>
              </a:rPr>
              <a:t>(</a:t>
            </a:r>
            <a:r>
              <a:rPr lang="zh-TW" altLang="en-US" b="1" dirty="0">
                <a:solidFill>
                  <a:srgbClr val="FF0000"/>
                </a:solidFill>
                <a:latin typeface="+mn-ea"/>
              </a:rPr>
              <a:t>中央大道砂石場對面</a:t>
            </a:r>
            <a:r>
              <a:rPr lang="en-US" altLang="zh-TW" b="1" dirty="0">
                <a:solidFill>
                  <a:srgbClr val="FF0000"/>
                </a:solidFill>
                <a:latin typeface="+mn-ea"/>
              </a:rPr>
              <a:t>)</a:t>
            </a:r>
            <a:r>
              <a:rPr lang="zh-TW" altLang="en-US" b="1" dirty="0">
                <a:latin typeface="+mn-ea"/>
              </a:rPr>
              <a:t>。</a:t>
            </a:r>
            <a:endParaRPr lang="en-US" altLang="zh-TW" b="1" dirty="0">
              <a:latin typeface="+mn-ea"/>
            </a:endParaRPr>
          </a:p>
          <a:p>
            <a:pPr marL="1754188" indent="-1754188"/>
            <a:r>
              <a:rPr lang="zh-TW" altLang="en-US" b="1" dirty="0">
                <a:latin typeface="+mn-ea"/>
              </a:rPr>
              <a:t>◆　</a:t>
            </a:r>
            <a:r>
              <a:rPr lang="en-US" altLang="zh-TW" b="1" dirty="0">
                <a:highlight>
                  <a:srgbClr val="FFFF00"/>
                </a:highlight>
                <a:latin typeface="+mn-ea"/>
              </a:rPr>
              <a:t>112/04/11</a:t>
            </a:r>
            <a:r>
              <a:rPr lang="en-US" altLang="zh-TW" b="1" dirty="0">
                <a:latin typeface="+mn-ea"/>
              </a:rPr>
              <a:t> -</a:t>
            </a:r>
            <a:r>
              <a:rPr lang="zh-TW" altLang="en-US" b="1" dirty="0">
                <a:highlight>
                  <a:srgbClr val="FFFF00"/>
                </a:highlight>
                <a:latin typeface="+mn-ea"/>
              </a:rPr>
              <a:t> </a:t>
            </a:r>
            <a:endParaRPr lang="en-US" altLang="zh-TW" b="1" dirty="0">
              <a:highlight>
                <a:srgbClr val="FFFF00"/>
              </a:highlight>
              <a:latin typeface="+mn-ea"/>
            </a:endParaRPr>
          </a:p>
          <a:p>
            <a:pPr marL="1754188" indent="-1754188"/>
            <a:endParaRPr lang="en-US" altLang="zh-TW" b="1" dirty="0">
              <a:latin typeface="+mn-ea"/>
            </a:endParaRPr>
          </a:p>
          <a:p>
            <a:pPr marL="1754188" indent="-1754188"/>
            <a:endParaRPr lang="en-US" altLang="zh-TW" b="1" dirty="0">
              <a:latin typeface="+mn-ea"/>
            </a:endParaRPr>
          </a:p>
          <a:p>
            <a:pPr marL="1754188" indent="-1754188"/>
            <a:endParaRPr lang="en-US" altLang="zh-TW" b="1" dirty="0">
              <a:latin typeface="+mn-ea"/>
            </a:endParaRPr>
          </a:p>
          <a:p>
            <a:pPr marL="1754188" indent="-1754188"/>
            <a:endParaRPr lang="en-US" altLang="zh-TW" b="1" dirty="0">
              <a:latin typeface="+mn-ea"/>
            </a:endParaRPr>
          </a:p>
          <a:p>
            <a:pPr marL="1754188" indent="-1754188"/>
            <a:r>
              <a:rPr lang="zh-TW" altLang="en-US" b="1" dirty="0">
                <a:latin typeface="+mn-ea"/>
              </a:rPr>
              <a:t>　</a:t>
            </a:r>
            <a:endParaRPr lang="en-US" altLang="zh-TW" b="1" dirty="0">
              <a:latin typeface="+mn-ea"/>
            </a:endParaRPr>
          </a:p>
        </p:txBody>
      </p:sp>
      <p:pic>
        <p:nvPicPr>
          <p:cNvPr id="23" name="圖片 22" descr="一張含有 服裝, 人員, 室內, 辦公大樓 的圖片&#10;&#10;自動產生的描述">
            <a:extLst>
              <a:ext uri="{FF2B5EF4-FFF2-40B4-BE49-F238E27FC236}">
                <a16:creationId xmlns:a16="http://schemas.microsoft.com/office/drawing/2014/main" id="{0E9BCEB3-5BBC-CA3B-1D4F-1BB656E1C210}"/>
              </a:ext>
            </a:extLst>
          </p:cNvPr>
          <p:cNvPicPr>
            <a:picLocks noChangeAspect="1"/>
          </p:cNvPicPr>
          <p:nvPr/>
        </p:nvPicPr>
        <p:blipFill rotWithShape="1">
          <a:blip r:embed="rId3"/>
          <a:srcRect t="8101" b="8101"/>
          <a:stretch/>
        </p:blipFill>
        <p:spPr>
          <a:xfrm>
            <a:off x="2380891" y="4019465"/>
            <a:ext cx="3916384" cy="2461411"/>
          </a:xfrm>
          <a:prstGeom prst="rect">
            <a:avLst/>
          </a:prstGeom>
        </p:spPr>
      </p:pic>
      <p:sp>
        <p:nvSpPr>
          <p:cNvPr id="24" name="文字方塊 23">
            <a:extLst>
              <a:ext uri="{FF2B5EF4-FFF2-40B4-BE49-F238E27FC236}">
                <a16:creationId xmlns:a16="http://schemas.microsoft.com/office/drawing/2014/main" id="{D22C0569-B0CE-4CA4-4AC7-86E71812B23C}"/>
              </a:ext>
            </a:extLst>
          </p:cNvPr>
          <p:cNvSpPr txBox="1"/>
          <p:nvPr/>
        </p:nvSpPr>
        <p:spPr>
          <a:xfrm>
            <a:off x="2380891" y="6480687"/>
            <a:ext cx="3916382"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112/04/11</a:t>
            </a:r>
            <a:r>
              <a:rPr lang="zh-TW" altLang="en-US" sz="1100" b="1" dirty="0">
                <a:solidFill>
                  <a:schemeClr val="bg1">
                    <a:lumMod val="50000"/>
                  </a:schemeClr>
                </a:solidFill>
              </a:rPr>
              <a:t> 第</a:t>
            </a:r>
            <a:r>
              <a:rPr lang="en-US" altLang="zh-TW" sz="1100" b="1" dirty="0">
                <a:solidFill>
                  <a:schemeClr val="bg1">
                    <a:lumMod val="50000"/>
                  </a:schemeClr>
                </a:solidFill>
              </a:rPr>
              <a:t>2</a:t>
            </a:r>
            <a:r>
              <a:rPr lang="zh-TW" altLang="en-US" sz="1100" b="1" dirty="0">
                <a:solidFill>
                  <a:schemeClr val="bg1">
                    <a:lumMod val="50000"/>
                  </a:schemeClr>
                </a:solidFill>
              </a:rPr>
              <a:t>次社宅研商會議</a:t>
            </a:r>
          </a:p>
        </p:txBody>
      </p:sp>
      <p:sp>
        <p:nvSpPr>
          <p:cNvPr id="13" name="文字方塊 12">
            <a:extLst>
              <a:ext uri="{FF2B5EF4-FFF2-40B4-BE49-F238E27FC236}">
                <a16:creationId xmlns:a16="http://schemas.microsoft.com/office/drawing/2014/main" id="{0D378F56-C8F6-DA13-F868-3DA97CEDE508}"/>
              </a:ext>
            </a:extLst>
          </p:cNvPr>
          <p:cNvSpPr txBox="1"/>
          <p:nvPr/>
        </p:nvSpPr>
        <p:spPr>
          <a:xfrm>
            <a:off x="2285266" y="2812161"/>
            <a:ext cx="6401523" cy="1200329"/>
          </a:xfrm>
          <a:prstGeom prst="rect">
            <a:avLst/>
          </a:prstGeom>
          <a:noFill/>
        </p:spPr>
        <p:txBody>
          <a:bodyPr wrap="square">
            <a:spAutoFit/>
          </a:bodyPr>
          <a:lstStyle/>
          <a:p>
            <a:pPr algn="just">
              <a:tabLst>
                <a:tab pos="266700" algn="l"/>
              </a:tabLst>
            </a:pPr>
            <a:r>
              <a:rPr lang="zh-TW" altLang="en-US" sz="1780" b="1" dirty="0">
                <a:highlight>
                  <a:srgbClr val="FFFF00"/>
                </a:highlight>
                <a:latin typeface="+mn-ea"/>
              </a:rPr>
              <a:t>函請陳雪生委員辦公室召開「第</a:t>
            </a:r>
            <a:r>
              <a:rPr lang="en-US" altLang="zh-TW" sz="1780" b="1" dirty="0">
                <a:highlight>
                  <a:srgbClr val="FFFF00"/>
                </a:highlight>
                <a:latin typeface="+mn-ea"/>
              </a:rPr>
              <a:t>2</a:t>
            </a:r>
            <a:r>
              <a:rPr lang="zh-TW" altLang="en-US" sz="1780" b="1" dirty="0">
                <a:highlight>
                  <a:srgbClr val="FFFF00"/>
                </a:highlight>
                <a:latin typeface="+mn-ea"/>
              </a:rPr>
              <a:t>次連江縣社會住宅研商會議」</a:t>
            </a:r>
            <a:r>
              <a:rPr lang="zh-TW" altLang="en-US" b="1" dirty="0">
                <a:latin typeface="+mn-ea"/>
              </a:rPr>
              <a:t>立法院陳雪生委員結論：</a:t>
            </a:r>
            <a:r>
              <a:rPr lang="zh-TW" altLang="en-US" b="1" dirty="0">
                <a:solidFill>
                  <a:srgbClr val="FF0000"/>
                </a:solidFill>
                <a:latin typeface="+mn-ea"/>
              </a:rPr>
              <a:t>南竿地區由住都中心興辦</a:t>
            </a:r>
            <a:r>
              <a:rPr lang="zh-TW" altLang="en-US" b="1" dirty="0">
                <a:latin typeface="+mn-ea"/>
              </a:rPr>
              <a:t>、本府協助，東引地區由本府興辦並由營建署全額補助</a:t>
            </a:r>
            <a:r>
              <a:rPr lang="en-US" altLang="zh-TW" b="1" dirty="0">
                <a:latin typeface="+mn-ea"/>
              </a:rPr>
              <a:t>(</a:t>
            </a:r>
            <a:r>
              <a:rPr lang="zh-TW" altLang="en-US" b="1" dirty="0">
                <a:latin typeface="+mn-ea"/>
              </a:rPr>
              <a:t>申請</a:t>
            </a:r>
            <a:r>
              <a:rPr lang="en-US" altLang="zh-TW" b="1" dirty="0">
                <a:latin typeface="+mn-ea"/>
              </a:rPr>
              <a:t>)</a:t>
            </a:r>
            <a:r>
              <a:rPr lang="zh-TW" altLang="en-US" b="1" dirty="0">
                <a:latin typeface="+mn-ea"/>
              </a:rPr>
              <a:t>，北竿及東西莒地區因無法跨島則比照東引辦理。</a:t>
            </a:r>
            <a:endParaRPr lang="en-US" altLang="zh-TW" b="1" dirty="0">
              <a:latin typeface="+mn-ea"/>
            </a:endParaRPr>
          </a:p>
        </p:txBody>
      </p:sp>
    </p:spTree>
    <p:extLst>
      <p:ext uri="{BB962C8B-B14F-4D97-AF65-F5344CB8AC3E}">
        <p14:creationId xmlns:p14="http://schemas.microsoft.com/office/powerpoint/2010/main" val="408601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10</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72D89B5-6E46-49AB-A865-F6E84577AAB7}"/>
              </a:ext>
            </a:extLst>
          </p:cNvPr>
          <p:cNvSpPr txBox="1"/>
          <p:nvPr/>
        </p:nvSpPr>
        <p:spPr>
          <a:xfrm>
            <a:off x="529163" y="1997753"/>
            <a:ext cx="5707735" cy="1477328"/>
          </a:xfrm>
          <a:prstGeom prst="rect">
            <a:avLst/>
          </a:prstGeom>
          <a:noFill/>
        </p:spPr>
        <p:txBody>
          <a:bodyPr wrap="square" rtlCol="0">
            <a:spAutoFit/>
          </a:bodyPr>
          <a:lstStyle/>
          <a:p>
            <a:pPr marL="1743075" lvl="0" indent="-1743075"/>
            <a:r>
              <a:rPr lang="zh-TW" altLang="en-US" b="1" dirty="0">
                <a:latin typeface="+mn-ea"/>
              </a:rPr>
              <a:t>◆　</a:t>
            </a:r>
            <a:r>
              <a:rPr lang="en-US" altLang="zh-TW" b="1" dirty="0">
                <a:highlight>
                  <a:srgbClr val="FFFF00"/>
                </a:highlight>
                <a:latin typeface="+mn-ea"/>
              </a:rPr>
              <a:t>112/06/15</a:t>
            </a:r>
            <a:r>
              <a:rPr lang="en-US" altLang="zh-TW" b="1" dirty="0">
                <a:latin typeface="+mn-ea"/>
              </a:rPr>
              <a:t> -</a:t>
            </a:r>
            <a:r>
              <a:rPr lang="zh-TW" altLang="en-US" b="1" dirty="0">
                <a:latin typeface="+mn-ea"/>
              </a:rPr>
              <a:t> </a:t>
            </a:r>
            <a:r>
              <a:rPr lang="zh-TW" altLang="en-US" sz="1780" b="1" dirty="0">
                <a:highlight>
                  <a:srgbClr val="FFFF00"/>
                </a:highlight>
                <a:latin typeface="+mn-ea"/>
              </a:rPr>
              <a:t>函請陳雪生委員辦公室召開「第</a:t>
            </a:r>
            <a:r>
              <a:rPr lang="en-US" altLang="zh-TW" sz="1780" b="1" dirty="0">
                <a:highlight>
                  <a:srgbClr val="FFFF00"/>
                </a:highlight>
                <a:latin typeface="+mn-ea"/>
              </a:rPr>
              <a:t>3</a:t>
            </a:r>
            <a:r>
              <a:rPr lang="zh-TW" altLang="en-US" sz="1780" b="1" dirty="0">
                <a:highlight>
                  <a:srgbClr val="FFFF00"/>
                </a:highlight>
                <a:latin typeface="+mn-ea"/>
              </a:rPr>
              <a:t>次連江縣社會住宅研商會議」</a:t>
            </a:r>
            <a:br>
              <a:rPr lang="en-US" altLang="zh-TW" sz="1780" b="1" dirty="0">
                <a:highlight>
                  <a:srgbClr val="FFFF00"/>
                </a:highlight>
                <a:latin typeface="+mn-ea"/>
              </a:rPr>
            </a:br>
            <a:r>
              <a:rPr lang="zh-TW" altLang="en-US" b="1" dirty="0">
                <a:latin typeface="+mn-ea"/>
              </a:rPr>
              <a:t>立法院陳雪生委員結論：</a:t>
            </a:r>
            <a:br>
              <a:rPr lang="en-US" altLang="zh-TW" b="1" dirty="0">
                <a:latin typeface="+mn-ea"/>
              </a:rPr>
            </a:br>
            <a:endParaRPr lang="en-US" altLang="zh-TW" b="1" dirty="0">
              <a:latin typeface="+mn-ea"/>
            </a:endParaRPr>
          </a:p>
          <a:p>
            <a:pPr marL="1754188" indent="-1754188"/>
            <a:r>
              <a:rPr lang="zh-TW" altLang="en-US" b="1" dirty="0">
                <a:latin typeface="+mn-ea"/>
              </a:rPr>
              <a:t>　</a:t>
            </a:r>
            <a:endParaRPr lang="en-US" altLang="zh-TW" b="1" dirty="0">
              <a:latin typeface="+mn-ea"/>
            </a:endParaRPr>
          </a:p>
        </p:txBody>
      </p:sp>
      <p:sp>
        <p:nvSpPr>
          <p:cNvPr id="5" name="矩形 4"/>
          <p:cNvSpPr/>
          <p:nvPr/>
        </p:nvSpPr>
        <p:spPr>
          <a:xfrm>
            <a:off x="2285999" y="2820640"/>
            <a:ext cx="6400800" cy="3693319"/>
          </a:xfrm>
          <a:prstGeom prst="rect">
            <a:avLst/>
          </a:prstGeom>
        </p:spPr>
        <p:txBody>
          <a:bodyPr wrap="square">
            <a:spAutoFit/>
          </a:bodyPr>
          <a:lstStyle/>
          <a:p>
            <a:pPr marL="266700" lvl="0" indent="-266700">
              <a:buFont typeface="+mj-lt"/>
              <a:buAutoNum type="arabicPeriod"/>
            </a:pPr>
            <a:r>
              <a:rPr lang="zh-TW" altLang="zh-TW" b="1" dirty="0">
                <a:latin typeface="+mn-ea"/>
              </a:rPr>
              <a:t>社會住宅係總統重大政策，</a:t>
            </a:r>
            <a:r>
              <a:rPr lang="zh-TW" altLang="zh-TW" b="1" dirty="0">
                <a:solidFill>
                  <a:srgbClr val="FF0000"/>
                </a:solidFill>
                <a:latin typeface="+mn-ea"/>
              </a:rPr>
              <a:t>各部門機關均應全力配合推動</a:t>
            </a:r>
            <a:r>
              <a:rPr lang="zh-TW" altLang="zh-TW" b="1" dirty="0">
                <a:latin typeface="+mn-ea"/>
              </a:rPr>
              <a:t>。</a:t>
            </a:r>
            <a:endParaRPr lang="en-US" altLang="zh-TW" b="1" dirty="0">
              <a:latin typeface="+mn-ea"/>
            </a:endParaRPr>
          </a:p>
          <a:p>
            <a:pPr marL="266700" lvl="0" indent="-266700">
              <a:buFont typeface="+mj-lt"/>
              <a:buAutoNum type="arabicPeriod"/>
            </a:pPr>
            <a:r>
              <a:rPr lang="zh-TW" altLang="zh-TW" b="1" dirty="0">
                <a:latin typeface="+mn-ea"/>
              </a:rPr>
              <a:t>馬祖地區社會住宅前經數次會議結論，為南竿地區由營建署自辦，東引、北竿、東莒、西莒地區由連江縣政府提出補助計畫，由營建署今年內全額補助連江縣政府辦理。</a:t>
            </a:r>
            <a:endParaRPr lang="en-US" altLang="zh-TW" b="1" dirty="0">
              <a:latin typeface="+mn-ea"/>
            </a:endParaRPr>
          </a:p>
          <a:p>
            <a:pPr marL="266700" lvl="0" indent="-266700">
              <a:buFont typeface="+mj-lt"/>
              <a:buAutoNum type="arabicPeriod"/>
            </a:pPr>
            <a:r>
              <a:rPr lang="zh-TW" altLang="zh-TW" b="1" dirty="0">
                <a:latin typeface="+mn-ea"/>
              </a:rPr>
              <a:t>有關馬祖地區四鄉五島興建社會住宅，所需之國有土地同意使用函文部份，</a:t>
            </a:r>
            <a:r>
              <a:rPr lang="zh-TW" altLang="zh-TW" b="1" dirty="0">
                <a:solidFill>
                  <a:srgbClr val="FF0000"/>
                </a:solidFill>
                <a:latin typeface="+mn-ea"/>
              </a:rPr>
              <a:t>請財政部國產署及國防部軍備局</a:t>
            </a:r>
            <a:r>
              <a:rPr lang="zh-TW" altLang="zh-TW" b="1" dirty="0">
                <a:latin typeface="+mn-ea"/>
              </a:rPr>
              <a:t>各自檢討，在不影響工程統包發包情形下，</a:t>
            </a:r>
            <a:r>
              <a:rPr lang="zh-TW" altLang="zh-TW" b="1" dirty="0">
                <a:solidFill>
                  <a:srgbClr val="FF0000"/>
                </a:solidFill>
                <a:latin typeface="+mn-ea"/>
              </a:rPr>
              <a:t>儘速函文同意營建署及連江縣政府使用各該國有土地</a:t>
            </a:r>
            <a:r>
              <a:rPr lang="zh-TW" altLang="zh-TW" b="1" dirty="0">
                <a:latin typeface="+mn-ea"/>
              </a:rPr>
              <a:t>。</a:t>
            </a:r>
            <a:endParaRPr lang="en-US" altLang="zh-TW" b="1" dirty="0">
              <a:latin typeface="+mn-ea"/>
            </a:endParaRPr>
          </a:p>
          <a:p>
            <a:pPr marL="266700" lvl="0" indent="-266700">
              <a:buFont typeface="+mj-lt"/>
              <a:buAutoNum type="arabicPeriod"/>
            </a:pPr>
            <a:r>
              <a:rPr lang="zh-TW" altLang="zh-TW" b="1" dirty="0">
                <a:latin typeface="+mn-ea"/>
              </a:rPr>
              <a:t>請營建署及連江縣政府依預定進度，南竿地區今年</a:t>
            </a:r>
            <a:r>
              <a:rPr lang="en-US" altLang="zh-TW" b="1" dirty="0">
                <a:latin typeface="+mn-ea"/>
              </a:rPr>
              <a:t>10</a:t>
            </a:r>
            <a:r>
              <a:rPr lang="zh-TW" altLang="zh-TW" b="1" dirty="0">
                <a:latin typeface="+mn-ea"/>
              </a:rPr>
              <a:t>月底前完成工程統包發包，其他地區今年</a:t>
            </a:r>
            <a:r>
              <a:rPr lang="en-US" altLang="zh-TW" b="1" dirty="0">
                <a:latin typeface="+mn-ea"/>
              </a:rPr>
              <a:t>7</a:t>
            </a:r>
            <a:r>
              <a:rPr lang="zh-TW" altLang="zh-TW" b="1" dirty="0">
                <a:latin typeface="+mn-ea"/>
              </a:rPr>
              <a:t>月份前送補助計畫函請營建署核（審）定。</a:t>
            </a:r>
            <a:endParaRPr lang="en-US" altLang="zh-TW" b="1" dirty="0">
              <a:latin typeface="+mn-ea"/>
            </a:endParaRPr>
          </a:p>
          <a:p>
            <a:pPr marL="266700" lvl="0" indent="-266700">
              <a:buFont typeface="+mj-lt"/>
              <a:buAutoNum type="arabicPeriod"/>
            </a:pPr>
            <a:r>
              <a:rPr lang="zh-TW" altLang="zh-TW" b="1" dirty="0">
                <a:latin typeface="+mn-ea"/>
              </a:rPr>
              <a:t>本席與財政部國產署署長電話協調社會住宅的政策，國產署全力配合辦理。</a:t>
            </a:r>
            <a:endParaRPr lang="en-US" altLang="zh-TW" b="1" dirty="0">
              <a:latin typeface="+mn-ea"/>
            </a:endParaRPr>
          </a:p>
        </p:txBody>
      </p:sp>
      <p:pic>
        <p:nvPicPr>
          <p:cNvPr id="14" name="圖片 13" descr="一張含有 服裝, 室內, 人員, 傢俱 的圖片&#10;&#10;自動產生的描述">
            <a:extLst>
              <a:ext uri="{FF2B5EF4-FFF2-40B4-BE49-F238E27FC236}">
                <a16:creationId xmlns:a16="http://schemas.microsoft.com/office/drawing/2014/main" id="{97503C6B-B447-EB8F-B239-A7E779B3E931}"/>
              </a:ext>
            </a:extLst>
          </p:cNvPr>
          <p:cNvPicPr>
            <a:picLocks noChangeAspect="1"/>
          </p:cNvPicPr>
          <p:nvPr/>
        </p:nvPicPr>
        <p:blipFill rotWithShape="1">
          <a:blip r:embed="rId3"/>
          <a:srcRect t="6281" b="129"/>
          <a:stretch/>
        </p:blipFill>
        <p:spPr>
          <a:xfrm>
            <a:off x="6299003" y="606910"/>
            <a:ext cx="2387796" cy="1676075"/>
          </a:xfrm>
          <a:prstGeom prst="rect">
            <a:avLst/>
          </a:prstGeom>
          <a:ln w="38100">
            <a:solidFill>
              <a:schemeClr val="bg1"/>
            </a:solidFill>
          </a:ln>
        </p:spPr>
      </p:pic>
      <p:sp>
        <p:nvSpPr>
          <p:cNvPr id="15" name="文字方塊 14">
            <a:extLst>
              <a:ext uri="{FF2B5EF4-FFF2-40B4-BE49-F238E27FC236}">
                <a16:creationId xmlns:a16="http://schemas.microsoft.com/office/drawing/2014/main" id="{E0211387-83D2-83BC-4D79-878584A4ED42}"/>
              </a:ext>
            </a:extLst>
          </p:cNvPr>
          <p:cNvSpPr txBox="1"/>
          <p:nvPr/>
        </p:nvSpPr>
        <p:spPr>
          <a:xfrm>
            <a:off x="6299003" y="2274360"/>
            <a:ext cx="2387795"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112/06/15</a:t>
            </a:r>
            <a:r>
              <a:rPr lang="zh-TW" altLang="en-US" sz="1100" b="1" dirty="0">
                <a:solidFill>
                  <a:schemeClr val="bg1">
                    <a:lumMod val="50000"/>
                  </a:schemeClr>
                </a:solidFill>
              </a:rPr>
              <a:t> 第</a:t>
            </a:r>
            <a:r>
              <a:rPr lang="en-US" altLang="zh-TW" sz="1100" b="1" dirty="0">
                <a:solidFill>
                  <a:schemeClr val="bg1">
                    <a:lumMod val="50000"/>
                  </a:schemeClr>
                </a:solidFill>
              </a:rPr>
              <a:t>3</a:t>
            </a:r>
            <a:r>
              <a:rPr lang="zh-TW" altLang="en-US" sz="1100" b="1" dirty="0">
                <a:solidFill>
                  <a:schemeClr val="bg1">
                    <a:lumMod val="50000"/>
                  </a:schemeClr>
                </a:solidFill>
              </a:rPr>
              <a:t>次社宅研商會議</a:t>
            </a:r>
          </a:p>
        </p:txBody>
      </p:sp>
    </p:spTree>
    <p:extLst>
      <p:ext uri="{BB962C8B-B14F-4D97-AF65-F5344CB8AC3E}">
        <p14:creationId xmlns:p14="http://schemas.microsoft.com/office/powerpoint/2010/main" val="188457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4216644449"/>
              </p:ext>
            </p:extLst>
          </p:nvPr>
        </p:nvGraphicFramePr>
        <p:xfrm>
          <a:off x="829221" y="2982009"/>
          <a:ext cx="7927834" cy="2467091"/>
        </p:xfrm>
        <a:graphic>
          <a:graphicData uri="http://schemas.openxmlformats.org/drawingml/2006/table">
            <a:tbl>
              <a:tblPr firstRow="1" bandRow="1">
                <a:tableStyleId>{F5AB1C69-6EDB-4FF4-983F-18BD219EF322}</a:tableStyleId>
              </a:tblPr>
              <a:tblGrid>
                <a:gridCol w="318583">
                  <a:extLst>
                    <a:ext uri="{9D8B030D-6E8A-4147-A177-3AD203B41FA5}">
                      <a16:colId xmlns:a16="http://schemas.microsoft.com/office/drawing/2014/main" val="20000"/>
                    </a:ext>
                  </a:extLst>
                </a:gridCol>
                <a:gridCol w="927555">
                  <a:extLst>
                    <a:ext uri="{9D8B030D-6E8A-4147-A177-3AD203B41FA5}">
                      <a16:colId xmlns:a16="http://schemas.microsoft.com/office/drawing/2014/main" val="20001"/>
                    </a:ext>
                  </a:extLst>
                </a:gridCol>
                <a:gridCol w="278404">
                  <a:extLst>
                    <a:ext uri="{9D8B030D-6E8A-4147-A177-3AD203B41FA5}">
                      <a16:colId xmlns:a16="http://schemas.microsoft.com/office/drawing/2014/main" val="20002"/>
                    </a:ext>
                  </a:extLst>
                </a:gridCol>
                <a:gridCol w="278404">
                  <a:extLst>
                    <a:ext uri="{9D8B030D-6E8A-4147-A177-3AD203B41FA5}">
                      <a16:colId xmlns:a16="http://schemas.microsoft.com/office/drawing/2014/main" val="20003"/>
                    </a:ext>
                  </a:extLst>
                </a:gridCol>
                <a:gridCol w="278404">
                  <a:extLst>
                    <a:ext uri="{9D8B030D-6E8A-4147-A177-3AD203B41FA5}">
                      <a16:colId xmlns:a16="http://schemas.microsoft.com/office/drawing/2014/main" val="20004"/>
                    </a:ext>
                  </a:extLst>
                </a:gridCol>
                <a:gridCol w="278404">
                  <a:extLst>
                    <a:ext uri="{9D8B030D-6E8A-4147-A177-3AD203B41FA5}">
                      <a16:colId xmlns:a16="http://schemas.microsoft.com/office/drawing/2014/main" val="20005"/>
                    </a:ext>
                  </a:extLst>
                </a:gridCol>
                <a:gridCol w="278404">
                  <a:extLst>
                    <a:ext uri="{9D8B030D-6E8A-4147-A177-3AD203B41FA5}">
                      <a16:colId xmlns:a16="http://schemas.microsoft.com/office/drawing/2014/main" val="20006"/>
                    </a:ext>
                  </a:extLst>
                </a:gridCol>
                <a:gridCol w="278404">
                  <a:extLst>
                    <a:ext uri="{9D8B030D-6E8A-4147-A177-3AD203B41FA5}">
                      <a16:colId xmlns:a16="http://schemas.microsoft.com/office/drawing/2014/main" val="20007"/>
                    </a:ext>
                  </a:extLst>
                </a:gridCol>
                <a:gridCol w="278404">
                  <a:extLst>
                    <a:ext uri="{9D8B030D-6E8A-4147-A177-3AD203B41FA5}">
                      <a16:colId xmlns:a16="http://schemas.microsoft.com/office/drawing/2014/main" val="20008"/>
                    </a:ext>
                  </a:extLst>
                </a:gridCol>
                <a:gridCol w="278404">
                  <a:extLst>
                    <a:ext uri="{9D8B030D-6E8A-4147-A177-3AD203B41FA5}">
                      <a16:colId xmlns:a16="http://schemas.microsoft.com/office/drawing/2014/main" val="20009"/>
                    </a:ext>
                  </a:extLst>
                </a:gridCol>
                <a:gridCol w="278404">
                  <a:extLst>
                    <a:ext uri="{9D8B030D-6E8A-4147-A177-3AD203B41FA5}">
                      <a16:colId xmlns:a16="http://schemas.microsoft.com/office/drawing/2014/main" val="20010"/>
                    </a:ext>
                  </a:extLst>
                </a:gridCol>
                <a:gridCol w="278404">
                  <a:extLst>
                    <a:ext uri="{9D8B030D-6E8A-4147-A177-3AD203B41FA5}">
                      <a16:colId xmlns:a16="http://schemas.microsoft.com/office/drawing/2014/main" val="20011"/>
                    </a:ext>
                  </a:extLst>
                </a:gridCol>
                <a:gridCol w="278404">
                  <a:extLst>
                    <a:ext uri="{9D8B030D-6E8A-4147-A177-3AD203B41FA5}">
                      <a16:colId xmlns:a16="http://schemas.microsoft.com/office/drawing/2014/main" val="20012"/>
                    </a:ext>
                  </a:extLst>
                </a:gridCol>
                <a:gridCol w="278404">
                  <a:extLst>
                    <a:ext uri="{9D8B030D-6E8A-4147-A177-3AD203B41FA5}">
                      <a16:colId xmlns:a16="http://schemas.microsoft.com/office/drawing/2014/main" val="20013"/>
                    </a:ext>
                  </a:extLst>
                </a:gridCol>
                <a:gridCol w="278404">
                  <a:extLst>
                    <a:ext uri="{9D8B030D-6E8A-4147-A177-3AD203B41FA5}">
                      <a16:colId xmlns:a16="http://schemas.microsoft.com/office/drawing/2014/main" val="20014"/>
                    </a:ext>
                  </a:extLst>
                </a:gridCol>
                <a:gridCol w="278404">
                  <a:extLst>
                    <a:ext uri="{9D8B030D-6E8A-4147-A177-3AD203B41FA5}">
                      <a16:colId xmlns:a16="http://schemas.microsoft.com/office/drawing/2014/main" val="20015"/>
                    </a:ext>
                  </a:extLst>
                </a:gridCol>
                <a:gridCol w="278404">
                  <a:extLst>
                    <a:ext uri="{9D8B030D-6E8A-4147-A177-3AD203B41FA5}">
                      <a16:colId xmlns:a16="http://schemas.microsoft.com/office/drawing/2014/main" val="20016"/>
                    </a:ext>
                  </a:extLst>
                </a:gridCol>
                <a:gridCol w="278404">
                  <a:extLst>
                    <a:ext uri="{9D8B030D-6E8A-4147-A177-3AD203B41FA5}">
                      <a16:colId xmlns:a16="http://schemas.microsoft.com/office/drawing/2014/main" val="20017"/>
                    </a:ext>
                  </a:extLst>
                </a:gridCol>
                <a:gridCol w="278404">
                  <a:extLst>
                    <a:ext uri="{9D8B030D-6E8A-4147-A177-3AD203B41FA5}">
                      <a16:colId xmlns:a16="http://schemas.microsoft.com/office/drawing/2014/main" val="20018"/>
                    </a:ext>
                  </a:extLst>
                </a:gridCol>
                <a:gridCol w="278404">
                  <a:extLst>
                    <a:ext uri="{9D8B030D-6E8A-4147-A177-3AD203B41FA5}">
                      <a16:colId xmlns:a16="http://schemas.microsoft.com/office/drawing/2014/main" val="20019"/>
                    </a:ext>
                  </a:extLst>
                </a:gridCol>
                <a:gridCol w="278404">
                  <a:extLst>
                    <a:ext uri="{9D8B030D-6E8A-4147-A177-3AD203B41FA5}">
                      <a16:colId xmlns:a16="http://schemas.microsoft.com/office/drawing/2014/main" val="20020"/>
                    </a:ext>
                  </a:extLst>
                </a:gridCol>
                <a:gridCol w="278404">
                  <a:extLst>
                    <a:ext uri="{9D8B030D-6E8A-4147-A177-3AD203B41FA5}">
                      <a16:colId xmlns:a16="http://schemas.microsoft.com/office/drawing/2014/main" val="20021"/>
                    </a:ext>
                  </a:extLst>
                </a:gridCol>
                <a:gridCol w="278404">
                  <a:extLst>
                    <a:ext uri="{9D8B030D-6E8A-4147-A177-3AD203B41FA5}">
                      <a16:colId xmlns:a16="http://schemas.microsoft.com/office/drawing/2014/main" val="20022"/>
                    </a:ext>
                  </a:extLst>
                </a:gridCol>
                <a:gridCol w="278404">
                  <a:extLst>
                    <a:ext uri="{9D8B030D-6E8A-4147-A177-3AD203B41FA5}">
                      <a16:colId xmlns:a16="http://schemas.microsoft.com/office/drawing/2014/main" val="20023"/>
                    </a:ext>
                  </a:extLst>
                </a:gridCol>
                <a:gridCol w="278404">
                  <a:extLst>
                    <a:ext uri="{9D8B030D-6E8A-4147-A177-3AD203B41FA5}">
                      <a16:colId xmlns:a16="http://schemas.microsoft.com/office/drawing/2014/main" val="20024"/>
                    </a:ext>
                  </a:extLst>
                </a:gridCol>
                <a:gridCol w="278404">
                  <a:extLst>
                    <a:ext uri="{9D8B030D-6E8A-4147-A177-3AD203B41FA5}">
                      <a16:colId xmlns:a16="http://schemas.microsoft.com/office/drawing/2014/main" val="20025"/>
                    </a:ext>
                  </a:extLst>
                </a:gridCol>
              </a:tblGrid>
              <a:tr h="389052">
                <a:tc rowSpan="2" gridSpan="2">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rowSpan="2" hMerge="1">
                  <a:txBody>
                    <a:bodyPr/>
                    <a:lstStyle/>
                    <a:p>
                      <a:pPr algn="ctr"/>
                      <a:endParaRPr lang="zh-TW" altLang="en-US" b="1" dirty="0"/>
                    </a:p>
                  </a:txBody>
                  <a:tcPr anchor="ctr">
                    <a:lnB w="12700" cap="flat" cmpd="sng" algn="ctr">
                      <a:solidFill>
                        <a:schemeClr val="bg1"/>
                      </a:solidFill>
                      <a:prstDash val="solid"/>
                      <a:round/>
                      <a:headEnd type="none" w="med" len="med"/>
                      <a:tailEnd type="none" w="med" len="med"/>
                    </a:lnB>
                  </a:tcPr>
                </a:tc>
                <a:tc gridSpan="24">
                  <a:txBody>
                    <a:bodyPr/>
                    <a:lstStyle/>
                    <a:p>
                      <a:pPr algn="ctr"/>
                      <a:r>
                        <a:rPr lang="en-US" altLang="zh-TW" b="1" dirty="0"/>
                        <a:t>112</a:t>
                      </a:r>
                      <a:r>
                        <a:rPr lang="zh-TW" altLang="en-US" b="1" dirty="0"/>
                        <a:t>年</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tc hMerge="1">
                  <a:txBody>
                    <a:bodyPr/>
                    <a:lstStyle/>
                    <a:p>
                      <a:pPr algn="ctr"/>
                      <a:endParaRPr lang="zh-TW" altLang="en-US" dirty="0"/>
                    </a:p>
                  </a:txBody>
                  <a:tcPr anchor="ctr"/>
                </a:tc>
                <a:tc hMerge="1">
                  <a:txBody>
                    <a:bodyPr/>
                    <a:lstStyle/>
                    <a:p>
                      <a:endParaRPr lang="zh-TW" altLang="en-US"/>
                    </a:p>
                  </a:txBody>
                  <a:tcPr/>
                </a:tc>
                <a:extLst>
                  <a:ext uri="{0D108BD9-81ED-4DB2-BD59-A6C34878D82A}">
                    <a16:rowId xmlns:a16="http://schemas.microsoft.com/office/drawing/2014/main" val="10000"/>
                  </a:ext>
                </a:extLst>
              </a:tr>
              <a:tr h="389052">
                <a:tc gridSpan="2" vMerge="1">
                  <a:txBody>
                    <a:bodyPr/>
                    <a:lstStyle/>
                    <a:p>
                      <a:pPr algn="ctr"/>
                      <a:endParaRPr lang="zh-TW" altLang="en-US" b="1" dirty="0"/>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vMerge="1">
                  <a:txBody>
                    <a:bodyPr/>
                    <a:lstStyle/>
                    <a:p>
                      <a:pPr algn="ct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gridSpan="2">
                  <a:txBody>
                    <a:bodyPr/>
                    <a:lstStyle/>
                    <a:p>
                      <a:pPr algn="ctr"/>
                      <a:r>
                        <a:rPr lang="en-US" altLang="zh-TW" b="1" dirty="0">
                          <a:solidFill>
                            <a:schemeClr val="bg1"/>
                          </a:solidFill>
                        </a:rPr>
                        <a:t>1</a:t>
                      </a:r>
                      <a:endParaRPr lang="zh-TW" altLang="en-US" b="1"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2</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3</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4</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5</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6</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7</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8</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9</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10</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11</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tc gridSpan="2">
                  <a:txBody>
                    <a:bodyPr/>
                    <a:lstStyle/>
                    <a:p>
                      <a:pPr algn="ctr"/>
                      <a:r>
                        <a:rPr lang="en-US" altLang="zh-TW" b="1" dirty="0">
                          <a:solidFill>
                            <a:schemeClr val="bg1"/>
                          </a:solidFill>
                        </a:rPr>
                        <a:t>12</a:t>
                      </a:r>
                      <a:endParaRPr lang="zh-TW" altLang="en-US" b="1" dirty="0">
                        <a:solidFill>
                          <a:schemeClr val="bg1"/>
                        </a:solidFill>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C46D"/>
                    </a:solidFill>
                  </a:tcPr>
                </a:tc>
                <a:tc hMerge="1">
                  <a:txBody>
                    <a:bodyPr/>
                    <a:lstStyle/>
                    <a:p>
                      <a:endParaRPr lang="zh-TW" altLang="en-US"/>
                    </a:p>
                  </a:txBody>
                  <a:tcPr/>
                </a:tc>
                <a:extLst>
                  <a:ext uri="{0D108BD9-81ED-4DB2-BD59-A6C34878D82A}">
                    <a16:rowId xmlns:a16="http://schemas.microsoft.com/office/drawing/2014/main" val="10001"/>
                  </a:ext>
                </a:extLst>
              </a:tr>
              <a:tr h="389052">
                <a:tc rowSpan="2">
                  <a:txBody>
                    <a:bodyPr/>
                    <a:lstStyle/>
                    <a:p>
                      <a:pPr algn="ctr"/>
                      <a:r>
                        <a:rPr lang="zh-TW" altLang="en-US" b="1" dirty="0"/>
                        <a:t>原定</a:t>
                      </a:r>
                    </a:p>
                  </a:txBody>
                  <a:tcPr anchor="ctr">
                    <a:lnT w="28575" cap="flat" cmpd="sng" algn="ctr">
                      <a:solidFill>
                        <a:schemeClr val="bg1"/>
                      </a:solidFill>
                      <a:prstDash val="solid"/>
                      <a:round/>
                      <a:headEnd type="none" w="med" len="med"/>
                      <a:tailEnd type="none" w="med" len="med"/>
                    </a:lnT>
                    <a:solidFill>
                      <a:schemeClr val="accent5">
                        <a:lumMod val="40000"/>
                        <a:lumOff val="60000"/>
                      </a:schemeClr>
                    </a:solidFill>
                  </a:tcPr>
                </a:tc>
                <a:tc>
                  <a:txBody>
                    <a:bodyPr/>
                    <a:lstStyle/>
                    <a:p>
                      <a:pPr algn="ctr"/>
                      <a:r>
                        <a:rPr lang="zh-TW" altLang="en-US" b="1" dirty="0"/>
                        <a:t>立法院</a:t>
                      </a:r>
                    </a:p>
                  </a:txBody>
                  <a:tcPr anchor="ct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endParaRPr lang="zh-TW" altLang="en-US" b="1"/>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89052">
                <a:tc vMerge="1">
                  <a:txBody>
                    <a:bodyPr/>
                    <a:lstStyle/>
                    <a:p>
                      <a:endParaRPr lang="zh-TW" altLang="en-US"/>
                    </a:p>
                  </a:txBody>
                  <a:tcPr/>
                </a:tc>
                <a:tc>
                  <a:txBody>
                    <a:bodyPr/>
                    <a:lstStyle/>
                    <a:p>
                      <a:pPr algn="ctr"/>
                      <a:r>
                        <a:rPr lang="zh-TW" altLang="en-US" b="1" dirty="0"/>
                        <a:t>縣府</a:t>
                      </a:r>
                    </a:p>
                  </a:txBody>
                  <a:tcPr anchor="ct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3EBD5"/>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3EBD5"/>
                    </a:solidFill>
                  </a:tcPr>
                </a:tc>
                <a:extLst>
                  <a:ext uri="{0D108BD9-81ED-4DB2-BD59-A6C34878D82A}">
                    <a16:rowId xmlns:a16="http://schemas.microsoft.com/office/drawing/2014/main" val="10003"/>
                  </a:ext>
                </a:extLst>
              </a:tr>
              <a:tr h="120047">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R w="12700" cap="flat" cmpd="sng" algn="ctr">
                      <a:solidFill>
                        <a:schemeClr val="bg1"/>
                      </a:solidFill>
                      <a:prstDash val="solid"/>
                      <a:round/>
                      <a:headEnd type="none" w="med" len="med"/>
                      <a:tailEnd type="none" w="med" len="med"/>
                    </a:lnR>
                    <a:solidFill>
                      <a:schemeClr val="bg1"/>
                    </a:solidFill>
                  </a:tcPr>
                </a:tc>
                <a:tc>
                  <a:txBody>
                    <a:bodyPr/>
                    <a:lstStyle/>
                    <a:p>
                      <a:pPr marL="0" algn="ctr" defTabSz="457200" rtl="0" eaLnBrk="1" latinLnBrk="0" hangingPunct="1">
                        <a:lnSpc>
                          <a:spcPts val="100"/>
                        </a:lnSpc>
                      </a:pPr>
                      <a:endParaRPr lang="zh-TW" altLang="en-US" sz="105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389052">
                <a:tc rowSpan="2">
                  <a:txBody>
                    <a:bodyPr/>
                    <a:lstStyle/>
                    <a:p>
                      <a:pPr algn="ctr"/>
                      <a:r>
                        <a:rPr lang="zh-TW" altLang="en-US" b="1" dirty="0"/>
                        <a:t>建議</a:t>
                      </a:r>
                    </a:p>
                  </a:txBody>
                  <a:tcPr anchor="ctr">
                    <a:solidFill>
                      <a:srgbClr val="D2E1FA"/>
                    </a:solidFill>
                  </a:tcPr>
                </a:tc>
                <a:tc>
                  <a:txBody>
                    <a:bodyPr/>
                    <a:lstStyle/>
                    <a:p>
                      <a:pPr algn="ctr"/>
                      <a:r>
                        <a:rPr lang="zh-TW" altLang="en-US" b="1" dirty="0"/>
                        <a:t>立法院</a:t>
                      </a:r>
                    </a:p>
                  </a:txBody>
                  <a:tcPr anchor="ct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F1FD"/>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F1FD"/>
                    </a:solidFill>
                  </a:tcPr>
                </a:tc>
                <a:extLst>
                  <a:ext uri="{0D108BD9-81ED-4DB2-BD59-A6C34878D82A}">
                    <a16:rowId xmlns:a16="http://schemas.microsoft.com/office/drawing/2014/main" val="10005"/>
                  </a:ext>
                </a:extLst>
              </a:tr>
              <a:tr h="389052">
                <a:tc vMerge="1">
                  <a:txBody>
                    <a:bodyPr/>
                    <a:lstStyle/>
                    <a:p>
                      <a:endParaRPr lang="zh-TW" altLang="en-US"/>
                    </a:p>
                  </a:txBody>
                  <a:tcPr/>
                </a:tc>
                <a:tc>
                  <a:txBody>
                    <a:bodyPr/>
                    <a:lstStyle/>
                    <a:p>
                      <a:pPr algn="ctr"/>
                      <a:r>
                        <a:rPr lang="zh-TW" altLang="en-US" b="1" dirty="0"/>
                        <a:t>縣府</a:t>
                      </a:r>
                    </a:p>
                  </a:txBody>
                  <a:tcPr anchor="ct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0EBFC"/>
                    </a:solidFill>
                  </a:tcPr>
                </a:tc>
                <a:tc>
                  <a:txBody>
                    <a:bodyPr/>
                    <a:lstStyle/>
                    <a:p>
                      <a:pPr algn="ctr"/>
                      <a:endParaRPr lang="zh-TW" altLang="en-US" b="1"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0EBFC"/>
                    </a:solidFill>
                  </a:tcPr>
                </a:tc>
                <a:extLst>
                  <a:ext uri="{0D108BD9-81ED-4DB2-BD59-A6C34878D82A}">
                    <a16:rowId xmlns:a16="http://schemas.microsoft.com/office/drawing/2014/main" val="10006"/>
                  </a:ext>
                </a:extLst>
              </a:tr>
            </a:tbl>
          </a:graphicData>
        </a:graphic>
      </p:graphicFrame>
      <p:cxnSp>
        <p:nvCxnSpPr>
          <p:cNvPr id="90" name="直線接點 89"/>
          <p:cNvCxnSpPr/>
          <p:nvPr/>
        </p:nvCxnSpPr>
        <p:spPr>
          <a:xfrm>
            <a:off x="2078966" y="4854993"/>
            <a:ext cx="6615826"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2078966" y="5249583"/>
            <a:ext cx="661582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a:endCxn id="39" idx="1"/>
          </p:cNvCxnSpPr>
          <p:nvPr/>
        </p:nvCxnSpPr>
        <p:spPr>
          <a:xfrm>
            <a:off x="2078966" y="4343537"/>
            <a:ext cx="6615826"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11</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97EFA7B1-46B3-2877-5C06-C167D054109A}"/>
              </a:ext>
            </a:extLst>
          </p:cNvPr>
          <p:cNvSpPr txBox="1"/>
          <p:nvPr/>
        </p:nvSpPr>
        <p:spPr>
          <a:xfrm>
            <a:off x="829234" y="1962908"/>
            <a:ext cx="7857565" cy="923330"/>
          </a:xfrm>
          <a:prstGeom prst="rect">
            <a:avLst/>
          </a:prstGeom>
          <a:solidFill>
            <a:schemeClr val="accent3">
              <a:lumMod val="20000"/>
              <a:lumOff val="80000"/>
            </a:schemeClr>
          </a:solidFill>
        </p:spPr>
        <p:txBody>
          <a:bodyPr wrap="square" rtlCol="0">
            <a:spAutoFit/>
          </a:bodyPr>
          <a:lstStyle/>
          <a:p>
            <a:r>
              <a:rPr lang="zh-TW" altLang="en-US" b="1" dirty="0">
                <a:solidFill>
                  <a:schemeClr val="accent2">
                    <a:lumMod val="50000"/>
                  </a:schemeClr>
                </a:solidFill>
                <a:latin typeface="+mn-ea"/>
              </a:rPr>
              <a:t>原縣長裁示本</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年度元月起，每半個月由縣長主持住宅專案會議一次，建議自</a:t>
            </a:r>
            <a:r>
              <a:rPr lang="en-US" altLang="zh-TW" b="1" dirty="0">
                <a:solidFill>
                  <a:schemeClr val="accent2">
                    <a:lumMod val="50000"/>
                  </a:schemeClr>
                </a:solidFill>
                <a:latin typeface="+mn-ea"/>
              </a:rPr>
              <a:t>4</a:t>
            </a:r>
            <a:r>
              <a:rPr lang="zh-TW" altLang="en-US" b="1" dirty="0">
                <a:solidFill>
                  <a:schemeClr val="accent2">
                    <a:lumMod val="50000"/>
                  </a:schemeClr>
                </a:solidFill>
                <a:latin typeface="+mn-ea"/>
              </a:rPr>
              <a:t>月份起改為每月召開一次，並建議立法院每季</a:t>
            </a:r>
            <a:r>
              <a:rPr lang="en-US" altLang="zh-TW" b="1" dirty="0">
                <a:solidFill>
                  <a:schemeClr val="accent2">
                    <a:lumMod val="50000"/>
                  </a:schemeClr>
                </a:solidFill>
                <a:latin typeface="+mn-ea"/>
              </a:rPr>
              <a:t>(1</a:t>
            </a:r>
            <a:r>
              <a:rPr lang="zh-TW" altLang="en-US" b="1" dirty="0">
                <a:solidFill>
                  <a:schemeClr val="accent2">
                    <a:lumMod val="50000"/>
                  </a:schemeClr>
                </a:solidFill>
                <a:latin typeface="+mn-ea"/>
              </a:rPr>
              <a:t>、</a:t>
            </a:r>
            <a:r>
              <a:rPr lang="en-US" altLang="zh-TW" b="1" dirty="0">
                <a:solidFill>
                  <a:schemeClr val="accent2">
                    <a:lumMod val="50000"/>
                  </a:schemeClr>
                </a:solidFill>
                <a:latin typeface="+mn-ea"/>
              </a:rPr>
              <a:t>4</a:t>
            </a:r>
            <a:r>
              <a:rPr lang="zh-TW" altLang="en-US" b="1" dirty="0">
                <a:solidFill>
                  <a:schemeClr val="accent2">
                    <a:lumMod val="50000"/>
                  </a:schemeClr>
                </a:solidFill>
                <a:latin typeface="+mn-ea"/>
              </a:rPr>
              <a:t>、</a:t>
            </a:r>
            <a:r>
              <a:rPr lang="en-US" altLang="zh-TW" b="1" dirty="0">
                <a:solidFill>
                  <a:schemeClr val="accent2">
                    <a:lumMod val="50000"/>
                  </a:schemeClr>
                </a:solidFill>
                <a:latin typeface="+mn-ea"/>
              </a:rPr>
              <a:t>7</a:t>
            </a:r>
            <a:r>
              <a:rPr lang="zh-TW" altLang="en-US" b="1" dirty="0">
                <a:solidFill>
                  <a:schemeClr val="accent2">
                    <a:lumMod val="50000"/>
                  </a:schemeClr>
                </a:solidFill>
                <a:latin typeface="+mn-ea"/>
              </a:rPr>
              <a:t>、</a:t>
            </a:r>
            <a:r>
              <a:rPr lang="en-US" altLang="zh-TW" b="1" dirty="0">
                <a:solidFill>
                  <a:schemeClr val="accent2">
                    <a:lumMod val="50000"/>
                  </a:schemeClr>
                </a:solidFill>
                <a:latin typeface="+mn-ea"/>
              </a:rPr>
              <a:t>11</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召開一次，以列管進度達到預期目標時效。</a:t>
            </a:r>
          </a:p>
        </p:txBody>
      </p:sp>
      <p:grpSp>
        <p:nvGrpSpPr>
          <p:cNvPr id="6" name="群組 5"/>
          <p:cNvGrpSpPr/>
          <p:nvPr/>
        </p:nvGrpSpPr>
        <p:grpSpPr>
          <a:xfrm>
            <a:off x="2303253" y="4295955"/>
            <a:ext cx="6487064" cy="95164"/>
            <a:chOff x="2303253" y="4287602"/>
            <a:chExt cx="6443925" cy="103517"/>
          </a:xfrm>
        </p:grpSpPr>
        <p:sp>
          <p:nvSpPr>
            <p:cNvPr id="5" name="菱形 4"/>
            <p:cNvSpPr/>
            <p:nvPr/>
          </p:nvSpPr>
          <p:spPr>
            <a:xfrm>
              <a:off x="230325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菱形 15"/>
            <p:cNvSpPr/>
            <p:nvPr/>
          </p:nvSpPr>
          <p:spPr>
            <a:xfrm>
              <a:off x="257929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菱形 16"/>
            <p:cNvSpPr/>
            <p:nvPr/>
          </p:nvSpPr>
          <p:spPr>
            <a:xfrm>
              <a:off x="285534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菱形 18"/>
            <p:cNvSpPr/>
            <p:nvPr/>
          </p:nvSpPr>
          <p:spPr>
            <a:xfrm>
              <a:off x="313138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菱形 19"/>
            <p:cNvSpPr/>
            <p:nvPr/>
          </p:nvSpPr>
          <p:spPr>
            <a:xfrm>
              <a:off x="340743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菱形 20"/>
            <p:cNvSpPr/>
            <p:nvPr/>
          </p:nvSpPr>
          <p:spPr>
            <a:xfrm>
              <a:off x="368347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菱形 21"/>
            <p:cNvSpPr/>
            <p:nvPr/>
          </p:nvSpPr>
          <p:spPr>
            <a:xfrm>
              <a:off x="395952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菱形 22"/>
            <p:cNvSpPr/>
            <p:nvPr/>
          </p:nvSpPr>
          <p:spPr>
            <a:xfrm>
              <a:off x="423556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菱形 23"/>
            <p:cNvSpPr/>
            <p:nvPr/>
          </p:nvSpPr>
          <p:spPr>
            <a:xfrm>
              <a:off x="451161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菱形 24"/>
            <p:cNvSpPr/>
            <p:nvPr/>
          </p:nvSpPr>
          <p:spPr>
            <a:xfrm>
              <a:off x="478765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菱形 25"/>
            <p:cNvSpPr/>
            <p:nvPr/>
          </p:nvSpPr>
          <p:spPr>
            <a:xfrm>
              <a:off x="506370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菱形 26"/>
            <p:cNvSpPr/>
            <p:nvPr/>
          </p:nvSpPr>
          <p:spPr>
            <a:xfrm>
              <a:off x="533974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菱形 27"/>
            <p:cNvSpPr/>
            <p:nvPr/>
          </p:nvSpPr>
          <p:spPr>
            <a:xfrm>
              <a:off x="561579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菱形 28"/>
            <p:cNvSpPr/>
            <p:nvPr/>
          </p:nvSpPr>
          <p:spPr>
            <a:xfrm>
              <a:off x="589183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菱形 29"/>
            <p:cNvSpPr/>
            <p:nvPr/>
          </p:nvSpPr>
          <p:spPr>
            <a:xfrm>
              <a:off x="616788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菱形 30"/>
            <p:cNvSpPr/>
            <p:nvPr/>
          </p:nvSpPr>
          <p:spPr>
            <a:xfrm>
              <a:off x="644392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菱形 31"/>
            <p:cNvSpPr/>
            <p:nvPr/>
          </p:nvSpPr>
          <p:spPr>
            <a:xfrm>
              <a:off x="671997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菱形 32"/>
            <p:cNvSpPr/>
            <p:nvPr/>
          </p:nvSpPr>
          <p:spPr>
            <a:xfrm>
              <a:off x="699601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菱形 33"/>
            <p:cNvSpPr/>
            <p:nvPr/>
          </p:nvSpPr>
          <p:spPr>
            <a:xfrm>
              <a:off x="727206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菱形 34"/>
            <p:cNvSpPr/>
            <p:nvPr/>
          </p:nvSpPr>
          <p:spPr>
            <a:xfrm>
              <a:off x="754810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菱形 35"/>
            <p:cNvSpPr/>
            <p:nvPr/>
          </p:nvSpPr>
          <p:spPr>
            <a:xfrm>
              <a:off x="782415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菱形 36"/>
            <p:cNvSpPr/>
            <p:nvPr/>
          </p:nvSpPr>
          <p:spPr>
            <a:xfrm>
              <a:off x="810019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菱形 37"/>
            <p:cNvSpPr/>
            <p:nvPr/>
          </p:nvSpPr>
          <p:spPr>
            <a:xfrm>
              <a:off x="8376243"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菱形 38"/>
            <p:cNvSpPr/>
            <p:nvPr/>
          </p:nvSpPr>
          <p:spPr>
            <a:xfrm>
              <a:off x="8652288" y="4287602"/>
              <a:ext cx="94890" cy="103517"/>
            </a:xfrm>
            <a:prstGeom prst="diamond">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0" name="群組 39"/>
          <p:cNvGrpSpPr/>
          <p:nvPr/>
        </p:nvGrpSpPr>
        <p:grpSpPr>
          <a:xfrm>
            <a:off x="2303253" y="5206453"/>
            <a:ext cx="6487064" cy="95164"/>
            <a:chOff x="2303253" y="4287602"/>
            <a:chExt cx="6443925" cy="103517"/>
          </a:xfrm>
        </p:grpSpPr>
        <p:sp>
          <p:nvSpPr>
            <p:cNvPr id="41" name="菱形 40"/>
            <p:cNvSpPr/>
            <p:nvPr/>
          </p:nvSpPr>
          <p:spPr>
            <a:xfrm>
              <a:off x="2303253" y="4287602"/>
              <a:ext cx="94890" cy="103517"/>
            </a:xfrm>
            <a:prstGeom prst="diamon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菱形 41"/>
            <p:cNvSpPr/>
            <p:nvPr/>
          </p:nvSpPr>
          <p:spPr>
            <a:xfrm>
              <a:off x="2579298" y="4287602"/>
              <a:ext cx="94890" cy="103517"/>
            </a:xfrm>
            <a:prstGeom prst="diamon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菱形 42"/>
            <p:cNvSpPr/>
            <p:nvPr/>
          </p:nvSpPr>
          <p:spPr>
            <a:xfrm>
              <a:off x="2855343" y="4287602"/>
              <a:ext cx="94890" cy="103517"/>
            </a:xfrm>
            <a:prstGeom prst="diamon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菱形 43"/>
            <p:cNvSpPr/>
            <p:nvPr/>
          </p:nvSpPr>
          <p:spPr>
            <a:xfrm>
              <a:off x="3131388" y="4287602"/>
              <a:ext cx="94890" cy="103517"/>
            </a:xfrm>
            <a:prstGeom prst="diamon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菱形 44"/>
            <p:cNvSpPr/>
            <p:nvPr/>
          </p:nvSpPr>
          <p:spPr>
            <a:xfrm>
              <a:off x="3407433" y="4287602"/>
              <a:ext cx="94890" cy="103517"/>
            </a:xfrm>
            <a:prstGeom prst="diamon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菱形 45"/>
            <p:cNvSpPr/>
            <p:nvPr/>
          </p:nvSpPr>
          <p:spPr>
            <a:xfrm>
              <a:off x="368347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菱形 47"/>
            <p:cNvSpPr/>
            <p:nvPr/>
          </p:nvSpPr>
          <p:spPr>
            <a:xfrm>
              <a:off x="423556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菱形 49"/>
            <p:cNvSpPr/>
            <p:nvPr/>
          </p:nvSpPr>
          <p:spPr>
            <a:xfrm>
              <a:off x="478765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菱形 51"/>
            <p:cNvSpPr/>
            <p:nvPr/>
          </p:nvSpPr>
          <p:spPr>
            <a:xfrm>
              <a:off x="533974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菱形 53"/>
            <p:cNvSpPr/>
            <p:nvPr/>
          </p:nvSpPr>
          <p:spPr>
            <a:xfrm>
              <a:off x="589183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菱形 55"/>
            <p:cNvSpPr/>
            <p:nvPr/>
          </p:nvSpPr>
          <p:spPr>
            <a:xfrm>
              <a:off x="644392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菱形 57"/>
            <p:cNvSpPr/>
            <p:nvPr/>
          </p:nvSpPr>
          <p:spPr>
            <a:xfrm>
              <a:off x="699601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菱形 59"/>
            <p:cNvSpPr/>
            <p:nvPr/>
          </p:nvSpPr>
          <p:spPr>
            <a:xfrm>
              <a:off x="754810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菱形 61"/>
            <p:cNvSpPr/>
            <p:nvPr/>
          </p:nvSpPr>
          <p:spPr>
            <a:xfrm>
              <a:off x="810019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菱形 63"/>
            <p:cNvSpPr/>
            <p:nvPr/>
          </p:nvSpPr>
          <p:spPr>
            <a:xfrm>
              <a:off x="865228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9" name="群組 68"/>
          <p:cNvGrpSpPr/>
          <p:nvPr/>
        </p:nvGrpSpPr>
        <p:grpSpPr>
          <a:xfrm>
            <a:off x="2581146" y="4807411"/>
            <a:ext cx="5653384" cy="95164"/>
            <a:chOff x="2579298" y="4287602"/>
            <a:chExt cx="5615789" cy="103517"/>
          </a:xfrm>
        </p:grpSpPr>
        <p:sp>
          <p:nvSpPr>
            <p:cNvPr id="71" name="菱形 70"/>
            <p:cNvSpPr/>
            <p:nvPr/>
          </p:nvSpPr>
          <p:spPr>
            <a:xfrm>
              <a:off x="257929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菱形 75"/>
            <p:cNvSpPr/>
            <p:nvPr/>
          </p:nvSpPr>
          <p:spPr>
            <a:xfrm>
              <a:off x="423556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菱形 78"/>
            <p:cNvSpPr/>
            <p:nvPr/>
          </p:nvSpPr>
          <p:spPr>
            <a:xfrm>
              <a:off x="5891838"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菱形 81"/>
            <p:cNvSpPr/>
            <p:nvPr/>
          </p:nvSpPr>
          <p:spPr>
            <a:xfrm>
              <a:off x="8100197" y="4287602"/>
              <a:ext cx="94890" cy="103517"/>
            </a:xfrm>
            <a:prstGeom prst="diamond">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91" name="直線接點 90"/>
          <p:cNvCxnSpPr/>
          <p:nvPr/>
        </p:nvCxnSpPr>
        <p:spPr>
          <a:xfrm>
            <a:off x="2078966" y="3953122"/>
            <a:ext cx="6615826"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2" name="文字方塊 91"/>
          <p:cNvSpPr txBox="1"/>
          <p:nvPr/>
        </p:nvSpPr>
        <p:spPr>
          <a:xfrm>
            <a:off x="3091680" y="4641961"/>
            <a:ext cx="748923" cy="261610"/>
          </a:xfrm>
          <a:prstGeom prst="rect">
            <a:avLst/>
          </a:prstGeom>
          <a:noFill/>
        </p:spPr>
        <p:txBody>
          <a:bodyPr wrap="none" rtlCol="0">
            <a:spAutoFit/>
          </a:bodyPr>
          <a:lstStyle/>
          <a:p>
            <a:r>
              <a:rPr lang="zh-TW" altLang="en-US" sz="1050" b="1" dirty="0">
                <a:solidFill>
                  <a:srgbClr val="0070C0"/>
                </a:solidFill>
              </a:rPr>
              <a:t>每季乙次</a:t>
            </a:r>
          </a:p>
        </p:txBody>
      </p:sp>
      <p:sp>
        <p:nvSpPr>
          <p:cNvPr id="93" name="文字方塊 92"/>
          <p:cNvSpPr txBox="1"/>
          <p:nvPr/>
        </p:nvSpPr>
        <p:spPr>
          <a:xfrm>
            <a:off x="4751930" y="4641961"/>
            <a:ext cx="748923" cy="261610"/>
          </a:xfrm>
          <a:prstGeom prst="rect">
            <a:avLst/>
          </a:prstGeom>
          <a:noFill/>
        </p:spPr>
        <p:txBody>
          <a:bodyPr wrap="none" rtlCol="0">
            <a:spAutoFit/>
          </a:bodyPr>
          <a:lstStyle/>
          <a:p>
            <a:r>
              <a:rPr lang="zh-TW" altLang="en-US" sz="1050" b="1" dirty="0">
                <a:solidFill>
                  <a:srgbClr val="0070C0"/>
                </a:solidFill>
              </a:rPr>
              <a:t>每季乙次</a:t>
            </a:r>
          </a:p>
        </p:txBody>
      </p:sp>
      <p:sp>
        <p:nvSpPr>
          <p:cNvPr id="94" name="文字方塊 93"/>
          <p:cNvSpPr txBox="1"/>
          <p:nvPr/>
        </p:nvSpPr>
        <p:spPr>
          <a:xfrm>
            <a:off x="6700734" y="4641961"/>
            <a:ext cx="748923" cy="261610"/>
          </a:xfrm>
          <a:prstGeom prst="rect">
            <a:avLst/>
          </a:prstGeom>
          <a:noFill/>
        </p:spPr>
        <p:txBody>
          <a:bodyPr wrap="none" rtlCol="0">
            <a:spAutoFit/>
          </a:bodyPr>
          <a:lstStyle/>
          <a:p>
            <a:r>
              <a:rPr lang="zh-TW" altLang="en-US" sz="1050" b="1" dirty="0">
                <a:solidFill>
                  <a:srgbClr val="0070C0"/>
                </a:solidFill>
              </a:rPr>
              <a:t>每季乙次</a:t>
            </a:r>
          </a:p>
        </p:txBody>
      </p:sp>
      <p:sp>
        <p:nvSpPr>
          <p:cNvPr id="95" name="文字方塊 94"/>
          <p:cNvSpPr txBox="1"/>
          <p:nvPr/>
        </p:nvSpPr>
        <p:spPr>
          <a:xfrm>
            <a:off x="3691502"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0" name="文字方塊 109"/>
          <p:cNvSpPr txBox="1"/>
          <p:nvPr/>
        </p:nvSpPr>
        <p:spPr>
          <a:xfrm>
            <a:off x="4253484"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1" name="文字方塊 110"/>
          <p:cNvSpPr txBox="1"/>
          <p:nvPr/>
        </p:nvSpPr>
        <p:spPr>
          <a:xfrm>
            <a:off x="4815466"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2" name="文字方塊 111"/>
          <p:cNvSpPr txBox="1"/>
          <p:nvPr/>
        </p:nvSpPr>
        <p:spPr>
          <a:xfrm>
            <a:off x="5377448"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3" name="文字方塊 112"/>
          <p:cNvSpPr txBox="1"/>
          <p:nvPr/>
        </p:nvSpPr>
        <p:spPr>
          <a:xfrm>
            <a:off x="5939430"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4" name="文字方塊 113"/>
          <p:cNvSpPr txBox="1"/>
          <p:nvPr/>
        </p:nvSpPr>
        <p:spPr>
          <a:xfrm>
            <a:off x="6501412"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5" name="文字方塊 114"/>
          <p:cNvSpPr txBox="1"/>
          <p:nvPr/>
        </p:nvSpPr>
        <p:spPr>
          <a:xfrm>
            <a:off x="7063394"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6" name="文字方塊 115"/>
          <p:cNvSpPr txBox="1"/>
          <p:nvPr/>
        </p:nvSpPr>
        <p:spPr>
          <a:xfrm>
            <a:off x="7625376"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
        <p:nvSpPr>
          <p:cNvPr id="117" name="文字方塊 116"/>
          <p:cNvSpPr txBox="1"/>
          <p:nvPr/>
        </p:nvSpPr>
        <p:spPr>
          <a:xfrm>
            <a:off x="8187358" y="5068026"/>
            <a:ext cx="646331" cy="230832"/>
          </a:xfrm>
          <a:prstGeom prst="rect">
            <a:avLst/>
          </a:prstGeom>
          <a:noFill/>
        </p:spPr>
        <p:txBody>
          <a:bodyPr wrap="none" rtlCol="0">
            <a:spAutoFit/>
          </a:bodyPr>
          <a:lstStyle/>
          <a:p>
            <a:r>
              <a:rPr lang="zh-TW" altLang="en-US" sz="900" b="1" dirty="0">
                <a:solidFill>
                  <a:srgbClr val="0070C0"/>
                </a:solidFill>
              </a:rPr>
              <a:t>每月乙次</a:t>
            </a:r>
          </a:p>
        </p:txBody>
      </p:sp>
    </p:spTree>
    <p:extLst>
      <p:ext uri="{BB962C8B-B14F-4D97-AF65-F5344CB8AC3E}">
        <p14:creationId xmlns:p14="http://schemas.microsoft.com/office/powerpoint/2010/main" val="374911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12</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18038F6B-A961-1283-5A10-85BD3B2543BA}"/>
              </a:ext>
            </a:extLst>
          </p:cNvPr>
          <p:cNvSpPr txBox="1"/>
          <p:nvPr/>
        </p:nvSpPr>
        <p:spPr>
          <a:xfrm>
            <a:off x="529162" y="1997753"/>
            <a:ext cx="4620807" cy="2585323"/>
          </a:xfrm>
          <a:prstGeom prst="rect">
            <a:avLst/>
          </a:prstGeom>
          <a:noFill/>
        </p:spPr>
        <p:txBody>
          <a:bodyPr wrap="square" rtlCol="0">
            <a:spAutoFit/>
          </a:bodyPr>
          <a:lstStyle/>
          <a:p>
            <a:pPr marL="1744663" indent="-1744663"/>
            <a:r>
              <a:rPr lang="zh-TW" altLang="en-US" b="1" dirty="0">
                <a:latin typeface="+mn-ea"/>
              </a:rPr>
              <a:t>◆　</a:t>
            </a:r>
            <a:r>
              <a:rPr lang="en-US" altLang="zh-TW" b="1" dirty="0">
                <a:latin typeface="+mn-ea"/>
              </a:rPr>
              <a:t>112/07/17</a:t>
            </a:r>
            <a:r>
              <a:rPr lang="zh-TW" altLang="en-US" b="1" dirty="0">
                <a:latin typeface="+mn-ea"/>
              </a:rPr>
              <a:t> </a:t>
            </a:r>
            <a:r>
              <a:rPr lang="en-US" altLang="zh-TW" b="1" dirty="0">
                <a:latin typeface="+mn-ea"/>
              </a:rPr>
              <a:t>-</a:t>
            </a:r>
            <a:r>
              <a:rPr lang="zh-TW" altLang="en-US" b="1" dirty="0">
                <a:latin typeface="+mn-ea"/>
              </a:rPr>
              <a:t> 縣長主持的社會住宅月會中，財稅局對中央全額補助縣府非自償性經費，必須由縣府分</a:t>
            </a:r>
            <a:r>
              <a:rPr lang="en-US" altLang="zh-TW" b="1" dirty="0">
                <a:latin typeface="+mn-ea"/>
              </a:rPr>
              <a:t>20</a:t>
            </a:r>
            <a:r>
              <a:rPr lang="zh-TW" altLang="en-US" b="1" dirty="0">
                <a:latin typeface="+mn-ea"/>
              </a:rPr>
              <a:t>年自行貸款再由中央分年攤還，已嚴重影響縣府借貸；必須立即請陳雪生委員協助拜會內政部及營建署，尋求突破解決。</a:t>
            </a:r>
            <a:endParaRPr lang="en-US" altLang="zh-TW" b="1" dirty="0">
              <a:latin typeface="+mn-ea"/>
            </a:endParaRPr>
          </a:p>
        </p:txBody>
      </p:sp>
      <p:pic>
        <p:nvPicPr>
          <p:cNvPr id="3" name="圖片 2"/>
          <p:cNvPicPr>
            <a:picLocks noChangeAspect="1"/>
          </p:cNvPicPr>
          <p:nvPr/>
        </p:nvPicPr>
        <p:blipFill>
          <a:blip r:embed="rId3"/>
          <a:stretch>
            <a:fillRect/>
          </a:stretch>
        </p:blipFill>
        <p:spPr>
          <a:xfrm>
            <a:off x="5233749" y="1986153"/>
            <a:ext cx="3368812" cy="4759704"/>
          </a:xfrm>
          <a:prstGeom prst="rect">
            <a:avLst/>
          </a:prstGeom>
          <a:ln>
            <a:solidFill>
              <a:srgbClr val="0070C0"/>
            </a:solidFill>
          </a:ln>
        </p:spPr>
      </p:pic>
    </p:spTree>
    <p:extLst>
      <p:ext uri="{BB962C8B-B14F-4D97-AF65-F5344CB8AC3E}">
        <p14:creationId xmlns:p14="http://schemas.microsoft.com/office/powerpoint/2010/main" val="333580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13</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18038F6B-A961-1283-5A10-85BD3B2543BA}"/>
              </a:ext>
            </a:extLst>
          </p:cNvPr>
          <p:cNvSpPr txBox="1"/>
          <p:nvPr/>
        </p:nvSpPr>
        <p:spPr>
          <a:xfrm>
            <a:off x="529163" y="1997753"/>
            <a:ext cx="8157635" cy="923330"/>
          </a:xfrm>
          <a:prstGeom prst="rect">
            <a:avLst/>
          </a:prstGeom>
          <a:noFill/>
        </p:spPr>
        <p:txBody>
          <a:bodyPr wrap="square" rtlCol="0">
            <a:spAutoFit/>
          </a:bodyPr>
          <a:lstStyle/>
          <a:p>
            <a:pPr marL="1744663" indent="-1744663"/>
            <a:r>
              <a:rPr lang="zh-TW" altLang="en-US" b="1" dirty="0">
                <a:latin typeface="+mn-ea"/>
              </a:rPr>
              <a:t>◆　</a:t>
            </a:r>
            <a:r>
              <a:rPr lang="en-US" altLang="zh-TW" b="1" dirty="0">
                <a:highlight>
                  <a:srgbClr val="FFFF00"/>
                </a:highlight>
                <a:latin typeface="+mn-ea"/>
              </a:rPr>
              <a:t>112/07/31</a:t>
            </a:r>
            <a:r>
              <a:rPr lang="zh-TW" altLang="en-US" b="1" dirty="0">
                <a:latin typeface="+mn-ea"/>
              </a:rPr>
              <a:t> </a:t>
            </a:r>
            <a:r>
              <a:rPr lang="en-US" altLang="zh-TW" b="1" dirty="0">
                <a:latin typeface="+mn-ea"/>
              </a:rPr>
              <a:t>- </a:t>
            </a:r>
            <a:r>
              <a:rPr lang="zh-TW" altLang="en-US" b="1" dirty="0">
                <a:highlight>
                  <a:srgbClr val="FFFF00"/>
                </a:highlight>
                <a:latin typeface="+mn-ea"/>
              </a:rPr>
              <a:t>函請陳雪生委員辦公室召開「第</a:t>
            </a:r>
            <a:r>
              <a:rPr lang="en-US" altLang="zh-TW" b="1" dirty="0">
                <a:highlight>
                  <a:srgbClr val="FFFF00"/>
                </a:highlight>
                <a:latin typeface="+mn-ea"/>
              </a:rPr>
              <a:t>4</a:t>
            </a:r>
            <a:r>
              <a:rPr lang="zh-TW" altLang="en-US" b="1" dirty="0">
                <a:highlight>
                  <a:srgbClr val="FFFF00"/>
                </a:highlight>
                <a:latin typeface="+mn-ea"/>
              </a:rPr>
              <a:t>次連江縣社會住宅研商會議」</a:t>
            </a:r>
            <a:r>
              <a:rPr lang="zh-TW" altLang="en-US" b="1" dirty="0">
                <a:latin typeface="+mn-ea"/>
              </a:rPr>
              <a:t>陳雪生立委聯繫王</a:t>
            </a:r>
            <a:r>
              <a:rPr lang="zh-TW" altLang="zh-TW" b="1" dirty="0">
                <a:latin typeface="+mn-ea"/>
              </a:rPr>
              <a:t>縣長及議長拜會內政部花政務次長及營建署長，獲得共識：</a:t>
            </a:r>
            <a:endParaRPr lang="en-US" altLang="zh-TW" b="1" dirty="0">
              <a:latin typeface="+mn-ea"/>
            </a:endParaRPr>
          </a:p>
        </p:txBody>
      </p:sp>
      <p:sp>
        <p:nvSpPr>
          <p:cNvPr id="20" name="文字方塊 19">
            <a:extLst>
              <a:ext uri="{FF2B5EF4-FFF2-40B4-BE49-F238E27FC236}">
                <a16:creationId xmlns:a16="http://schemas.microsoft.com/office/drawing/2014/main" id="{6901FC82-FC1C-9C78-0A9F-22483412B4EB}"/>
              </a:ext>
            </a:extLst>
          </p:cNvPr>
          <p:cNvSpPr txBox="1"/>
          <p:nvPr/>
        </p:nvSpPr>
        <p:spPr>
          <a:xfrm>
            <a:off x="2286001" y="2874916"/>
            <a:ext cx="3485071" cy="2862322"/>
          </a:xfrm>
          <a:prstGeom prst="rect">
            <a:avLst/>
          </a:prstGeom>
          <a:noFill/>
        </p:spPr>
        <p:txBody>
          <a:bodyPr wrap="square">
            <a:spAutoFit/>
          </a:bodyPr>
          <a:lstStyle/>
          <a:p>
            <a:pPr marL="342900" indent="-342900" algn="just">
              <a:buFont typeface="+mj-lt"/>
              <a:buAutoNum type="arabicParenR"/>
            </a:pPr>
            <a:r>
              <a:rPr lang="zh-TW" altLang="zh-TW" b="1" dirty="0">
                <a:solidFill>
                  <a:srgbClr val="FF0000"/>
                </a:solidFill>
                <a:latin typeface="+mn-ea"/>
              </a:rPr>
              <a:t>南</a:t>
            </a:r>
            <a:r>
              <a:rPr lang="zh-TW" altLang="en-US" b="1" dirty="0">
                <a:solidFill>
                  <a:srgbClr val="FF0000"/>
                </a:solidFill>
                <a:latin typeface="+mn-ea"/>
              </a:rPr>
              <a:t>、</a:t>
            </a:r>
            <a:r>
              <a:rPr lang="zh-TW" altLang="zh-TW" b="1" dirty="0">
                <a:solidFill>
                  <a:srgbClr val="FF0000"/>
                </a:solidFill>
                <a:latin typeface="+mn-ea"/>
              </a:rPr>
              <a:t>北竿地區由住都中心興辦，東引、東莒及西莒由縣府興辦</a:t>
            </a:r>
            <a:r>
              <a:rPr lang="zh-TW" altLang="en-US" b="1" dirty="0">
                <a:solidFill>
                  <a:srgbClr val="FF0000"/>
                </a:solidFill>
                <a:latin typeface="+mn-ea"/>
              </a:rPr>
              <a:t>。</a:t>
            </a:r>
            <a:endParaRPr lang="en-US" altLang="zh-TW" b="1" dirty="0">
              <a:solidFill>
                <a:srgbClr val="FF0000"/>
              </a:solidFill>
              <a:latin typeface="+mn-ea"/>
            </a:endParaRPr>
          </a:p>
          <a:p>
            <a:pPr marL="342900" indent="-342900" algn="just">
              <a:buFont typeface="+mj-lt"/>
              <a:buAutoNum type="arabicParenR"/>
            </a:pPr>
            <a:r>
              <a:rPr lang="zh-TW" altLang="zh-TW" b="1" dirty="0">
                <a:latin typeface="+mn-ea"/>
              </a:rPr>
              <a:t>由內政部函報行政院專案核准本縣非自償補助經費改</a:t>
            </a:r>
            <a:r>
              <a:rPr lang="zh-TW" altLang="zh-TW" b="1" dirty="0">
                <a:solidFill>
                  <a:srgbClr val="FF0000"/>
                </a:solidFill>
                <a:latin typeface="+mn-ea"/>
              </a:rPr>
              <a:t>於興建期間依工程進度分期撥付完畢</a:t>
            </a:r>
            <a:r>
              <a:rPr lang="zh-TW" altLang="en-US" b="1" dirty="0">
                <a:solidFill>
                  <a:srgbClr val="FF0000"/>
                </a:solidFill>
                <a:latin typeface="+mn-ea"/>
              </a:rPr>
              <a:t>。</a:t>
            </a:r>
            <a:endParaRPr lang="en-US" altLang="zh-TW" b="1" dirty="0">
              <a:solidFill>
                <a:srgbClr val="FF0000"/>
              </a:solidFill>
              <a:latin typeface="+mn-ea"/>
            </a:endParaRPr>
          </a:p>
          <a:p>
            <a:pPr marL="342900" indent="-342900" algn="just">
              <a:buFont typeface="+mj-lt"/>
              <a:buAutoNum type="arabicParenR"/>
            </a:pPr>
            <a:r>
              <a:rPr lang="zh-TW" altLang="zh-TW" b="1" dirty="0">
                <a:latin typeface="+mn-ea"/>
              </a:rPr>
              <a:t>有關本縣社會住宅</a:t>
            </a:r>
            <a:r>
              <a:rPr lang="zh-TW" altLang="zh-TW" b="1" dirty="0">
                <a:solidFill>
                  <a:srgbClr val="FF0000"/>
                </a:solidFill>
                <a:latin typeface="+mn-ea"/>
              </a:rPr>
              <a:t>先期規劃費用</a:t>
            </a:r>
            <a:r>
              <a:rPr lang="zh-TW" altLang="zh-TW" b="1" dirty="0">
                <a:latin typeface="+mn-ea"/>
              </a:rPr>
              <a:t>，</a:t>
            </a:r>
            <a:r>
              <a:rPr lang="zh-TW" altLang="zh-TW" b="1" dirty="0">
                <a:solidFill>
                  <a:srgbClr val="FF0000"/>
                </a:solidFill>
                <a:latin typeface="+mn-ea"/>
              </a:rPr>
              <a:t>可申請內政部全額補助計畫</a:t>
            </a:r>
            <a:r>
              <a:rPr lang="zh-TW" altLang="zh-TW" b="1" dirty="0">
                <a:latin typeface="+mn-ea"/>
              </a:rPr>
              <a:t>。</a:t>
            </a:r>
            <a:endParaRPr lang="zh-TW" altLang="en-US" dirty="0"/>
          </a:p>
        </p:txBody>
      </p:sp>
      <p:pic>
        <p:nvPicPr>
          <p:cNvPr id="2" name="圖片 1"/>
          <p:cNvPicPr>
            <a:picLocks noChangeAspect="1"/>
          </p:cNvPicPr>
          <p:nvPr/>
        </p:nvPicPr>
        <p:blipFill>
          <a:blip r:embed="rId3"/>
          <a:stretch>
            <a:fillRect/>
          </a:stretch>
        </p:blipFill>
        <p:spPr>
          <a:xfrm>
            <a:off x="5920503" y="2674189"/>
            <a:ext cx="2766295" cy="3922554"/>
          </a:xfrm>
          <a:prstGeom prst="rect">
            <a:avLst/>
          </a:prstGeom>
          <a:ln>
            <a:solidFill>
              <a:srgbClr val="0070C0"/>
            </a:solidFill>
          </a:ln>
        </p:spPr>
      </p:pic>
    </p:spTree>
    <p:extLst>
      <p:ext uri="{BB962C8B-B14F-4D97-AF65-F5344CB8AC3E}">
        <p14:creationId xmlns:p14="http://schemas.microsoft.com/office/powerpoint/2010/main" val="115858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14</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18038F6B-A961-1283-5A10-85BD3B2543BA}"/>
              </a:ext>
            </a:extLst>
          </p:cNvPr>
          <p:cNvSpPr txBox="1"/>
          <p:nvPr/>
        </p:nvSpPr>
        <p:spPr>
          <a:xfrm>
            <a:off x="529162" y="1997753"/>
            <a:ext cx="8157637" cy="646331"/>
          </a:xfrm>
          <a:prstGeom prst="rect">
            <a:avLst/>
          </a:prstGeom>
          <a:noFill/>
        </p:spPr>
        <p:txBody>
          <a:bodyPr wrap="square" rtlCol="0">
            <a:spAutoFit/>
          </a:bodyPr>
          <a:lstStyle/>
          <a:p>
            <a:pPr marL="1744663" indent="-1744663"/>
            <a:r>
              <a:rPr lang="zh-TW" altLang="en-US" b="1" dirty="0">
                <a:highlight>
                  <a:srgbClr val="FFFF00"/>
                </a:highlight>
                <a:latin typeface="+mn-ea"/>
              </a:rPr>
              <a:t>　</a:t>
            </a:r>
            <a:r>
              <a:rPr lang="en-US" altLang="zh-TW" b="1" dirty="0">
                <a:highlight>
                  <a:srgbClr val="FFFF00"/>
                </a:highlight>
                <a:latin typeface="+mn-ea"/>
              </a:rPr>
              <a:t>【</a:t>
            </a:r>
            <a:r>
              <a:rPr lang="zh-TW" altLang="en-US" b="1" dirty="0">
                <a:highlight>
                  <a:srgbClr val="FFFF00"/>
                </a:highlight>
                <a:latin typeface="+mn-ea"/>
              </a:rPr>
              <a:t>第</a:t>
            </a:r>
            <a:r>
              <a:rPr lang="en-US" altLang="zh-TW" b="1" dirty="0">
                <a:highlight>
                  <a:srgbClr val="FFFF00"/>
                </a:highlight>
                <a:latin typeface="+mn-ea"/>
              </a:rPr>
              <a:t>4</a:t>
            </a:r>
            <a:r>
              <a:rPr lang="zh-TW" altLang="en-US" b="1" dirty="0">
                <a:highlight>
                  <a:srgbClr val="FFFF00"/>
                </a:highlight>
                <a:latin typeface="+mn-ea"/>
              </a:rPr>
              <a:t>次社宅研商會議</a:t>
            </a:r>
            <a:r>
              <a:rPr lang="en-US" altLang="zh-TW" b="1" dirty="0">
                <a:highlight>
                  <a:srgbClr val="FFFF00"/>
                </a:highlight>
                <a:latin typeface="+mn-ea"/>
              </a:rPr>
              <a:t>】</a:t>
            </a:r>
            <a:r>
              <a:rPr lang="zh-TW" altLang="en-US" b="1" dirty="0">
                <a:highlight>
                  <a:srgbClr val="FFFF00"/>
                </a:highlight>
                <a:latin typeface="+mn-ea"/>
              </a:rPr>
              <a:t>備忘錄</a:t>
            </a:r>
            <a:br>
              <a:rPr lang="en-US" altLang="zh-TW" b="1" dirty="0">
                <a:highlight>
                  <a:srgbClr val="FFFF00"/>
                </a:highlight>
                <a:latin typeface="+mn-ea"/>
              </a:rPr>
            </a:br>
            <a:endParaRPr lang="en-US" altLang="zh-TW" b="1" dirty="0">
              <a:latin typeface="+mn-ea"/>
            </a:endParaRPr>
          </a:p>
        </p:txBody>
      </p:sp>
      <p:sp>
        <p:nvSpPr>
          <p:cNvPr id="2" name="矩形 1"/>
          <p:cNvSpPr/>
          <p:nvPr/>
        </p:nvSpPr>
        <p:spPr>
          <a:xfrm>
            <a:off x="851403" y="2470877"/>
            <a:ext cx="7835396" cy="4247317"/>
          </a:xfrm>
          <a:prstGeom prst="rect">
            <a:avLst/>
          </a:prstGeom>
        </p:spPr>
        <p:txBody>
          <a:bodyPr wrap="square">
            <a:spAutoFit/>
          </a:bodyPr>
          <a:lstStyle/>
          <a:p>
            <a:pPr algn="just"/>
            <a:r>
              <a:rPr lang="en-US" altLang="zh-TW" b="1" dirty="0">
                <a:latin typeface="+mn-ea"/>
              </a:rPr>
              <a:t>112</a:t>
            </a:r>
            <a:r>
              <a:rPr lang="zh-TW" altLang="en-US" b="1" dirty="0">
                <a:latin typeface="+mn-ea"/>
              </a:rPr>
              <a:t>年</a:t>
            </a:r>
            <a:r>
              <a:rPr lang="en-US" altLang="zh-TW" b="1" dirty="0">
                <a:latin typeface="+mn-ea"/>
              </a:rPr>
              <a:t>07</a:t>
            </a:r>
            <a:r>
              <a:rPr lang="zh-TW" altLang="en-US" b="1" dirty="0">
                <a:latin typeface="+mn-ea"/>
              </a:rPr>
              <a:t>月</a:t>
            </a:r>
            <a:r>
              <a:rPr lang="en-US" altLang="zh-TW" b="1" dirty="0">
                <a:latin typeface="+mn-ea"/>
              </a:rPr>
              <a:t>31</a:t>
            </a:r>
            <a:r>
              <a:rPr lang="zh-TW" altLang="en-US" b="1" dirty="0">
                <a:latin typeface="+mn-ea"/>
              </a:rPr>
              <a:t>日 </a:t>
            </a:r>
            <a:r>
              <a:rPr lang="en-US" altLang="zh-TW" b="1" dirty="0">
                <a:latin typeface="+mn-ea"/>
              </a:rPr>
              <a:t>(</a:t>
            </a:r>
            <a:r>
              <a:rPr lang="zh-TW" altLang="en-US" b="1" dirty="0">
                <a:latin typeface="+mn-ea"/>
              </a:rPr>
              <a:t>星期一</a:t>
            </a:r>
            <a:r>
              <a:rPr lang="en-US" altLang="zh-TW" b="1" dirty="0">
                <a:latin typeface="+mn-ea"/>
              </a:rPr>
              <a:t>)</a:t>
            </a:r>
            <a:r>
              <a:rPr lang="zh-TW" altLang="en-US" b="1" dirty="0">
                <a:latin typeface="+mn-ea"/>
              </a:rPr>
              <a:t> 上午</a:t>
            </a:r>
            <a:r>
              <a:rPr lang="en-US" altLang="zh-TW" b="1" dirty="0">
                <a:latin typeface="+mn-ea"/>
              </a:rPr>
              <a:t>10</a:t>
            </a:r>
            <a:r>
              <a:rPr lang="zh-TW" altLang="en-US" b="1" dirty="0">
                <a:latin typeface="+mn-ea"/>
              </a:rPr>
              <a:t>時</a:t>
            </a:r>
            <a:r>
              <a:rPr lang="en-US" altLang="zh-TW" b="1" dirty="0">
                <a:latin typeface="+mn-ea"/>
              </a:rPr>
              <a:t>30</a:t>
            </a:r>
            <a:r>
              <a:rPr lang="zh-TW" altLang="en-US" b="1" dirty="0">
                <a:latin typeface="+mn-ea"/>
              </a:rPr>
              <a:t>分</a:t>
            </a:r>
            <a:endParaRPr lang="en-US" altLang="zh-TW" b="1" dirty="0">
              <a:latin typeface="+mn-ea"/>
            </a:endParaRPr>
          </a:p>
          <a:p>
            <a:pPr algn="just"/>
            <a:endParaRPr lang="zh-TW" altLang="en-US" b="1" dirty="0">
              <a:latin typeface="+mn-ea"/>
            </a:endParaRPr>
          </a:p>
          <a:p>
            <a:pPr algn="just"/>
            <a:r>
              <a:rPr lang="zh-TW" altLang="en-US" b="1" dirty="0">
                <a:latin typeface="+mn-ea"/>
              </a:rPr>
              <a:t>陳雪生立委、連江縣縣長王忠銘及張永江議長拜會內政部花敬群政務次長討論連江縣社會住宅備忘錄：</a:t>
            </a:r>
          </a:p>
          <a:p>
            <a:pPr algn="just"/>
            <a:r>
              <a:rPr lang="zh-TW" altLang="en-US" b="1" dirty="0">
                <a:latin typeface="+mn-ea"/>
              </a:rPr>
              <a:t>為協助連江縣社會住宅需求，中央地方分工興辦，並初步獲致以下共識：</a:t>
            </a:r>
          </a:p>
          <a:p>
            <a:pPr marL="342900" indent="-342900" algn="just">
              <a:buFont typeface="+mj-lt"/>
              <a:buAutoNum type="arabicPeriod"/>
            </a:pPr>
            <a:r>
              <a:rPr lang="zh-TW" altLang="en-US" b="1" dirty="0">
                <a:latin typeface="+mn-ea"/>
              </a:rPr>
              <a:t>連江縣南竿及北竿社會住宅由住都中心負責興辦；東引及莒光（東莒及西莒）社會住宅由縣府自行興辦。</a:t>
            </a:r>
            <a:endParaRPr lang="en-US" altLang="zh-TW" b="1" dirty="0">
              <a:latin typeface="+mn-ea"/>
            </a:endParaRPr>
          </a:p>
          <a:p>
            <a:pPr marL="342900" indent="-342900" algn="just">
              <a:buFont typeface="+mj-lt"/>
              <a:buAutoNum type="arabicPeriod"/>
            </a:pPr>
            <a:r>
              <a:rPr lang="zh-TW" altLang="en-US" b="1" dirty="0">
                <a:latin typeface="+mn-ea"/>
              </a:rPr>
              <a:t>考量離島縣市財政，在不改變社宅案件非自償補助經費計算原則下，內政部將協助報院調整非自償補助撥付年期，改於社宅興建期間依工程進度分期撥付完畢。</a:t>
            </a:r>
            <a:endParaRPr lang="en-US" altLang="zh-TW" b="1" dirty="0">
              <a:latin typeface="+mn-ea"/>
            </a:endParaRPr>
          </a:p>
          <a:p>
            <a:pPr marL="342900" indent="-342900" algn="just">
              <a:buFont typeface="+mj-lt"/>
              <a:buAutoNum type="arabicPeriod"/>
            </a:pPr>
            <a:r>
              <a:rPr lang="zh-TW" altLang="en-US" b="1" dirty="0">
                <a:latin typeface="+mn-ea"/>
              </a:rPr>
              <a:t>東引及莒光興建規模依縣府財政狀況及實際需求審慎評估。另考量離島地區出租費率偏低，自償率可能不到</a:t>
            </a:r>
            <a:r>
              <a:rPr lang="en-US" altLang="zh-TW" b="1" dirty="0">
                <a:latin typeface="+mn-ea"/>
              </a:rPr>
              <a:t>1/3</a:t>
            </a:r>
            <a:r>
              <a:rPr lang="zh-TW" altLang="en-US" b="1" dirty="0">
                <a:latin typeface="+mn-ea"/>
              </a:rPr>
              <a:t>，縣府將提供較實際市場租金資料予內政部再試算自償率。</a:t>
            </a:r>
            <a:endParaRPr lang="en-US" altLang="zh-TW" b="1" dirty="0">
              <a:latin typeface="+mn-ea"/>
            </a:endParaRPr>
          </a:p>
          <a:p>
            <a:pPr marL="342900" indent="-342900" algn="just">
              <a:buFont typeface="+mj-lt"/>
              <a:buAutoNum type="arabicPeriod"/>
            </a:pPr>
            <a:r>
              <a:rPr lang="zh-TW" altLang="en-US" b="1" dirty="0">
                <a:latin typeface="+mn-ea"/>
              </a:rPr>
              <a:t>連江縣為辦理社會住宅之先期規劃委外經費</a:t>
            </a:r>
            <a:r>
              <a:rPr lang="en-US" altLang="zh-TW" b="1" dirty="0">
                <a:latin typeface="+mn-ea"/>
              </a:rPr>
              <a:t>150 </a:t>
            </a:r>
            <a:r>
              <a:rPr lang="zh-TW" altLang="en-US" b="1" dirty="0">
                <a:latin typeface="+mn-ea"/>
              </a:rPr>
              <a:t>萬元，請連江縣政府專案申請內政部全額補助。</a:t>
            </a:r>
          </a:p>
        </p:txBody>
      </p:sp>
      <p:sp>
        <p:nvSpPr>
          <p:cNvPr id="13" name="文字方塊 12">
            <a:extLst>
              <a:ext uri="{FF2B5EF4-FFF2-40B4-BE49-F238E27FC236}">
                <a16:creationId xmlns:a16="http://schemas.microsoft.com/office/drawing/2014/main" id="{E0211387-83D2-83BC-4D79-878584A4ED42}"/>
              </a:ext>
            </a:extLst>
          </p:cNvPr>
          <p:cNvSpPr txBox="1"/>
          <p:nvPr/>
        </p:nvSpPr>
        <p:spPr>
          <a:xfrm>
            <a:off x="5463218" y="2667000"/>
            <a:ext cx="3191974"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112/07/31</a:t>
            </a:r>
            <a:r>
              <a:rPr lang="zh-TW" altLang="en-US" sz="1100" b="1" dirty="0">
                <a:solidFill>
                  <a:schemeClr val="bg1">
                    <a:lumMod val="50000"/>
                  </a:schemeClr>
                </a:solidFill>
              </a:rPr>
              <a:t> 第</a:t>
            </a:r>
            <a:r>
              <a:rPr lang="en-US" altLang="zh-TW" sz="1100" b="1" dirty="0">
                <a:solidFill>
                  <a:schemeClr val="bg1">
                    <a:lumMod val="50000"/>
                  </a:schemeClr>
                </a:solidFill>
              </a:rPr>
              <a:t>4</a:t>
            </a:r>
            <a:r>
              <a:rPr lang="zh-TW" altLang="en-US" sz="1100" b="1" dirty="0">
                <a:solidFill>
                  <a:schemeClr val="bg1">
                    <a:lumMod val="50000"/>
                  </a:schemeClr>
                </a:solidFill>
              </a:rPr>
              <a:t>次社宅研商會議</a:t>
            </a:r>
            <a:r>
              <a:rPr lang="en-US" altLang="zh-TW" sz="1100" b="1" dirty="0">
                <a:solidFill>
                  <a:schemeClr val="bg1">
                    <a:lumMod val="50000"/>
                  </a:schemeClr>
                </a:solidFill>
              </a:rPr>
              <a:t>-</a:t>
            </a:r>
            <a:r>
              <a:rPr lang="zh-TW" altLang="en-US" sz="1100" b="1" dirty="0">
                <a:solidFill>
                  <a:schemeClr val="bg1">
                    <a:lumMod val="50000"/>
                  </a:schemeClr>
                </a:solidFill>
              </a:rPr>
              <a:t>拜訪花次長</a:t>
            </a:r>
          </a:p>
        </p:txBody>
      </p:sp>
      <p:pic>
        <p:nvPicPr>
          <p:cNvPr id="16" name="圖片 15" descr="一張含有 服裝, 室內, 人員, 傢俱 的圖片&#10;&#10;自動產生的描述">
            <a:extLst>
              <a:ext uri="{FF2B5EF4-FFF2-40B4-BE49-F238E27FC236}">
                <a16:creationId xmlns:a16="http://schemas.microsoft.com/office/drawing/2014/main" id="{B54C8585-A8D1-DE3B-0C2D-6B9ED0F04B22}"/>
              </a:ext>
            </a:extLst>
          </p:cNvPr>
          <p:cNvPicPr>
            <a:picLocks noChangeAspect="1"/>
          </p:cNvPicPr>
          <p:nvPr/>
        </p:nvPicPr>
        <p:blipFill rotWithShape="1">
          <a:blip r:embed="rId3"/>
          <a:srcRect l="2375" t="7993" r="16917" b="7993"/>
          <a:stretch/>
        </p:blipFill>
        <p:spPr>
          <a:xfrm>
            <a:off x="5463218" y="759789"/>
            <a:ext cx="3223582" cy="1888738"/>
          </a:xfrm>
          <a:prstGeom prst="rect">
            <a:avLst/>
          </a:prstGeom>
          <a:ln w="38100">
            <a:solidFill>
              <a:schemeClr val="bg1"/>
            </a:solidFill>
          </a:ln>
        </p:spPr>
      </p:pic>
    </p:spTree>
    <p:extLst>
      <p:ext uri="{BB962C8B-B14F-4D97-AF65-F5344CB8AC3E}">
        <p14:creationId xmlns:p14="http://schemas.microsoft.com/office/powerpoint/2010/main" val="416302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15</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72D89B5-6E46-49AB-A865-F6E84577AAB7}"/>
              </a:ext>
            </a:extLst>
          </p:cNvPr>
          <p:cNvSpPr txBox="1"/>
          <p:nvPr/>
        </p:nvSpPr>
        <p:spPr>
          <a:xfrm>
            <a:off x="529163" y="1997753"/>
            <a:ext cx="8157628" cy="369332"/>
          </a:xfrm>
          <a:prstGeom prst="rect">
            <a:avLst/>
          </a:prstGeom>
          <a:noFill/>
        </p:spPr>
        <p:txBody>
          <a:bodyPr wrap="square" rtlCol="0">
            <a:spAutoFit/>
          </a:bodyPr>
          <a:lstStyle/>
          <a:p>
            <a:pPr marL="1744663" indent="-1744663"/>
            <a:r>
              <a:rPr lang="zh-TW" altLang="en-US" b="1" dirty="0">
                <a:latin typeface="+mn-ea"/>
              </a:rPr>
              <a:t>◆　</a:t>
            </a:r>
            <a:r>
              <a:rPr lang="en-US" altLang="zh-TW" b="1" dirty="0">
                <a:highlight>
                  <a:srgbClr val="FFFF00"/>
                </a:highlight>
                <a:latin typeface="+mn-ea"/>
              </a:rPr>
              <a:t>112/07/31</a:t>
            </a:r>
            <a:r>
              <a:rPr lang="zh-TW" altLang="en-US" b="1" dirty="0">
                <a:latin typeface="+mn-ea"/>
              </a:rPr>
              <a:t> </a:t>
            </a:r>
            <a:r>
              <a:rPr lang="en-US" altLang="zh-TW" b="1" dirty="0">
                <a:latin typeface="+mn-ea"/>
              </a:rPr>
              <a:t>- </a:t>
            </a:r>
            <a:r>
              <a:rPr lang="zh-TW" altLang="en-US" sz="1780" b="1" dirty="0">
                <a:highlight>
                  <a:srgbClr val="FFFF00"/>
                </a:highlight>
                <a:latin typeface="+mn-ea"/>
              </a:rPr>
              <a:t>函請陳雪生委員辦公室召開「第</a:t>
            </a:r>
            <a:r>
              <a:rPr lang="en-US" altLang="zh-TW" sz="1780" b="1" dirty="0">
                <a:highlight>
                  <a:srgbClr val="FFFF00"/>
                </a:highlight>
                <a:latin typeface="+mn-ea"/>
              </a:rPr>
              <a:t>5</a:t>
            </a:r>
            <a:r>
              <a:rPr lang="zh-TW" altLang="en-US" sz="1780" b="1" dirty="0">
                <a:highlight>
                  <a:srgbClr val="FFFF00"/>
                </a:highlight>
                <a:latin typeface="+mn-ea"/>
              </a:rPr>
              <a:t>次連江縣社會住宅研商會議」</a:t>
            </a:r>
            <a:endParaRPr lang="en-US" altLang="zh-TW" b="1" dirty="0">
              <a:latin typeface="+mn-ea"/>
            </a:endParaRPr>
          </a:p>
        </p:txBody>
      </p:sp>
      <p:pic>
        <p:nvPicPr>
          <p:cNvPr id="5" name="圖片 4" descr="一張含有 服裝, 人員, 男人, 室內 的圖片&#10;&#10;自動產生的描述">
            <a:extLst>
              <a:ext uri="{FF2B5EF4-FFF2-40B4-BE49-F238E27FC236}">
                <a16:creationId xmlns:a16="http://schemas.microsoft.com/office/drawing/2014/main" id="{57BBF2C9-7E00-9BF5-79E5-753B96FA934B}"/>
              </a:ext>
            </a:extLst>
          </p:cNvPr>
          <p:cNvPicPr>
            <a:picLocks noChangeAspect="1"/>
          </p:cNvPicPr>
          <p:nvPr/>
        </p:nvPicPr>
        <p:blipFill>
          <a:blip r:embed="rId3"/>
          <a:stretch>
            <a:fillRect/>
          </a:stretch>
        </p:blipFill>
        <p:spPr>
          <a:xfrm>
            <a:off x="2372263" y="4378207"/>
            <a:ext cx="3260785" cy="1835356"/>
          </a:xfrm>
          <a:prstGeom prst="rect">
            <a:avLst/>
          </a:prstGeom>
        </p:spPr>
      </p:pic>
      <p:pic>
        <p:nvPicPr>
          <p:cNvPr id="10" name="圖片 9" descr="一張含有 文字, 螢幕擷取畫面, 字型 的圖片&#10;&#10;自動產生的描述">
            <a:extLst>
              <a:ext uri="{FF2B5EF4-FFF2-40B4-BE49-F238E27FC236}">
                <a16:creationId xmlns:a16="http://schemas.microsoft.com/office/drawing/2014/main" id="{87E1D5A2-A078-AE3B-E9AF-EA6A1128FA11}"/>
              </a:ext>
            </a:extLst>
          </p:cNvPr>
          <p:cNvPicPr>
            <a:picLocks noChangeAspect="1"/>
          </p:cNvPicPr>
          <p:nvPr/>
        </p:nvPicPr>
        <p:blipFill rotWithShape="1">
          <a:blip r:embed="rId4"/>
          <a:srcRect t="1963" b="1963"/>
          <a:stretch/>
        </p:blipFill>
        <p:spPr>
          <a:xfrm>
            <a:off x="5710687" y="2411505"/>
            <a:ext cx="2976104" cy="4063666"/>
          </a:xfrm>
          <a:prstGeom prst="rect">
            <a:avLst/>
          </a:prstGeom>
          <a:ln>
            <a:solidFill>
              <a:srgbClr val="00B0F0"/>
            </a:solidFill>
          </a:ln>
        </p:spPr>
      </p:pic>
      <p:sp>
        <p:nvSpPr>
          <p:cNvPr id="13" name="文字方塊 12">
            <a:extLst>
              <a:ext uri="{FF2B5EF4-FFF2-40B4-BE49-F238E27FC236}">
                <a16:creationId xmlns:a16="http://schemas.microsoft.com/office/drawing/2014/main" id="{BF63DB65-E4F3-6832-556C-B8F455A800BE}"/>
              </a:ext>
            </a:extLst>
          </p:cNvPr>
          <p:cNvSpPr txBox="1"/>
          <p:nvPr/>
        </p:nvSpPr>
        <p:spPr>
          <a:xfrm>
            <a:off x="2372264" y="6213561"/>
            <a:ext cx="3260784"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112/07/31</a:t>
            </a:r>
            <a:r>
              <a:rPr lang="zh-TW" altLang="en-US" sz="1100" b="1" dirty="0">
                <a:solidFill>
                  <a:schemeClr val="bg1">
                    <a:lumMod val="50000"/>
                  </a:schemeClr>
                </a:solidFill>
              </a:rPr>
              <a:t> 第</a:t>
            </a:r>
            <a:r>
              <a:rPr lang="en-US" altLang="zh-TW" sz="1100" b="1" dirty="0">
                <a:solidFill>
                  <a:schemeClr val="bg1">
                    <a:lumMod val="50000"/>
                  </a:schemeClr>
                </a:solidFill>
              </a:rPr>
              <a:t>5</a:t>
            </a:r>
            <a:r>
              <a:rPr lang="zh-TW" altLang="en-US" sz="1100" b="1" dirty="0">
                <a:solidFill>
                  <a:schemeClr val="bg1">
                    <a:lumMod val="50000"/>
                  </a:schemeClr>
                </a:solidFill>
              </a:rPr>
              <a:t>次社宅研商會議</a:t>
            </a:r>
          </a:p>
        </p:txBody>
      </p:sp>
      <p:sp>
        <p:nvSpPr>
          <p:cNvPr id="2" name="矩形 1"/>
          <p:cNvSpPr/>
          <p:nvPr/>
        </p:nvSpPr>
        <p:spPr>
          <a:xfrm>
            <a:off x="2285999" y="2274838"/>
            <a:ext cx="3424687" cy="2031325"/>
          </a:xfrm>
          <a:prstGeom prst="rect">
            <a:avLst/>
          </a:prstGeom>
        </p:spPr>
        <p:txBody>
          <a:bodyPr wrap="square">
            <a:spAutoFit/>
          </a:bodyPr>
          <a:lstStyle/>
          <a:p>
            <a:r>
              <a:rPr lang="zh-TW" altLang="en-US" b="1" dirty="0">
                <a:latin typeface="+mn-ea"/>
              </a:rPr>
              <a:t>立法院陳雪生委員會議結論：</a:t>
            </a:r>
            <a:endParaRPr lang="en-US" altLang="zh-TW" b="1" dirty="0">
              <a:latin typeface="+mn-ea"/>
            </a:endParaRPr>
          </a:p>
          <a:p>
            <a:r>
              <a:rPr lang="zh-TW" altLang="en-US" b="1" dirty="0">
                <a:latin typeface="+mn-ea"/>
              </a:rPr>
              <a:t>本縣四鄉五島社會住宅之用地，</a:t>
            </a:r>
            <a:r>
              <a:rPr lang="zh-TW" altLang="en-US" b="1" dirty="0">
                <a:solidFill>
                  <a:srgbClr val="FF0000"/>
                </a:solidFill>
                <a:latin typeface="+mn-ea"/>
              </a:rPr>
              <a:t>國防部軍備局同意縣府先行使用辦理</a:t>
            </a:r>
            <a:r>
              <a:rPr lang="zh-TW" altLang="en-US" b="1" dirty="0">
                <a:latin typeface="+mn-ea"/>
              </a:rPr>
              <a:t>，國產署經管土地亦同意配合辦理。</a:t>
            </a:r>
            <a:br>
              <a:rPr lang="en-US" altLang="zh-TW" b="1" dirty="0">
                <a:latin typeface="+mn-ea"/>
              </a:rPr>
            </a:br>
            <a:r>
              <a:rPr lang="en-US" altLang="zh-TW" b="1" dirty="0">
                <a:latin typeface="+mn-ea"/>
              </a:rPr>
              <a:t>(</a:t>
            </a:r>
            <a:r>
              <a:rPr lang="zh-TW" altLang="en-US" b="1" dirty="0">
                <a:latin typeface="+mn-ea"/>
              </a:rPr>
              <a:t>東引西段</a:t>
            </a:r>
            <a:r>
              <a:rPr lang="en-US" altLang="zh-TW" b="1" dirty="0">
                <a:latin typeface="+mn-ea"/>
              </a:rPr>
              <a:t>282-7</a:t>
            </a:r>
            <a:r>
              <a:rPr lang="zh-TW" altLang="en-US" b="1" dirty="0">
                <a:latin typeface="+mn-ea"/>
              </a:rPr>
              <a:t>等</a:t>
            </a:r>
            <a:r>
              <a:rPr lang="en-US" altLang="zh-TW" b="1" dirty="0">
                <a:latin typeface="+mn-ea"/>
              </a:rPr>
              <a:t>4</a:t>
            </a:r>
            <a:r>
              <a:rPr lang="zh-TW" altLang="en-US" b="1" dirty="0">
                <a:latin typeface="+mn-ea"/>
              </a:rPr>
              <a:t>筆、東莒大坪段</a:t>
            </a:r>
            <a:r>
              <a:rPr lang="en-US" altLang="zh-TW" b="1" dirty="0">
                <a:latin typeface="+mn-ea"/>
              </a:rPr>
              <a:t>744</a:t>
            </a:r>
            <a:r>
              <a:rPr lang="zh-TW" altLang="en-US" b="1" dirty="0">
                <a:latin typeface="+mn-ea"/>
              </a:rPr>
              <a:t>及西莒青帆段</a:t>
            </a:r>
            <a:r>
              <a:rPr lang="en-US" altLang="zh-TW" b="1" dirty="0">
                <a:latin typeface="+mn-ea"/>
              </a:rPr>
              <a:t>153</a:t>
            </a:r>
            <a:r>
              <a:rPr lang="zh-TW" altLang="en-US" b="1" dirty="0">
                <a:latin typeface="+mn-ea"/>
              </a:rPr>
              <a:t>地號</a:t>
            </a:r>
            <a:r>
              <a:rPr lang="en-US" altLang="zh-TW" b="1" dirty="0">
                <a:latin typeface="+mn-ea"/>
              </a:rPr>
              <a:t>)</a:t>
            </a:r>
          </a:p>
        </p:txBody>
      </p:sp>
    </p:spTree>
    <p:extLst>
      <p:ext uri="{BB962C8B-B14F-4D97-AF65-F5344CB8AC3E}">
        <p14:creationId xmlns:p14="http://schemas.microsoft.com/office/powerpoint/2010/main" val="82243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16</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3978D294-0108-8C84-D510-DFC871018B32}"/>
              </a:ext>
            </a:extLst>
          </p:cNvPr>
          <p:cNvSpPr txBox="1"/>
          <p:nvPr/>
        </p:nvSpPr>
        <p:spPr>
          <a:xfrm>
            <a:off x="529163" y="1986153"/>
            <a:ext cx="8157636" cy="923330"/>
          </a:xfrm>
          <a:prstGeom prst="rect">
            <a:avLst/>
          </a:prstGeom>
          <a:noFill/>
        </p:spPr>
        <p:txBody>
          <a:bodyPr wrap="square" rtlCol="0">
            <a:spAutoFit/>
          </a:bodyPr>
          <a:lstStyle/>
          <a:p>
            <a:pPr marL="1744663" indent="-1744663"/>
            <a:r>
              <a:rPr lang="zh-TW" altLang="en-US" b="1" dirty="0">
                <a:latin typeface="+mn-ea"/>
              </a:rPr>
              <a:t>◆　</a:t>
            </a:r>
            <a:r>
              <a:rPr lang="en-US" altLang="zh-TW" b="1" dirty="0">
                <a:latin typeface="+mn-ea"/>
              </a:rPr>
              <a:t>112/09/01</a:t>
            </a:r>
            <a:r>
              <a:rPr lang="zh-TW" altLang="en-US" b="1" dirty="0">
                <a:latin typeface="+mn-ea"/>
              </a:rPr>
              <a:t> </a:t>
            </a:r>
            <a:r>
              <a:rPr lang="en-US" altLang="zh-TW" b="1" dirty="0">
                <a:latin typeface="+mn-ea"/>
              </a:rPr>
              <a:t>-</a:t>
            </a:r>
            <a:r>
              <a:rPr lang="zh-TW" altLang="en-US" b="1" dirty="0">
                <a:latin typeface="+mn-ea"/>
              </a:rPr>
              <a:t> 本府產發處函送本縣社會住宅興辦計畫先期規劃費</a:t>
            </a:r>
            <a:r>
              <a:rPr lang="en-US" altLang="zh-TW" b="1" dirty="0">
                <a:latin typeface="+mn-ea"/>
              </a:rPr>
              <a:t>(</a:t>
            </a:r>
            <a:r>
              <a:rPr lang="zh-TW" altLang="en-US" b="1" dirty="0">
                <a:latin typeface="+mn-ea"/>
              </a:rPr>
              <a:t>新台幣</a:t>
            </a:r>
            <a:r>
              <a:rPr lang="en-US" altLang="zh-TW" b="1" dirty="0">
                <a:latin typeface="+mn-ea"/>
              </a:rPr>
              <a:t>150</a:t>
            </a:r>
            <a:r>
              <a:rPr lang="zh-TW" altLang="en-US" b="1" dirty="0">
                <a:latin typeface="+mn-ea"/>
              </a:rPr>
              <a:t>萬元</a:t>
            </a:r>
            <a:r>
              <a:rPr lang="en-US" altLang="zh-TW" b="1" dirty="0">
                <a:latin typeface="+mn-ea"/>
              </a:rPr>
              <a:t>)</a:t>
            </a:r>
            <a:r>
              <a:rPr lang="zh-TW" altLang="en-US" b="1" dirty="0">
                <a:latin typeface="+mn-ea"/>
              </a:rPr>
              <a:t>申請補助計畫書予內政部營建署，尚</a:t>
            </a:r>
            <a:r>
              <a:rPr lang="zh-TW" altLang="en-US" b="1" dirty="0">
                <a:highlight>
                  <a:srgbClr val="FFFF00"/>
                </a:highlight>
                <a:latin typeface="+mn-ea"/>
              </a:rPr>
              <a:t>審核中</a:t>
            </a:r>
            <a:r>
              <a:rPr lang="zh-TW" altLang="en-US" b="1" dirty="0">
                <a:latin typeface="+mn-ea"/>
              </a:rPr>
              <a:t>。</a:t>
            </a:r>
            <a:br>
              <a:rPr lang="en-US" altLang="zh-TW" b="1" dirty="0">
                <a:latin typeface="+mn-ea"/>
              </a:rPr>
            </a:br>
            <a:endParaRPr lang="zh-TW" altLang="en-US" b="1" dirty="0">
              <a:solidFill>
                <a:srgbClr val="FF0000"/>
              </a:solidFill>
              <a:latin typeface="+mn-ea"/>
            </a:endParaRPr>
          </a:p>
        </p:txBody>
      </p:sp>
      <p:sp>
        <p:nvSpPr>
          <p:cNvPr id="5" name="文字方塊 4"/>
          <p:cNvSpPr txBox="1"/>
          <p:nvPr/>
        </p:nvSpPr>
        <p:spPr>
          <a:xfrm>
            <a:off x="4994924" y="5742100"/>
            <a:ext cx="3159839" cy="861774"/>
          </a:xfrm>
          <a:prstGeom prst="rect">
            <a:avLst/>
          </a:prstGeom>
          <a:noFill/>
        </p:spPr>
        <p:txBody>
          <a:bodyPr wrap="none" rtlCol="0">
            <a:spAutoFit/>
          </a:bodyPr>
          <a:lstStyle/>
          <a:p>
            <a:r>
              <a:rPr lang="en-US" altLang="zh-TW" sz="1600" b="1" dirty="0">
                <a:solidFill>
                  <a:srgbClr val="0070C0"/>
                </a:solidFill>
                <a:latin typeface="+mn-ea"/>
              </a:rPr>
              <a:t>※</a:t>
            </a:r>
            <a:r>
              <a:rPr lang="zh-TW" altLang="en-US" sz="1600" b="1" dirty="0">
                <a:solidFill>
                  <a:srgbClr val="0070C0"/>
                </a:solidFill>
                <a:latin typeface="+mn-ea"/>
              </a:rPr>
              <a:t> 「先期規劃」補助申請</a:t>
            </a:r>
            <a:endParaRPr lang="en-US" altLang="zh-TW" sz="1600" b="1" dirty="0">
              <a:solidFill>
                <a:srgbClr val="0070C0"/>
              </a:solidFill>
              <a:latin typeface="+mn-ea"/>
            </a:endParaRPr>
          </a:p>
          <a:p>
            <a:r>
              <a:rPr lang="zh-TW" altLang="en-US" sz="1600" b="1" dirty="0">
                <a:solidFill>
                  <a:srgbClr val="0070C0"/>
                </a:solidFill>
                <a:latin typeface="+mn-ea"/>
              </a:rPr>
              <a:t>　  地區：東引、莒光（東西莒）</a:t>
            </a:r>
            <a:endParaRPr lang="en-US" altLang="zh-TW" sz="1600" b="1" dirty="0">
              <a:solidFill>
                <a:srgbClr val="0070C0"/>
              </a:solidFill>
              <a:latin typeface="+mn-ea"/>
            </a:endParaRPr>
          </a:p>
          <a:p>
            <a:r>
              <a:rPr lang="zh-TW" altLang="en-US" sz="1600" b="1" dirty="0">
                <a:solidFill>
                  <a:srgbClr val="0070C0"/>
                </a:solidFill>
                <a:latin typeface="+mn-ea"/>
              </a:rPr>
              <a:t>　  經費：新台幣</a:t>
            </a:r>
            <a:r>
              <a:rPr lang="en-US" altLang="zh-TW" sz="1600" b="1" dirty="0">
                <a:solidFill>
                  <a:srgbClr val="0070C0"/>
                </a:solidFill>
                <a:latin typeface="+mn-ea"/>
              </a:rPr>
              <a:t>150</a:t>
            </a:r>
            <a:r>
              <a:rPr lang="zh-TW" altLang="en-US" sz="1600" b="1" dirty="0">
                <a:solidFill>
                  <a:srgbClr val="0070C0"/>
                </a:solidFill>
                <a:latin typeface="+mn-ea"/>
              </a:rPr>
              <a:t>萬元</a:t>
            </a:r>
          </a:p>
        </p:txBody>
      </p:sp>
      <p:sp>
        <p:nvSpPr>
          <p:cNvPr id="11" name="文字方塊 10">
            <a:extLst>
              <a:ext uri="{FF2B5EF4-FFF2-40B4-BE49-F238E27FC236}">
                <a16:creationId xmlns:a16="http://schemas.microsoft.com/office/drawing/2014/main" id="{97EFA7B1-46B3-2877-5C06-C167D054109A}"/>
              </a:ext>
            </a:extLst>
          </p:cNvPr>
          <p:cNvSpPr txBox="1"/>
          <p:nvPr/>
        </p:nvSpPr>
        <p:spPr>
          <a:xfrm>
            <a:off x="2363639" y="2622255"/>
            <a:ext cx="6323160" cy="338554"/>
          </a:xfrm>
          <a:prstGeom prst="rect">
            <a:avLst/>
          </a:prstGeom>
          <a:solidFill>
            <a:schemeClr val="accent3">
              <a:lumMod val="20000"/>
              <a:lumOff val="80000"/>
            </a:schemeClr>
          </a:solidFill>
        </p:spPr>
        <p:txBody>
          <a:bodyPr wrap="square" rtlCol="0">
            <a:spAutoFit/>
          </a:bodyPr>
          <a:lstStyle/>
          <a:p>
            <a:r>
              <a:rPr lang="en-US" altLang="zh-TW" sz="1600" b="1" dirty="0">
                <a:solidFill>
                  <a:schemeClr val="accent2">
                    <a:lumMod val="50000"/>
                  </a:schemeClr>
                </a:solidFill>
                <a:latin typeface="+mn-ea"/>
              </a:rPr>
              <a:t>※ </a:t>
            </a:r>
            <a:r>
              <a:rPr lang="zh-TW" altLang="en-US" sz="1600" b="1" dirty="0">
                <a:solidFill>
                  <a:schemeClr val="accent2">
                    <a:lumMod val="50000"/>
                  </a:schemeClr>
                </a:solidFill>
                <a:latin typeface="+mn-ea"/>
              </a:rPr>
              <a:t>先期規劃費申請 </a:t>
            </a:r>
            <a:r>
              <a:rPr lang="en-US" altLang="zh-TW" sz="1600" b="1" dirty="0">
                <a:solidFill>
                  <a:schemeClr val="accent2">
                    <a:lumMod val="50000"/>
                  </a:schemeClr>
                </a:solidFill>
                <a:latin typeface="+mn-ea"/>
              </a:rPr>
              <a:t>(112</a:t>
            </a:r>
            <a:r>
              <a:rPr lang="zh-TW" altLang="en-US" sz="1600" b="1" dirty="0">
                <a:solidFill>
                  <a:schemeClr val="accent2">
                    <a:lumMod val="50000"/>
                  </a:schemeClr>
                </a:solidFill>
                <a:latin typeface="+mn-ea"/>
              </a:rPr>
              <a:t>年</a:t>
            </a:r>
            <a:r>
              <a:rPr lang="en-US" altLang="zh-TW" sz="1600" b="1" dirty="0">
                <a:solidFill>
                  <a:schemeClr val="accent2">
                    <a:lumMod val="50000"/>
                  </a:schemeClr>
                </a:solidFill>
                <a:latin typeface="+mn-ea"/>
              </a:rPr>
              <a:t>9</a:t>
            </a:r>
            <a:r>
              <a:rPr lang="zh-TW" altLang="en-US" sz="1600" b="1" dirty="0">
                <a:solidFill>
                  <a:schemeClr val="accent2">
                    <a:lumMod val="50000"/>
                  </a:schemeClr>
                </a:solidFill>
                <a:latin typeface="+mn-ea"/>
              </a:rPr>
              <a:t>月</a:t>
            </a:r>
            <a:r>
              <a:rPr lang="en-US" altLang="zh-TW" sz="1600" b="1" dirty="0">
                <a:solidFill>
                  <a:schemeClr val="accent2">
                    <a:lumMod val="50000"/>
                  </a:schemeClr>
                </a:solidFill>
                <a:latin typeface="+mn-ea"/>
              </a:rPr>
              <a:t>1</a:t>
            </a:r>
            <a:r>
              <a:rPr lang="zh-TW" altLang="en-US" sz="1600" b="1" dirty="0">
                <a:solidFill>
                  <a:schemeClr val="accent2">
                    <a:lumMod val="50000"/>
                  </a:schemeClr>
                </a:solidFill>
                <a:latin typeface="+mn-ea"/>
              </a:rPr>
              <a:t>日 府產工字第</a:t>
            </a:r>
            <a:r>
              <a:rPr lang="en-US" altLang="zh-TW" sz="1600" b="1" dirty="0">
                <a:solidFill>
                  <a:schemeClr val="accent2">
                    <a:lumMod val="50000"/>
                  </a:schemeClr>
                </a:solidFill>
                <a:latin typeface="+mn-ea"/>
              </a:rPr>
              <a:t>1120040712</a:t>
            </a:r>
            <a:r>
              <a:rPr lang="zh-TW" altLang="en-US" sz="1600" b="1" dirty="0">
                <a:solidFill>
                  <a:schemeClr val="accent2">
                    <a:lumMod val="50000"/>
                  </a:schemeClr>
                </a:solidFill>
                <a:latin typeface="+mn-ea"/>
              </a:rPr>
              <a:t>號函</a:t>
            </a:r>
            <a:r>
              <a:rPr lang="en-US" altLang="zh-TW" sz="1600" b="1" dirty="0">
                <a:solidFill>
                  <a:schemeClr val="accent2">
                    <a:lumMod val="50000"/>
                  </a:schemeClr>
                </a:solidFill>
                <a:latin typeface="+mn-ea"/>
              </a:rPr>
              <a:t>)</a:t>
            </a:r>
            <a:endParaRPr lang="zh-TW" altLang="en-US" sz="1600" b="1" dirty="0">
              <a:solidFill>
                <a:schemeClr val="accent2">
                  <a:lumMod val="50000"/>
                </a:schemeClr>
              </a:solidFill>
              <a:latin typeface="+mn-ea"/>
            </a:endParaRPr>
          </a:p>
        </p:txBody>
      </p:sp>
      <p:pic>
        <p:nvPicPr>
          <p:cNvPr id="2" name="圖片 1"/>
          <p:cNvPicPr>
            <a:picLocks noChangeAspect="1"/>
          </p:cNvPicPr>
          <p:nvPr/>
        </p:nvPicPr>
        <p:blipFill rotWithShape="1">
          <a:blip r:embed="rId3"/>
          <a:srcRect t="993" b="993"/>
          <a:stretch/>
        </p:blipFill>
        <p:spPr>
          <a:xfrm>
            <a:off x="2363639" y="3035630"/>
            <a:ext cx="2567433" cy="3568244"/>
          </a:xfrm>
          <a:prstGeom prst="rect">
            <a:avLst/>
          </a:prstGeom>
          <a:ln>
            <a:solidFill>
              <a:srgbClr val="0070C0"/>
            </a:solidFill>
          </a:ln>
        </p:spPr>
      </p:pic>
    </p:spTree>
    <p:extLst>
      <p:ext uri="{BB962C8B-B14F-4D97-AF65-F5344CB8AC3E}">
        <p14:creationId xmlns:p14="http://schemas.microsoft.com/office/powerpoint/2010/main" val="220984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17</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BF63DB65-E4F3-6832-556C-B8F455A800BE}"/>
              </a:ext>
            </a:extLst>
          </p:cNvPr>
          <p:cNvSpPr txBox="1"/>
          <p:nvPr/>
        </p:nvSpPr>
        <p:spPr>
          <a:xfrm>
            <a:off x="806823" y="6335133"/>
            <a:ext cx="2878960"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112/09/08 </a:t>
            </a:r>
            <a:r>
              <a:rPr lang="zh-TW" altLang="en-US" sz="1100" b="1" dirty="0">
                <a:solidFill>
                  <a:schemeClr val="bg1">
                    <a:lumMod val="50000"/>
                  </a:schemeClr>
                </a:solidFill>
              </a:rPr>
              <a:t>介壽段</a:t>
            </a:r>
            <a:r>
              <a:rPr lang="en-US" altLang="zh-TW" sz="1100" b="1" dirty="0">
                <a:solidFill>
                  <a:schemeClr val="bg1">
                    <a:lumMod val="50000"/>
                  </a:schemeClr>
                </a:solidFill>
              </a:rPr>
              <a:t>870</a:t>
            </a:r>
            <a:r>
              <a:rPr lang="zh-TW" altLang="en-US" sz="1100" b="1" dirty="0">
                <a:solidFill>
                  <a:schemeClr val="bg1">
                    <a:lumMod val="50000"/>
                  </a:schemeClr>
                </a:solidFill>
              </a:rPr>
              <a:t>地號訴願決定書</a:t>
            </a:r>
          </a:p>
        </p:txBody>
      </p:sp>
      <p:grpSp>
        <p:nvGrpSpPr>
          <p:cNvPr id="24" name="群組 23"/>
          <p:cNvGrpSpPr/>
          <p:nvPr/>
        </p:nvGrpSpPr>
        <p:grpSpPr>
          <a:xfrm>
            <a:off x="806823" y="3581630"/>
            <a:ext cx="7879972" cy="2753503"/>
            <a:chOff x="-827841" y="4147695"/>
            <a:chExt cx="6634346" cy="2318243"/>
          </a:xfrm>
        </p:grpSpPr>
        <p:pic>
          <p:nvPicPr>
            <p:cNvPr id="6" name="圖片 5"/>
            <p:cNvPicPr>
              <a:picLocks noChangeAspect="1"/>
            </p:cNvPicPr>
            <p:nvPr/>
          </p:nvPicPr>
          <p:blipFill rotWithShape="1">
            <a:blip r:embed="rId3"/>
            <a:srcRect t="-2443" b="-1"/>
            <a:stretch/>
          </p:blipFill>
          <p:spPr>
            <a:xfrm>
              <a:off x="-827841" y="4147695"/>
              <a:ext cx="1595156" cy="2318242"/>
            </a:xfrm>
            <a:prstGeom prst="rect">
              <a:avLst/>
            </a:prstGeom>
            <a:ln>
              <a:solidFill>
                <a:srgbClr val="0070C0"/>
              </a:solidFill>
            </a:ln>
          </p:spPr>
        </p:pic>
        <p:grpSp>
          <p:nvGrpSpPr>
            <p:cNvPr id="22" name="群組 21"/>
            <p:cNvGrpSpPr/>
            <p:nvPr/>
          </p:nvGrpSpPr>
          <p:grpSpPr>
            <a:xfrm>
              <a:off x="806823" y="4147695"/>
              <a:ext cx="4999682" cy="2318243"/>
              <a:chOff x="-54892" y="3101026"/>
              <a:chExt cx="5903600" cy="2737370"/>
            </a:xfrm>
          </p:grpSpPr>
          <p:pic>
            <p:nvPicPr>
              <p:cNvPr id="19" name="圖片 18"/>
              <p:cNvPicPr>
                <a:picLocks noChangeAspect="1"/>
              </p:cNvPicPr>
              <p:nvPr/>
            </p:nvPicPr>
            <p:blipFill>
              <a:blip r:embed="rId4"/>
              <a:stretch>
                <a:fillRect/>
              </a:stretch>
            </p:blipFill>
            <p:spPr>
              <a:xfrm>
                <a:off x="-54892" y="3101026"/>
                <a:ext cx="1928325" cy="2737370"/>
              </a:xfrm>
              <a:prstGeom prst="rect">
                <a:avLst/>
              </a:prstGeom>
              <a:ln>
                <a:solidFill>
                  <a:srgbClr val="0070C0"/>
                </a:solidFill>
              </a:ln>
            </p:spPr>
          </p:pic>
          <p:pic>
            <p:nvPicPr>
              <p:cNvPr id="20" name="圖片 19"/>
              <p:cNvPicPr>
                <a:picLocks noChangeAspect="1"/>
              </p:cNvPicPr>
              <p:nvPr/>
            </p:nvPicPr>
            <p:blipFill>
              <a:blip r:embed="rId5"/>
              <a:stretch>
                <a:fillRect/>
              </a:stretch>
            </p:blipFill>
            <p:spPr>
              <a:xfrm>
                <a:off x="1920083" y="3101026"/>
                <a:ext cx="1937827" cy="2737370"/>
              </a:xfrm>
              <a:prstGeom prst="rect">
                <a:avLst/>
              </a:prstGeom>
              <a:ln>
                <a:solidFill>
                  <a:srgbClr val="0070C0"/>
                </a:solidFill>
              </a:ln>
            </p:spPr>
          </p:pic>
          <p:pic>
            <p:nvPicPr>
              <p:cNvPr id="21" name="圖片 20"/>
              <p:cNvPicPr>
                <a:picLocks noChangeAspect="1"/>
              </p:cNvPicPr>
              <p:nvPr/>
            </p:nvPicPr>
            <p:blipFill>
              <a:blip r:embed="rId6"/>
              <a:stretch>
                <a:fillRect/>
              </a:stretch>
            </p:blipFill>
            <p:spPr>
              <a:xfrm>
                <a:off x="3915194" y="3101026"/>
                <a:ext cx="1933514" cy="2737370"/>
              </a:xfrm>
              <a:prstGeom prst="rect">
                <a:avLst/>
              </a:prstGeom>
              <a:ln>
                <a:solidFill>
                  <a:srgbClr val="0070C0"/>
                </a:solidFill>
              </a:ln>
            </p:spPr>
          </p:pic>
        </p:grpSp>
      </p:grpSp>
      <p:sp>
        <p:nvSpPr>
          <p:cNvPr id="23" name="文字方塊 22">
            <a:extLst>
              <a:ext uri="{FF2B5EF4-FFF2-40B4-BE49-F238E27FC236}">
                <a16:creationId xmlns:a16="http://schemas.microsoft.com/office/drawing/2014/main" id="{572D89B5-6E46-49AB-A865-F6E84577AAB7}"/>
              </a:ext>
            </a:extLst>
          </p:cNvPr>
          <p:cNvSpPr txBox="1"/>
          <p:nvPr/>
        </p:nvSpPr>
        <p:spPr>
          <a:xfrm>
            <a:off x="529162" y="1992701"/>
            <a:ext cx="8157633" cy="1754326"/>
          </a:xfrm>
          <a:prstGeom prst="rect">
            <a:avLst/>
          </a:prstGeom>
          <a:noFill/>
        </p:spPr>
        <p:txBody>
          <a:bodyPr wrap="square" rtlCol="0">
            <a:spAutoFit/>
          </a:bodyPr>
          <a:lstStyle/>
          <a:p>
            <a:pPr marL="1744663" indent="-1744663"/>
            <a:r>
              <a:rPr lang="zh-TW" altLang="en-US" b="1" dirty="0">
                <a:latin typeface="+mn-ea"/>
              </a:rPr>
              <a:t>◆　</a:t>
            </a:r>
            <a:r>
              <a:rPr lang="en-US" altLang="zh-TW" b="1" dirty="0">
                <a:latin typeface="+mn-ea"/>
              </a:rPr>
              <a:t>112/09/14</a:t>
            </a:r>
            <a:r>
              <a:rPr lang="zh-TW" altLang="en-US" b="1" dirty="0">
                <a:latin typeface="+mn-ea"/>
              </a:rPr>
              <a:t> </a:t>
            </a:r>
            <a:r>
              <a:rPr lang="en-US" altLang="zh-TW" b="1" dirty="0">
                <a:latin typeface="+mn-ea"/>
              </a:rPr>
              <a:t>-</a:t>
            </a:r>
            <a:r>
              <a:rPr lang="zh-TW" altLang="en-US" b="1" dirty="0">
                <a:latin typeface="+mn-ea"/>
              </a:rPr>
              <a:t> </a:t>
            </a:r>
            <a:r>
              <a:rPr lang="en-US" altLang="zh-TW" b="1" dirty="0">
                <a:latin typeface="+mn-ea"/>
              </a:rPr>
              <a:t>【</a:t>
            </a:r>
            <a:r>
              <a:rPr lang="zh-TW" altLang="en-US" b="1" dirty="0">
                <a:latin typeface="+mn-ea"/>
              </a:rPr>
              <a:t>訴願人已領回決定書</a:t>
            </a:r>
            <a:r>
              <a:rPr lang="en-US" altLang="zh-TW" b="1" dirty="0">
                <a:latin typeface="+mn-ea"/>
              </a:rPr>
              <a:t>】</a:t>
            </a:r>
            <a:br>
              <a:rPr lang="en-US" altLang="zh-TW" b="1" dirty="0">
                <a:latin typeface="+mn-ea"/>
              </a:rPr>
            </a:br>
            <a:r>
              <a:rPr lang="zh-TW" altLang="en-US" b="1" dirty="0">
                <a:latin typeface="+mn-ea"/>
              </a:rPr>
              <a:t>南竿社會住宅預定地介壽段光武營區為國有軍管，民眾因還地於民政策提出登記申請，</a:t>
            </a:r>
            <a:r>
              <a:rPr lang="zh-TW" altLang="en-US" b="1" dirty="0">
                <a:solidFill>
                  <a:srgbClr val="FF0000"/>
                </a:solidFill>
                <a:latin typeface="+mn-ea"/>
              </a:rPr>
              <a:t>分別於</a:t>
            </a:r>
            <a:r>
              <a:rPr lang="en-US" altLang="zh-TW" b="1" dirty="0">
                <a:solidFill>
                  <a:srgbClr val="FF0000"/>
                </a:solidFill>
                <a:latin typeface="+mn-ea"/>
              </a:rPr>
              <a:t>112</a:t>
            </a:r>
            <a:r>
              <a:rPr lang="zh-TW" altLang="en-US" b="1" dirty="0">
                <a:solidFill>
                  <a:srgbClr val="FF0000"/>
                </a:solidFill>
                <a:latin typeface="+mn-ea"/>
              </a:rPr>
              <a:t>年</a:t>
            </a:r>
            <a:r>
              <a:rPr lang="en-US" altLang="zh-TW" b="1" dirty="0">
                <a:solidFill>
                  <a:srgbClr val="FF0000"/>
                </a:solidFill>
                <a:latin typeface="+mn-ea"/>
              </a:rPr>
              <a:t>7</a:t>
            </a:r>
            <a:r>
              <a:rPr lang="zh-TW" altLang="en-US" b="1" dirty="0">
                <a:solidFill>
                  <a:srgbClr val="FF0000"/>
                </a:solidFill>
                <a:latin typeface="+mn-ea"/>
              </a:rPr>
              <a:t>月</a:t>
            </a:r>
            <a:r>
              <a:rPr lang="en-US" altLang="zh-TW" b="1" dirty="0">
                <a:solidFill>
                  <a:srgbClr val="FF0000"/>
                </a:solidFill>
                <a:latin typeface="+mn-ea"/>
              </a:rPr>
              <a:t>10</a:t>
            </a:r>
            <a:r>
              <a:rPr lang="zh-TW" altLang="en-US" b="1" dirty="0">
                <a:solidFill>
                  <a:srgbClr val="FF0000"/>
                </a:solidFill>
                <a:latin typeface="+mn-ea"/>
              </a:rPr>
              <a:t>日及</a:t>
            </a:r>
            <a:r>
              <a:rPr lang="en-US" altLang="zh-TW" b="1" dirty="0">
                <a:solidFill>
                  <a:srgbClr val="FF0000"/>
                </a:solidFill>
                <a:latin typeface="+mn-ea"/>
              </a:rPr>
              <a:t>9</a:t>
            </a:r>
            <a:r>
              <a:rPr lang="zh-TW" altLang="en-US" b="1" dirty="0">
                <a:solidFill>
                  <a:srgbClr val="FF0000"/>
                </a:solidFill>
                <a:latin typeface="+mn-ea"/>
              </a:rPr>
              <a:t>月</a:t>
            </a:r>
            <a:r>
              <a:rPr lang="en-US" altLang="zh-TW" b="1" dirty="0">
                <a:solidFill>
                  <a:srgbClr val="FF0000"/>
                </a:solidFill>
                <a:latin typeface="+mn-ea"/>
              </a:rPr>
              <a:t>5</a:t>
            </a:r>
            <a:r>
              <a:rPr lang="zh-TW" altLang="en-US" b="1" dirty="0">
                <a:solidFill>
                  <a:srgbClr val="FF0000"/>
                </a:solidFill>
                <a:latin typeface="+mn-ea"/>
              </a:rPr>
              <a:t>日由本縣地政局及訴願審議委員會駁回</a:t>
            </a:r>
            <a:r>
              <a:rPr lang="zh-TW" altLang="en-US" b="1" dirty="0">
                <a:latin typeface="+mn-ea"/>
              </a:rPr>
              <a:t>，提起行政訴訟期限為期兩個月至</a:t>
            </a:r>
            <a:r>
              <a:rPr lang="en-US" altLang="zh-TW" b="1" dirty="0">
                <a:latin typeface="+mn-ea"/>
              </a:rPr>
              <a:t>112</a:t>
            </a:r>
            <a:r>
              <a:rPr lang="zh-TW" altLang="en-US" b="1" dirty="0">
                <a:latin typeface="+mn-ea"/>
              </a:rPr>
              <a:t>年</a:t>
            </a:r>
            <a:r>
              <a:rPr lang="en-US" altLang="zh-TW" b="1" dirty="0">
                <a:latin typeface="+mn-ea"/>
              </a:rPr>
              <a:t>11</a:t>
            </a:r>
            <a:r>
              <a:rPr lang="zh-TW" altLang="en-US" b="1" dirty="0">
                <a:latin typeface="+mn-ea"/>
              </a:rPr>
              <a:t>月</a:t>
            </a:r>
            <a:r>
              <a:rPr lang="en-US" altLang="zh-TW" b="1" dirty="0">
                <a:latin typeface="+mn-ea"/>
              </a:rPr>
              <a:t>16</a:t>
            </a:r>
            <a:r>
              <a:rPr lang="zh-TW" altLang="en-US" b="1" dirty="0">
                <a:latin typeface="+mn-ea"/>
              </a:rPr>
              <a:t>日止。</a:t>
            </a:r>
          </a:p>
          <a:p>
            <a:pPr marL="1744663" indent="-1744663" algn="just"/>
            <a:endParaRPr lang="zh-TW" altLang="en-US" b="1" dirty="0">
              <a:latin typeface="+mn-ea"/>
            </a:endParaRPr>
          </a:p>
        </p:txBody>
      </p:sp>
    </p:spTree>
    <p:extLst>
      <p:ext uri="{BB962C8B-B14F-4D97-AF65-F5344CB8AC3E}">
        <p14:creationId xmlns:p14="http://schemas.microsoft.com/office/powerpoint/2010/main" val="210203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a:extLst>
              <a:ext uri="{FF2B5EF4-FFF2-40B4-BE49-F238E27FC236}">
                <a16:creationId xmlns:a16="http://schemas.microsoft.com/office/drawing/2014/main" id="{1DD43881-CFFF-41F9-F524-5373770B1875}"/>
              </a:ext>
            </a:extLst>
          </p:cNvPr>
          <p:cNvCxnSpPr>
            <a:cxnSpLocks/>
          </p:cNvCxnSpPr>
          <p:nvPr/>
        </p:nvCxnSpPr>
        <p:spPr>
          <a:xfrm>
            <a:off x="690282" y="2018581"/>
            <a:ext cx="0" cy="41602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18</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近期</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5556F2B-11A4-94DB-966E-F43BDAB0812A}"/>
              </a:ext>
            </a:extLst>
          </p:cNvPr>
          <p:cNvSpPr txBox="1"/>
          <p:nvPr/>
        </p:nvSpPr>
        <p:spPr>
          <a:xfrm>
            <a:off x="529165" y="1867137"/>
            <a:ext cx="5363536" cy="4939814"/>
          </a:xfrm>
          <a:prstGeom prst="rect">
            <a:avLst/>
          </a:prstGeom>
          <a:noFill/>
        </p:spPr>
        <p:txBody>
          <a:bodyPr wrap="square" rtlCol="0">
            <a:spAutoFit/>
          </a:bodyPr>
          <a:lstStyle/>
          <a:p>
            <a:pPr marL="1744663" indent="-1744663">
              <a:lnSpc>
                <a:spcPct val="150000"/>
              </a:lnSpc>
            </a:pPr>
            <a:r>
              <a:rPr lang="zh-TW" altLang="en-US" b="1" dirty="0">
                <a:latin typeface="+mn-ea"/>
              </a:rPr>
              <a:t>　</a:t>
            </a:r>
            <a:r>
              <a:rPr lang="en-US" altLang="zh-TW" b="1" dirty="0">
                <a:solidFill>
                  <a:schemeClr val="accent5">
                    <a:lumMod val="50000"/>
                  </a:schemeClr>
                </a:solidFill>
                <a:latin typeface="+mn-ea"/>
              </a:rPr>
              <a:t>【</a:t>
            </a:r>
            <a:r>
              <a:rPr lang="zh-TW" altLang="en-US" b="1" dirty="0">
                <a:solidFill>
                  <a:schemeClr val="accent5">
                    <a:lumMod val="50000"/>
                  </a:schemeClr>
                </a:solidFill>
                <a:latin typeface="+mn-ea"/>
              </a:rPr>
              <a:t>預定執行 </a:t>
            </a:r>
            <a:r>
              <a:rPr lang="en-US" altLang="zh-TW" b="1" dirty="0">
                <a:solidFill>
                  <a:schemeClr val="accent5">
                    <a:lumMod val="50000"/>
                  </a:schemeClr>
                </a:solidFill>
                <a:latin typeface="+mn-ea"/>
              </a:rPr>
              <a:t>-</a:t>
            </a:r>
            <a:r>
              <a:rPr lang="zh-TW" altLang="en-US" b="1" dirty="0">
                <a:solidFill>
                  <a:schemeClr val="accent5">
                    <a:lumMod val="50000"/>
                  </a:schemeClr>
                </a:solidFill>
                <a:latin typeface="+mn-ea"/>
              </a:rPr>
              <a:t> 三島</a:t>
            </a:r>
            <a:r>
              <a:rPr lang="en-US" altLang="zh-TW" b="1" dirty="0">
                <a:solidFill>
                  <a:schemeClr val="accent5">
                    <a:lumMod val="50000"/>
                  </a:schemeClr>
                </a:solidFill>
                <a:latin typeface="+mn-ea"/>
              </a:rPr>
              <a:t>】</a:t>
            </a:r>
            <a:endParaRPr lang="zh-TW" altLang="en-US" b="1" dirty="0">
              <a:solidFill>
                <a:schemeClr val="accent5">
                  <a:lumMod val="50000"/>
                </a:schemeClr>
              </a:solidFill>
              <a:latin typeface="+mn-ea"/>
            </a:endParaRPr>
          </a:p>
          <a:p>
            <a:pPr marL="1744663" indent="-1744663"/>
            <a:r>
              <a:rPr lang="zh-TW" altLang="en-US" b="1" dirty="0">
                <a:latin typeface="+mn-ea"/>
              </a:rPr>
              <a:t>◆　◆　</a:t>
            </a:r>
            <a:r>
              <a:rPr lang="en-US" altLang="zh-TW" b="1" dirty="0">
                <a:latin typeface="+mn-ea"/>
              </a:rPr>
              <a:t>112/10/11</a:t>
            </a:r>
            <a:r>
              <a:rPr lang="zh-TW" altLang="en-US" b="1" dirty="0">
                <a:latin typeface="+mn-ea"/>
              </a:rPr>
              <a:t>  </a:t>
            </a:r>
            <a:r>
              <a:rPr lang="en-US" altLang="zh-TW" b="1" dirty="0">
                <a:latin typeface="+mn-ea"/>
              </a:rPr>
              <a:t>-</a:t>
            </a:r>
            <a:r>
              <a:rPr lang="zh-TW" altLang="en-US" b="1" dirty="0">
                <a:latin typeface="+mn-ea"/>
              </a:rPr>
              <a:t> 函</a:t>
            </a:r>
            <a:r>
              <a:rPr lang="zh-TW" altLang="zh-TW" b="1" dirty="0">
                <a:latin typeface="+mn-ea"/>
              </a:rPr>
              <a:t>請立法院陳雪生委員協助召開第</a:t>
            </a:r>
            <a:r>
              <a:rPr lang="en-US" altLang="zh-TW" b="1" dirty="0">
                <a:latin typeface="+mn-ea"/>
              </a:rPr>
              <a:t>6</a:t>
            </a:r>
            <a:r>
              <a:rPr lang="zh-TW" altLang="zh-TW" b="1" dirty="0">
                <a:latin typeface="+mn-ea"/>
              </a:rPr>
              <a:t>次社宅研商會議，</a:t>
            </a:r>
            <a:r>
              <a:rPr lang="zh-TW" altLang="en-US" b="1" dirty="0">
                <a:latin typeface="+mn-ea"/>
              </a:rPr>
              <a:t>結論：</a:t>
            </a:r>
            <a:endParaRPr lang="en-US" altLang="zh-TW" b="1" dirty="0">
              <a:latin typeface="+mn-ea"/>
            </a:endParaRPr>
          </a:p>
          <a:p>
            <a:pPr lvl="3" indent="-457200" algn="just" defTabSz="0">
              <a:buFont typeface="+mj-lt"/>
              <a:buAutoNum type="arabicPeriod"/>
            </a:pPr>
            <a:r>
              <a:rPr lang="zh-TW" altLang="en-US" b="1" dirty="0">
                <a:latin typeface="+mn-ea"/>
              </a:rPr>
              <a:t>民航局同意配合社會住宅需求，滾動式檢討發布之規定。</a:t>
            </a:r>
            <a:endParaRPr lang="en-US" altLang="zh-TW" b="1" dirty="0">
              <a:latin typeface="+mn-ea"/>
            </a:endParaRPr>
          </a:p>
          <a:p>
            <a:pPr lvl="3" indent="-457200" algn="just" defTabSz="0">
              <a:buFont typeface="+mj-lt"/>
              <a:buAutoNum type="arabicPeriod"/>
            </a:pPr>
            <a:r>
              <a:rPr lang="zh-TW" altLang="en-US" b="1" dirty="0">
                <a:latin typeface="+mn-ea"/>
              </a:rPr>
              <a:t>住都中心仍</a:t>
            </a:r>
            <a:r>
              <a:rPr lang="zh-TW" altLang="zh-TW" b="1" dirty="0">
                <a:latin typeface="+mn-ea"/>
              </a:rPr>
              <a:t>以南竿</a:t>
            </a:r>
            <a:r>
              <a:rPr lang="en-US" altLang="zh-TW" b="1" dirty="0">
                <a:latin typeface="+mn-ea"/>
              </a:rPr>
              <a:t>77</a:t>
            </a:r>
            <a:r>
              <a:rPr lang="zh-TW" altLang="zh-TW" b="1" dirty="0">
                <a:latin typeface="+mn-ea"/>
              </a:rPr>
              <a:t>戶及北竿</a:t>
            </a:r>
            <a:r>
              <a:rPr lang="en-US" altLang="zh-TW" b="1" dirty="0">
                <a:latin typeface="+mn-ea"/>
              </a:rPr>
              <a:t>60</a:t>
            </a:r>
            <a:r>
              <a:rPr lang="zh-TW" altLang="zh-TW" b="1" dirty="0">
                <a:latin typeface="+mn-ea"/>
              </a:rPr>
              <a:t>戶</a:t>
            </a:r>
            <a:r>
              <a:rPr lang="zh-TW" altLang="en-US" b="1" dirty="0">
                <a:latin typeface="+mn-ea"/>
              </a:rPr>
              <a:t>為原則。</a:t>
            </a:r>
            <a:endParaRPr lang="en-US" altLang="zh-TW" b="1" dirty="0">
              <a:latin typeface="+mn-ea"/>
            </a:endParaRPr>
          </a:p>
          <a:p>
            <a:pPr lvl="3" indent="-457200" algn="just" defTabSz="0">
              <a:buFont typeface="+mj-lt"/>
              <a:buAutoNum type="arabicPeriod"/>
            </a:pPr>
            <a:r>
              <a:rPr lang="zh-TW" altLang="en-US" b="1" dirty="0">
                <a:latin typeface="+mn-ea"/>
              </a:rPr>
              <a:t>非自償補助計畫原則會延續至</a:t>
            </a:r>
            <a:r>
              <a:rPr lang="en-US" altLang="zh-TW" b="1" dirty="0">
                <a:latin typeface="+mn-ea"/>
              </a:rPr>
              <a:t>113</a:t>
            </a:r>
            <a:r>
              <a:rPr lang="zh-TW" altLang="en-US" b="1" dirty="0">
                <a:latin typeface="+mn-ea"/>
              </a:rPr>
              <a:t>年後，行政院尚審議中，請府方函文國土管理署。</a:t>
            </a:r>
            <a:endParaRPr lang="en-US" altLang="zh-TW" b="1" dirty="0">
              <a:latin typeface="+mn-ea"/>
            </a:endParaRPr>
          </a:p>
          <a:p>
            <a:pPr lvl="3" indent="-457200" algn="just" defTabSz="0">
              <a:buFont typeface="+mj-lt"/>
              <a:buAutoNum type="arabicPeriod"/>
            </a:pPr>
            <a:r>
              <a:rPr lang="zh-TW" altLang="en-US" b="1" dirty="0">
                <a:latin typeface="+mn-ea"/>
              </a:rPr>
              <a:t>先期規劃補助款國土管理署確認可於近期核定</a:t>
            </a:r>
            <a:r>
              <a:rPr lang="zh-TW" altLang="zh-TW" b="1" dirty="0">
                <a:latin typeface="+mn-ea"/>
              </a:rPr>
              <a:t>。</a:t>
            </a:r>
            <a:endParaRPr lang="en-US" altLang="zh-TW" b="1" dirty="0">
              <a:latin typeface="+mn-ea"/>
            </a:endParaRPr>
          </a:p>
          <a:p>
            <a:pPr marL="1744663" indent="-1744663"/>
            <a:r>
              <a:rPr lang="zh-TW" altLang="en-US" b="1" dirty="0">
                <a:latin typeface="+mn-ea"/>
              </a:rPr>
              <a:t>◆　◆　</a:t>
            </a:r>
            <a:r>
              <a:rPr lang="en-US" altLang="zh-TW" b="1" dirty="0">
                <a:latin typeface="+mn-ea"/>
              </a:rPr>
              <a:t>112/10/</a:t>
            </a:r>
            <a:r>
              <a:rPr lang="zh-TW" altLang="en-US" b="1" dirty="0">
                <a:latin typeface="+mn-ea"/>
              </a:rPr>
              <a:t>中  </a:t>
            </a:r>
            <a:r>
              <a:rPr lang="en-US" altLang="zh-TW" b="1" dirty="0">
                <a:latin typeface="+mn-ea"/>
              </a:rPr>
              <a:t>-</a:t>
            </a:r>
            <a:r>
              <a:rPr lang="zh-TW" altLang="en-US" b="1" dirty="0">
                <a:latin typeface="+mn-ea"/>
              </a:rPr>
              <a:t> 本府產發處預計函送本縣東引</a:t>
            </a:r>
            <a:r>
              <a:rPr lang="en-US" altLang="zh-TW" b="1" dirty="0">
                <a:latin typeface="+mn-ea"/>
              </a:rPr>
              <a:t>(40</a:t>
            </a:r>
            <a:r>
              <a:rPr lang="zh-TW" altLang="en-US" b="1" dirty="0">
                <a:latin typeface="+mn-ea"/>
              </a:rPr>
              <a:t>戶</a:t>
            </a:r>
            <a:r>
              <a:rPr lang="en-US" altLang="zh-TW" b="1" dirty="0">
                <a:latin typeface="+mn-ea"/>
              </a:rPr>
              <a:t>)</a:t>
            </a:r>
            <a:r>
              <a:rPr lang="zh-TW" altLang="en-US" b="1" dirty="0">
                <a:latin typeface="+mn-ea"/>
              </a:rPr>
              <a:t>、西莒</a:t>
            </a:r>
            <a:r>
              <a:rPr lang="en-US" altLang="zh-TW" b="1" dirty="0">
                <a:latin typeface="+mn-ea"/>
              </a:rPr>
              <a:t>(15</a:t>
            </a:r>
            <a:r>
              <a:rPr lang="zh-TW" altLang="en-US" b="1" dirty="0">
                <a:latin typeface="+mn-ea"/>
              </a:rPr>
              <a:t>戶</a:t>
            </a:r>
            <a:r>
              <a:rPr lang="en-US" altLang="zh-TW" b="1" dirty="0">
                <a:latin typeface="+mn-ea"/>
              </a:rPr>
              <a:t>)</a:t>
            </a:r>
            <a:r>
              <a:rPr lang="zh-TW" altLang="en-US" b="1" dirty="0">
                <a:latin typeface="+mn-ea"/>
              </a:rPr>
              <a:t>及東莒</a:t>
            </a:r>
            <a:r>
              <a:rPr lang="en-US" altLang="zh-TW" b="1" dirty="0">
                <a:latin typeface="+mn-ea"/>
              </a:rPr>
              <a:t>(10</a:t>
            </a:r>
            <a:r>
              <a:rPr lang="zh-TW" altLang="en-US" b="1" dirty="0">
                <a:latin typeface="+mn-ea"/>
              </a:rPr>
              <a:t>戶</a:t>
            </a:r>
            <a:r>
              <a:rPr lang="en-US" altLang="zh-TW" b="1" dirty="0">
                <a:latin typeface="+mn-ea"/>
              </a:rPr>
              <a:t>)</a:t>
            </a:r>
            <a:r>
              <a:rPr lang="zh-TW" altLang="en-US" b="1" dirty="0">
                <a:latin typeface="+mn-ea"/>
              </a:rPr>
              <a:t> 社會住宅非自償性經費補助計畫申請書予內政部國土管理署</a:t>
            </a:r>
            <a:r>
              <a:rPr lang="en-US" altLang="zh-TW" b="1" dirty="0">
                <a:latin typeface="+mn-ea"/>
              </a:rPr>
              <a:t>(</a:t>
            </a:r>
            <a:r>
              <a:rPr lang="zh-TW" altLang="en-US" b="1" dirty="0">
                <a:latin typeface="+mn-ea"/>
              </a:rPr>
              <a:t>原營建署</a:t>
            </a:r>
            <a:r>
              <a:rPr lang="en-US" altLang="zh-TW" b="1" dirty="0">
                <a:latin typeface="+mn-ea"/>
              </a:rPr>
              <a:t>)</a:t>
            </a:r>
            <a:r>
              <a:rPr lang="zh-TW" altLang="en-US" b="1" dirty="0">
                <a:latin typeface="+mn-ea"/>
              </a:rPr>
              <a:t>。</a:t>
            </a:r>
            <a:endParaRPr lang="en-US" altLang="zh-TW" b="1" dirty="0">
              <a:latin typeface="+mn-ea"/>
            </a:endParaRPr>
          </a:p>
        </p:txBody>
      </p:sp>
      <p:pic>
        <p:nvPicPr>
          <p:cNvPr id="10" name="圖片 9">
            <a:extLst>
              <a:ext uri="{FF2B5EF4-FFF2-40B4-BE49-F238E27FC236}">
                <a16:creationId xmlns:a16="http://schemas.microsoft.com/office/drawing/2014/main" id="{A3453BFE-E96F-E4C4-8A56-C3BC64F90253}"/>
              </a:ext>
            </a:extLst>
          </p:cNvPr>
          <p:cNvPicPr>
            <a:picLocks noChangeAspect="1"/>
          </p:cNvPicPr>
          <p:nvPr/>
        </p:nvPicPr>
        <p:blipFill>
          <a:blip r:embed="rId3"/>
          <a:stretch>
            <a:fillRect/>
          </a:stretch>
        </p:blipFill>
        <p:spPr>
          <a:xfrm>
            <a:off x="5801205" y="2184397"/>
            <a:ext cx="3165242" cy="4487165"/>
          </a:xfrm>
          <a:prstGeom prst="rect">
            <a:avLst/>
          </a:prstGeom>
        </p:spPr>
      </p:pic>
    </p:spTree>
    <p:extLst>
      <p:ext uri="{BB962C8B-B14F-4D97-AF65-F5344CB8AC3E}">
        <p14:creationId xmlns:p14="http://schemas.microsoft.com/office/powerpoint/2010/main" val="49770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a:t>
            </a:fld>
            <a:endParaRPr lang="en-US" dirty="0">
              <a:solidFill>
                <a:schemeClr val="tx1"/>
              </a:solidFill>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社會住宅？</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只租不售</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2" name="內容版面配置區 2">
            <a:extLst>
              <a:ext uri="{FF2B5EF4-FFF2-40B4-BE49-F238E27FC236}">
                <a16:creationId xmlns:a16="http://schemas.microsoft.com/office/drawing/2014/main" id="{AAB0148B-6F84-B08E-1BBD-18E5779BA30F}"/>
              </a:ext>
            </a:extLst>
          </p:cNvPr>
          <p:cNvSpPr txBox="1">
            <a:spLocks/>
          </p:cNvSpPr>
          <p:nvPr/>
        </p:nvSpPr>
        <p:spPr>
          <a:xfrm>
            <a:off x="347725" y="1867137"/>
            <a:ext cx="8970758" cy="4493916"/>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zh-TW" altLang="en-US" dirty="0"/>
              <a:t>住宅法第</a:t>
            </a:r>
            <a:r>
              <a:rPr lang="en-US" altLang="zh-TW" dirty="0"/>
              <a:t>3</a:t>
            </a:r>
            <a:r>
              <a:rPr lang="zh-TW" altLang="en-US" dirty="0"/>
              <a:t>條</a:t>
            </a:r>
            <a:endParaRPr lang="en-US" altLang="zh-TW" dirty="0"/>
          </a:p>
          <a:p>
            <a:pPr marL="400050" lvl="1" indent="0">
              <a:buFont typeface="Wingdings 2" charset="2"/>
              <a:buNone/>
            </a:pPr>
            <a:r>
              <a:rPr lang="zh-TW" altLang="en-US" sz="1800" dirty="0"/>
              <a:t>指由</a:t>
            </a:r>
            <a:r>
              <a:rPr lang="zh-TW" altLang="en-US" sz="1800" b="1" dirty="0">
                <a:solidFill>
                  <a:srgbClr val="FF0000"/>
                </a:solidFill>
              </a:rPr>
              <a:t>政府興辦</a:t>
            </a:r>
            <a:r>
              <a:rPr lang="zh-TW" altLang="en-US" sz="1800" dirty="0"/>
              <a:t>或</a:t>
            </a:r>
            <a:r>
              <a:rPr lang="zh-TW" altLang="en-US" sz="1800" b="1" dirty="0"/>
              <a:t>獎勵民間興辦</a:t>
            </a:r>
            <a:r>
              <a:rPr lang="zh-TW" altLang="en-US" sz="1800" dirty="0"/>
              <a:t>，</a:t>
            </a:r>
            <a:r>
              <a:rPr lang="zh-TW" altLang="en-US" sz="1800" b="1" dirty="0">
                <a:solidFill>
                  <a:srgbClr val="FF0000"/>
                </a:solidFill>
              </a:rPr>
              <a:t>專供出租</a:t>
            </a:r>
            <a:r>
              <a:rPr lang="zh-TW" altLang="en-US" sz="1800" dirty="0"/>
              <a:t>之用之住宅及其</a:t>
            </a:r>
            <a:r>
              <a:rPr lang="zh-TW" altLang="en-US" sz="1800" b="1" dirty="0">
                <a:solidFill>
                  <a:srgbClr val="FF0000"/>
                </a:solidFill>
              </a:rPr>
              <a:t>必要附屬設施</a:t>
            </a:r>
            <a:r>
              <a:rPr lang="zh-TW" altLang="en-US" sz="1800" dirty="0"/>
              <a:t>。</a:t>
            </a:r>
            <a:endParaRPr lang="en-US" altLang="zh-TW" sz="1800" dirty="0"/>
          </a:p>
          <a:p>
            <a:pPr marL="342900" indent="-342900">
              <a:spcBef>
                <a:spcPts val="1000"/>
              </a:spcBef>
              <a:spcAft>
                <a:spcPts val="0"/>
              </a:spcAft>
              <a:buClr>
                <a:srgbClr val="F07F09"/>
              </a:buClr>
              <a:buSzPct val="80000"/>
              <a:buFont typeface="Wingdings 3" charset="2"/>
              <a:buChar char=""/>
              <a:defRPr/>
            </a:pPr>
            <a:endParaRPr lang="en-US" altLang="zh-TW" dirty="0">
              <a:solidFill>
                <a:prstClr val="black">
                  <a:lumMod val="75000"/>
                  <a:lumOff val="25000"/>
                </a:prstClr>
              </a:solidFill>
              <a:latin typeface="Trebuchet MS" panose="020B0603020202020204"/>
              <a:ea typeface="微軟正黑體" panose="020B0604030504040204" pitchFamily="34" charset="-120"/>
            </a:endParaRPr>
          </a:p>
          <a:p>
            <a:pPr marL="0" indent="0">
              <a:spcBef>
                <a:spcPts val="1000"/>
              </a:spcBef>
              <a:spcAft>
                <a:spcPts val="0"/>
              </a:spcAft>
              <a:buClr>
                <a:srgbClr val="F07F09"/>
              </a:buClr>
              <a:buSzPct val="80000"/>
              <a:buFont typeface="Wingdings 2" charset="2"/>
              <a:buNone/>
              <a:defRPr/>
            </a:pPr>
            <a:endParaRPr lang="en-US" altLang="zh-TW" dirty="0">
              <a:solidFill>
                <a:prstClr val="black">
                  <a:lumMod val="75000"/>
                  <a:lumOff val="25000"/>
                </a:prstClr>
              </a:solidFill>
              <a:latin typeface="Trebuchet MS" panose="020B0603020202020204"/>
              <a:ea typeface="微軟正黑體" panose="020B0604030504040204" pitchFamily="34" charset="-120"/>
            </a:endParaRPr>
          </a:p>
          <a:p>
            <a:pPr marL="0" indent="0">
              <a:spcBef>
                <a:spcPts val="1000"/>
              </a:spcBef>
              <a:spcAft>
                <a:spcPts val="0"/>
              </a:spcAft>
              <a:buClr>
                <a:srgbClr val="F07F09"/>
              </a:buClr>
              <a:buSzPct val="80000"/>
              <a:buFont typeface="Wingdings 2" charset="2"/>
              <a:buNone/>
              <a:defRPr/>
            </a:pPr>
            <a:endParaRPr lang="en-US" altLang="zh-TW" dirty="0">
              <a:solidFill>
                <a:prstClr val="black">
                  <a:lumMod val="75000"/>
                  <a:lumOff val="25000"/>
                </a:prstClr>
              </a:solidFill>
              <a:latin typeface="Trebuchet MS" panose="020B0603020202020204"/>
              <a:ea typeface="微軟正黑體" panose="020B0604030504040204" pitchFamily="34" charset="-120"/>
            </a:endParaRPr>
          </a:p>
          <a:p>
            <a:pPr marL="0" indent="0">
              <a:spcBef>
                <a:spcPts val="1000"/>
              </a:spcBef>
              <a:spcAft>
                <a:spcPts val="0"/>
              </a:spcAft>
              <a:buClr>
                <a:srgbClr val="F07F09"/>
              </a:buClr>
              <a:buSzPct val="80000"/>
              <a:buFont typeface="Wingdings 2" charset="2"/>
              <a:buNone/>
              <a:defRPr/>
            </a:pPr>
            <a:endParaRPr lang="en-US" altLang="zh-TW" dirty="0">
              <a:solidFill>
                <a:prstClr val="black">
                  <a:lumMod val="75000"/>
                  <a:lumOff val="25000"/>
                </a:prstClr>
              </a:solidFill>
              <a:latin typeface="Trebuchet MS" panose="020B0603020202020204"/>
              <a:ea typeface="微軟正黑體" panose="020B0604030504040204" pitchFamily="34" charset="-120"/>
            </a:endParaRPr>
          </a:p>
          <a:p>
            <a:pPr marL="0" indent="0">
              <a:buFont typeface="Wingdings 2" charset="2"/>
              <a:buNone/>
            </a:pPr>
            <a:endParaRPr lang="zh-TW" altLang="en-US" dirty="0"/>
          </a:p>
        </p:txBody>
      </p:sp>
      <p:sp>
        <p:nvSpPr>
          <p:cNvPr id="3" name="箭號: 向下 2">
            <a:extLst>
              <a:ext uri="{FF2B5EF4-FFF2-40B4-BE49-F238E27FC236}">
                <a16:creationId xmlns:a16="http://schemas.microsoft.com/office/drawing/2014/main" id="{A77CA273-8D31-863C-2AD5-BDA3741F38D9}"/>
              </a:ext>
            </a:extLst>
          </p:cNvPr>
          <p:cNvSpPr/>
          <p:nvPr/>
        </p:nvSpPr>
        <p:spPr>
          <a:xfrm>
            <a:off x="1645162" y="2602901"/>
            <a:ext cx="236799" cy="2211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a:extLst>
              <a:ext uri="{FF2B5EF4-FFF2-40B4-BE49-F238E27FC236}">
                <a16:creationId xmlns:a16="http://schemas.microsoft.com/office/drawing/2014/main" id="{47733866-4D96-E253-2BFA-59A4DA2E8644}"/>
              </a:ext>
            </a:extLst>
          </p:cNvPr>
          <p:cNvGraphicFramePr>
            <a:graphicFrameLocks noGrp="1"/>
          </p:cNvGraphicFramePr>
          <p:nvPr>
            <p:extLst>
              <p:ext uri="{D42A27DB-BD31-4B8C-83A1-F6EECF244321}">
                <p14:modId xmlns:p14="http://schemas.microsoft.com/office/powerpoint/2010/main" val="3065838282"/>
              </p:ext>
            </p:extLst>
          </p:nvPr>
        </p:nvGraphicFramePr>
        <p:xfrm>
          <a:off x="690282" y="2878759"/>
          <a:ext cx="3614928" cy="3810000"/>
        </p:xfrm>
        <a:graphic>
          <a:graphicData uri="http://schemas.openxmlformats.org/drawingml/2006/table">
            <a:tbl>
              <a:tblPr firstRow="1" bandRow="1">
                <a:tableStyleId>{21E4AEA4-8DFA-4A89-87EB-49C32662AFE0}</a:tableStyleId>
              </a:tblPr>
              <a:tblGrid>
                <a:gridCol w="440555">
                  <a:extLst>
                    <a:ext uri="{9D8B030D-6E8A-4147-A177-3AD203B41FA5}">
                      <a16:colId xmlns:a16="http://schemas.microsoft.com/office/drawing/2014/main" val="2860030999"/>
                    </a:ext>
                  </a:extLst>
                </a:gridCol>
                <a:gridCol w="3174373">
                  <a:extLst>
                    <a:ext uri="{9D8B030D-6E8A-4147-A177-3AD203B41FA5}">
                      <a16:colId xmlns:a16="http://schemas.microsoft.com/office/drawing/2014/main" val="3554246813"/>
                    </a:ext>
                  </a:extLst>
                </a:gridCol>
              </a:tblGrid>
              <a:tr h="297784">
                <a:tc gridSpan="2">
                  <a:txBody>
                    <a:bodyPr/>
                    <a:lstStyle/>
                    <a:p>
                      <a:pPr algn="ctr"/>
                      <a:r>
                        <a:rPr lang="zh-TW" altLang="en-US" dirty="0"/>
                        <a:t>住宅法第</a:t>
                      </a:r>
                      <a:r>
                        <a:rPr lang="en-US" altLang="zh-TW" dirty="0"/>
                        <a:t>19</a:t>
                      </a:r>
                      <a:r>
                        <a:rPr lang="zh-TW" altLang="en-US" dirty="0"/>
                        <a:t>條第</a:t>
                      </a:r>
                      <a:r>
                        <a:rPr lang="en-US" altLang="zh-TW" dirty="0"/>
                        <a:t>1</a:t>
                      </a:r>
                      <a:r>
                        <a:rPr lang="zh-TW" altLang="en-US" dirty="0"/>
                        <a:t>項</a:t>
                      </a:r>
                      <a:r>
                        <a:rPr lang="en-US" altLang="zh-TW" dirty="0"/>
                        <a:t>(</a:t>
                      </a:r>
                      <a:r>
                        <a:rPr lang="zh-TW" altLang="en-US" dirty="0"/>
                        <a:t>興辦方式</a:t>
                      </a:r>
                      <a:r>
                        <a:rPr lang="en-US" altLang="zh-TW" dirty="0"/>
                        <a:t>)</a:t>
                      </a:r>
                      <a:endParaRPr lang="zh-TW" altLang="en-US" dirty="0"/>
                    </a:p>
                  </a:txBody>
                  <a:tcPr/>
                </a:tc>
                <a:tc hMerge="1">
                  <a:txBody>
                    <a:bodyPr/>
                    <a:lstStyle/>
                    <a:p>
                      <a:pPr algn="ctr"/>
                      <a:r>
                        <a:rPr lang="zh-TW" altLang="en-US" dirty="0"/>
                        <a:t>住宅法第</a:t>
                      </a:r>
                      <a:r>
                        <a:rPr lang="en-US" altLang="zh-TW" dirty="0"/>
                        <a:t>19</a:t>
                      </a:r>
                      <a:r>
                        <a:rPr lang="zh-TW" altLang="en-US" dirty="0"/>
                        <a:t>條第</a:t>
                      </a:r>
                      <a:r>
                        <a:rPr lang="en-US" altLang="zh-TW" dirty="0"/>
                        <a:t>1</a:t>
                      </a:r>
                      <a:r>
                        <a:rPr lang="zh-TW" altLang="en-US" dirty="0"/>
                        <a:t>項</a:t>
                      </a:r>
                      <a:r>
                        <a:rPr lang="en-US" altLang="zh-TW" dirty="0"/>
                        <a:t>(</a:t>
                      </a:r>
                      <a:r>
                        <a:rPr lang="zh-TW" altLang="en-US" dirty="0"/>
                        <a:t>興辦方式</a:t>
                      </a:r>
                      <a:r>
                        <a:rPr lang="en-US" altLang="zh-TW" dirty="0"/>
                        <a:t>)</a:t>
                      </a:r>
                      <a:endParaRPr lang="zh-TW" altLang="en-US" dirty="0"/>
                    </a:p>
                  </a:txBody>
                  <a:tcPr/>
                </a:tc>
                <a:extLst>
                  <a:ext uri="{0D108BD9-81ED-4DB2-BD59-A6C34878D82A}">
                    <a16:rowId xmlns:a16="http://schemas.microsoft.com/office/drawing/2014/main" val="2654761377"/>
                  </a:ext>
                </a:extLst>
              </a:tr>
              <a:tr h="297784">
                <a:tc>
                  <a:txBody>
                    <a:bodyPr/>
                    <a:lstStyle/>
                    <a:p>
                      <a:pPr algn="ctr"/>
                      <a:r>
                        <a:rPr lang="zh-TW" altLang="en-US" sz="1800" b="1" dirty="0"/>
                        <a:t>一</a:t>
                      </a:r>
                    </a:p>
                  </a:txBody>
                  <a:tcPr anchor="ctr"/>
                </a:tc>
                <a:tc>
                  <a:txBody>
                    <a:bodyPr/>
                    <a:lstStyle/>
                    <a:p>
                      <a:pPr algn="l"/>
                      <a:r>
                        <a:rPr lang="zh-TW" altLang="en-US" sz="1800" b="1" dirty="0"/>
                        <a:t>新建</a:t>
                      </a:r>
                    </a:p>
                  </a:txBody>
                  <a:tcPr/>
                </a:tc>
                <a:extLst>
                  <a:ext uri="{0D108BD9-81ED-4DB2-BD59-A6C34878D82A}">
                    <a16:rowId xmlns:a16="http://schemas.microsoft.com/office/drawing/2014/main" val="3479052510"/>
                  </a:ext>
                </a:extLst>
              </a:tr>
              <a:tr h="297784">
                <a:tc>
                  <a:txBody>
                    <a:bodyPr/>
                    <a:lstStyle/>
                    <a:p>
                      <a:pPr algn="ctr"/>
                      <a:r>
                        <a:rPr lang="zh-TW" altLang="en-US" sz="1600" dirty="0"/>
                        <a:t>二</a:t>
                      </a:r>
                    </a:p>
                  </a:txBody>
                  <a:tcPr anchor="ctr"/>
                </a:tc>
                <a:tc>
                  <a:txBody>
                    <a:bodyPr/>
                    <a:lstStyle/>
                    <a:p>
                      <a:pPr algn="l"/>
                      <a:r>
                        <a:rPr lang="zh-TW" altLang="en-US" sz="1600" dirty="0"/>
                        <a:t>利用公有建築物及其基地興辦</a:t>
                      </a:r>
                    </a:p>
                  </a:txBody>
                  <a:tcPr/>
                </a:tc>
                <a:extLst>
                  <a:ext uri="{0D108BD9-81ED-4DB2-BD59-A6C34878D82A}">
                    <a16:rowId xmlns:a16="http://schemas.microsoft.com/office/drawing/2014/main" val="3319941113"/>
                  </a:ext>
                </a:extLst>
              </a:tr>
              <a:tr h="297784">
                <a:tc>
                  <a:txBody>
                    <a:bodyPr/>
                    <a:lstStyle/>
                    <a:p>
                      <a:pPr algn="ctr"/>
                      <a:r>
                        <a:rPr lang="zh-TW" altLang="en-US" sz="1600" dirty="0"/>
                        <a:t>三</a:t>
                      </a:r>
                    </a:p>
                  </a:txBody>
                  <a:tcPr anchor="ctr"/>
                </a:tc>
                <a:tc>
                  <a:txBody>
                    <a:bodyPr/>
                    <a:lstStyle/>
                    <a:p>
                      <a:pPr algn="l"/>
                      <a:r>
                        <a:rPr lang="zh-TW" altLang="en-US" sz="1600" dirty="0"/>
                        <a:t>接受捐贈</a:t>
                      </a:r>
                    </a:p>
                  </a:txBody>
                  <a:tcPr/>
                </a:tc>
                <a:extLst>
                  <a:ext uri="{0D108BD9-81ED-4DB2-BD59-A6C34878D82A}">
                    <a16:rowId xmlns:a16="http://schemas.microsoft.com/office/drawing/2014/main" val="449557323"/>
                  </a:ext>
                </a:extLst>
              </a:tr>
              <a:tr h="297784">
                <a:tc>
                  <a:txBody>
                    <a:bodyPr/>
                    <a:lstStyle/>
                    <a:p>
                      <a:pPr algn="ctr"/>
                      <a:r>
                        <a:rPr lang="zh-TW" altLang="en-US" sz="1600" dirty="0"/>
                        <a:t>四</a:t>
                      </a:r>
                    </a:p>
                  </a:txBody>
                  <a:tcPr anchor="ctr"/>
                </a:tc>
                <a:tc>
                  <a:txBody>
                    <a:bodyPr/>
                    <a:lstStyle/>
                    <a:p>
                      <a:pPr algn="l"/>
                      <a:r>
                        <a:rPr lang="zh-TW" altLang="en-US" sz="1600" dirty="0"/>
                        <a:t>購買建築物</a:t>
                      </a:r>
                    </a:p>
                  </a:txBody>
                  <a:tcPr/>
                </a:tc>
                <a:extLst>
                  <a:ext uri="{0D108BD9-81ED-4DB2-BD59-A6C34878D82A}">
                    <a16:rowId xmlns:a16="http://schemas.microsoft.com/office/drawing/2014/main" val="1247842498"/>
                  </a:ext>
                </a:extLst>
              </a:tr>
              <a:tr h="297784">
                <a:tc>
                  <a:txBody>
                    <a:bodyPr/>
                    <a:lstStyle/>
                    <a:p>
                      <a:pPr algn="ctr"/>
                      <a:r>
                        <a:rPr lang="zh-TW" altLang="en-US" sz="1600" dirty="0"/>
                        <a:t>五</a:t>
                      </a:r>
                    </a:p>
                  </a:txBody>
                  <a:tcPr anchor="ctr"/>
                </a:tc>
                <a:tc>
                  <a:txBody>
                    <a:bodyPr/>
                    <a:lstStyle/>
                    <a:p>
                      <a:pPr algn="l"/>
                      <a:r>
                        <a:rPr lang="zh-TW" altLang="en-US" sz="1600" dirty="0"/>
                        <a:t>承租民間住宅並轉租及代為管理</a:t>
                      </a:r>
                    </a:p>
                  </a:txBody>
                  <a:tcPr/>
                </a:tc>
                <a:extLst>
                  <a:ext uri="{0D108BD9-81ED-4DB2-BD59-A6C34878D82A}">
                    <a16:rowId xmlns:a16="http://schemas.microsoft.com/office/drawing/2014/main" val="2872247921"/>
                  </a:ext>
                </a:extLst>
              </a:tr>
              <a:tr h="660835">
                <a:tc>
                  <a:txBody>
                    <a:bodyPr/>
                    <a:lstStyle/>
                    <a:p>
                      <a:pPr algn="ctr"/>
                      <a:r>
                        <a:rPr lang="zh-TW" altLang="en-US" sz="1600" dirty="0"/>
                        <a:t>六</a:t>
                      </a:r>
                    </a:p>
                  </a:txBody>
                  <a:tcPr anchor="ctr"/>
                </a:tc>
                <a:tc>
                  <a:txBody>
                    <a:bodyPr/>
                    <a:lstStyle/>
                    <a:p>
                      <a:pPr algn="l"/>
                      <a:r>
                        <a:rPr lang="zh-TW" altLang="en-US" sz="1600" dirty="0"/>
                        <a:t>獎勵、輔導或補助第五十二條第二項租屋服務事業承租民間住宅並轉租及代為管理，或媒合承、出租雙方及代為管理</a:t>
                      </a:r>
                    </a:p>
                  </a:txBody>
                  <a:tcPr/>
                </a:tc>
                <a:extLst>
                  <a:ext uri="{0D108BD9-81ED-4DB2-BD59-A6C34878D82A}">
                    <a16:rowId xmlns:a16="http://schemas.microsoft.com/office/drawing/2014/main" val="3533700128"/>
                  </a:ext>
                </a:extLst>
              </a:tr>
              <a:tr h="297784">
                <a:tc>
                  <a:txBody>
                    <a:bodyPr/>
                    <a:lstStyle/>
                    <a:p>
                      <a:pPr algn="ctr"/>
                      <a:r>
                        <a:rPr lang="zh-TW" altLang="en-US" sz="1600" dirty="0"/>
                        <a:t>七</a:t>
                      </a:r>
                    </a:p>
                  </a:txBody>
                  <a:tcPr anchor="ctr"/>
                </a:tc>
                <a:tc>
                  <a:txBody>
                    <a:bodyPr/>
                    <a:lstStyle/>
                    <a:p>
                      <a:pPr algn="l"/>
                      <a:r>
                        <a:rPr lang="zh-TW" altLang="en-US" sz="1600" b="0" kern="1200" dirty="0">
                          <a:solidFill>
                            <a:schemeClr val="dk1"/>
                          </a:solidFill>
                          <a:effectLst/>
                        </a:rPr>
                        <a:t>辦理土地變更及容積獎勵之捐贈</a:t>
                      </a:r>
                      <a:endParaRPr lang="zh-TW" altLang="en-US" sz="1600" dirty="0"/>
                    </a:p>
                  </a:txBody>
                  <a:tcPr/>
                </a:tc>
                <a:extLst>
                  <a:ext uri="{0D108BD9-81ED-4DB2-BD59-A6C34878D82A}">
                    <a16:rowId xmlns:a16="http://schemas.microsoft.com/office/drawing/2014/main" val="2010637793"/>
                  </a:ext>
                </a:extLst>
              </a:tr>
              <a:tr h="297784">
                <a:tc>
                  <a:txBody>
                    <a:bodyPr/>
                    <a:lstStyle/>
                    <a:p>
                      <a:pPr algn="ctr"/>
                      <a:r>
                        <a:rPr lang="zh-TW" altLang="en-US" sz="1600" dirty="0"/>
                        <a:t>八</a:t>
                      </a:r>
                    </a:p>
                  </a:txBody>
                  <a:tcPr anchor="ctr"/>
                </a:tc>
                <a:tc>
                  <a:txBody>
                    <a:bodyPr/>
                    <a:lstStyle/>
                    <a:p>
                      <a:pPr algn="l"/>
                      <a:r>
                        <a:rPr lang="zh-TW" altLang="en-US" sz="1600" b="0" kern="1200" dirty="0">
                          <a:solidFill>
                            <a:schemeClr val="dk1"/>
                          </a:solidFill>
                          <a:effectLst/>
                        </a:rPr>
                        <a:t>其他經中央主管機關認定之方式</a:t>
                      </a:r>
                      <a:endParaRPr lang="zh-TW" altLang="en-US" sz="1600" dirty="0"/>
                    </a:p>
                  </a:txBody>
                  <a:tcPr/>
                </a:tc>
                <a:extLst>
                  <a:ext uri="{0D108BD9-81ED-4DB2-BD59-A6C34878D82A}">
                    <a16:rowId xmlns:a16="http://schemas.microsoft.com/office/drawing/2014/main" val="1970790171"/>
                  </a:ext>
                </a:extLst>
              </a:tr>
            </a:tbl>
          </a:graphicData>
        </a:graphic>
      </p:graphicFrame>
      <p:graphicFrame>
        <p:nvGraphicFramePr>
          <p:cNvPr id="8" name="表格 7">
            <a:extLst>
              <a:ext uri="{FF2B5EF4-FFF2-40B4-BE49-F238E27FC236}">
                <a16:creationId xmlns:a16="http://schemas.microsoft.com/office/drawing/2014/main" id="{1FCB2D98-3869-04A7-9CDD-AE7153A47635}"/>
              </a:ext>
            </a:extLst>
          </p:cNvPr>
          <p:cNvGraphicFramePr>
            <a:graphicFrameLocks noGrp="1"/>
          </p:cNvGraphicFramePr>
          <p:nvPr>
            <p:extLst>
              <p:ext uri="{D42A27DB-BD31-4B8C-83A1-F6EECF244321}">
                <p14:modId xmlns:p14="http://schemas.microsoft.com/office/powerpoint/2010/main" val="4291079574"/>
              </p:ext>
            </p:extLst>
          </p:nvPr>
        </p:nvGraphicFramePr>
        <p:xfrm>
          <a:off x="4623700" y="2878759"/>
          <a:ext cx="4010771" cy="2529840"/>
        </p:xfrm>
        <a:graphic>
          <a:graphicData uri="http://schemas.openxmlformats.org/drawingml/2006/table">
            <a:tbl>
              <a:tblPr firstRow="1" bandRow="1">
                <a:tableStyleId>{21E4AEA4-8DFA-4A89-87EB-49C32662AFE0}</a:tableStyleId>
              </a:tblPr>
              <a:tblGrid>
                <a:gridCol w="445122">
                  <a:extLst>
                    <a:ext uri="{9D8B030D-6E8A-4147-A177-3AD203B41FA5}">
                      <a16:colId xmlns:a16="http://schemas.microsoft.com/office/drawing/2014/main" val="2629028227"/>
                    </a:ext>
                  </a:extLst>
                </a:gridCol>
                <a:gridCol w="1569611">
                  <a:extLst>
                    <a:ext uri="{9D8B030D-6E8A-4147-A177-3AD203B41FA5}">
                      <a16:colId xmlns:a16="http://schemas.microsoft.com/office/drawing/2014/main" val="2633230774"/>
                    </a:ext>
                  </a:extLst>
                </a:gridCol>
                <a:gridCol w="532224">
                  <a:extLst>
                    <a:ext uri="{9D8B030D-6E8A-4147-A177-3AD203B41FA5}">
                      <a16:colId xmlns:a16="http://schemas.microsoft.com/office/drawing/2014/main" val="1996736637"/>
                    </a:ext>
                  </a:extLst>
                </a:gridCol>
                <a:gridCol w="1463814">
                  <a:extLst>
                    <a:ext uri="{9D8B030D-6E8A-4147-A177-3AD203B41FA5}">
                      <a16:colId xmlns:a16="http://schemas.microsoft.com/office/drawing/2014/main" val="781112671"/>
                    </a:ext>
                  </a:extLst>
                </a:gridCol>
              </a:tblGrid>
              <a:tr h="228372">
                <a:tc gridSpan="4">
                  <a:txBody>
                    <a:bodyPr/>
                    <a:lstStyle/>
                    <a:p>
                      <a:pPr algn="ctr"/>
                      <a:r>
                        <a:rPr lang="zh-TW" altLang="en-US" dirty="0"/>
                        <a:t>社會住宅附屬設施項目表</a:t>
                      </a:r>
                    </a:p>
                  </a:txBody>
                  <a:tcPr anchor="ctr"/>
                </a:tc>
                <a:tc hMerge="1">
                  <a:txBody>
                    <a:bodyPr/>
                    <a:lstStyle/>
                    <a:p>
                      <a:pPr algn="ctr"/>
                      <a:endParaRPr lang="zh-TW" altLang="en-US" dirty="0"/>
                    </a:p>
                  </a:txBody>
                  <a:tcPr anchor="ctr"/>
                </a:tc>
                <a:tc hMerge="1">
                  <a:txBody>
                    <a:bodyPr/>
                    <a:lstStyle/>
                    <a:p>
                      <a:pPr algn="ctr"/>
                      <a:endParaRPr lang="zh-TW" altLang="en-US" dirty="0"/>
                    </a:p>
                  </a:txBody>
                  <a:tcPr anchor="ctr"/>
                </a:tc>
                <a:tc hMerge="1">
                  <a:txBody>
                    <a:bodyPr/>
                    <a:lstStyle/>
                    <a:p>
                      <a:pPr algn="ctr"/>
                      <a:endParaRPr lang="zh-TW" altLang="en-US" dirty="0"/>
                    </a:p>
                  </a:txBody>
                  <a:tcPr anchor="ctr"/>
                </a:tc>
                <a:extLst>
                  <a:ext uri="{0D108BD9-81ED-4DB2-BD59-A6C34878D82A}">
                    <a16:rowId xmlns:a16="http://schemas.microsoft.com/office/drawing/2014/main" val="3191550044"/>
                  </a:ext>
                </a:extLst>
              </a:tr>
              <a:tr h="228372">
                <a:tc>
                  <a:txBody>
                    <a:bodyPr/>
                    <a:lstStyle/>
                    <a:p>
                      <a:pPr algn="ctr"/>
                      <a:r>
                        <a:rPr lang="zh-TW" altLang="en-US" sz="1600" b="1" dirty="0"/>
                        <a:t>一</a:t>
                      </a:r>
                    </a:p>
                  </a:txBody>
                  <a:tcPr anchor="ctr"/>
                </a:tc>
                <a:tc>
                  <a:txBody>
                    <a:bodyPr/>
                    <a:lstStyle/>
                    <a:p>
                      <a:r>
                        <a:rPr lang="zh-TW" altLang="en-US" sz="1600" b="1" dirty="0"/>
                        <a:t>社會福利服務</a:t>
                      </a:r>
                    </a:p>
                  </a:txBody>
                  <a:tcPr anchor="ctr"/>
                </a:tc>
                <a:tc>
                  <a:txBody>
                    <a:bodyPr/>
                    <a:lstStyle/>
                    <a:p>
                      <a:pPr algn="ctr"/>
                      <a:r>
                        <a:rPr lang="zh-TW" altLang="en-US" sz="1600" dirty="0"/>
                        <a:t>七</a:t>
                      </a:r>
                    </a:p>
                  </a:txBody>
                  <a:tcPr anchor="ctr"/>
                </a:tc>
                <a:tc>
                  <a:txBody>
                    <a:bodyPr/>
                    <a:lstStyle/>
                    <a:p>
                      <a:r>
                        <a:rPr lang="zh-TW" altLang="en-US" sz="1600" dirty="0"/>
                        <a:t>商業活動</a:t>
                      </a:r>
                    </a:p>
                  </a:txBody>
                  <a:tcPr anchor="ctr"/>
                </a:tc>
                <a:extLst>
                  <a:ext uri="{0D108BD9-81ED-4DB2-BD59-A6C34878D82A}">
                    <a16:rowId xmlns:a16="http://schemas.microsoft.com/office/drawing/2014/main" val="3954048986"/>
                  </a:ext>
                </a:extLst>
              </a:tr>
              <a:tr h="228372">
                <a:tc>
                  <a:txBody>
                    <a:bodyPr/>
                    <a:lstStyle/>
                    <a:p>
                      <a:pPr algn="ctr"/>
                      <a:r>
                        <a:rPr lang="zh-TW" altLang="en-US" sz="1600" b="1" dirty="0"/>
                        <a:t>二</a:t>
                      </a:r>
                    </a:p>
                  </a:txBody>
                  <a:tcPr anchor="ctr"/>
                </a:tc>
                <a:tc>
                  <a:txBody>
                    <a:bodyPr/>
                    <a:lstStyle/>
                    <a:p>
                      <a:r>
                        <a:rPr lang="zh-TW" altLang="en-US" sz="1600" b="1" dirty="0"/>
                        <a:t>身心障礙服務</a:t>
                      </a:r>
                    </a:p>
                  </a:txBody>
                  <a:tcPr anchor="ctr"/>
                </a:tc>
                <a:tc>
                  <a:txBody>
                    <a:bodyPr/>
                    <a:lstStyle/>
                    <a:p>
                      <a:pPr algn="ctr"/>
                      <a:r>
                        <a:rPr lang="zh-TW" altLang="en-US" sz="1600" b="1" dirty="0"/>
                        <a:t>八</a:t>
                      </a:r>
                    </a:p>
                  </a:txBody>
                  <a:tcPr anchor="ctr"/>
                </a:tc>
                <a:tc>
                  <a:txBody>
                    <a:bodyPr/>
                    <a:lstStyle/>
                    <a:p>
                      <a:r>
                        <a:rPr lang="zh-TW" altLang="en-US" sz="1600" b="1" dirty="0"/>
                        <a:t>托育服務</a:t>
                      </a:r>
                    </a:p>
                  </a:txBody>
                  <a:tcPr anchor="ctr"/>
                </a:tc>
                <a:extLst>
                  <a:ext uri="{0D108BD9-81ED-4DB2-BD59-A6C34878D82A}">
                    <a16:rowId xmlns:a16="http://schemas.microsoft.com/office/drawing/2014/main" val="2886702986"/>
                  </a:ext>
                </a:extLst>
              </a:tr>
              <a:tr h="228372">
                <a:tc>
                  <a:txBody>
                    <a:bodyPr/>
                    <a:lstStyle/>
                    <a:p>
                      <a:pPr algn="ctr"/>
                      <a:r>
                        <a:rPr lang="zh-TW" altLang="en-US" sz="1600" dirty="0"/>
                        <a:t>三</a:t>
                      </a:r>
                    </a:p>
                  </a:txBody>
                  <a:tcPr anchor="ctr"/>
                </a:tc>
                <a:tc>
                  <a:txBody>
                    <a:bodyPr/>
                    <a:lstStyle/>
                    <a:p>
                      <a:r>
                        <a:rPr lang="zh-TW" altLang="en-US" sz="1600" dirty="0"/>
                        <a:t>餐飲服務</a:t>
                      </a:r>
                    </a:p>
                  </a:txBody>
                  <a:tcPr anchor="ctr"/>
                </a:tc>
                <a:tc>
                  <a:txBody>
                    <a:bodyPr/>
                    <a:lstStyle/>
                    <a:p>
                      <a:pPr algn="ctr"/>
                      <a:r>
                        <a:rPr lang="zh-TW" altLang="en-US" sz="1600" dirty="0"/>
                        <a:t>九</a:t>
                      </a:r>
                    </a:p>
                  </a:txBody>
                  <a:tcPr anchor="ctr"/>
                </a:tc>
                <a:tc>
                  <a:txBody>
                    <a:bodyPr/>
                    <a:lstStyle/>
                    <a:p>
                      <a:r>
                        <a:rPr lang="zh-TW" altLang="en-US" sz="1600" dirty="0"/>
                        <a:t>幼兒園</a:t>
                      </a:r>
                    </a:p>
                  </a:txBody>
                  <a:tcPr anchor="ctr"/>
                </a:tc>
                <a:extLst>
                  <a:ext uri="{0D108BD9-81ED-4DB2-BD59-A6C34878D82A}">
                    <a16:rowId xmlns:a16="http://schemas.microsoft.com/office/drawing/2014/main" val="2566864092"/>
                  </a:ext>
                </a:extLst>
              </a:tr>
              <a:tr h="228372">
                <a:tc>
                  <a:txBody>
                    <a:bodyPr/>
                    <a:lstStyle/>
                    <a:p>
                      <a:pPr algn="ctr"/>
                      <a:r>
                        <a:rPr lang="zh-TW" altLang="en-US" sz="1600" dirty="0"/>
                        <a:t>四</a:t>
                      </a:r>
                    </a:p>
                  </a:txBody>
                  <a:tcPr anchor="ctr"/>
                </a:tc>
                <a:tc>
                  <a:txBody>
                    <a:bodyPr/>
                    <a:lstStyle/>
                    <a:p>
                      <a:r>
                        <a:rPr lang="zh-TW" altLang="en-US" sz="1600" dirty="0"/>
                        <a:t>長期照顧服務</a:t>
                      </a:r>
                    </a:p>
                  </a:txBody>
                  <a:tcPr anchor="ctr"/>
                </a:tc>
                <a:tc>
                  <a:txBody>
                    <a:bodyPr/>
                    <a:lstStyle/>
                    <a:p>
                      <a:pPr algn="ctr"/>
                      <a:r>
                        <a:rPr lang="zh-TW" altLang="en-US" sz="1600" dirty="0"/>
                        <a:t>十</a:t>
                      </a:r>
                    </a:p>
                  </a:txBody>
                  <a:tcPr anchor="ctr"/>
                </a:tc>
                <a:tc>
                  <a:txBody>
                    <a:bodyPr/>
                    <a:lstStyle/>
                    <a:p>
                      <a:r>
                        <a:rPr lang="zh-TW" altLang="en-US" sz="1600" dirty="0"/>
                        <a:t>青年創業空間</a:t>
                      </a:r>
                    </a:p>
                  </a:txBody>
                  <a:tcPr anchor="ctr"/>
                </a:tc>
                <a:extLst>
                  <a:ext uri="{0D108BD9-81ED-4DB2-BD59-A6C34878D82A}">
                    <a16:rowId xmlns:a16="http://schemas.microsoft.com/office/drawing/2014/main" val="556333276"/>
                  </a:ext>
                </a:extLst>
              </a:tr>
              <a:tr h="228372">
                <a:tc>
                  <a:txBody>
                    <a:bodyPr/>
                    <a:lstStyle/>
                    <a:p>
                      <a:pPr algn="ctr"/>
                      <a:r>
                        <a:rPr lang="zh-TW" altLang="en-US" sz="1600" dirty="0"/>
                        <a:t>五</a:t>
                      </a:r>
                    </a:p>
                  </a:txBody>
                  <a:tcPr anchor="ctr"/>
                </a:tc>
                <a:tc>
                  <a:txBody>
                    <a:bodyPr/>
                    <a:lstStyle/>
                    <a:p>
                      <a:r>
                        <a:rPr lang="zh-TW" altLang="en-US" sz="1600" dirty="0"/>
                        <a:t>文康休閒活動</a:t>
                      </a:r>
                    </a:p>
                  </a:txBody>
                  <a:tcPr anchor="ctr"/>
                </a:tc>
                <a:tc rowSpan="2">
                  <a:txBody>
                    <a:bodyPr/>
                    <a:lstStyle/>
                    <a:p>
                      <a:pPr algn="ctr"/>
                      <a:r>
                        <a:rPr lang="zh-TW" altLang="en-US" sz="1600" dirty="0"/>
                        <a:t>十一</a:t>
                      </a:r>
                    </a:p>
                  </a:txBody>
                  <a:tcPr anchor="ctr"/>
                </a:tc>
                <a:tc rowSpan="2">
                  <a:txBody>
                    <a:bodyPr/>
                    <a:lstStyle/>
                    <a:p>
                      <a:r>
                        <a:rPr lang="zh-TW" altLang="en-US" sz="1600" dirty="0"/>
                        <a:t>其他必要附屬設施</a:t>
                      </a:r>
                      <a:endParaRPr lang="en-US" altLang="zh-TW" sz="1600" dirty="0"/>
                    </a:p>
                    <a:p>
                      <a:r>
                        <a:rPr lang="zh-TW" altLang="en-US" sz="1600" dirty="0"/>
                        <a:t>（如停車場）</a:t>
                      </a:r>
                    </a:p>
                  </a:txBody>
                  <a:tcPr anchor="ctr"/>
                </a:tc>
                <a:extLst>
                  <a:ext uri="{0D108BD9-81ED-4DB2-BD59-A6C34878D82A}">
                    <a16:rowId xmlns:a16="http://schemas.microsoft.com/office/drawing/2014/main" val="2531628200"/>
                  </a:ext>
                </a:extLst>
              </a:tr>
              <a:tr h="228372">
                <a:tc>
                  <a:txBody>
                    <a:bodyPr/>
                    <a:lstStyle/>
                    <a:p>
                      <a:pPr algn="ctr"/>
                      <a:r>
                        <a:rPr lang="zh-TW" altLang="en-US" sz="1600" b="1" dirty="0"/>
                        <a:t>六</a:t>
                      </a:r>
                    </a:p>
                  </a:txBody>
                  <a:tcPr anchor="ctr"/>
                </a:tc>
                <a:tc>
                  <a:txBody>
                    <a:bodyPr/>
                    <a:lstStyle/>
                    <a:p>
                      <a:r>
                        <a:rPr lang="zh-TW" altLang="en-US" sz="1600" b="1" dirty="0"/>
                        <a:t>社區活動</a:t>
                      </a:r>
                    </a:p>
                  </a:txBody>
                  <a:tcPr anchor="ctr"/>
                </a:tc>
                <a:tc vMerge="1">
                  <a:txBody>
                    <a:bodyPr/>
                    <a:lstStyle/>
                    <a:p>
                      <a:endParaRPr lang="zh-TW" altLang="en-US" sz="1600" dirty="0"/>
                    </a:p>
                  </a:txBody>
                  <a:tcPr/>
                </a:tc>
                <a:tc vMerge="1">
                  <a:txBody>
                    <a:bodyPr/>
                    <a:lstStyle/>
                    <a:p>
                      <a:endParaRPr lang="zh-TW" altLang="en-US" sz="1600" dirty="0"/>
                    </a:p>
                  </a:txBody>
                  <a:tcPr/>
                </a:tc>
                <a:extLst>
                  <a:ext uri="{0D108BD9-81ED-4DB2-BD59-A6C34878D82A}">
                    <a16:rowId xmlns:a16="http://schemas.microsoft.com/office/drawing/2014/main" val="645573426"/>
                  </a:ext>
                </a:extLst>
              </a:tr>
            </a:tbl>
          </a:graphicData>
        </a:graphic>
      </p:graphicFrame>
      <p:sp>
        <p:nvSpPr>
          <p:cNvPr id="9" name="文字方塊 8">
            <a:extLst>
              <a:ext uri="{FF2B5EF4-FFF2-40B4-BE49-F238E27FC236}">
                <a16:creationId xmlns:a16="http://schemas.microsoft.com/office/drawing/2014/main" id="{823FEB4A-29F4-8164-5885-BDB32F44D88F}"/>
              </a:ext>
            </a:extLst>
          </p:cNvPr>
          <p:cNvSpPr txBox="1"/>
          <p:nvPr/>
        </p:nvSpPr>
        <p:spPr>
          <a:xfrm>
            <a:off x="4570969" y="5389115"/>
            <a:ext cx="2557110" cy="276999"/>
          </a:xfrm>
          <a:prstGeom prst="rect">
            <a:avLst/>
          </a:prstGeom>
          <a:noFill/>
        </p:spPr>
        <p:txBody>
          <a:bodyPr wrap="none" rtlCol="0">
            <a:spAutoFit/>
          </a:bodyPr>
          <a:lstStyle/>
          <a:p>
            <a:r>
              <a:rPr lang="zh-TW" altLang="en-US" sz="1200" dirty="0"/>
              <a:t>*以上未滿</a:t>
            </a:r>
            <a:r>
              <a:rPr lang="en-US" altLang="zh-TW" sz="1200" dirty="0"/>
              <a:t>1000</a:t>
            </a:r>
            <a:r>
              <a:rPr lang="zh-TW" altLang="en-US" sz="1200" dirty="0"/>
              <a:t>戶經評估後得設置。</a:t>
            </a:r>
            <a:endParaRPr lang="en-US" altLang="zh-TW" sz="1200" dirty="0"/>
          </a:p>
        </p:txBody>
      </p:sp>
      <p:sp>
        <p:nvSpPr>
          <p:cNvPr id="10" name="箭號: 向下 9">
            <a:extLst>
              <a:ext uri="{FF2B5EF4-FFF2-40B4-BE49-F238E27FC236}">
                <a16:creationId xmlns:a16="http://schemas.microsoft.com/office/drawing/2014/main" id="{566712BD-965A-C184-FC47-0C6D4ED1A4A9}"/>
              </a:ext>
            </a:extLst>
          </p:cNvPr>
          <p:cNvSpPr/>
          <p:nvPr/>
        </p:nvSpPr>
        <p:spPr>
          <a:xfrm>
            <a:off x="7128079" y="2609342"/>
            <a:ext cx="236799" cy="2211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6D950760-C9B6-3458-D5FD-DDD02CB03790}"/>
              </a:ext>
            </a:extLst>
          </p:cNvPr>
          <p:cNvSpPr txBox="1"/>
          <p:nvPr/>
        </p:nvSpPr>
        <p:spPr>
          <a:xfrm>
            <a:off x="4647767" y="5756652"/>
            <a:ext cx="3986705" cy="83099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altLang="en-US" sz="1600" dirty="0">
                <a:solidFill>
                  <a:schemeClr val="tx1"/>
                </a:solidFill>
              </a:rPr>
              <a:t>內政部社會住宅興辦計畫非自償性經費作業須知，住宅每建坪租金平均以</a:t>
            </a:r>
            <a:r>
              <a:rPr lang="zh-TW" altLang="en-US" sz="1600" b="1" dirty="0">
                <a:solidFill>
                  <a:srgbClr val="FF0000"/>
                </a:solidFill>
              </a:rPr>
              <a:t>市場租金水準 </a:t>
            </a:r>
            <a:r>
              <a:rPr lang="en-US" altLang="zh-TW" sz="1600" b="1" dirty="0">
                <a:solidFill>
                  <a:srgbClr val="FF0000"/>
                </a:solidFill>
              </a:rPr>
              <a:t>70%</a:t>
            </a:r>
            <a:r>
              <a:rPr lang="zh-TW" altLang="en-US" sz="1600" b="1" dirty="0">
                <a:solidFill>
                  <a:srgbClr val="FF0000"/>
                </a:solidFill>
              </a:rPr>
              <a:t>為下限</a:t>
            </a:r>
            <a:r>
              <a:rPr lang="zh-TW" altLang="en-US" sz="1600" dirty="0">
                <a:solidFill>
                  <a:schemeClr val="tx1"/>
                </a:solidFill>
              </a:rPr>
              <a:t>。</a:t>
            </a:r>
          </a:p>
        </p:txBody>
      </p:sp>
    </p:spTree>
    <p:extLst>
      <p:ext uri="{BB962C8B-B14F-4D97-AF65-F5344CB8AC3E}">
        <p14:creationId xmlns:p14="http://schemas.microsoft.com/office/powerpoint/2010/main" val="358456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a:extLst>
              <a:ext uri="{FF2B5EF4-FFF2-40B4-BE49-F238E27FC236}">
                <a16:creationId xmlns:a16="http://schemas.microsoft.com/office/drawing/2014/main" id="{1DD43881-CFFF-41F9-F524-5373770B1875}"/>
              </a:ext>
            </a:extLst>
          </p:cNvPr>
          <p:cNvCxnSpPr>
            <a:cxnSpLocks/>
          </p:cNvCxnSpPr>
          <p:nvPr/>
        </p:nvCxnSpPr>
        <p:spPr>
          <a:xfrm>
            <a:off x="690282" y="2018581"/>
            <a:ext cx="0" cy="455657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19</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近期</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85556F2B-11A4-94DB-966E-F43BDAB0812A}"/>
              </a:ext>
            </a:extLst>
          </p:cNvPr>
          <p:cNvSpPr txBox="1"/>
          <p:nvPr/>
        </p:nvSpPr>
        <p:spPr>
          <a:xfrm>
            <a:off x="529163" y="1867137"/>
            <a:ext cx="8157635" cy="4939814"/>
          </a:xfrm>
          <a:prstGeom prst="rect">
            <a:avLst/>
          </a:prstGeom>
          <a:noFill/>
        </p:spPr>
        <p:txBody>
          <a:bodyPr wrap="square" rtlCol="0">
            <a:spAutoFit/>
          </a:bodyPr>
          <a:lstStyle/>
          <a:p>
            <a:pPr marL="1744663" indent="-1744663">
              <a:lnSpc>
                <a:spcPct val="150000"/>
              </a:lnSpc>
            </a:pPr>
            <a:r>
              <a:rPr lang="zh-TW" altLang="en-US" b="1" dirty="0">
                <a:latin typeface="+mn-ea"/>
              </a:rPr>
              <a:t>　</a:t>
            </a:r>
            <a:r>
              <a:rPr lang="en-US" altLang="zh-TW" b="1" dirty="0">
                <a:solidFill>
                  <a:schemeClr val="accent5">
                    <a:lumMod val="50000"/>
                  </a:schemeClr>
                </a:solidFill>
                <a:latin typeface="+mn-ea"/>
              </a:rPr>
              <a:t>【</a:t>
            </a:r>
            <a:r>
              <a:rPr lang="zh-TW" altLang="en-US" b="1" dirty="0">
                <a:solidFill>
                  <a:schemeClr val="accent5">
                    <a:lumMod val="50000"/>
                  </a:schemeClr>
                </a:solidFill>
                <a:latin typeface="+mn-ea"/>
              </a:rPr>
              <a:t>預定執行</a:t>
            </a:r>
            <a:r>
              <a:rPr lang="en-US" altLang="zh-TW" b="1" dirty="0">
                <a:solidFill>
                  <a:schemeClr val="accent5">
                    <a:lumMod val="50000"/>
                  </a:schemeClr>
                </a:solidFill>
                <a:latin typeface="+mn-ea"/>
              </a:rPr>
              <a:t>】</a:t>
            </a:r>
            <a:endParaRPr lang="zh-TW" altLang="en-US" b="1" dirty="0">
              <a:solidFill>
                <a:schemeClr val="accent5">
                  <a:lumMod val="50000"/>
                </a:schemeClr>
              </a:solidFill>
              <a:latin typeface="+mn-ea"/>
            </a:endParaRPr>
          </a:p>
          <a:p>
            <a:pPr marL="1744663" indent="-1744663"/>
            <a:r>
              <a:rPr lang="zh-TW" altLang="en-US" b="1" dirty="0">
                <a:latin typeface="+mn-ea"/>
              </a:rPr>
              <a:t>◆　</a:t>
            </a:r>
            <a:r>
              <a:rPr lang="en-US" altLang="zh-TW" b="1" dirty="0">
                <a:highlight>
                  <a:srgbClr val="FFFF00"/>
                </a:highlight>
                <a:latin typeface="+mn-ea"/>
              </a:rPr>
              <a:t>112/10/12</a:t>
            </a:r>
            <a:r>
              <a:rPr lang="zh-TW" altLang="en-US" b="1" dirty="0">
                <a:latin typeface="+mn-ea"/>
              </a:rPr>
              <a:t> </a:t>
            </a:r>
            <a:r>
              <a:rPr lang="en-US" altLang="zh-TW" b="1" dirty="0">
                <a:latin typeface="+mn-ea"/>
              </a:rPr>
              <a:t>-</a:t>
            </a:r>
            <a:r>
              <a:rPr lang="zh-TW" altLang="en-US" b="1" dirty="0">
                <a:latin typeface="+mn-ea"/>
              </a:rPr>
              <a:t> </a:t>
            </a:r>
            <a:r>
              <a:rPr lang="zh-TW" altLang="en-US" b="1" dirty="0">
                <a:highlight>
                  <a:srgbClr val="FFFF00"/>
                </a:highlight>
                <a:latin typeface="+mn-ea"/>
              </a:rPr>
              <a:t>本人主持北竿社會住宅預定地現地會勘</a:t>
            </a:r>
            <a:r>
              <a:rPr lang="zh-TW" altLang="en-US" b="1" dirty="0">
                <a:latin typeface="+mn-ea"/>
              </a:rPr>
              <a:t>，研商城鄉發展分署及住都中心議題，</a:t>
            </a:r>
            <a:r>
              <a:rPr lang="zh-TW" altLang="en-US" b="1" dirty="0">
                <a:highlight>
                  <a:srgbClr val="FFFF00"/>
                </a:highlight>
                <a:latin typeface="+mn-ea"/>
              </a:rPr>
              <a:t>該署及中心</a:t>
            </a:r>
            <a:r>
              <a:rPr lang="en-US" altLang="zh-TW" b="1" dirty="0">
                <a:highlight>
                  <a:srgbClr val="FFFF00"/>
                </a:highlight>
                <a:latin typeface="+mn-ea"/>
              </a:rPr>
              <a:t>10/23~24</a:t>
            </a:r>
            <a:r>
              <a:rPr lang="zh-TW" altLang="en-US" b="1" dirty="0">
                <a:highlight>
                  <a:srgbClr val="FFFF00"/>
                </a:highlight>
                <a:latin typeface="+mn-ea"/>
              </a:rPr>
              <a:t>蒞馬會勘</a:t>
            </a:r>
            <a:r>
              <a:rPr lang="zh-TW" altLang="en-US" b="1" dirty="0">
                <a:latin typeface="+mn-ea"/>
              </a:rPr>
              <a:t>：</a:t>
            </a:r>
            <a:br>
              <a:rPr lang="en-US" altLang="zh-TW" b="1" dirty="0">
                <a:latin typeface="+mn-ea"/>
              </a:rPr>
            </a:br>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endParaRPr lang="en-US" altLang="zh-TW" b="1" dirty="0">
              <a:latin typeface="+mn-ea"/>
            </a:endParaRPr>
          </a:p>
          <a:p>
            <a:pPr marL="1744663" indent="-1744663"/>
            <a:r>
              <a:rPr lang="zh-TW" altLang="en-US" b="1" dirty="0">
                <a:latin typeface="+mn-ea"/>
              </a:rPr>
              <a:t>◆　</a:t>
            </a:r>
            <a:endParaRPr lang="en-US" altLang="zh-TW" b="1" dirty="0">
              <a:latin typeface="+mn-ea"/>
            </a:endParaRPr>
          </a:p>
          <a:p>
            <a:pPr marL="1744663" indent="-1744663"/>
            <a:endParaRPr lang="en-US" altLang="zh-TW" b="1" dirty="0">
              <a:highlight>
                <a:srgbClr val="FFFF00"/>
              </a:highlight>
              <a:latin typeface="+mn-ea"/>
            </a:endParaRPr>
          </a:p>
          <a:p>
            <a:pPr marL="1744663" indent="-1744663"/>
            <a:endParaRPr lang="en-US" altLang="zh-TW" b="1" dirty="0">
              <a:highlight>
                <a:srgbClr val="FFFF00"/>
              </a:highlight>
              <a:latin typeface="+mn-ea"/>
            </a:endParaRPr>
          </a:p>
          <a:p>
            <a:pPr marL="1744663" indent="-1744663"/>
            <a:endParaRPr lang="en-US" altLang="zh-TW" b="1" dirty="0">
              <a:latin typeface="+mn-ea"/>
            </a:endParaRPr>
          </a:p>
          <a:p>
            <a:pPr marL="1744663" indent="-1744663"/>
            <a:r>
              <a:rPr lang="zh-TW" altLang="en-US" b="1" dirty="0">
                <a:latin typeface="+mn-ea"/>
              </a:rPr>
              <a:t>　</a:t>
            </a:r>
            <a:endParaRPr lang="en-US" altLang="zh-TW" b="1" dirty="0">
              <a:latin typeface="+mn-ea"/>
            </a:endParaRPr>
          </a:p>
        </p:txBody>
      </p:sp>
      <p:sp>
        <p:nvSpPr>
          <p:cNvPr id="2" name="矩形 1"/>
          <p:cNvSpPr/>
          <p:nvPr/>
        </p:nvSpPr>
        <p:spPr>
          <a:xfrm>
            <a:off x="1056446" y="2829591"/>
            <a:ext cx="5399486" cy="4024563"/>
          </a:xfrm>
          <a:prstGeom prst="rect">
            <a:avLst/>
          </a:prstGeom>
        </p:spPr>
        <p:txBody>
          <a:bodyPr wrap="square">
            <a:spAutoFit/>
          </a:bodyPr>
          <a:lstStyle/>
          <a:p>
            <a:pPr marL="800100" lvl="1" indent="-342900" algn="just">
              <a:lnSpc>
                <a:spcPts val="2200"/>
              </a:lnSpc>
              <a:buFont typeface="+mj-lt"/>
              <a:buAutoNum type="arabicPeriod"/>
            </a:pPr>
            <a:r>
              <a:rPr lang="zh-TW" altLang="zh-TW" b="1" dirty="0">
                <a:latin typeface="+mn-ea"/>
              </a:rPr>
              <a:t>坑道位置、內部現況及保留方式。</a:t>
            </a:r>
          </a:p>
          <a:p>
            <a:pPr marL="800100" lvl="1" indent="-342900" algn="just">
              <a:lnSpc>
                <a:spcPts val="2200"/>
              </a:lnSpc>
              <a:buFont typeface="+mj-lt"/>
              <a:buAutoNum type="arabicPeriod"/>
            </a:pPr>
            <a:r>
              <a:rPr lang="zh-TW" altLang="zh-TW" b="1" dirty="0">
                <a:latin typeface="+mn-ea"/>
              </a:rPr>
              <a:t>坑道是否可作為建物防空避難空間或設置防空避難室。</a:t>
            </a:r>
          </a:p>
          <a:p>
            <a:pPr marL="800100" lvl="1" indent="-342900" algn="just">
              <a:lnSpc>
                <a:spcPts val="2200"/>
              </a:lnSpc>
              <a:buFont typeface="+mj-lt"/>
              <a:buAutoNum type="arabicPeriod"/>
            </a:pPr>
            <a:r>
              <a:rPr lang="zh-TW" altLang="zh-TW" b="1" dirty="0">
                <a:latin typeface="+mn-ea"/>
              </a:rPr>
              <a:t>坡度</a:t>
            </a:r>
            <a:r>
              <a:rPr lang="en-US" altLang="zh-TW" b="1" dirty="0">
                <a:latin typeface="+mn-ea"/>
              </a:rPr>
              <a:t>55%</a:t>
            </a:r>
            <a:r>
              <a:rPr lang="zh-TW" altLang="zh-TW" b="1" dirty="0">
                <a:latin typeface="+mn-ea"/>
              </a:rPr>
              <a:t>以上法定空地之土地，可否配置車道及平面停車位。</a:t>
            </a:r>
          </a:p>
          <a:p>
            <a:pPr marL="800100" lvl="1" indent="-342900" algn="just">
              <a:lnSpc>
                <a:spcPts val="2200"/>
              </a:lnSpc>
              <a:buFont typeface="+mj-lt"/>
              <a:buAutoNum type="arabicPeriod"/>
            </a:pPr>
            <a:r>
              <a:rPr lang="zh-TW" altLang="zh-TW" b="1" dirty="0">
                <a:latin typeface="+mn-ea"/>
              </a:rPr>
              <a:t>塘岐段</a:t>
            </a:r>
            <a:r>
              <a:rPr lang="en-US" altLang="zh-TW" b="1" dirty="0">
                <a:latin typeface="+mn-ea"/>
              </a:rPr>
              <a:t>863-4</a:t>
            </a:r>
            <a:r>
              <a:rPr lang="zh-TW" altLang="zh-TW" b="1" dirty="0">
                <a:latin typeface="+mn-ea"/>
              </a:rPr>
              <a:t>地號如納入本案基地內，該地號後方私有土地未來重建，是否會因未臨計畫道路而無法建造。</a:t>
            </a:r>
            <a:endParaRPr lang="en-US" altLang="zh-TW" b="1" dirty="0">
              <a:latin typeface="+mn-ea"/>
            </a:endParaRPr>
          </a:p>
          <a:p>
            <a:pPr lvl="0" algn="just">
              <a:lnSpc>
                <a:spcPts val="2200"/>
              </a:lnSpc>
            </a:pPr>
            <a:r>
              <a:rPr lang="zh-TW" altLang="en-US" b="1" dirty="0">
                <a:latin typeface="+mn-ea"/>
              </a:rPr>
              <a:t>本府提出議題：</a:t>
            </a:r>
            <a:endParaRPr lang="en-US" altLang="zh-TW" b="1" dirty="0">
              <a:latin typeface="+mn-ea"/>
            </a:endParaRPr>
          </a:p>
          <a:p>
            <a:pPr marL="800100" lvl="1" indent="-342900" algn="just">
              <a:lnSpc>
                <a:spcPts val="2200"/>
              </a:lnSpc>
              <a:buFont typeface="+mj-lt"/>
              <a:buAutoNum type="arabicPeriod"/>
            </a:pPr>
            <a:r>
              <a:rPr lang="zh-TW" altLang="en-US" b="1" dirty="0">
                <a:latin typeface="+mn-ea"/>
              </a:rPr>
              <a:t>須請本縣地政局辦理鑑界作業，以確認坑道實際座落地號位置及範圍</a:t>
            </a:r>
            <a:r>
              <a:rPr lang="en-US" altLang="zh-TW" b="1" dirty="0">
                <a:latin typeface="+mn-ea"/>
              </a:rPr>
              <a:t>(A03</a:t>
            </a:r>
            <a:r>
              <a:rPr lang="zh-TW" altLang="en-US" b="1" dirty="0">
                <a:latin typeface="+mn-ea"/>
              </a:rPr>
              <a:t>坑道位置有誤</a:t>
            </a:r>
            <a:r>
              <a:rPr lang="en-US" altLang="zh-TW" b="1" dirty="0">
                <a:latin typeface="+mn-ea"/>
              </a:rPr>
              <a:t>)</a:t>
            </a:r>
            <a:r>
              <a:rPr lang="zh-TW" altLang="en-US" b="1" dirty="0">
                <a:latin typeface="+mn-ea"/>
              </a:rPr>
              <a:t>。</a:t>
            </a:r>
            <a:endParaRPr lang="en-US" altLang="zh-TW" b="1" dirty="0">
              <a:latin typeface="+mn-ea"/>
            </a:endParaRPr>
          </a:p>
          <a:p>
            <a:pPr marL="800100" lvl="1" indent="-342900" algn="just">
              <a:lnSpc>
                <a:spcPts val="2200"/>
              </a:lnSpc>
              <a:buFont typeface="+mj-lt"/>
              <a:buAutoNum type="arabicPeriod"/>
            </a:pPr>
            <a:r>
              <a:rPr lang="zh-TW" altLang="en-US" b="1" dirty="0">
                <a:latin typeface="+mn-ea"/>
              </a:rPr>
              <a:t>請軍方詳細說明坑道入口及戰備道路保留需求，如長寬，以利中央單位納入後續規劃。</a:t>
            </a:r>
            <a:endParaRPr lang="en-US" altLang="zh-TW" b="1" dirty="0">
              <a:latin typeface="+mn-ea"/>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8075" y="3027132"/>
            <a:ext cx="2230866" cy="3393688"/>
          </a:xfrm>
          <a:prstGeom prst="rect">
            <a:avLst/>
          </a:prstGeom>
          <a:noFill/>
          <a:ln>
            <a:solidFill>
              <a:schemeClr val="tx1"/>
            </a:solidFill>
          </a:ln>
        </p:spPr>
      </p:pic>
      <p:sp>
        <p:nvSpPr>
          <p:cNvPr id="13" name="文字方塊 12">
            <a:extLst>
              <a:ext uri="{FF2B5EF4-FFF2-40B4-BE49-F238E27FC236}">
                <a16:creationId xmlns:a16="http://schemas.microsoft.com/office/drawing/2014/main" id="{BF63DB65-E4F3-6832-556C-B8F455A800BE}"/>
              </a:ext>
            </a:extLst>
          </p:cNvPr>
          <p:cNvSpPr txBox="1"/>
          <p:nvPr/>
        </p:nvSpPr>
        <p:spPr>
          <a:xfrm>
            <a:off x="6568075" y="6432791"/>
            <a:ext cx="2230866"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zh-TW" altLang="en-US" sz="1100" b="1" dirty="0">
                <a:solidFill>
                  <a:schemeClr val="bg1">
                    <a:lumMod val="50000"/>
                  </a:schemeClr>
                </a:solidFill>
              </a:rPr>
              <a:t>北竿鄉塘岐段地籍圖</a:t>
            </a:r>
          </a:p>
        </p:txBody>
      </p:sp>
    </p:spTree>
    <p:extLst>
      <p:ext uri="{BB962C8B-B14F-4D97-AF65-F5344CB8AC3E}">
        <p14:creationId xmlns:p14="http://schemas.microsoft.com/office/powerpoint/2010/main" val="3360773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E402374-DB66-E45D-41F5-B37FC45A8E3A}"/>
              </a:ext>
            </a:extLst>
          </p:cNvPr>
          <p:cNvSpPr txBox="1"/>
          <p:nvPr/>
        </p:nvSpPr>
        <p:spPr>
          <a:xfrm>
            <a:off x="494571" y="1986153"/>
            <a:ext cx="8106336" cy="2990562"/>
          </a:xfrm>
          <a:prstGeom prst="rect">
            <a:avLst/>
          </a:prstGeom>
          <a:noFill/>
        </p:spPr>
        <p:txBody>
          <a:bodyPr wrap="square">
            <a:spAutoFit/>
          </a:bodyPr>
          <a:lstStyle/>
          <a:p>
            <a:pPr marL="514350" lvl="0" indent="-514350">
              <a:spcBef>
                <a:spcPts val="1000"/>
              </a:spcBef>
              <a:spcAft>
                <a:spcPts val="0"/>
              </a:spcAft>
              <a:buFont typeface="Wingdings" panose="05000000000000000000" pitchFamily="2" charset="2"/>
              <a:buAutoNum type="circleNumWdWhitePlain"/>
            </a:pPr>
            <a:r>
              <a:rPr lang="zh-TW" altLang="en-US" sz="3600" b="1" dirty="0">
                <a:latin typeface="+mn-ea"/>
              </a:rPr>
              <a:t>列管協助營建署及住都中心，分別於</a:t>
            </a:r>
            <a:r>
              <a:rPr lang="en-US" altLang="zh-TW" sz="3600" b="1" dirty="0">
                <a:latin typeface="+mn-ea"/>
              </a:rPr>
              <a:t>112</a:t>
            </a:r>
            <a:r>
              <a:rPr lang="zh-TW" altLang="en-US" sz="3600" b="1" dirty="0">
                <a:latin typeface="+mn-ea"/>
              </a:rPr>
              <a:t>年底與</a:t>
            </a:r>
            <a:r>
              <a:rPr lang="en-US" altLang="zh-TW" sz="3600" b="1" dirty="0">
                <a:latin typeface="+mn-ea"/>
              </a:rPr>
              <a:t>113</a:t>
            </a:r>
            <a:r>
              <a:rPr lang="zh-TW" altLang="en-US" sz="3600" b="1" dirty="0">
                <a:latin typeface="+mn-ea"/>
              </a:rPr>
              <a:t>年上半年</a:t>
            </a:r>
            <a:r>
              <a:rPr lang="zh-TW" altLang="en-US" sz="3600" b="1" dirty="0">
                <a:solidFill>
                  <a:srgbClr val="FF0000"/>
                </a:solidFill>
                <a:latin typeface="+mn-ea"/>
              </a:rPr>
              <a:t>完成南北竿社會住宅統包工程上網發包作業</a:t>
            </a:r>
            <a:r>
              <a:rPr lang="zh-TW" altLang="en-US" sz="3600" b="1" dirty="0">
                <a:latin typeface="+mn-ea"/>
              </a:rPr>
              <a:t>。</a:t>
            </a:r>
            <a:endParaRPr lang="en-US" altLang="zh-TW" sz="3600" b="1" dirty="0">
              <a:latin typeface="+mn-ea"/>
            </a:endParaRPr>
          </a:p>
          <a:p>
            <a:pPr marL="514350" lvl="0" indent="-514350">
              <a:spcBef>
                <a:spcPts val="1000"/>
              </a:spcBef>
              <a:spcAft>
                <a:spcPts val="0"/>
              </a:spcAft>
              <a:buFont typeface="Wingdings" panose="05000000000000000000" pitchFamily="2" charset="2"/>
              <a:buAutoNum type="circleNumWdWhitePlain"/>
            </a:pPr>
            <a:r>
              <a:rPr lang="zh-TW" altLang="zh-TW" sz="3600" b="1" dirty="0">
                <a:solidFill>
                  <a:srgbClr val="FF0000"/>
                </a:solidFill>
                <a:latin typeface="+mn-ea"/>
              </a:rPr>
              <a:t>爭取內政部社會住宅非自償性經費</a:t>
            </a:r>
            <a:r>
              <a:rPr lang="zh-TW" altLang="zh-TW" sz="3600" b="1" dirty="0">
                <a:latin typeface="+mn-ea"/>
              </a:rPr>
              <a:t>補助計畫申請書</a:t>
            </a:r>
            <a:r>
              <a:rPr lang="zh-TW" altLang="zh-TW" sz="3600" b="1" dirty="0">
                <a:solidFill>
                  <a:srgbClr val="FF0000"/>
                </a:solidFill>
                <a:latin typeface="+mn-ea"/>
              </a:rPr>
              <a:t>今年內核定</a:t>
            </a:r>
            <a:r>
              <a:rPr lang="en-US" altLang="zh-TW" sz="3600" b="1" dirty="0">
                <a:solidFill>
                  <a:srgbClr val="FF0000"/>
                </a:solidFill>
                <a:latin typeface="+mn-ea"/>
              </a:rPr>
              <a:t>(</a:t>
            </a:r>
            <a:r>
              <a:rPr lang="zh-TW" altLang="zh-TW" sz="3600" b="1" dirty="0">
                <a:solidFill>
                  <a:srgbClr val="FF0000"/>
                </a:solidFill>
                <a:latin typeface="+mn-ea"/>
              </a:rPr>
              <a:t>全額</a:t>
            </a:r>
            <a:r>
              <a:rPr lang="en-US" altLang="zh-TW" sz="3600" b="1" dirty="0">
                <a:solidFill>
                  <a:srgbClr val="FF0000"/>
                </a:solidFill>
                <a:latin typeface="+mn-ea"/>
              </a:rPr>
              <a:t>)</a:t>
            </a:r>
            <a:r>
              <a:rPr lang="zh-TW" altLang="zh-TW" sz="3600" b="1" dirty="0">
                <a:latin typeface="+mn-ea"/>
              </a:rPr>
              <a:t>。</a:t>
            </a:r>
          </a:p>
        </p:txBody>
      </p: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20</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近期</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 name="表格 1">
            <a:extLst>
              <a:ext uri="{FF2B5EF4-FFF2-40B4-BE49-F238E27FC236}">
                <a16:creationId xmlns:a16="http://schemas.microsoft.com/office/drawing/2014/main" id="{6A500619-FB5A-9483-26B1-493B9C49EE93}"/>
              </a:ext>
            </a:extLst>
          </p:cNvPr>
          <p:cNvGraphicFramePr>
            <a:graphicFrameLocks noGrp="1"/>
          </p:cNvGraphicFramePr>
          <p:nvPr>
            <p:extLst>
              <p:ext uri="{D42A27DB-BD31-4B8C-83A1-F6EECF244321}">
                <p14:modId xmlns:p14="http://schemas.microsoft.com/office/powerpoint/2010/main" val="4106351178"/>
              </p:ext>
            </p:extLst>
          </p:nvPr>
        </p:nvGraphicFramePr>
        <p:xfrm>
          <a:off x="809195" y="5160568"/>
          <a:ext cx="7698671" cy="1569106"/>
        </p:xfrm>
        <a:graphic>
          <a:graphicData uri="http://schemas.openxmlformats.org/drawingml/2006/table">
            <a:tbl>
              <a:tblPr firstRow="1" bandRow="1">
                <a:tableStyleId>{7DF18680-E054-41AD-8BC1-D1AEF772440D}</a:tableStyleId>
              </a:tblPr>
              <a:tblGrid>
                <a:gridCol w="1015013">
                  <a:extLst>
                    <a:ext uri="{9D8B030D-6E8A-4147-A177-3AD203B41FA5}">
                      <a16:colId xmlns:a16="http://schemas.microsoft.com/office/drawing/2014/main" val="20000"/>
                    </a:ext>
                  </a:extLst>
                </a:gridCol>
                <a:gridCol w="1470651">
                  <a:extLst>
                    <a:ext uri="{9D8B030D-6E8A-4147-A177-3AD203B41FA5}">
                      <a16:colId xmlns:a16="http://schemas.microsoft.com/office/drawing/2014/main" val="20001"/>
                    </a:ext>
                  </a:extLst>
                </a:gridCol>
                <a:gridCol w="1450102">
                  <a:extLst>
                    <a:ext uri="{9D8B030D-6E8A-4147-A177-3AD203B41FA5}">
                      <a16:colId xmlns:a16="http://schemas.microsoft.com/office/drawing/2014/main" val="20002"/>
                    </a:ext>
                  </a:extLst>
                </a:gridCol>
                <a:gridCol w="1269507">
                  <a:extLst>
                    <a:ext uri="{9D8B030D-6E8A-4147-A177-3AD203B41FA5}">
                      <a16:colId xmlns:a16="http://schemas.microsoft.com/office/drawing/2014/main" val="20003"/>
                    </a:ext>
                  </a:extLst>
                </a:gridCol>
                <a:gridCol w="1251752">
                  <a:extLst>
                    <a:ext uri="{9D8B030D-6E8A-4147-A177-3AD203B41FA5}">
                      <a16:colId xmlns:a16="http://schemas.microsoft.com/office/drawing/2014/main" val="20004"/>
                    </a:ext>
                  </a:extLst>
                </a:gridCol>
                <a:gridCol w="1241646">
                  <a:extLst>
                    <a:ext uri="{9D8B030D-6E8A-4147-A177-3AD203B41FA5}">
                      <a16:colId xmlns:a16="http://schemas.microsoft.com/office/drawing/2014/main" val="20005"/>
                    </a:ext>
                  </a:extLst>
                </a:gridCol>
              </a:tblGrid>
              <a:tr h="462109">
                <a:tc>
                  <a:txBody>
                    <a:bodyPr/>
                    <a:lstStyle/>
                    <a:p>
                      <a:pPr algn="ctr"/>
                      <a:endParaRPr lang="zh-TW" altLang="en-US" sz="1600" dirty="0"/>
                    </a:p>
                  </a:txBody>
                  <a:tcPr anchor="ctr"/>
                </a:tc>
                <a:tc>
                  <a:txBody>
                    <a:bodyPr/>
                    <a:lstStyle/>
                    <a:p>
                      <a:pPr algn="ctr"/>
                      <a:r>
                        <a:rPr lang="zh-TW" altLang="en-US" sz="1600" dirty="0"/>
                        <a:t>南竿鄉</a:t>
                      </a:r>
                    </a:p>
                  </a:txBody>
                  <a:tcPr anchor="ctr"/>
                </a:tc>
                <a:tc>
                  <a:txBody>
                    <a:bodyPr/>
                    <a:lstStyle/>
                    <a:p>
                      <a:pPr algn="ctr"/>
                      <a:r>
                        <a:rPr lang="zh-TW" altLang="en-US" sz="1600" dirty="0"/>
                        <a:t>北竿鄉</a:t>
                      </a:r>
                    </a:p>
                  </a:txBody>
                  <a:tcPr anchor="ctr"/>
                </a:tc>
                <a:tc>
                  <a:txBody>
                    <a:bodyPr/>
                    <a:lstStyle/>
                    <a:p>
                      <a:pPr algn="ctr"/>
                      <a:r>
                        <a:rPr lang="zh-TW" altLang="en-US" sz="1600" dirty="0"/>
                        <a:t>東引鄉</a:t>
                      </a:r>
                    </a:p>
                  </a:txBody>
                  <a:tcPr anchor="ctr"/>
                </a:tc>
                <a:tc>
                  <a:txBody>
                    <a:bodyPr/>
                    <a:lstStyle/>
                    <a:p>
                      <a:pPr algn="ctr"/>
                      <a:r>
                        <a:rPr lang="zh-TW" altLang="en-US" sz="1600" dirty="0"/>
                        <a:t>莒光鄉</a:t>
                      </a:r>
                      <a:endParaRPr lang="en-US" altLang="zh-TW" sz="1600" dirty="0"/>
                    </a:p>
                    <a:p>
                      <a:pPr algn="ctr"/>
                      <a:r>
                        <a:rPr lang="zh-TW" altLang="en-US" sz="1600" dirty="0"/>
                        <a:t>西莒</a:t>
                      </a:r>
                    </a:p>
                  </a:txBody>
                  <a:tcPr anchor="ctr"/>
                </a:tc>
                <a:tc>
                  <a:txBody>
                    <a:bodyPr/>
                    <a:lstStyle/>
                    <a:p>
                      <a:pPr algn="ctr"/>
                      <a:r>
                        <a:rPr lang="zh-TW" altLang="en-US" sz="1600" dirty="0"/>
                        <a:t>莒光鄉</a:t>
                      </a:r>
                      <a:endParaRPr lang="en-US" altLang="zh-TW" sz="1600" dirty="0"/>
                    </a:p>
                    <a:p>
                      <a:pPr algn="ctr"/>
                      <a:r>
                        <a:rPr lang="zh-TW" altLang="en-US" sz="1600" dirty="0"/>
                        <a:t>東莒</a:t>
                      </a:r>
                    </a:p>
                  </a:txBody>
                  <a:tcPr anchor="ctr"/>
                </a:tc>
                <a:extLst>
                  <a:ext uri="{0D108BD9-81ED-4DB2-BD59-A6C34878D82A}">
                    <a16:rowId xmlns:a16="http://schemas.microsoft.com/office/drawing/2014/main" val="10000"/>
                  </a:ext>
                </a:extLst>
              </a:tr>
              <a:tr h="410866">
                <a:tc>
                  <a:txBody>
                    <a:bodyPr/>
                    <a:lstStyle/>
                    <a:p>
                      <a:pPr algn="ctr"/>
                      <a:r>
                        <a:rPr lang="zh-TW" altLang="en-US" sz="1600" dirty="0"/>
                        <a:t>戶數</a:t>
                      </a:r>
                    </a:p>
                  </a:txBody>
                  <a:tcPr anchor="ctr"/>
                </a:tc>
                <a:tc>
                  <a:txBody>
                    <a:bodyPr/>
                    <a:lstStyle/>
                    <a:p>
                      <a:pPr algn="ctr"/>
                      <a:r>
                        <a:rPr lang="en-US" altLang="zh-TW" sz="1600" dirty="0"/>
                        <a:t>77</a:t>
                      </a:r>
                      <a:r>
                        <a:rPr lang="zh-TW" altLang="en-US" sz="1600" dirty="0"/>
                        <a:t>戶</a:t>
                      </a:r>
                    </a:p>
                  </a:txBody>
                  <a:tcPr anchor="ctr"/>
                </a:tc>
                <a:tc>
                  <a:txBody>
                    <a:bodyPr/>
                    <a:lstStyle/>
                    <a:p>
                      <a:pPr algn="ctr"/>
                      <a:r>
                        <a:rPr lang="en-US" altLang="zh-TW" sz="1600" dirty="0"/>
                        <a:t>60</a:t>
                      </a:r>
                      <a:r>
                        <a:rPr lang="zh-TW" altLang="en-US" sz="1600" dirty="0"/>
                        <a:t>戶</a:t>
                      </a:r>
                    </a:p>
                  </a:txBody>
                  <a:tcPr anchor="ctr"/>
                </a:tc>
                <a:tc>
                  <a:txBody>
                    <a:bodyPr/>
                    <a:lstStyle/>
                    <a:p>
                      <a:pPr algn="ctr"/>
                      <a:r>
                        <a:rPr lang="en-US" altLang="zh-TW" sz="1600" dirty="0"/>
                        <a:t>40</a:t>
                      </a:r>
                      <a:r>
                        <a:rPr lang="zh-TW" altLang="en-US" sz="1600" dirty="0"/>
                        <a:t>戶</a:t>
                      </a:r>
                    </a:p>
                  </a:txBody>
                  <a:tcPr anchor="ctr"/>
                </a:tc>
                <a:tc>
                  <a:txBody>
                    <a:bodyPr/>
                    <a:lstStyle/>
                    <a:p>
                      <a:pPr algn="ctr"/>
                      <a:r>
                        <a:rPr lang="en-US" altLang="zh-TW" sz="1600" dirty="0"/>
                        <a:t>15</a:t>
                      </a:r>
                      <a:r>
                        <a:rPr lang="zh-TW" altLang="en-US" sz="1600" dirty="0"/>
                        <a:t>戶</a:t>
                      </a:r>
                    </a:p>
                  </a:txBody>
                  <a:tcPr anchor="ctr"/>
                </a:tc>
                <a:tc>
                  <a:txBody>
                    <a:bodyPr/>
                    <a:lstStyle/>
                    <a:p>
                      <a:pPr algn="ctr"/>
                      <a:r>
                        <a:rPr lang="en-US" altLang="zh-TW" sz="1600" dirty="0"/>
                        <a:t>10</a:t>
                      </a:r>
                      <a:r>
                        <a:rPr lang="zh-TW" altLang="en-US" sz="1600" dirty="0"/>
                        <a:t>戶</a:t>
                      </a:r>
                    </a:p>
                  </a:txBody>
                  <a:tcPr anchor="ctr"/>
                </a:tc>
                <a:extLst>
                  <a:ext uri="{0D108BD9-81ED-4DB2-BD59-A6C34878D82A}">
                    <a16:rowId xmlns:a16="http://schemas.microsoft.com/office/drawing/2014/main" val="10001"/>
                  </a:ext>
                </a:extLst>
              </a:tr>
              <a:tr h="500364">
                <a:tc>
                  <a:txBody>
                    <a:bodyPr/>
                    <a:lstStyle/>
                    <a:p>
                      <a:pPr algn="ctr"/>
                      <a:r>
                        <a:rPr lang="zh-TW" altLang="en-US" sz="1600" dirty="0"/>
                        <a:t>主辦機關</a:t>
                      </a:r>
                    </a:p>
                  </a:txBody>
                  <a:tcPr anchor="ctr"/>
                </a:tc>
                <a:tc>
                  <a:txBody>
                    <a:bodyPr/>
                    <a:lstStyle/>
                    <a:p>
                      <a:pPr algn="ctr"/>
                      <a:r>
                        <a:rPr lang="zh-TW" altLang="en-US" sz="1600" dirty="0"/>
                        <a:t>城鄉發展分署</a:t>
                      </a:r>
                      <a:endParaRPr lang="en-US" altLang="zh-TW" sz="1600" dirty="0"/>
                    </a:p>
                    <a:p>
                      <a:pPr algn="ctr"/>
                      <a:r>
                        <a:rPr lang="zh-TW" altLang="en-US" sz="1600" dirty="0"/>
                        <a:t>住都中心</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a:t>城鄉發展分署</a:t>
                      </a:r>
                      <a:endParaRPr lang="en-US" altLang="zh-TW" sz="1600" dirty="0"/>
                    </a:p>
                    <a:p>
                      <a:pPr algn="ctr"/>
                      <a:r>
                        <a:rPr lang="zh-TW" altLang="en-US" sz="1600" dirty="0"/>
                        <a:t>住都中心</a:t>
                      </a:r>
                    </a:p>
                  </a:txBody>
                  <a:tcPr anchor="ctr"/>
                </a:tc>
                <a:tc>
                  <a:txBody>
                    <a:bodyPr/>
                    <a:lstStyle/>
                    <a:p>
                      <a:pPr algn="ctr"/>
                      <a:r>
                        <a:rPr lang="zh-TW" altLang="en-US" sz="1600" dirty="0"/>
                        <a:t>連江縣政府</a:t>
                      </a:r>
                    </a:p>
                  </a:txBody>
                  <a:tcPr anchor="ctr"/>
                </a:tc>
                <a:tc>
                  <a:txBody>
                    <a:bodyPr/>
                    <a:lstStyle/>
                    <a:p>
                      <a:pPr algn="ctr"/>
                      <a:r>
                        <a:rPr lang="zh-TW" altLang="en-US" sz="1600" dirty="0"/>
                        <a:t>連江縣政府</a:t>
                      </a:r>
                    </a:p>
                  </a:txBody>
                  <a:tcPr anchor="ctr"/>
                </a:tc>
                <a:tc>
                  <a:txBody>
                    <a:bodyPr/>
                    <a:lstStyle/>
                    <a:p>
                      <a:pPr algn="ctr"/>
                      <a:r>
                        <a:rPr lang="zh-TW" altLang="en-US" sz="1600" dirty="0"/>
                        <a:t>連江縣政府</a:t>
                      </a:r>
                    </a:p>
                  </a:txBody>
                  <a:tcPr anchor="ctr"/>
                </a:tc>
                <a:extLst>
                  <a:ext uri="{0D108BD9-81ED-4DB2-BD59-A6C34878D82A}">
                    <a16:rowId xmlns:a16="http://schemas.microsoft.com/office/drawing/2014/main" val="10002"/>
                  </a:ext>
                </a:extLst>
              </a:tr>
            </a:tbl>
          </a:graphicData>
        </a:graphic>
      </p:graphicFrame>
      <p:cxnSp>
        <p:nvCxnSpPr>
          <p:cNvPr id="3" name="直線接點 2">
            <a:extLst>
              <a:ext uri="{FF2B5EF4-FFF2-40B4-BE49-F238E27FC236}">
                <a16:creationId xmlns:a16="http://schemas.microsoft.com/office/drawing/2014/main" id="{25F3567F-D0D2-4DB2-8542-1AB2BA636FEB}"/>
              </a:ext>
            </a:extLst>
          </p:cNvPr>
          <p:cNvCxnSpPr/>
          <p:nvPr/>
        </p:nvCxnSpPr>
        <p:spPr>
          <a:xfrm>
            <a:off x="973583" y="5012227"/>
            <a:ext cx="7456994" cy="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38371B9D-C478-1F32-0C1C-EB6605BFA766}"/>
              </a:ext>
            </a:extLst>
          </p:cNvPr>
          <p:cNvSpPr/>
          <p:nvPr/>
        </p:nvSpPr>
        <p:spPr>
          <a:xfrm>
            <a:off x="3173457" y="4824101"/>
            <a:ext cx="3057247" cy="338554"/>
          </a:xfrm>
          <a:prstGeom prst="rect">
            <a:avLst/>
          </a:prstGeom>
          <a:solidFill>
            <a:schemeClr val="bg1"/>
          </a:solidFill>
        </p:spPr>
        <p:txBody>
          <a:bodyPr wrap="none">
            <a:spAutoFit/>
          </a:bodyPr>
          <a:lstStyle/>
          <a:p>
            <a:pPr algn="ctr"/>
            <a:r>
              <a:rPr lang="zh-TW" altLang="en-US" sz="1600" b="1" dirty="0">
                <a:solidFill>
                  <a:schemeClr val="accent5">
                    <a:lumMod val="75000"/>
                  </a:schemeClr>
                </a:solidFill>
              </a:rPr>
              <a:t>各鄉戶數及主辦機關興辦一覽表</a:t>
            </a:r>
          </a:p>
        </p:txBody>
      </p:sp>
    </p:spTree>
    <p:extLst>
      <p:ext uri="{BB962C8B-B14F-4D97-AF65-F5344CB8AC3E}">
        <p14:creationId xmlns:p14="http://schemas.microsoft.com/office/powerpoint/2010/main" val="198197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E402374-DB66-E45D-41F5-B37FC45A8E3A}"/>
              </a:ext>
            </a:extLst>
          </p:cNvPr>
          <p:cNvSpPr txBox="1"/>
          <p:nvPr/>
        </p:nvSpPr>
        <p:spPr>
          <a:xfrm>
            <a:off x="494571" y="1986153"/>
            <a:ext cx="8106336" cy="4098558"/>
          </a:xfrm>
          <a:prstGeom prst="rect">
            <a:avLst/>
          </a:prstGeom>
          <a:noFill/>
        </p:spPr>
        <p:txBody>
          <a:bodyPr wrap="square">
            <a:spAutoFit/>
          </a:bodyPr>
          <a:lstStyle/>
          <a:p>
            <a:pPr marL="542925" lvl="0" indent="-542925">
              <a:spcBef>
                <a:spcPts val="1000"/>
              </a:spcBef>
              <a:spcAft>
                <a:spcPts val="0"/>
              </a:spcAft>
              <a:buFont typeface="Wingdings" panose="05000000000000000000" pitchFamily="2" charset="2"/>
              <a:buAutoNum type="circleNumWdWhitePlain" startAt="3"/>
            </a:pPr>
            <a:r>
              <a:rPr lang="zh-TW" altLang="zh-TW" sz="3600" b="1" dirty="0">
                <a:latin typeface="+mn-ea"/>
              </a:rPr>
              <a:t>督促工務處於本</a:t>
            </a:r>
            <a:r>
              <a:rPr lang="en-US" altLang="zh-TW" sz="3600" b="1" dirty="0">
                <a:latin typeface="+mn-ea"/>
              </a:rPr>
              <a:t>(112)</a:t>
            </a:r>
            <a:r>
              <a:rPr lang="zh-TW" altLang="zh-TW" sz="3600" b="1" dirty="0">
                <a:latin typeface="+mn-ea"/>
              </a:rPr>
              <a:t>年</a:t>
            </a:r>
            <a:r>
              <a:rPr lang="en-US" altLang="zh-TW" sz="3600" b="1" dirty="0">
                <a:latin typeface="+mn-ea"/>
              </a:rPr>
              <a:t>9</a:t>
            </a:r>
            <a:r>
              <a:rPr lang="zh-TW" altLang="zh-TW" sz="3600" b="1" dirty="0">
                <a:latin typeface="+mn-ea"/>
              </a:rPr>
              <a:t>月底辦理</a:t>
            </a:r>
            <a:r>
              <a:rPr lang="zh-TW" altLang="en-US" sz="3600" b="1" dirty="0">
                <a:latin typeface="+mn-ea"/>
              </a:rPr>
              <a:t>東引、西莒及東莒三島</a:t>
            </a:r>
            <a:r>
              <a:rPr lang="zh-TW" altLang="zh-TW" sz="3600" b="1" dirty="0">
                <a:latin typeface="+mn-ea"/>
              </a:rPr>
              <a:t>社會住宅</a:t>
            </a:r>
            <a:r>
              <a:rPr lang="en-US" altLang="zh-TW" sz="3600" b="1" dirty="0">
                <a:latin typeface="+mn-ea"/>
              </a:rPr>
              <a:t>PCM</a:t>
            </a:r>
            <a:r>
              <a:rPr lang="zh-TW" altLang="zh-TW" sz="3600" b="1" dirty="0">
                <a:latin typeface="+mn-ea"/>
              </a:rPr>
              <a:t>上網招標作業。</a:t>
            </a:r>
            <a:br>
              <a:rPr lang="en-US" altLang="zh-TW" sz="3600" b="1" dirty="0">
                <a:latin typeface="+mn-ea"/>
              </a:rPr>
            </a:br>
            <a:r>
              <a:rPr lang="en-US" altLang="zh-TW" sz="3600" b="1" dirty="0">
                <a:latin typeface="+mn-ea"/>
              </a:rPr>
              <a:t>(</a:t>
            </a:r>
            <a:r>
              <a:rPr lang="zh-TW" altLang="en-US" sz="3600" b="1" dirty="0">
                <a:latin typeface="+mn-ea"/>
              </a:rPr>
              <a:t>於</a:t>
            </a:r>
            <a:r>
              <a:rPr lang="en-US" altLang="zh-TW" sz="3600" b="1" dirty="0">
                <a:latin typeface="+mn-ea"/>
              </a:rPr>
              <a:t>10/13</a:t>
            </a:r>
            <a:r>
              <a:rPr lang="zh-TW" altLang="en-US" sz="3600" b="1" dirty="0">
                <a:latin typeface="+mn-ea"/>
              </a:rPr>
              <a:t>完成評選程序</a:t>
            </a:r>
            <a:r>
              <a:rPr lang="en-US" altLang="zh-TW" sz="3600" b="1" dirty="0">
                <a:latin typeface="+mn-ea"/>
              </a:rPr>
              <a:t>)</a:t>
            </a:r>
            <a:endParaRPr lang="zh-TW" altLang="zh-TW" sz="3600" b="1" dirty="0">
              <a:latin typeface="+mn-ea"/>
            </a:endParaRPr>
          </a:p>
          <a:p>
            <a:pPr marL="514350" indent="-514350" algn="just">
              <a:spcBef>
                <a:spcPts val="1000"/>
              </a:spcBef>
              <a:buFont typeface="Wingdings" panose="05000000000000000000" pitchFamily="2" charset="2"/>
              <a:buAutoNum type="circleNumWdWhitePlain" startAt="3"/>
            </a:pPr>
            <a:r>
              <a:rPr lang="zh-TW" altLang="zh-TW" sz="3600" b="1" dirty="0">
                <a:latin typeface="+mn-ea"/>
              </a:rPr>
              <a:t>督促工務處於本</a:t>
            </a:r>
            <a:r>
              <a:rPr lang="en-US" altLang="zh-TW" sz="3600" b="1" dirty="0">
                <a:latin typeface="+mn-ea"/>
              </a:rPr>
              <a:t>(112)</a:t>
            </a:r>
            <a:r>
              <a:rPr lang="zh-TW" altLang="zh-TW" sz="3600" b="1" dirty="0">
                <a:latin typeface="+mn-ea"/>
              </a:rPr>
              <a:t>年</a:t>
            </a:r>
            <a:r>
              <a:rPr lang="en-US" altLang="zh-TW" sz="3600" b="1" dirty="0">
                <a:solidFill>
                  <a:srgbClr val="FF0000"/>
                </a:solidFill>
                <a:latin typeface="+mn-ea"/>
              </a:rPr>
              <a:t>12</a:t>
            </a:r>
            <a:r>
              <a:rPr lang="zh-TW" altLang="zh-TW" sz="3600" b="1" dirty="0">
                <a:solidFill>
                  <a:srgbClr val="FF0000"/>
                </a:solidFill>
                <a:latin typeface="+mn-ea"/>
              </a:rPr>
              <a:t>月底前</a:t>
            </a:r>
            <a:r>
              <a:rPr lang="zh-TW" altLang="zh-TW" sz="3600" b="1" dirty="0">
                <a:latin typeface="+mn-ea"/>
              </a:rPr>
              <a:t>辦理</a:t>
            </a:r>
            <a:r>
              <a:rPr lang="zh-TW" altLang="zh-TW" sz="3600" b="1" dirty="0">
                <a:solidFill>
                  <a:srgbClr val="FF0000"/>
                </a:solidFill>
                <a:latin typeface="+mn-ea"/>
              </a:rPr>
              <a:t>三島社會住宅統包工程上網</a:t>
            </a:r>
            <a:r>
              <a:rPr lang="zh-TW" altLang="zh-TW" sz="3600" b="1" dirty="0">
                <a:latin typeface="+mn-ea"/>
              </a:rPr>
              <a:t>招標作業。</a:t>
            </a:r>
            <a:endParaRPr lang="zh-TW" altLang="en-US" sz="3600" b="1" dirty="0">
              <a:latin typeface="+mn-ea"/>
            </a:endParaRPr>
          </a:p>
        </p:txBody>
      </p: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21</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近期</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23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E402374-DB66-E45D-41F5-B37FC45A8E3A}"/>
              </a:ext>
            </a:extLst>
          </p:cNvPr>
          <p:cNvSpPr txBox="1"/>
          <p:nvPr/>
        </p:nvSpPr>
        <p:spPr>
          <a:xfrm>
            <a:off x="494571" y="1986153"/>
            <a:ext cx="8106336" cy="2990562"/>
          </a:xfrm>
          <a:prstGeom prst="rect">
            <a:avLst/>
          </a:prstGeom>
          <a:noFill/>
        </p:spPr>
        <p:txBody>
          <a:bodyPr wrap="square">
            <a:spAutoFit/>
          </a:bodyPr>
          <a:lstStyle/>
          <a:p>
            <a:pPr marL="542925" lvl="0" indent="-542925">
              <a:spcBef>
                <a:spcPts val="1000"/>
              </a:spcBef>
              <a:spcAft>
                <a:spcPts val="0"/>
              </a:spcAft>
              <a:buFont typeface="Wingdings" panose="05000000000000000000" pitchFamily="2" charset="2"/>
              <a:buAutoNum type="circleNumWdWhitePlain" startAt="5"/>
            </a:pPr>
            <a:r>
              <a:rPr lang="zh-TW" altLang="zh-TW" sz="3600" b="1" dirty="0">
                <a:latin typeface="+mn-ea"/>
              </a:rPr>
              <a:t>後續</a:t>
            </a:r>
            <a:r>
              <a:rPr lang="zh-TW" altLang="zh-TW" sz="3600" b="1" dirty="0">
                <a:solidFill>
                  <a:srgbClr val="FF0000"/>
                </a:solidFill>
                <a:latin typeface="+mn-ea"/>
              </a:rPr>
              <a:t>統包、取得建照、施工</a:t>
            </a:r>
            <a:r>
              <a:rPr lang="zh-TW" altLang="zh-TW" sz="3600" b="1" dirty="0">
                <a:latin typeface="+mn-ea"/>
              </a:rPr>
              <a:t>期、完工並取得使用執照，</a:t>
            </a:r>
            <a:r>
              <a:rPr lang="zh-TW" altLang="zh-TW" sz="3600" b="1" dirty="0">
                <a:solidFill>
                  <a:srgbClr val="FF0000"/>
                </a:solidFill>
                <a:latin typeface="+mn-ea"/>
              </a:rPr>
              <a:t>移由工務處</a:t>
            </a:r>
            <a:r>
              <a:rPr lang="zh-TW" altLang="zh-TW" sz="3600" b="1" dirty="0">
                <a:latin typeface="+mn-ea"/>
              </a:rPr>
              <a:t>賡續辦理。</a:t>
            </a:r>
            <a:endParaRPr lang="en-US" altLang="zh-TW" sz="3600" b="1" dirty="0">
              <a:latin typeface="+mn-ea"/>
            </a:endParaRPr>
          </a:p>
          <a:p>
            <a:pPr marL="514350" indent="-514350" algn="just">
              <a:spcBef>
                <a:spcPts val="1000"/>
              </a:spcBef>
              <a:buFont typeface="Wingdings" panose="05000000000000000000" pitchFamily="2" charset="2"/>
              <a:buAutoNum type="circleNumWdWhitePlain" startAt="5"/>
            </a:pPr>
            <a:r>
              <a:rPr lang="zh-TW" altLang="zh-TW" sz="3600" b="1" dirty="0">
                <a:latin typeface="+mn-ea"/>
              </a:rPr>
              <a:t>未來招租</a:t>
            </a:r>
            <a:r>
              <a:rPr lang="zh-TW" altLang="zh-TW" sz="3600" b="1" dirty="0">
                <a:solidFill>
                  <a:srgbClr val="FF0000"/>
                </a:solidFill>
                <a:latin typeface="+mn-ea"/>
              </a:rPr>
              <a:t>營運管理，移由產發處</a:t>
            </a:r>
            <a:r>
              <a:rPr lang="zh-TW" altLang="zh-TW" sz="3600" b="1" dirty="0">
                <a:latin typeface="+mn-ea"/>
              </a:rPr>
              <a:t>賡續辦理。</a:t>
            </a:r>
            <a:endParaRPr lang="zh-TW" altLang="en-US" sz="3600" b="1" dirty="0">
              <a:latin typeface="+mn-ea"/>
            </a:endParaRPr>
          </a:p>
        </p:txBody>
      </p:sp>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22</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近期</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圓角矩形 1"/>
          <p:cNvSpPr/>
          <p:nvPr/>
        </p:nvSpPr>
        <p:spPr>
          <a:xfrm>
            <a:off x="1095375" y="5214747"/>
            <a:ext cx="1266825" cy="1266825"/>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rPr>
              <a:t>縣府</a:t>
            </a:r>
            <a:endParaRPr lang="en-US" altLang="zh-TW" b="1" dirty="0">
              <a:solidFill>
                <a:schemeClr val="tx1"/>
              </a:solidFill>
            </a:endParaRPr>
          </a:p>
          <a:p>
            <a:pPr algn="ctr"/>
            <a:r>
              <a:rPr lang="zh-TW" altLang="en-US" b="1" dirty="0">
                <a:solidFill>
                  <a:schemeClr val="tx1"/>
                </a:solidFill>
              </a:rPr>
              <a:t>產發處</a:t>
            </a:r>
          </a:p>
          <a:p>
            <a:pPr algn="ctr"/>
            <a:r>
              <a:rPr lang="en-US" altLang="zh-TW" b="1" dirty="0">
                <a:solidFill>
                  <a:schemeClr val="tx1"/>
                </a:solidFill>
              </a:rPr>
              <a:t>【</a:t>
            </a:r>
            <a:r>
              <a:rPr lang="zh-TW" altLang="en-US" b="1" dirty="0">
                <a:solidFill>
                  <a:schemeClr val="tx1"/>
                </a:solidFill>
              </a:rPr>
              <a:t>提案</a:t>
            </a:r>
            <a:r>
              <a:rPr lang="en-US" altLang="zh-TW" b="1" dirty="0">
                <a:solidFill>
                  <a:schemeClr val="tx1"/>
                </a:solidFill>
              </a:rPr>
              <a:t>】</a:t>
            </a:r>
            <a:endParaRPr lang="zh-TW" altLang="en-US" b="1" dirty="0">
              <a:solidFill>
                <a:schemeClr val="tx1"/>
              </a:solidFill>
            </a:endParaRPr>
          </a:p>
        </p:txBody>
      </p:sp>
      <p:sp>
        <p:nvSpPr>
          <p:cNvPr id="15" name="圓角矩形 14"/>
          <p:cNvSpPr/>
          <p:nvPr/>
        </p:nvSpPr>
        <p:spPr>
          <a:xfrm>
            <a:off x="4076700" y="5214747"/>
            <a:ext cx="1266825" cy="1266825"/>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rPr>
              <a:t>縣府</a:t>
            </a:r>
            <a:endParaRPr lang="en-US" altLang="zh-TW" b="1" dirty="0">
              <a:solidFill>
                <a:schemeClr val="tx1"/>
              </a:solidFill>
            </a:endParaRPr>
          </a:p>
          <a:p>
            <a:pPr algn="ctr"/>
            <a:r>
              <a:rPr lang="zh-TW" altLang="en-US" b="1" dirty="0">
                <a:solidFill>
                  <a:schemeClr val="tx1"/>
                </a:solidFill>
              </a:rPr>
              <a:t>工務處</a:t>
            </a:r>
            <a:r>
              <a:rPr lang="en-US" altLang="zh-TW" b="1" dirty="0">
                <a:solidFill>
                  <a:schemeClr val="tx1"/>
                </a:solidFill>
              </a:rPr>
              <a:t>【</a:t>
            </a:r>
            <a:r>
              <a:rPr lang="zh-TW" altLang="en-US" b="1" dirty="0">
                <a:solidFill>
                  <a:schemeClr val="tx1"/>
                </a:solidFill>
              </a:rPr>
              <a:t>工程</a:t>
            </a:r>
            <a:r>
              <a:rPr lang="en-US" altLang="zh-TW" b="1" dirty="0">
                <a:solidFill>
                  <a:schemeClr val="tx1"/>
                </a:solidFill>
              </a:rPr>
              <a:t>】</a:t>
            </a:r>
            <a:endParaRPr lang="zh-TW" altLang="en-US" b="1" dirty="0">
              <a:solidFill>
                <a:schemeClr val="tx1"/>
              </a:solidFill>
            </a:endParaRPr>
          </a:p>
        </p:txBody>
      </p:sp>
      <p:sp>
        <p:nvSpPr>
          <p:cNvPr id="16" name="圓角矩形 15"/>
          <p:cNvSpPr/>
          <p:nvPr/>
        </p:nvSpPr>
        <p:spPr>
          <a:xfrm>
            <a:off x="7058025" y="5214747"/>
            <a:ext cx="1266825" cy="1266825"/>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rPr>
              <a:t>縣府</a:t>
            </a:r>
            <a:endParaRPr lang="en-US" altLang="zh-TW" b="1" dirty="0">
              <a:solidFill>
                <a:schemeClr val="tx1"/>
              </a:solidFill>
            </a:endParaRPr>
          </a:p>
          <a:p>
            <a:pPr algn="ctr"/>
            <a:r>
              <a:rPr lang="zh-TW" altLang="en-US" b="1" dirty="0">
                <a:solidFill>
                  <a:schemeClr val="tx1"/>
                </a:solidFill>
              </a:rPr>
              <a:t>產發處</a:t>
            </a:r>
            <a:endParaRPr lang="en-US" altLang="zh-TW" b="1" dirty="0">
              <a:solidFill>
                <a:schemeClr val="tx1"/>
              </a:solidFill>
            </a:endParaRPr>
          </a:p>
          <a:p>
            <a:pPr algn="ctr"/>
            <a:r>
              <a:rPr lang="en-US" altLang="zh-TW" b="1" dirty="0">
                <a:solidFill>
                  <a:schemeClr val="tx1"/>
                </a:solidFill>
              </a:rPr>
              <a:t>【</a:t>
            </a:r>
            <a:r>
              <a:rPr lang="zh-TW" altLang="en-US" b="1" dirty="0">
                <a:solidFill>
                  <a:schemeClr val="tx1"/>
                </a:solidFill>
              </a:rPr>
              <a:t>管理</a:t>
            </a:r>
            <a:r>
              <a:rPr lang="en-US" altLang="zh-TW" b="1" dirty="0">
                <a:solidFill>
                  <a:schemeClr val="tx1"/>
                </a:solidFill>
              </a:rPr>
              <a:t>】</a:t>
            </a:r>
            <a:endParaRPr lang="zh-TW" altLang="en-US" b="1" dirty="0">
              <a:solidFill>
                <a:schemeClr val="tx1"/>
              </a:solidFill>
            </a:endParaRPr>
          </a:p>
        </p:txBody>
      </p:sp>
      <p:cxnSp>
        <p:nvCxnSpPr>
          <p:cNvPr id="6" name="直線單箭頭接點 5"/>
          <p:cNvCxnSpPr>
            <a:stCxn id="2" idx="3"/>
            <a:endCxn id="15" idx="1"/>
          </p:cNvCxnSpPr>
          <p:nvPr/>
        </p:nvCxnSpPr>
        <p:spPr>
          <a:xfrm>
            <a:off x="2362200" y="5848160"/>
            <a:ext cx="171450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5343525" y="5848160"/>
            <a:ext cx="171450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2362201" y="5352055"/>
            <a:ext cx="1714500" cy="802784"/>
          </a:xfrm>
          <a:prstGeom prst="rect">
            <a:avLst/>
          </a:prstGeom>
          <a:noFill/>
        </p:spPr>
        <p:txBody>
          <a:bodyPr wrap="square" rtlCol="0">
            <a:spAutoFit/>
          </a:bodyPr>
          <a:lstStyle/>
          <a:p>
            <a:pPr algn="ctr">
              <a:spcBef>
                <a:spcPts val="500"/>
              </a:spcBef>
            </a:pPr>
            <a:r>
              <a:rPr lang="zh-TW" altLang="en-US" sz="1400" b="1" dirty="0"/>
              <a:t>專案管理</a:t>
            </a:r>
            <a:br>
              <a:rPr lang="en-US" altLang="zh-TW" sz="1400" b="1" dirty="0"/>
            </a:br>
            <a:r>
              <a:rPr lang="zh-TW" altLang="en-US" sz="1400" b="1" dirty="0"/>
              <a:t>統包工程發包後</a:t>
            </a:r>
            <a:endParaRPr lang="en-US" altLang="zh-TW" sz="1400" b="1" dirty="0"/>
          </a:p>
          <a:p>
            <a:pPr algn="ctr">
              <a:spcBef>
                <a:spcPts val="500"/>
              </a:spcBef>
            </a:pPr>
            <a:r>
              <a:rPr lang="zh-TW" altLang="en-US" sz="1400" b="1" dirty="0"/>
              <a:t>移交</a:t>
            </a:r>
          </a:p>
        </p:txBody>
      </p:sp>
      <p:sp>
        <p:nvSpPr>
          <p:cNvPr id="25" name="文字方塊 24"/>
          <p:cNvSpPr txBox="1"/>
          <p:nvPr/>
        </p:nvSpPr>
        <p:spPr>
          <a:xfrm>
            <a:off x="5343525" y="5554489"/>
            <a:ext cx="1714500" cy="587340"/>
          </a:xfrm>
          <a:prstGeom prst="rect">
            <a:avLst/>
          </a:prstGeom>
          <a:noFill/>
        </p:spPr>
        <p:txBody>
          <a:bodyPr wrap="square" rtlCol="0">
            <a:spAutoFit/>
          </a:bodyPr>
          <a:lstStyle/>
          <a:p>
            <a:pPr algn="ctr">
              <a:spcBef>
                <a:spcPts val="500"/>
              </a:spcBef>
            </a:pPr>
            <a:r>
              <a:rPr lang="zh-TW" altLang="en-US" sz="1400" b="1" dirty="0"/>
              <a:t>工程結案後</a:t>
            </a:r>
            <a:endParaRPr lang="en-US" altLang="zh-TW" sz="1400" b="1" dirty="0"/>
          </a:p>
          <a:p>
            <a:pPr algn="ctr">
              <a:spcBef>
                <a:spcPts val="500"/>
              </a:spcBef>
            </a:pPr>
            <a:r>
              <a:rPr lang="zh-TW" altLang="en-US" sz="1400" b="1" dirty="0"/>
              <a:t>移交</a:t>
            </a:r>
          </a:p>
        </p:txBody>
      </p:sp>
    </p:spTree>
    <p:extLst>
      <p:ext uri="{BB962C8B-B14F-4D97-AF65-F5344CB8AC3E}">
        <p14:creationId xmlns:p14="http://schemas.microsoft.com/office/powerpoint/2010/main" val="3003291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23</a:t>
            </a:fld>
            <a:endParaRPr lang="en-US" dirty="0">
              <a:solidFill>
                <a:schemeClr val="tx1"/>
              </a:solidFill>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0E402374-DB66-E45D-41F5-B37FC45A8E3A}"/>
              </a:ext>
            </a:extLst>
          </p:cNvPr>
          <p:cNvSpPr txBox="1"/>
          <p:nvPr/>
        </p:nvSpPr>
        <p:spPr>
          <a:xfrm>
            <a:off x="690282" y="1986153"/>
            <a:ext cx="7873254" cy="3677930"/>
          </a:xfrm>
          <a:prstGeom prst="rect">
            <a:avLst/>
          </a:prstGeom>
          <a:noFill/>
        </p:spPr>
        <p:txBody>
          <a:bodyPr wrap="square">
            <a:spAutoFit/>
          </a:bodyPr>
          <a:lstStyle/>
          <a:p>
            <a:pPr lvl="0">
              <a:spcBef>
                <a:spcPts val="1000"/>
              </a:spcBef>
              <a:spcAft>
                <a:spcPts val="0"/>
              </a:spcAft>
            </a:pPr>
            <a:r>
              <a:rPr lang="zh-TW" altLang="en-US" sz="4000" b="1" dirty="0">
                <a:solidFill>
                  <a:srgbClr val="ED8428"/>
                </a:solidFill>
                <a:latin typeface="+mn-ea"/>
              </a:rPr>
              <a:t>陳雪生立委全力協助：</a:t>
            </a:r>
            <a:endParaRPr lang="en-US" altLang="zh-TW" sz="4000" b="1" dirty="0">
              <a:solidFill>
                <a:srgbClr val="ED8428"/>
              </a:solidFill>
              <a:latin typeface="+mn-ea"/>
            </a:endParaRPr>
          </a:p>
          <a:p>
            <a:pPr marL="742950" lvl="0" indent="-742950">
              <a:spcBef>
                <a:spcPts val="1000"/>
              </a:spcBef>
              <a:spcAft>
                <a:spcPts val="0"/>
              </a:spcAft>
              <a:buFont typeface="+mj-lt"/>
              <a:buAutoNum type="arabicPeriod"/>
            </a:pPr>
            <a:r>
              <a:rPr lang="zh-TW" altLang="en-US" sz="2800" b="1" dirty="0">
                <a:latin typeface="+mn-ea"/>
              </a:rPr>
              <a:t>規定五萬人以上的鄉鎮方可興建社會住宅</a:t>
            </a:r>
            <a:endParaRPr lang="en-US" altLang="zh-TW" sz="2800" b="1" dirty="0">
              <a:latin typeface="+mn-ea"/>
            </a:endParaRPr>
          </a:p>
          <a:p>
            <a:pPr marL="742950" lvl="0" indent="-742950">
              <a:spcBef>
                <a:spcPts val="1000"/>
              </a:spcBef>
              <a:spcAft>
                <a:spcPts val="0"/>
              </a:spcAft>
              <a:buFont typeface="+mj-lt"/>
              <a:buAutoNum type="arabicPeriod"/>
            </a:pPr>
            <a:r>
              <a:rPr lang="zh-TW" altLang="en-US" sz="2800" b="1" dirty="0">
                <a:latin typeface="+mn-ea"/>
              </a:rPr>
              <a:t>非自償性經費補助可全額申請</a:t>
            </a:r>
            <a:br>
              <a:rPr lang="en-US" altLang="zh-TW" sz="2800" b="1" dirty="0">
                <a:latin typeface="+mn-ea"/>
              </a:rPr>
            </a:br>
            <a:r>
              <a:rPr lang="zh-TW" altLang="en-US" sz="2800" b="1" dirty="0">
                <a:latin typeface="+mn-ea"/>
              </a:rPr>
              <a:t>（規定需縣府自行貸款中央分</a:t>
            </a:r>
            <a:r>
              <a:rPr lang="en-US" altLang="zh-TW" sz="2800" b="1" dirty="0">
                <a:latin typeface="+mn-ea"/>
              </a:rPr>
              <a:t>20</a:t>
            </a:r>
            <a:r>
              <a:rPr lang="zh-TW" altLang="en-US" sz="2800" b="1" dirty="0">
                <a:latin typeface="+mn-ea"/>
              </a:rPr>
              <a:t>年攤還，改為由內政部專案函報行政院同意依工程進度撥付）</a:t>
            </a:r>
            <a:endParaRPr lang="en-US" altLang="zh-TW" sz="2800" b="1" dirty="0">
              <a:latin typeface="+mn-ea"/>
            </a:endParaRPr>
          </a:p>
          <a:p>
            <a:pPr marL="742950" lvl="0" indent="-742950">
              <a:spcBef>
                <a:spcPts val="1000"/>
              </a:spcBef>
              <a:spcAft>
                <a:spcPts val="0"/>
              </a:spcAft>
              <a:buFont typeface="+mj-lt"/>
              <a:buAutoNum type="arabicPeriod"/>
            </a:pPr>
            <a:r>
              <a:rPr lang="zh-TW" altLang="en-US" sz="2800" b="1" dirty="0">
                <a:latin typeface="+mn-ea"/>
              </a:rPr>
              <a:t>土地同意已與中央機關國產屬及軍備局取得</a:t>
            </a:r>
            <a:endParaRPr lang="en-US" altLang="zh-TW" sz="2800" b="1" dirty="0">
              <a:latin typeface="+mn-ea"/>
            </a:endParaRPr>
          </a:p>
        </p:txBody>
      </p:sp>
    </p:spTree>
    <p:extLst>
      <p:ext uri="{BB962C8B-B14F-4D97-AF65-F5344CB8AC3E}">
        <p14:creationId xmlns:p14="http://schemas.microsoft.com/office/powerpoint/2010/main" val="978750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48980" y="3158609"/>
            <a:ext cx="2236510" cy="707886"/>
          </a:xfrm>
          <a:prstGeom prst="rect">
            <a:avLst/>
          </a:prstGeom>
        </p:spPr>
        <p:txBody>
          <a:bodyPr wrap="none">
            <a:spAutoFit/>
          </a:bodyPr>
          <a:lstStyle/>
          <a:p>
            <a:pPr algn="ctr"/>
            <a:r>
              <a:rPr lang="zh-TW" altLang="en-US" sz="4000" b="1" dirty="0">
                <a:effectLst>
                  <a:reflection blurRad="88900" stA="40000" endPos="35000" dir="5400000" sy="-100000" algn="bl" rotWithShape="0"/>
                </a:effectLst>
                <a:latin typeface="+mn-ea"/>
              </a:rPr>
              <a:t>恭請指導</a:t>
            </a:r>
            <a:endParaRPr lang="zh-TW" altLang="en-US" sz="4000" dirty="0">
              <a:effectLst>
                <a:reflection blurRad="88900" stA="40000" endPos="35000" dir="5400000" sy="-100000" algn="bl" rotWithShape="0"/>
              </a:effectLst>
            </a:endParaRPr>
          </a:p>
        </p:txBody>
      </p:sp>
      <p:sp>
        <p:nvSpPr>
          <p:cNvPr id="5" name="矩形 4"/>
          <p:cNvSpPr/>
          <p:nvPr/>
        </p:nvSpPr>
        <p:spPr>
          <a:xfrm>
            <a:off x="2936019" y="2234684"/>
            <a:ext cx="3262433" cy="1015663"/>
          </a:xfrm>
          <a:prstGeom prst="rect">
            <a:avLst/>
          </a:prstGeom>
        </p:spPr>
        <p:txBody>
          <a:bodyPr wrap="none">
            <a:spAutoFit/>
          </a:bodyPr>
          <a:lstStyle/>
          <a:p>
            <a:pPr algn="ctr"/>
            <a:r>
              <a:rPr lang="zh-TW" altLang="en-US" sz="6000" b="1" dirty="0">
                <a:ln w="114300">
                  <a:solidFill>
                    <a:schemeClr val="accent2">
                      <a:lumMod val="75000"/>
                    </a:schemeClr>
                  </a:solidFill>
                </a:ln>
                <a:effectLst>
                  <a:outerShdw blurRad="50800" dist="38100" dir="2700000" algn="tl" rotWithShape="0">
                    <a:prstClr val="black">
                      <a:alpha val="40000"/>
                    </a:prstClr>
                  </a:outerShdw>
                </a:effectLst>
                <a:latin typeface="+mn-ea"/>
              </a:rPr>
              <a:t>簡報完畢</a:t>
            </a:r>
            <a:endParaRPr lang="zh-TW" altLang="en-US" sz="6000" dirty="0">
              <a:ln w="114300">
                <a:solidFill>
                  <a:schemeClr val="accent2">
                    <a:lumMod val="75000"/>
                  </a:schemeClr>
                </a:solidFill>
              </a:ln>
              <a:effectLst>
                <a:outerShdw blurRad="50800" dist="38100" dir="2700000" algn="tl" rotWithShape="0">
                  <a:prstClr val="black">
                    <a:alpha val="40000"/>
                  </a:prstClr>
                </a:outerShdw>
              </a:effectLst>
            </a:endParaRPr>
          </a:p>
        </p:txBody>
      </p:sp>
      <p:sp>
        <p:nvSpPr>
          <p:cNvPr id="7" name="矩形 6"/>
          <p:cNvSpPr/>
          <p:nvPr/>
        </p:nvSpPr>
        <p:spPr>
          <a:xfrm>
            <a:off x="2936019" y="2234684"/>
            <a:ext cx="3262433" cy="1015663"/>
          </a:xfrm>
          <a:prstGeom prst="rect">
            <a:avLst/>
          </a:prstGeom>
        </p:spPr>
        <p:txBody>
          <a:bodyPr wrap="none">
            <a:spAutoFit/>
          </a:bodyPr>
          <a:lstStyle/>
          <a:p>
            <a:pPr algn="ctr"/>
            <a:r>
              <a:rPr lang="zh-TW" altLang="en-US" sz="6000" b="1" dirty="0">
                <a:solidFill>
                  <a:schemeClr val="bg1"/>
                </a:solidFill>
                <a:effectLst>
                  <a:outerShdw blurRad="50800" dist="38100" dir="2700000" algn="tl" rotWithShape="0">
                    <a:prstClr val="black">
                      <a:alpha val="40000"/>
                    </a:prstClr>
                  </a:outerShdw>
                </a:effectLst>
                <a:latin typeface="+mn-ea"/>
              </a:rPr>
              <a:t>簡報完畢</a:t>
            </a:r>
            <a:endParaRPr lang="zh-TW" altLang="en-US" sz="6000" dirty="0">
              <a:solidFill>
                <a:schemeClr val="bg1"/>
              </a:solidFill>
              <a:effectLst>
                <a:outerShdw blurRad="50800" dist="38100" dir="2700000" algn="tl" rotWithShape="0">
                  <a:prstClr val="black">
                    <a:alpha val="40000"/>
                  </a:prstClr>
                </a:outerShdw>
              </a:effectLst>
            </a:endParaRPr>
          </a:p>
        </p:txBody>
      </p:sp>
      <p:sp>
        <p:nvSpPr>
          <p:cNvPr id="8" name="矩形 7"/>
          <p:cNvSpPr/>
          <p:nvPr/>
        </p:nvSpPr>
        <p:spPr>
          <a:xfrm>
            <a:off x="6325375" y="5988829"/>
            <a:ext cx="2274982" cy="348813"/>
          </a:xfrm>
          <a:prstGeom prst="rect">
            <a:avLst/>
          </a:prstGeom>
          <a:effectLst/>
        </p:spPr>
        <p:txBody>
          <a:bodyPr wrap="none">
            <a:spAutoFit/>
          </a:bodyPr>
          <a:lstStyle/>
          <a:p>
            <a:pPr>
              <a:lnSpc>
                <a:spcPts val="2000"/>
              </a:lnSpc>
              <a:spcAft>
                <a:spcPts val="0"/>
              </a:spcAft>
            </a:pPr>
            <a:r>
              <a:rPr lang="zh-TW" altLang="en-US"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簡報人：</a:t>
            </a:r>
            <a:r>
              <a:rPr lang="zh-TW" altLang="zh-TW"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劉德全</a:t>
            </a:r>
            <a:r>
              <a:rPr lang="zh-TW" altLang="en-US" sz="1400"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 </a:t>
            </a:r>
            <a:r>
              <a:rPr lang="zh-TW" altLang="zh-TW" sz="1400" b="1" kern="100" dirty="0">
                <a:solidFill>
                  <a:schemeClr val="bg1"/>
                </a:solidFill>
                <a:latin typeface="華康儷中黑" panose="020B0509000000000000" pitchFamily="49" charset="-120"/>
                <a:ea typeface="華康儷中黑" panose="020B0509000000000000" pitchFamily="49" charset="-120"/>
                <a:cs typeface="Times New Roman" panose="02020603050405020304" pitchFamily="18" charset="0"/>
              </a:rPr>
              <a:t>參議</a:t>
            </a:r>
            <a:endParaRPr lang="zh-TW" altLang="zh-TW" sz="1400" kern="100" dirty="0">
              <a:solidFill>
                <a:schemeClr val="bg1"/>
              </a:solidFill>
              <a:effectLst/>
              <a:latin typeface="華康儷中黑" panose="020B0509000000000000" pitchFamily="49" charset="-120"/>
              <a:ea typeface="華康儷中黑" panose="020B0509000000000000" pitchFamily="49" charset="-120"/>
              <a:cs typeface="Times New Roman" panose="02020603050405020304" pitchFamily="18" charset="0"/>
            </a:endParaRPr>
          </a:p>
        </p:txBody>
      </p:sp>
    </p:spTree>
    <p:extLst>
      <p:ext uri="{BB962C8B-B14F-4D97-AF65-F5344CB8AC3E}">
        <p14:creationId xmlns:p14="http://schemas.microsoft.com/office/powerpoint/2010/main" val="41528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2</a:t>
            </a:fld>
            <a:endParaRPr lang="en-US" dirty="0">
              <a:solidFill>
                <a:schemeClr val="tx1"/>
              </a:solidFill>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社會住宅出租對象</a:t>
            </a:r>
          </a:p>
        </p:txBody>
      </p:sp>
      <p:graphicFrame>
        <p:nvGraphicFramePr>
          <p:cNvPr id="5" name="資料庫圖表 4">
            <a:extLst>
              <a:ext uri="{FF2B5EF4-FFF2-40B4-BE49-F238E27FC236}">
                <a16:creationId xmlns:a16="http://schemas.microsoft.com/office/drawing/2014/main" id="{5DA20DC0-C8CB-C677-A825-B95950895C08}"/>
              </a:ext>
            </a:extLst>
          </p:cNvPr>
          <p:cNvGraphicFramePr/>
          <p:nvPr>
            <p:extLst>
              <p:ext uri="{D42A27DB-BD31-4B8C-83A1-F6EECF244321}">
                <p14:modId xmlns:p14="http://schemas.microsoft.com/office/powerpoint/2010/main" val="718911756"/>
              </p:ext>
            </p:extLst>
          </p:nvPr>
        </p:nvGraphicFramePr>
        <p:xfrm>
          <a:off x="-640539" y="2184398"/>
          <a:ext cx="5718002" cy="4292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EF5E4A89-21AC-5590-C25B-C9F93DE7B1A6}"/>
              </a:ext>
            </a:extLst>
          </p:cNvPr>
          <p:cNvSpPr txBox="1"/>
          <p:nvPr/>
        </p:nvSpPr>
        <p:spPr>
          <a:xfrm>
            <a:off x="4340280" y="2155919"/>
            <a:ext cx="4346519" cy="3847207"/>
          </a:xfrm>
          <a:prstGeom prst="rect">
            <a:avLst/>
          </a:prstGeom>
          <a:solidFill>
            <a:srgbClr val="FCECE7"/>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l">
              <a:buFont typeface="+mj-lt"/>
              <a:buAutoNum type="arabicPeriod"/>
            </a:pPr>
            <a:r>
              <a:rPr lang="zh-TW" altLang="en-US" sz="1600" b="0" i="0" dirty="0">
                <a:solidFill>
                  <a:srgbClr val="000000"/>
                </a:solidFill>
                <a:effectLst/>
                <a:latin typeface="+mj-ea"/>
                <a:ea typeface="+mj-ea"/>
              </a:rPr>
              <a:t>低收入戶或中低收入戶。</a:t>
            </a:r>
          </a:p>
          <a:p>
            <a:pPr marL="342900" indent="-342900" algn="l">
              <a:buFont typeface="+mj-lt"/>
              <a:buAutoNum type="arabicPeriod"/>
            </a:pPr>
            <a:r>
              <a:rPr lang="zh-TW" altLang="en-US" sz="1600" b="0" i="0" dirty="0">
                <a:solidFill>
                  <a:srgbClr val="000000"/>
                </a:solidFill>
                <a:effectLst/>
                <a:latin typeface="+mj-ea"/>
                <a:ea typeface="+mj-ea"/>
              </a:rPr>
              <a:t>特殊境遇家庭。</a:t>
            </a:r>
          </a:p>
          <a:p>
            <a:pPr marL="342900" indent="-342900" algn="l">
              <a:buFont typeface="+mj-lt"/>
              <a:buAutoNum type="arabicPeriod"/>
            </a:pPr>
            <a:r>
              <a:rPr lang="zh-TW" altLang="en-US" sz="1600" b="0" i="0" dirty="0">
                <a:solidFill>
                  <a:srgbClr val="000000"/>
                </a:solidFill>
                <a:effectLst/>
                <a:latin typeface="+mj-ea"/>
                <a:ea typeface="+mj-ea"/>
              </a:rPr>
              <a:t>育有未成年子女</a:t>
            </a:r>
            <a:r>
              <a:rPr lang="zh-TW" altLang="en-US" sz="1600" dirty="0">
                <a:solidFill>
                  <a:srgbClr val="000000"/>
                </a:solidFill>
                <a:latin typeface="+mj-ea"/>
                <a:ea typeface="+mj-ea"/>
              </a:rPr>
              <a:t>三</a:t>
            </a:r>
            <a:r>
              <a:rPr lang="zh-TW" altLang="en-US" sz="1600" b="0" i="0" dirty="0">
                <a:solidFill>
                  <a:srgbClr val="000000"/>
                </a:solidFill>
                <a:effectLst/>
                <a:latin typeface="+mj-ea"/>
                <a:ea typeface="+mj-ea"/>
              </a:rPr>
              <a:t>人以上。</a:t>
            </a:r>
          </a:p>
          <a:p>
            <a:pPr marL="342900" indent="-342900" algn="l">
              <a:buFont typeface="+mj-lt"/>
              <a:buAutoNum type="arabicPeriod"/>
            </a:pPr>
            <a:r>
              <a:rPr lang="zh-TW" altLang="en-US" sz="1600" b="0" i="0" dirty="0">
                <a:solidFill>
                  <a:srgbClr val="000000"/>
                </a:solidFill>
                <a:effectLst/>
                <a:latin typeface="+mj-ea"/>
                <a:ea typeface="+mj-ea"/>
              </a:rPr>
              <a:t>於安置教養機構或寄養家庭結束安置無法返家，未滿</a:t>
            </a:r>
            <a:r>
              <a:rPr lang="en-US" altLang="zh-TW" sz="1600" b="0" i="0" dirty="0">
                <a:solidFill>
                  <a:srgbClr val="000000"/>
                </a:solidFill>
                <a:effectLst/>
                <a:latin typeface="+mj-ea"/>
                <a:ea typeface="+mj-ea"/>
              </a:rPr>
              <a:t>25</a:t>
            </a:r>
            <a:r>
              <a:rPr lang="zh-TW" altLang="en-US" sz="1600" b="0" i="0" dirty="0">
                <a:solidFill>
                  <a:srgbClr val="000000"/>
                </a:solidFill>
                <a:effectLst/>
                <a:latin typeface="+mj-ea"/>
                <a:ea typeface="+mj-ea"/>
              </a:rPr>
              <a:t>歲。</a:t>
            </a:r>
          </a:p>
          <a:p>
            <a:pPr marL="342900" indent="-342900" algn="l">
              <a:buFont typeface="+mj-lt"/>
              <a:buAutoNum type="arabicPeriod"/>
            </a:pPr>
            <a:r>
              <a:rPr lang="en-US" altLang="zh-TW" sz="1600" dirty="0">
                <a:solidFill>
                  <a:srgbClr val="000000"/>
                </a:solidFill>
                <a:latin typeface="+mj-ea"/>
                <a:ea typeface="+mj-ea"/>
              </a:rPr>
              <a:t>65</a:t>
            </a:r>
            <a:r>
              <a:rPr lang="zh-TW" altLang="en-US" sz="1600" b="0" i="0" dirty="0">
                <a:solidFill>
                  <a:srgbClr val="000000"/>
                </a:solidFill>
                <a:effectLst/>
                <a:latin typeface="+mj-ea"/>
                <a:ea typeface="+mj-ea"/>
              </a:rPr>
              <a:t>歲以上之老人。</a:t>
            </a:r>
          </a:p>
          <a:p>
            <a:pPr marL="342900" indent="-342900" algn="l">
              <a:buFont typeface="+mj-lt"/>
              <a:buAutoNum type="arabicPeriod"/>
            </a:pPr>
            <a:r>
              <a:rPr lang="zh-TW" altLang="en-US" sz="1600" b="0" i="0" dirty="0">
                <a:solidFill>
                  <a:srgbClr val="000000"/>
                </a:solidFill>
                <a:effectLst/>
                <a:latin typeface="+mj-ea"/>
                <a:ea typeface="+mj-ea"/>
              </a:rPr>
              <a:t>受家庭暴力或性侵害之受害者及其子女。</a:t>
            </a:r>
          </a:p>
          <a:p>
            <a:pPr marL="342900" indent="-342900" algn="l">
              <a:buFont typeface="+mj-lt"/>
              <a:buAutoNum type="arabicPeriod"/>
            </a:pPr>
            <a:r>
              <a:rPr lang="zh-TW" altLang="en-US" sz="1600" b="0" i="0" dirty="0">
                <a:solidFill>
                  <a:srgbClr val="000000"/>
                </a:solidFill>
                <a:effectLst/>
                <a:latin typeface="+mj-ea"/>
                <a:ea typeface="+mj-ea"/>
              </a:rPr>
              <a:t>身心障礙者。</a:t>
            </a:r>
          </a:p>
          <a:p>
            <a:pPr marL="342900" indent="-342900" algn="l">
              <a:buFont typeface="+mj-lt"/>
              <a:buAutoNum type="arabicPeriod"/>
            </a:pPr>
            <a:r>
              <a:rPr lang="zh-TW" altLang="en-US" sz="1600" b="0" i="0" dirty="0">
                <a:solidFill>
                  <a:srgbClr val="000000"/>
                </a:solidFill>
                <a:effectLst/>
                <a:latin typeface="+mj-ea"/>
                <a:ea typeface="+mj-ea"/>
              </a:rPr>
              <a:t>感染人類免疫缺乏病毒者或罹患後天免疫缺乏症候群者。</a:t>
            </a:r>
          </a:p>
          <a:p>
            <a:pPr marL="342900" indent="-342900" algn="l">
              <a:buFont typeface="+mj-lt"/>
              <a:buAutoNum type="arabicPeriod"/>
            </a:pPr>
            <a:r>
              <a:rPr lang="zh-TW" altLang="en-US" sz="1600" b="0" i="0" dirty="0">
                <a:solidFill>
                  <a:srgbClr val="000000"/>
                </a:solidFill>
                <a:effectLst/>
                <a:latin typeface="+mj-ea"/>
                <a:ea typeface="+mj-ea"/>
              </a:rPr>
              <a:t>原住民。</a:t>
            </a:r>
          </a:p>
          <a:p>
            <a:pPr marL="342900" indent="-342900" algn="l">
              <a:buFont typeface="+mj-lt"/>
              <a:buAutoNum type="arabicPeriod"/>
            </a:pPr>
            <a:r>
              <a:rPr lang="zh-TW" altLang="en-US" sz="1600" b="0" i="0" dirty="0">
                <a:solidFill>
                  <a:srgbClr val="000000"/>
                </a:solidFill>
                <a:effectLst/>
                <a:latin typeface="+mj-ea"/>
                <a:ea typeface="+mj-ea"/>
              </a:rPr>
              <a:t>災民。</a:t>
            </a:r>
          </a:p>
          <a:p>
            <a:pPr marL="342900" indent="-342900" algn="l">
              <a:buFont typeface="+mj-lt"/>
              <a:buAutoNum type="arabicPeriod"/>
            </a:pPr>
            <a:r>
              <a:rPr lang="zh-TW" altLang="en-US" sz="1600" b="0" i="0" dirty="0">
                <a:solidFill>
                  <a:srgbClr val="000000"/>
                </a:solidFill>
                <a:effectLst/>
                <a:latin typeface="+mj-ea"/>
                <a:ea typeface="+mj-ea"/>
              </a:rPr>
              <a:t>遊民。</a:t>
            </a:r>
          </a:p>
          <a:p>
            <a:pPr marL="342900" indent="-342900" algn="l">
              <a:buFont typeface="+mj-lt"/>
              <a:buAutoNum type="arabicPeriod"/>
            </a:pPr>
            <a:r>
              <a:rPr lang="zh-TW" altLang="en-US" sz="1600" b="0" i="0" dirty="0">
                <a:solidFill>
                  <a:srgbClr val="000000"/>
                </a:solidFill>
                <a:effectLst/>
                <a:latin typeface="+mj-ea"/>
                <a:ea typeface="+mj-ea"/>
              </a:rPr>
              <a:t>因懷孕或生育而遭遇困境之未成年人。</a:t>
            </a:r>
          </a:p>
          <a:p>
            <a:pPr marL="342900" indent="-342900" algn="l">
              <a:buFont typeface="+mj-lt"/>
              <a:buAutoNum type="arabicPeriod"/>
            </a:pPr>
            <a:r>
              <a:rPr lang="zh-TW" altLang="en-US" sz="1600" b="0" i="0" dirty="0">
                <a:solidFill>
                  <a:srgbClr val="000000"/>
                </a:solidFill>
                <a:effectLst/>
                <a:latin typeface="+mj-ea"/>
                <a:ea typeface="+mj-ea"/>
              </a:rPr>
              <a:t>其他經主管機關認定者。</a:t>
            </a:r>
          </a:p>
        </p:txBody>
      </p:sp>
      <p:sp>
        <p:nvSpPr>
          <p:cNvPr id="13" name="文字方塊 12">
            <a:extLst>
              <a:ext uri="{FF2B5EF4-FFF2-40B4-BE49-F238E27FC236}">
                <a16:creationId xmlns:a16="http://schemas.microsoft.com/office/drawing/2014/main" id="{AA894B72-A95D-DC47-1CBB-AAEFFF9A460E}"/>
              </a:ext>
            </a:extLst>
          </p:cNvPr>
          <p:cNvSpPr txBox="1"/>
          <p:nvPr/>
        </p:nvSpPr>
        <p:spPr>
          <a:xfrm>
            <a:off x="4340280" y="6147042"/>
            <a:ext cx="3595856" cy="30777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TW" altLang="zh-TW" sz="1400" b="1" dirty="0">
                <a:effectLst/>
                <a:latin typeface="微軟正黑體" panose="020B0604030504040204" pitchFamily="34" charset="-120"/>
                <a:ea typeface="微軟正黑體" panose="020B0604030504040204" pitchFamily="34" charset="-120"/>
                <a:cs typeface="Times New Roman" panose="02020603050405020304" pitchFamily="18" charset="0"/>
              </a:rPr>
              <a:t>同一家庭以一人提出申請一處</a:t>
            </a:r>
            <a:r>
              <a:rPr lang="zh-TW" altLang="en-US" sz="1400" b="1" dirty="0">
                <a:effectLst/>
                <a:latin typeface="微軟正黑體" panose="020B0604030504040204" pitchFamily="34" charset="-120"/>
                <a:ea typeface="微軟正黑體" panose="020B0604030504040204" pitchFamily="34" charset="-120"/>
                <a:cs typeface="Times New Roman" panose="02020603050405020304" pitchFamily="18" charset="0"/>
              </a:rPr>
              <a:t>社會住宅</a:t>
            </a:r>
            <a:r>
              <a:rPr lang="zh-TW" altLang="zh-TW" sz="1400" b="1" dirty="0">
                <a:effectLst/>
                <a:latin typeface="微軟正黑體" panose="020B0604030504040204" pitchFamily="34" charset="-120"/>
                <a:ea typeface="微軟正黑體" panose="020B0604030504040204" pitchFamily="34" charset="-120"/>
                <a:cs typeface="Times New Roman" panose="02020603050405020304" pitchFamily="18" charset="0"/>
              </a:rPr>
              <a:t>為限</a:t>
            </a:r>
            <a:endParaRPr lang="zh-TW" altLang="en-US" sz="1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1125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73206260-6374-11B0-BEFE-C450E3D9EFD5}"/>
              </a:ext>
            </a:extLst>
          </p:cNvPr>
          <p:cNvGraphicFramePr/>
          <p:nvPr>
            <p:extLst>
              <p:ext uri="{D42A27DB-BD31-4B8C-83A1-F6EECF244321}">
                <p14:modId xmlns:p14="http://schemas.microsoft.com/office/powerpoint/2010/main" val="491017333"/>
              </p:ext>
            </p:extLst>
          </p:nvPr>
        </p:nvGraphicFramePr>
        <p:xfrm>
          <a:off x="0" y="1076975"/>
          <a:ext cx="9143999" cy="5579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3</a:t>
            </a:fld>
            <a:endParaRPr lang="en-US" dirty="0">
              <a:solidFill>
                <a:schemeClr val="tx1"/>
              </a:solidFill>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本縣社會住宅預定地</a:t>
            </a:r>
          </a:p>
        </p:txBody>
      </p:sp>
      <p:sp>
        <p:nvSpPr>
          <p:cNvPr id="3" name="左大括弧 2">
            <a:extLst>
              <a:ext uri="{FF2B5EF4-FFF2-40B4-BE49-F238E27FC236}">
                <a16:creationId xmlns:a16="http://schemas.microsoft.com/office/drawing/2014/main" id="{C0F8DA76-8BB0-B91E-9942-2323C60786E3}"/>
              </a:ext>
            </a:extLst>
          </p:cNvPr>
          <p:cNvSpPr/>
          <p:nvPr/>
        </p:nvSpPr>
        <p:spPr>
          <a:xfrm rot="16200000">
            <a:off x="1822806" y="4333171"/>
            <a:ext cx="246184" cy="19108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左大括弧 5">
            <a:extLst>
              <a:ext uri="{FF2B5EF4-FFF2-40B4-BE49-F238E27FC236}">
                <a16:creationId xmlns:a16="http://schemas.microsoft.com/office/drawing/2014/main" id="{69EE4EA2-F631-4699-1411-B9295F3DE756}"/>
              </a:ext>
            </a:extLst>
          </p:cNvPr>
          <p:cNvSpPr/>
          <p:nvPr/>
        </p:nvSpPr>
        <p:spPr>
          <a:xfrm rot="16200000">
            <a:off x="6231917" y="3381576"/>
            <a:ext cx="269634" cy="38696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33FD491-E37A-123E-EB92-96F07F41474E}"/>
              </a:ext>
            </a:extLst>
          </p:cNvPr>
          <p:cNvSpPr txBox="1"/>
          <p:nvPr/>
        </p:nvSpPr>
        <p:spPr>
          <a:xfrm>
            <a:off x="583986" y="5509958"/>
            <a:ext cx="2723823" cy="646331"/>
          </a:xfrm>
          <a:prstGeom prst="rect">
            <a:avLst/>
          </a:prstGeom>
          <a:noFill/>
        </p:spPr>
        <p:txBody>
          <a:bodyPr wrap="none" rtlCol="0">
            <a:spAutoFit/>
          </a:bodyPr>
          <a:lstStyle/>
          <a:p>
            <a:pPr algn="ctr"/>
            <a:r>
              <a:rPr lang="zh-TW" altLang="en-US" dirty="0"/>
              <a:t>內政部國土管理署</a:t>
            </a:r>
            <a:endParaRPr lang="en-US" altLang="zh-TW" dirty="0"/>
          </a:p>
          <a:p>
            <a:pPr algn="ctr"/>
            <a:r>
              <a:rPr lang="zh-TW" altLang="en-US" dirty="0"/>
              <a:t>國家住宅及都市更新中心</a:t>
            </a:r>
          </a:p>
        </p:txBody>
      </p:sp>
      <p:sp>
        <p:nvSpPr>
          <p:cNvPr id="15" name="文字方塊 14">
            <a:extLst>
              <a:ext uri="{FF2B5EF4-FFF2-40B4-BE49-F238E27FC236}">
                <a16:creationId xmlns:a16="http://schemas.microsoft.com/office/drawing/2014/main" id="{4DC597D6-3B2E-DC5A-3A69-880638220F3A}"/>
              </a:ext>
            </a:extLst>
          </p:cNvPr>
          <p:cNvSpPr txBox="1"/>
          <p:nvPr/>
        </p:nvSpPr>
        <p:spPr>
          <a:xfrm>
            <a:off x="5697320" y="5509958"/>
            <a:ext cx="1338828" cy="369332"/>
          </a:xfrm>
          <a:prstGeom prst="rect">
            <a:avLst/>
          </a:prstGeom>
          <a:noFill/>
        </p:spPr>
        <p:txBody>
          <a:bodyPr wrap="none" rtlCol="0">
            <a:spAutoFit/>
          </a:bodyPr>
          <a:lstStyle/>
          <a:p>
            <a:r>
              <a:rPr lang="zh-TW" altLang="en-US" dirty="0"/>
              <a:t>連江縣政府</a:t>
            </a:r>
          </a:p>
        </p:txBody>
      </p:sp>
    </p:spTree>
    <p:extLst>
      <p:ext uri="{BB962C8B-B14F-4D97-AF65-F5344CB8AC3E}">
        <p14:creationId xmlns:p14="http://schemas.microsoft.com/office/powerpoint/2010/main" val="274332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4</a:t>
            </a:fld>
            <a:endParaRPr lang="en-US" dirty="0">
              <a:solidFill>
                <a:schemeClr val="tx1"/>
              </a:solidFill>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過去</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pic>
        <p:nvPicPr>
          <p:cNvPr id="20" name="圖片 19"/>
          <p:cNvPicPr>
            <a:picLocks noChangeAspect="1"/>
          </p:cNvPicPr>
          <p:nvPr/>
        </p:nvPicPr>
        <p:blipFill rotWithShape="1">
          <a:blip r:embed="rId3">
            <a:extLst>
              <a:ext uri="{28A0092B-C50C-407E-A947-70E740481C1C}">
                <a14:useLocalDpi xmlns:a14="http://schemas.microsoft.com/office/drawing/2010/main" val="0"/>
              </a:ext>
            </a:extLst>
          </a:blip>
          <a:srcRect l="1020" t="15371" r="4762" b="460"/>
          <a:stretch/>
        </p:blipFill>
        <p:spPr>
          <a:xfrm>
            <a:off x="493060" y="3713784"/>
            <a:ext cx="5303892" cy="2665235"/>
          </a:xfrm>
          <a:prstGeom prst="rect">
            <a:avLst/>
          </a:prstGeom>
        </p:spPr>
      </p:pic>
      <p:sp>
        <p:nvSpPr>
          <p:cNvPr id="21" name="文字方塊 20"/>
          <p:cNvSpPr txBox="1"/>
          <p:nvPr/>
        </p:nvSpPr>
        <p:spPr>
          <a:xfrm>
            <a:off x="493059" y="1986153"/>
            <a:ext cx="8193740" cy="1323439"/>
          </a:xfrm>
          <a:prstGeom prst="rect">
            <a:avLst/>
          </a:prstGeom>
          <a:noFill/>
        </p:spPr>
        <p:txBody>
          <a:bodyPr wrap="square" rtlCol="0">
            <a:spAutoFit/>
          </a:bodyPr>
          <a:lstStyle/>
          <a:p>
            <a:pPr indent="511175" algn="just">
              <a:spcBef>
                <a:spcPct val="0"/>
              </a:spcBef>
            </a:pPr>
            <a:r>
              <a:rPr lang="zh-TW" altLang="en-US" sz="2000" b="1" cap="all" dirty="0">
                <a:latin typeface="+mn-ea"/>
              </a:rPr>
              <a:t>仁愛</a:t>
            </a:r>
            <a:r>
              <a:rPr lang="en-US" altLang="zh-TW" sz="2000" b="1" cap="all" dirty="0">
                <a:latin typeface="+mn-ea"/>
              </a:rPr>
              <a:t>147</a:t>
            </a:r>
            <a:r>
              <a:rPr lang="zh-TW" altLang="en-US" sz="2000" b="1" cap="all" dirty="0">
                <a:latin typeface="+mn-ea"/>
              </a:rPr>
              <a:t>土地辦理保護區變更為住宅區時，營建署都市計劃委員會要求興建社會住宅；</a:t>
            </a:r>
            <a:r>
              <a:rPr lang="zh-TW" altLang="zh-TW" sz="2000" b="1" cap="all" dirty="0">
                <a:latin typeface="+mn-ea"/>
              </a:rPr>
              <a:t>本縣首例為南竿鄉</a:t>
            </a:r>
            <a:r>
              <a:rPr lang="zh-TW" altLang="en-US" sz="2000" b="1" cap="all" dirty="0">
                <a:latin typeface="+mn-ea"/>
              </a:rPr>
              <a:t>「</a:t>
            </a:r>
            <a:r>
              <a:rPr lang="zh-TW" altLang="zh-TW" sz="2000" b="1" cap="all" dirty="0">
                <a:latin typeface="+mn-ea"/>
              </a:rPr>
              <a:t>仁愛段</a:t>
            </a:r>
            <a:r>
              <a:rPr lang="en-US" altLang="zh-TW" sz="2000" b="1" cap="all" dirty="0">
                <a:latin typeface="+mn-ea"/>
              </a:rPr>
              <a:t>147</a:t>
            </a:r>
            <a:r>
              <a:rPr lang="zh-TW" altLang="zh-TW" sz="2000" b="1" cap="all" dirty="0">
                <a:latin typeface="+mn-ea"/>
              </a:rPr>
              <a:t>地號示範住宅、社會住宅</a:t>
            </a:r>
            <a:r>
              <a:rPr lang="zh-TW" altLang="en-US" sz="2000" b="1" cap="all" dirty="0">
                <a:latin typeface="+mn-ea"/>
              </a:rPr>
              <a:t>」，</a:t>
            </a:r>
            <a:r>
              <a:rPr lang="zh-TW" altLang="en-US" sz="2000" b="1" cap="all" dirty="0">
                <a:latin typeface="+mn-ea"/>
                <a:cs typeface="+mj-cs"/>
              </a:rPr>
              <a:t>總計</a:t>
            </a:r>
            <a:r>
              <a:rPr lang="en-US" altLang="zh-TW" sz="2000" b="1" cap="all" dirty="0">
                <a:latin typeface="+mn-ea"/>
                <a:cs typeface="+mj-cs"/>
              </a:rPr>
              <a:t>214</a:t>
            </a:r>
            <a:r>
              <a:rPr lang="zh-TW" altLang="en-US" sz="2000" b="1" cap="all" dirty="0">
                <a:latin typeface="+mn-ea"/>
                <a:cs typeface="+mj-cs"/>
              </a:rPr>
              <a:t>戶</a:t>
            </a:r>
            <a:r>
              <a:rPr lang="zh-TW" altLang="zh-TW" sz="2000" b="1" cap="all" dirty="0">
                <a:latin typeface="+mn-ea"/>
                <a:cs typeface="+mj-cs"/>
              </a:rPr>
              <a:t>，其中</a:t>
            </a:r>
            <a:r>
              <a:rPr lang="en-US" altLang="zh-TW" sz="2000" b="1" cap="all" dirty="0">
                <a:latin typeface="+mn-ea"/>
                <a:cs typeface="+mj-cs"/>
              </a:rPr>
              <a:t>20</a:t>
            </a:r>
            <a:r>
              <a:rPr lang="zh-TW" altLang="zh-TW" sz="2000" b="1" cap="all" dirty="0">
                <a:latin typeface="+mn-ea"/>
                <a:cs typeface="+mj-cs"/>
              </a:rPr>
              <a:t>戶為社會住宅，</a:t>
            </a:r>
            <a:r>
              <a:rPr lang="zh-TW" altLang="zh-TW" sz="2000" b="1" cap="all" dirty="0">
                <a:solidFill>
                  <a:srgbClr val="FF0000"/>
                </a:solidFill>
                <a:latin typeface="+mn-ea"/>
                <a:cs typeface="+mj-cs"/>
              </a:rPr>
              <a:t>預計本</a:t>
            </a:r>
            <a:r>
              <a:rPr lang="en-US" altLang="zh-TW" sz="2000" b="1" cap="all" dirty="0">
                <a:solidFill>
                  <a:srgbClr val="FF0000"/>
                </a:solidFill>
                <a:latin typeface="+mn-ea"/>
                <a:cs typeface="+mj-cs"/>
              </a:rPr>
              <a:t>(112)</a:t>
            </a:r>
            <a:r>
              <a:rPr lang="zh-TW" altLang="zh-TW" sz="2000" b="1" cap="all" dirty="0">
                <a:solidFill>
                  <a:srgbClr val="FF0000"/>
                </a:solidFill>
                <a:latin typeface="+mn-ea"/>
                <a:cs typeface="+mj-cs"/>
              </a:rPr>
              <a:t>年度</a:t>
            </a:r>
            <a:r>
              <a:rPr lang="en-US" altLang="zh-TW" sz="2000" b="1" cap="all" dirty="0">
                <a:solidFill>
                  <a:srgbClr val="FF0000"/>
                </a:solidFill>
                <a:latin typeface="+mn-ea"/>
                <a:cs typeface="+mj-cs"/>
              </a:rPr>
              <a:t>12</a:t>
            </a:r>
            <a:r>
              <a:rPr lang="zh-TW" altLang="zh-TW" sz="2000" b="1" cap="all" dirty="0">
                <a:solidFill>
                  <a:srgbClr val="FF0000"/>
                </a:solidFill>
                <a:latin typeface="+mn-ea"/>
                <a:cs typeface="+mj-cs"/>
              </a:rPr>
              <a:t>月中旬竣工、</a:t>
            </a:r>
            <a:r>
              <a:rPr lang="en-US" altLang="zh-TW" sz="2000" b="1" cap="all" dirty="0">
                <a:solidFill>
                  <a:srgbClr val="FF0000"/>
                </a:solidFill>
                <a:latin typeface="+mn-ea"/>
                <a:cs typeface="+mj-cs"/>
              </a:rPr>
              <a:t>113</a:t>
            </a:r>
            <a:r>
              <a:rPr lang="zh-TW" altLang="zh-TW" sz="2000" b="1" cap="all" dirty="0">
                <a:solidFill>
                  <a:srgbClr val="FF0000"/>
                </a:solidFill>
                <a:latin typeface="+mn-ea"/>
                <a:cs typeface="+mj-cs"/>
              </a:rPr>
              <a:t>年辦理招租營運</a:t>
            </a:r>
            <a:r>
              <a:rPr lang="zh-TW" altLang="zh-TW" sz="2000" b="1" cap="all" dirty="0">
                <a:latin typeface="+mn-ea"/>
                <a:cs typeface="+mj-cs"/>
              </a:rPr>
              <a:t>。</a:t>
            </a:r>
            <a:endParaRPr lang="en-US" altLang="zh-TW" sz="2000" b="1" cap="all" dirty="0">
              <a:latin typeface="+mn-ea"/>
              <a:cs typeface="+mj-cs"/>
            </a:endParaRPr>
          </a:p>
        </p:txBody>
      </p:sp>
      <p:graphicFrame>
        <p:nvGraphicFramePr>
          <p:cNvPr id="22" name="圖表 21"/>
          <p:cNvGraphicFramePr/>
          <p:nvPr>
            <p:extLst>
              <p:ext uri="{D42A27DB-BD31-4B8C-83A1-F6EECF244321}">
                <p14:modId xmlns:p14="http://schemas.microsoft.com/office/powerpoint/2010/main" val="736445725"/>
              </p:ext>
            </p:extLst>
          </p:nvPr>
        </p:nvGraphicFramePr>
        <p:xfrm>
          <a:off x="5867400" y="3713783"/>
          <a:ext cx="2819399" cy="2665237"/>
        </p:xfrm>
        <a:graphic>
          <a:graphicData uri="http://schemas.openxmlformats.org/drawingml/2006/chart">
            <c:chart xmlns:c="http://schemas.openxmlformats.org/drawingml/2006/chart" xmlns:r="http://schemas.openxmlformats.org/officeDocument/2006/relationships" r:id="rId4"/>
          </a:graphicData>
        </a:graphic>
      </p:graphicFrame>
      <p:sp>
        <p:nvSpPr>
          <p:cNvPr id="23" name="標題 6"/>
          <p:cNvSpPr txBox="1">
            <a:spLocks/>
          </p:cNvSpPr>
          <p:nvPr/>
        </p:nvSpPr>
        <p:spPr>
          <a:xfrm>
            <a:off x="482426" y="6410920"/>
            <a:ext cx="5374341" cy="366368"/>
          </a:xfrm>
          <a:prstGeom prst="rect">
            <a:avLst/>
          </a:prstGeom>
          <a:solidFill>
            <a:schemeClr val="bg1"/>
          </a:solidFill>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Clr>
                <a:schemeClr val="accent2"/>
              </a:buClr>
              <a:buFont typeface="華康儷中黑" panose="020B0509000000000000" pitchFamily="49" charset="-120"/>
              <a:buChar char="◢"/>
            </a:pPr>
            <a:r>
              <a:rPr lang="zh-TW" altLang="en-US" sz="1400" b="1" dirty="0">
                <a:solidFill>
                  <a:schemeClr val="accent2"/>
                </a:solidFill>
                <a:latin typeface="+mn-ea"/>
                <a:ea typeface="+mn-ea"/>
              </a:rPr>
              <a:t>仁愛段</a:t>
            </a:r>
            <a:r>
              <a:rPr lang="en-US" altLang="zh-TW" sz="1400" b="1" dirty="0">
                <a:solidFill>
                  <a:schemeClr val="accent2"/>
                </a:solidFill>
                <a:latin typeface="+mn-ea"/>
                <a:ea typeface="+mn-ea"/>
              </a:rPr>
              <a:t>147</a:t>
            </a:r>
            <a:r>
              <a:rPr lang="zh-TW" altLang="en-US" sz="1400" b="1" dirty="0">
                <a:solidFill>
                  <a:schemeClr val="accent2"/>
                </a:solidFill>
                <a:latin typeface="+mn-ea"/>
                <a:ea typeface="+mn-ea"/>
              </a:rPr>
              <a:t>住宅</a:t>
            </a:r>
          </a:p>
        </p:txBody>
      </p:sp>
      <p:sp>
        <p:nvSpPr>
          <p:cNvPr id="25" name="文字方塊 24">
            <a:extLst>
              <a:ext uri="{FF2B5EF4-FFF2-40B4-BE49-F238E27FC236}">
                <a16:creationId xmlns:a16="http://schemas.microsoft.com/office/drawing/2014/main" id="{97EFA7B1-46B3-2877-5C06-C167D054109A}"/>
              </a:ext>
            </a:extLst>
          </p:cNvPr>
          <p:cNvSpPr txBox="1"/>
          <p:nvPr/>
        </p:nvSpPr>
        <p:spPr>
          <a:xfrm>
            <a:off x="493060" y="3316650"/>
            <a:ext cx="8193740" cy="338554"/>
          </a:xfrm>
          <a:prstGeom prst="rect">
            <a:avLst/>
          </a:prstGeom>
          <a:solidFill>
            <a:schemeClr val="accent3">
              <a:lumMod val="20000"/>
              <a:lumOff val="80000"/>
            </a:schemeClr>
          </a:solidFill>
        </p:spPr>
        <p:txBody>
          <a:bodyPr wrap="square" rtlCol="0">
            <a:spAutoFit/>
          </a:bodyPr>
          <a:lstStyle/>
          <a:p>
            <a:r>
              <a:rPr lang="en-US" altLang="zh-TW" sz="1600" b="1" dirty="0">
                <a:solidFill>
                  <a:schemeClr val="accent2">
                    <a:lumMod val="50000"/>
                  </a:schemeClr>
                </a:solidFill>
                <a:latin typeface="+mn-ea"/>
              </a:rPr>
              <a:t>※</a:t>
            </a:r>
            <a:r>
              <a:rPr lang="zh-TW" altLang="en-US" sz="1600" b="1" dirty="0">
                <a:solidFill>
                  <a:schemeClr val="accent2">
                    <a:lumMod val="50000"/>
                  </a:schemeClr>
                </a:solidFill>
                <a:latin typeface="+mn-ea"/>
              </a:rPr>
              <a:t> 「連江縣南竿鄉仁愛段社會住宅先期規劃案」</a:t>
            </a:r>
            <a:r>
              <a:rPr lang="en-US" altLang="zh-TW" sz="1600" b="1" dirty="0">
                <a:solidFill>
                  <a:schemeClr val="accent2">
                    <a:lumMod val="50000"/>
                  </a:schemeClr>
                </a:solidFill>
                <a:latin typeface="+mn-ea"/>
              </a:rPr>
              <a:t>(</a:t>
            </a:r>
            <a:r>
              <a:rPr lang="zh-TW" altLang="en-US" sz="1600" b="1" dirty="0">
                <a:solidFill>
                  <a:schemeClr val="accent2">
                    <a:lumMod val="50000"/>
                  </a:schemeClr>
                </a:solidFill>
                <a:latin typeface="+mn-ea"/>
              </a:rPr>
              <a:t>成果</a:t>
            </a:r>
            <a:r>
              <a:rPr lang="en-US" altLang="zh-TW" sz="1600" b="1" dirty="0">
                <a:solidFill>
                  <a:schemeClr val="accent2">
                    <a:lumMod val="50000"/>
                  </a:schemeClr>
                </a:solidFill>
                <a:latin typeface="+mn-ea"/>
              </a:rPr>
              <a:t>)</a:t>
            </a:r>
            <a:r>
              <a:rPr lang="zh-TW" altLang="en-US" sz="1600" b="1" dirty="0">
                <a:solidFill>
                  <a:schemeClr val="accent2">
                    <a:lumMod val="50000"/>
                  </a:schemeClr>
                </a:solidFill>
                <a:latin typeface="+mn-ea"/>
              </a:rPr>
              <a:t>內政部營建署於 </a:t>
            </a:r>
            <a:r>
              <a:rPr lang="en-US" altLang="zh-TW" sz="1600" b="1" dirty="0">
                <a:solidFill>
                  <a:schemeClr val="accent2">
                    <a:lumMod val="50000"/>
                  </a:schemeClr>
                </a:solidFill>
                <a:latin typeface="+mn-ea"/>
              </a:rPr>
              <a:t>107/02/02</a:t>
            </a:r>
            <a:r>
              <a:rPr lang="zh-TW" altLang="en-US" sz="1600" b="1" dirty="0">
                <a:solidFill>
                  <a:schemeClr val="accent2">
                    <a:lumMod val="50000"/>
                  </a:schemeClr>
                </a:solidFill>
                <a:latin typeface="+mn-ea"/>
              </a:rPr>
              <a:t> 備查。</a:t>
            </a:r>
          </a:p>
        </p:txBody>
      </p:sp>
    </p:spTree>
    <p:extLst>
      <p:ext uri="{BB962C8B-B14F-4D97-AF65-F5344CB8AC3E}">
        <p14:creationId xmlns:p14="http://schemas.microsoft.com/office/powerpoint/2010/main" val="283871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5</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過去</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97EFA7B1-46B3-2877-5C06-C167D054109A}"/>
              </a:ext>
            </a:extLst>
          </p:cNvPr>
          <p:cNvSpPr txBox="1"/>
          <p:nvPr/>
        </p:nvSpPr>
        <p:spPr>
          <a:xfrm>
            <a:off x="806824" y="1962908"/>
            <a:ext cx="7879975" cy="830997"/>
          </a:xfrm>
          <a:prstGeom prst="rect">
            <a:avLst/>
          </a:prstGeom>
          <a:solidFill>
            <a:schemeClr val="accent3">
              <a:lumMod val="20000"/>
              <a:lumOff val="80000"/>
            </a:schemeClr>
          </a:solidFill>
        </p:spPr>
        <p:txBody>
          <a:bodyPr wrap="square" rtlCol="0">
            <a:spAutoFit/>
          </a:bodyPr>
          <a:lstStyle/>
          <a:p>
            <a:r>
              <a:rPr lang="zh-TW" altLang="en-US" sz="1200" b="1" dirty="0">
                <a:solidFill>
                  <a:schemeClr val="accent2">
                    <a:lumMod val="50000"/>
                  </a:schemeClr>
                </a:solidFill>
                <a:latin typeface="+mn-ea"/>
              </a:rPr>
              <a:t>緣起：</a:t>
            </a:r>
            <a:endParaRPr lang="en-US" altLang="zh-TW" sz="1200" b="1" dirty="0">
              <a:solidFill>
                <a:schemeClr val="accent2">
                  <a:lumMod val="50000"/>
                </a:schemeClr>
              </a:solidFill>
              <a:latin typeface="+mn-ea"/>
            </a:endParaRPr>
          </a:p>
          <a:p>
            <a:r>
              <a:rPr lang="zh-TW" altLang="en-US" b="1" dirty="0">
                <a:solidFill>
                  <a:schemeClr val="accent2">
                    <a:lumMod val="50000"/>
                  </a:schemeClr>
                </a:solidFill>
                <a:latin typeface="+mn-ea"/>
              </a:rPr>
              <a:t>內政部營建署城鄉發展分署計畫於縣府所在地「南竿鄉」興建一處社會住宅</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統計達</a:t>
            </a:r>
            <a:r>
              <a:rPr lang="en-US" altLang="zh-TW" b="1" dirty="0">
                <a:solidFill>
                  <a:schemeClr val="accent2">
                    <a:lumMod val="50000"/>
                  </a:schemeClr>
                </a:solidFill>
                <a:latin typeface="+mn-ea"/>
              </a:rPr>
              <a:t>5</a:t>
            </a:r>
            <a:r>
              <a:rPr lang="zh-TW" altLang="en-US" b="1" dirty="0">
                <a:solidFill>
                  <a:schemeClr val="accent2">
                    <a:lumMod val="50000"/>
                  </a:schemeClr>
                </a:solidFill>
                <a:latin typeface="+mn-ea"/>
              </a:rPr>
              <a:t>萬人以上之鄉鎮可納入興辦社會住宅計畫</a:t>
            </a:r>
            <a:r>
              <a:rPr lang="en-US" altLang="zh-TW" b="1" dirty="0">
                <a:solidFill>
                  <a:schemeClr val="accent2">
                    <a:lumMod val="50000"/>
                  </a:schemeClr>
                </a:solidFill>
                <a:latin typeface="+mn-ea"/>
              </a:rPr>
              <a:t>)</a:t>
            </a:r>
            <a:endParaRPr lang="zh-TW" altLang="en-US" b="1" dirty="0">
              <a:solidFill>
                <a:schemeClr val="accent2">
                  <a:lumMod val="50000"/>
                </a:schemeClr>
              </a:solidFill>
              <a:latin typeface="+mn-ea"/>
            </a:endParaRPr>
          </a:p>
        </p:txBody>
      </p:sp>
      <p:sp>
        <p:nvSpPr>
          <p:cNvPr id="3" name="文字方塊 2">
            <a:extLst>
              <a:ext uri="{FF2B5EF4-FFF2-40B4-BE49-F238E27FC236}">
                <a16:creationId xmlns:a16="http://schemas.microsoft.com/office/drawing/2014/main" id="{572D89B5-6E46-49AB-A865-F6E84577AAB7}"/>
              </a:ext>
            </a:extLst>
          </p:cNvPr>
          <p:cNvSpPr txBox="1"/>
          <p:nvPr/>
        </p:nvSpPr>
        <p:spPr>
          <a:xfrm>
            <a:off x="529164" y="2793905"/>
            <a:ext cx="8157635" cy="1200329"/>
          </a:xfrm>
          <a:prstGeom prst="rect">
            <a:avLst/>
          </a:prstGeom>
          <a:noFill/>
        </p:spPr>
        <p:txBody>
          <a:bodyPr wrap="square" rtlCol="0">
            <a:spAutoFit/>
          </a:bodyPr>
          <a:lstStyle/>
          <a:p>
            <a:pPr algn="just"/>
            <a:r>
              <a:rPr lang="zh-TW" altLang="en-US" b="1" dirty="0">
                <a:latin typeface="+mn-ea"/>
              </a:rPr>
              <a:t>◆　</a:t>
            </a:r>
            <a:r>
              <a:rPr lang="en-US" altLang="zh-TW" b="1" dirty="0">
                <a:latin typeface="+mn-ea"/>
              </a:rPr>
              <a:t>111/07/25</a:t>
            </a:r>
            <a:r>
              <a:rPr lang="zh-TW" altLang="en-US" b="1" dirty="0">
                <a:latin typeface="+mn-ea"/>
              </a:rPr>
              <a:t> </a:t>
            </a:r>
            <a:r>
              <a:rPr lang="en-US" altLang="zh-TW" b="1" dirty="0">
                <a:latin typeface="+mn-ea"/>
              </a:rPr>
              <a:t>- </a:t>
            </a:r>
            <a:r>
              <a:rPr lang="zh-TW" altLang="en-US" b="1" dirty="0">
                <a:latin typeface="+mn-ea"/>
              </a:rPr>
              <a:t>分署訪馬現勘研商會議</a:t>
            </a:r>
            <a:endParaRPr lang="en-US" altLang="zh-TW" b="1" dirty="0">
              <a:latin typeface="+mn-ea"/>
            </a:endParaRPr>
          </a:p>
          <a:p>
            <a:pPr algn="just"/>
            <a:r>
              <a:rPr lang="zh-TW" altLang="en-US" b="1" dirty="0">
                <a:latin typeface="+mn-ea"/>
              </a:rPr>
              <a:t>◆　</a:t>
            </a:r>
            <a:r>
              <a:rPr lang="en-US" altLang="zh-TW" b="1" dirty="0">
                <a:latin typeface="+mn-ea"/>
              </a:rPr>
              <a:t>111/08/24</a:t>
            </a:r>
            <a:r>
              <a:rPr lang="zh-TW" altLang="en-US" b="1" dirty="0">
                <a:latin typeface="+mn-ea"/>
              </a:rPr>
              <a:t> </a:t>
            </a:r>
            <a:r>
              <a:rPr lang="en-US" altLang="zh-TW" b="1" dirty="0">
                <a:latin typeface="+mn-ea"/>
              </a:rPr>
              <a:t>-</a:t>
            </a:r>
            <a:r>
              <a:rPr lang="zh-TW" altLang="en-US" b="1" dirty="0">
                <a:latin typeface="+mn-ea"/>
              </a:rPr>
              <a:t> 分署署長蒞馬視察</a:t>
            </a:r>
            <a:endParaRPr lang="en-US" altLang="zh-TW" b="1" dirty="0">
              <a:latin typeface="+mn-ea"/>
            </a:endParaRPr>
          </a:p>
          <a:p>
            <a:pPr marL="1744663" indent="-1744663">
              <a:tabLst>
                <a:tab pos="266700" algn="l"/>
              </a:tabLst>
            </a:pPr>
            <a:r>
              <a:rPr lang="zh-TW" altLang="en-US" b="1" dirty="0">
                <a:latin typeface="+mn-ea"/>
              </a:rPr>
              <a:t>◆　</a:t>
            </a:r>
            <a:r>
              <a:rPr lang="en-US" altLang="zh-TW" b="1" dirty="0">
                <a:highlight>
                  <a:srgbClr val="FFFF00"/>
                </a:highlight>
                <a:latin typeface="+mn-ea"/>
              </a:rPr>
              <a:t>111/12/02</a:t>
            </a:r>
            <a:r>
              <a:rPr lang="zh-TW" altLang="en-US" b="1" dirty="0">
                <a:highlight>
                  <a:srgbClr val="FFFF00"/>
                </a:highlight>
                <a:latin typeface="+mn-ea"/>
              </a:rPr>
              <a:t> </a:t>
            </a:r>
            <a:r>
              <a:rPr lang="en-US" altLang="zh-TW" b="1" dirty="0">
                <a:latin typeface="+mn-ea"/>
              </a:rPr>
              <a:t>-</a:t>
            </a:r>
            <a:r>
              <a:rPr lang="zh-TW" altLang="en-US" b="1" dirty="0">
                <a:latin typeface="+mn-ea"/>
              </a:rPr>
              <a:t> 南竿鄉</a:t>
            </a:r>
            <a:r>
              <a:rPr lang="zh-TW" altLang="zh-TW" b="1" dirty="0">
                <a:latin typeface="+mn-ea"/>
              </a:rPr>
              <a:t>暫定預定地為仁愛段虎距南營區</a:t>
            </a:r>
            <a:r>
              <a:rPr lang="en-US" altLang="zh-TW" b="1" dirty="0">
                <a:latin typeface="+mn-ea"/>
              </a:rPr>
              <a:t>(</a:t>
            </a:r>
            <a:r>
              <a:rPr lang="zh-TW" altLang="en-US" b="1" dirty="0">
                <a:latin typeface="+mn-ea"/>
              </a:rPr>
              <a:t>津沙監理所對面</a:t>
            </a:r>
            <a:r>
              <a:rPr lang="en-US" altLang="zh-TW" b="1" dirty="0">
                <a:latin typeface="+mn-ea"/>
              </a:rPr>
              <a:t>)</a:t>
            </a:r>
            <a:r>
              <a:rPr lang="zh-TW" altLang="zh-TW" b="1" dirty="0">
                <a:latin typeface="+mn-ea"/>
              </a:rPr>
              <a:t>，並提出</a:t>
            </a:r>
            <a:r>
              <a:rPr lang="zh-TW" altLang="zh-TW" b="1" dirty="0">
                <a:solidFill>
                  <a:srgbClr val="FF0000"/>
                </a:solidFill>
                <a:latin typeface="+mn-ea"/>
              </a:rPr>
              <a:t>本縣各島皆有居住需求，請該署一併協助規劃</a:t>
            </a:r>
            <a:r>
              <a:rPr lang="zh-TW" altLang="en-US" b="1" dirty="0">
                <a:solidFill>
                  <a:srgbClr val="FF0000"/>
                </a:solidFill>
                <a:latin typeface="+mn-ea"/>
              </a:rPr>
              <a:t>。</a:t>
            </a:r>
            <a:endParaRPr lang="en-US" altLang="zh-TW" b="1" dirty="0">
              <a:solidFill>
                <a:srgbClr val="FF0000"/>
              </a:solidFill>
              <a:latin typeface="+mn-ea"/>
            </a:endParaRPr>
          </a:p>
        </p:txBody>
      </p:sp>
      <p:pic>
        <p:nvPicPr>
          <p:cNvPr id="2" name="圖片 1"/>
          <p:cNvPicPr>
            <a:picLocks noChangeAspect="1"/>
          </p:cNvPicPr>
          <p:nvPr/>
        </p:nvPicPr>
        <p:blipFill rotWithShape="1">
          <a:blip r:embed="rId3"/>
          <a:srcRect b="9484"/>
          <a:stretch/>
        </p:blipFill>
        <p:spPr>
          <a:xfrm>
            <a:off x="2345537" y="4058189"/>
            <a:ext cx="3753717" cy="2320832"/>
          </a:xfrm>
          <a:prstGeom prst="rect">
            <a:avLst/>
          </a:prstGeom>
        </p:spPr>
      </p:pic>
      <p:sp>
        <p:nvSpPr>
          <p:cNvPr id="14" name="標題 6"/>
          <p:cNvSpPr txBox="1">
            <a:spLocks/>
          </p:cNvSpPr>
          <p:nvPr/>
        </p:nvSpPr>
        <p:spPr>
          <a:xfrm>
            <a:off x="2345538" y="6379021"/>
            <a:ext cx="6341261" cy="366368"/>
          </a:xfrm>
          <a:prstGeom prst="rect">
            <a:avLst/>
          </a:prstGeom>
          <a:solidFill>
            <a:schemeClr val="bg1"/>
          </a:solidFill>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Clr>
                <a:schemeClr val="accent2"/>
              </a:buClr>
              <a:buFont typeface="華康儷中黑" panose="020B0509000000000000" pitchFamily="49" charset="-120"/>
              <a:buChar char="◢"/>
            </a:pPr>
            <a:r>
              <a:rPr lang="zh-TW" altLang="en-US" sz="1800" b="1" dirty="0">
                <a:solidFill>
                  <a:schemeClr val="accent2"/>
                </a:solidFill>
                <a:latin typeface="+mn-ea"/>
                <a:ea typeface="+mn-ea"/>
              </a:rPr>
              <a:t>仁愛段虎距南營區</a:t>
            </a:r>
            <a:r>
              <a:rPr lang="en-US" altLang="zh-TW" sz="1800" b="1" dirty="0">
                <a:solidFill>
                  <a:schemeClr val="accent2"/>
                </a:solidFill>
                <a:latin typeface="+mn-ea"/>
                <a:ea typeface="+mn-ea"/>
              </a:rPr>
              <a:t>(</a:t>
            </a:r>
            <a:r>
              <a:rPr lang="zh-TW" altLang="en-US" sz="1800" b="1" dirty="0">
                <a:solidFill>
                  <a:schemeClr val="accent2"/>
                </a:solidFill>
                <a:latin typeface="+mn-ea"/>
                <a:ea typeface="+mn-ea"/>
              </a:rPr>
              <a:t>津沙監理所對面</a:t>
            </a:r>
            <a:r>
              <a:rPr lang="en-US" altLang="zh-TW" sz="1800" b="1" dirty="0">
                <a:solidFill>
                  <a:schemeClr val="accent2"/>
                </a:solidFill>
                <a:latin typeface="+mn-ea"/>
                <a:ea typeface="+mn-ea"/>
              </a:rPr>
              <a:t>)</a:t>
            </a:r>
            <a:endParaRPr lang="zh-TW" altLang="en-US" sz="1800" b="1" dirty="0">
              <a:solidFill>
                <a:schemeClr val="accent2"/>
              </a:solidFill>
              <a:latin typeface="+mn-ea"/>
              <a:ea typeface="+mn-ea"/>
            </a:endParaRPr>
          </a:p>
        </p:txBody>
      </p:sp>
      <p:pic>
        <p:nvPicPr>
          <p:cNvPr id="10" name="圖片 9"/>
          <p:cNvPicPr>
            <a:picLocks noChangeAspect="1"/>
          </p:cNvPicPr>
          <p:nvPr/>
        </p:nvPicPr>
        <p:blipFill rotWithShape="1">
          <a:blip r:embed="rId4"/>
          <a:srcRect t="2826"/>
          <a:stretch/>
        </p:blipFill>
        <p:spPr>
          <a:xfrm>
            <a:off x="6139262" y="4058189"/>
            <a:ext cx="2547537" cy="2320832"/>
          </a:xfrm>
          <a:prstGeom prst="rect">
            <a:avLst/>
          </a:prstGeom>
        </p:spPr>
      </p:pic>
      <p:sp>
        <p:nvSpPr>
          <p:cNvPr id="11" name="文字方塊 10"/>
          <p:cNvSpPr txBox="1"/>
          <p:nvPr/>
        </p:nvSpPr>
        <p:spPr>
          <a:xfrm>
            <a:off x="4896681" y="6172542"/>
            <a:ext cx="1202573" cy="200055"/>
          </a:xfrm>
          <a:prstGeom prst="rect">
            <a:avLst/>
          </a:prstGeom>
          <a:noFill/>
        </p:spPr>
        <p:txBody>
          <a:bodyPr wrap="none" rtlCol="0">
            <a:spAutoFit/>
          </a:bodyPr>
          <a:lstStyle/>
          <a:p>
            <a:r>
              <a:rPr lang="zh-TW" altLang="en-US" sz="700" dirty="0"/>
              <a:t>圖片來源：</a:t>
            </a:r>
            <a:r>
              <a:rPr lang="en-US" altLang="zh-TW" sz="700" dirty="0"/>
              <a:t>GOOGLE MAP</a:t>
            </a:r>
            <a:endParaRPr lang="zh-TW" altLang="en-US" sz="700" dirty="0"/>
          </a:p>
        </p:txBody>
      </p:sp>
      <p:sp>
        <p:nvSpPr>
          <p:cNvPr id="20" name="文字方塊 19"/>
          <p:cNvSpPr txBox="1"/>
          <p:nvPr/>
        </p:nvSpPr>
        <p:spPr>
          <a:xfrm>
            <a:off x="7486619" y="6172542"/>
            <a:ext cx="1202573" cy="200055"/>
          </a:xfrm>
          <a:prstGeom prst="rect">
            <a:avLst/>
          </a:prstGeom>
          <a:noFill/>
        </p:spPr>
        <p:txBody>
          <a:bodyPr wrap="none" rtlCol="0">
            <a:spAutoFit/>
          </a:bodyPr>
          <a:lstStyle/>
          <a:p>
            <a:r>
              <a:rPr lang="zh-TW" altLang="en-US" sz="700" dirty="0"/>
              <a:t>圖片來源：</a:t>
            </a:r>
            <a:r>
              <a:rPr lang="en-US" altLang="zh-TW" sz="700" dirty="0"/>
              <a:t>GOOGLE MAP</a:t>
            </a:r>
            <a:endParaRPr lang="zh-TW" altLang="en-US" sz="700" dirty="0"/>
          </a:p>
        </p:txBody>
      </p:sp>
    </p:spTree>
    <p:extLst>
      <p:ext uri="{BB962C8B-B14F-4D97-AF65-F5344CB8AC3E}">
        <p14:creationId xmlns:p14="http://schemas.microsoft.com/office/powerpoint/2010/main" val="382723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6</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72D89B5-6E46-49AB-A865-F6E84577AAB7}"/>
              </a:ext>
            </a:extLst>
          </p:cNvPr>
          <p:cNvSpPr txBox="1"/>
          <p:nvPr/>
        </p:nvSpPr>
        <p:spPr>
          <a:xfrm>
            <a:off x="529163" y="1986153"/>
            <a:ext cx="8157635" cy="2862322"/>
          </a:xfrm>
          <a:prstGeom prst="rect">
            <a:avLst/>
          </a:prstGeom>
          <a:noFill/>
        </p:spPr>
        <p:txBody>
          <a:bodyPr wrap="square" rtlCol="0">
            <a:spAutoFit/>
          </a:bodyPr>
          <a:lstStyle/>
          <a:p>
            <a:pPr marL="1744663" indent="-1744663">
              <a:tabLst>
                <a:tab pos="266700" algn="l"/>
              </a:tabLst>
            </a:pPr>
            <a:r>
              <a:rPr lang="zh-TW" altLang="en-US" b="1" dirty="0">
                <a:latin typeface="+mn-ea"/>
              </a:rPr>
              <a:t>◆　</a:t>
            </a:r>
            <a:r>
              <a:rPr lang="en-US" altLang="zh-TW" b="1" dirty="0">
                <a:latin typeface="+mn-ea"/>
              </a:rPr>
              <a:t>111/12/27</a:t>
            </a:r>
            <a:r>
              <a:rPr lang="zh-TW" altLang="en-US" b="1" dirty="0">
                <a:latin typeface="+mn-ea"/>
              </a:rPr>
              <a:t> </a:t>
            </a:r>
            <a:r>
              <a:rPr lang="en-US" altLang="zh-TW" b="1" dirty="0">
                <a:latin typeface="+mn-ea"/>
              </a:rPr>
              <a:t>-</a:t>
            </a:r>
            <a:r>
              <a:rPr lang="zh-TW" altLang="en-US" b="1" dirty="0">
                <a:latin typeface="+mn-ea"/>
              </a:rPr>
              <a:t> </a:t>
            </a:r>
            <a:r>
              <a:rPr lang="zh-TW" altLang="zh-TW" b="1" dirty="0">
                <a:latin typeface="+mn-ea"/>
              </a:rPr>
              <a:t>王縣長忠銘上任</a:t>
            </a:r>
            <a:r>
              <a:rPr lang="zh-TW" altLang="en-US" b="1" dirty="0">
                <a:latin typeface="+mn-ea"/>
              </a:rPr>
              <a:t>後第一次主管周報</a:t>
            </a:r>
            <a:r>
              <a:rPr lang="zh-TW" altLang="zh-TW" b="1" dirty="0">
                <a:latin typeface="+mn-ea"/>
              </a:rPr>
              <a:t>即交辦</a:t>
            </a:r>
            <a:r>
              <a:rPr lang="zh-TW" altLang="en-US" b="1" dirty="0">
                <a:latin typeface="+mn-ea"/>
              </a:rPr>
              <a:t>本人</a:t>
            </a:r>
            <a:r>
              <a:rPr lang="zh-TW" altLang="zh-TW" b="1" dirty="0">
                <a:latin typeface="+mn-ea"/>
              </a:rPr>
              <a:t>：推動本縣社會住宅</a:t>
            </a:r>
            <a:r>
              <a:rPr lang="zh-TW" altLang="en-US" b="1" dirty="0">
                <a:latin typeface="+mn-ea"/>
              </a:rPr>
              <a:t>及介壽商場計畫</a:t>
            </a:r>
            <a:r>
              <a:rPr lang="zh-TW" altLang="zh-TW" b="1" dirty="0">
                <a:latin typeface="+mn-ea"/>
              </a:rPr>
              <a:t>，</a:t>
            </a:r>
            <a:r>
              <a:rPr lang="zh-TW" altLang="en-US" b="1" dirty="0">
                <a:latin typeface="+mn-ea"/>
              </a:rPr>
              <a:t>希望</a:t>
            </a:r>
            <a:r>
              <a:rPr lang="zh-TW" altLang="zh-TW" b="1" dirty="0">
                <a:solidFill>
                  <a:srgbClr val="FF0000"/>
                </a:solidFill>
                <a:latin typeface="+mn-ea"/>
              </a:rPr>
              <a:t>於三年內定案</a:t>
            </a:r>
            <a:r>
              <a:rPr lang="zh-TW" altLang="en-US" b="1" dirty="0">
                <a:solidFill>
                  <a:srgbClr val="FF0000"/>
                </a:solidFill>
                <a:latin typeface="+mn-ea"/>
              </a:rPr>
              <a:t>推動，並由縣長每半個月親自主持推動會議</a:t>
            </a:r>
            <a:r>
              <a:rPr lang="zh-TW" altLang="zh-TW" b="1" dirty="0">
                <a:latin typeface="+mn-ea"/>
              </a:rPr>
              <a:t>。</a:t>
            </a:r>
            <a:endParaRPr lang="en-US" altLang="zh-TW" b="1" dirty="0">
              <a:latin typeface="+mn-ea"/>
            </a:endParaRPr>
          </a:p>
          <a:p>
            <a:pPr marL="1744663" indent="-1744663">
              <a:tabLst>
                <a:tab pos="266700" algn="l"/>
              </a:tabLst>
            </a:pPr>
            <a:r>
              <a:rPr lang="zh-TW" altLang="en-US" b="1" dirty="0">
                <a:latin typeface="+mn-ea"/>
              </a:rPr>
              <a:t>◆</a:t>
            </a:r>
            <a:r>
              <a:rPr lang="zh-TW" altLang="en-US" b="1" dirty="0">
                <a:highlight>
                  <a:srgbClr val="FFFF00"/>
                </a:highlight>
                <a:latin typeface="+mn-ea"/>
              </a:rPr>
              <a:t>　</a:t>
            </a:r>
            <a:r>
              <a:rPr lang="en-US" altLang="zh-TW" b="1" dirty="0">
                <a:highlight>
                  <a:srgbClr val="FFFF00"/>
                </a:highlight>
                <a:latin typeface="+mn-ea"/>
              </a:rPr>
              <a:t>112/01/10</a:t>
            </a:r>
            <a:r>
              <a:rPr lang="en-US" altLang="zh-TW" b="1" dirty="0">
                <a:latin typeface="+mn-ea"/>
              </a:rPr>
              <a:t> -</a:t>
            </a:r>
            <a:r>
              <a:rPr lang="zh-TW" altLang="en-US" b="1" dirty="0">
                <a:latin typeface="+mn-ea"/>
              </a:rPr>
              <a:t> </a:t>
            </a:r>
            <a:r>
              <a:rPr lang="zh-TW" altLang="en-US" sz="1780" b="1" dirty="0">
                <a:highlight>
                  <a:srgbClr val="FFFF00"/>
                </a:highlight>
                <a:latin typeface="+mn-ea"/>
              </a:rPr>
              <a:t>函請陳雪生委員辦公室召開「第</a:t>
            </a:r>
            <a:r>
              <a:rPr lang="en-US" altLang="zh-TW" sz="1780" b="1" dirty="0">
                <a:highlight>
                  <a:srgbClr val="FFFF00"/>
                </a:highlight>
                <a:latin typeface="+mn-ea"/>
              </a:rPr>
              <a:t>1</a:t>
            </a:r>
            <a:r>
              <a:rPr lang="zh-TW" altLang="en-US" sz="1780" b="1" dirty="0">
                <a:highlight>
                  <a:srgbClr val="FFFF00"/>
                </a:highlight>
                <a:latin typeface="+mn-ea"/>
              </a:rPr>
              <a:t>次連江縣社會住宅研商會議」</a:t>
            </a:r>
            <a:r>
              <a:rPr lang="zh-TW" altLang="en-US" b="1" dirty="0">
                <a:latin typeface="+mn-ea"/>
              </a:rPr>
              <a:t>立法院陳雪生委員會同營建署署長、本府劉參議、本府產發處處處長、縣議會議長、東引鄉鄉長及東引鄉代會主席，召開「東引鄉推動興建社會住宅研商會議」，會議結論：東引地區社會住宅興建營建署</a:t>
            </a:r>
            <a:r>
              <a:rPr lang="en-US" altLang="zh-TW" b="1" dirty="0">
                <a:latin typeface="+mn-ea"/>
              </a:rPr>
              <a:t>(</a:t>
            </a:r>
            <a:r>
              <a:rPr lang="zh-TW" altLang="en-US" b="1" dirty="0">
                <a:latin typeface="+mn-ea"/>
              </a:rPr>
              <a:t>署長</a:t>
            </a:r>
            <a:r>
              <a:rPr lang="en-US" altLang="zh-TW" b="1" dirty="0">
                <a:latin typeface="+mn-ea"/>
              </a:rPr>
              <a:t>)</a:t>
            </a:r>
            <a:r>
              <a:rPr lang="zh-TW" altLang="en-US" b="1" dirty="0">
                <a:latin typeface="+mn-ea"/>
              </a:rPr>
              <a:t>原則同意，</a:t>
            </a:r>
            <a:r>
              <a:rPr lang="zh-TW" altLang="en-US" b="1" dirty="0">
                <a:solidFill>
                  <a:srgbClr val="FF0000"/>
                </a:solidFill>
                <a:latin typeface="+mn-ea"/>
              </a:rPr>
              <a:t>相關細節請營建署召開專業會議推動執行，縣府及地方配合推動，其他各鄉興建模式比照推動。</a:t>
            </a:r>
          </a:p>
        </p:txBody>
      </p:sp>
      <p:pic>
        <p:nvPicPr>
          <p:cNvPr id="6" name="圖片 5"/>
          <p:cNvPicPr>
            <a:picLocks noChangeAspect="1"/>
          </p:cNvPicPr>
          <p:nvPr/>
        </p:nvPicPr>
        <p:blipFill rotWithShape="1">
          <a:blip r:embed="rId3"/>
          <a:srcRect b="20091"/>
          <a:stretch/>
        </p:blipFill>
        <p:spPr>
          <a:xfrm>
            <a:off x="2411439" y="4776901"/>
            <a:ext cx="3052414" cy="1818876"/>
          </a:xfrm>
          <a:prstGeom prst="rect">
            <a:avLst/>
          </a:prstGeom>
        </p:spPr>
      </p:pic>
      <p:pic>
        <p:nvPicPr>
          <p:cNvPr id="16" name="圖片 15" descr="一張含有 服裝, 男人, 人員, 傢俱 的圖片&#10;&#10;自動產生的描述">
            <a:extLst>
              <a:ext uri="{FF2B5EF4-FFF2-40B4-BE49-F238E27FC236}">
                <a16:creationId xmlns:a16="http://schemas.microsoft.com/office/drawing/2014/main" id="{1B10F3A2-2548-D0A2-5B63-51A6F960F2AE}"/>
              </a:ext>
            </a:extLst>
          </p:cNvPr>
          <p:cNvPicPr>
            <a:picLocks noChangeAspect="1"/>
          </p:cNvPicPr>
          <p:nvPr/>
        </p:nvPicPr>
        <p:blipFill rotWithShape="1">
          <a:blip r:embed="rId4"/>
          <a:srcRect l="2933" t="8851"/>
          <a:stretch/>
        </p:blipFill>
        <p:spPr>
          <a:xfrm>
            <a:off x="5666843" y="4776901"/>
            <a:ext cx="2584023" cy="1818876"/>
          </a:xfrm>
          <a:prstGeom prst="rect">
            <a:avLst/>
          </a:prstGeom>
        </p:spPr>
      </p:pic>
      <p:sp>
        <p:nvSpPr>
          <p:cNvPr id="19" name="文字方塊 18">
            <a:extLst>
              <a:ext uri="{FF2B5EF4-FFF2-40B4-BE49-F238E27FC236}">
                <a16:creationId xmlns:a16="http://schemas.microsoft.com/office/drawing/2014/main" id="{AE8AD8E3-DB82-8E88-71CC-9D53224007C0}"/>
              </a:ext>
            </a:extLst>
          </p:cNvPr>
          <p:cNvSpPr txBox="1"/>
          <p:nvPr/>
        </p:nvSpPr>
        <p:spPr>
          <a:xfrm>
            <a:off x="5661426" y="6624609"/>
            <a:ext cx="2589173"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112/01/10</a:t>
            </a:r>
            <a:r>
              <a:rPr lang="zh-TW" altLang="en-US" sz="1100" b="1" dirty="0">
                <a:solidFill>
                  <a:schemeClr val="bg1">
                    <a:lumMod val="50000"/>
                  </a:schemeClr>
                </a:solidFill>
              </a:rPr>
              <a:t> 第</a:t>
            </a:r>
            <a:r>
              <a:rPr lang="en-US" altLang="zh-TW" sz="1100" b="1" dirty="0">
                <a:solidFill>
                  <a:schemeClr val="bg1">
                    <a:lumMod val="50000"/>
                  </a:schemeClr>
                </a:solidFill>
              </a:rPr>
              <a:t>1</a:t>
            </a:r>
            <a:r>
              <a:rPr lang="zh-TW" altLang="en-US" sz="1100" b="1" dirty="0">
                <a:solidFill>
                  <a:schemeClr val="bg1">
                    <a:lumMod val="50000"/>
                  </a:schemeClr>
                </a:solidFill>
              </a:rPr>
              <a:t>次社宅研商會議</a:t>
            </a:r>
          </a:p>
        </p:txBody>
      </p:sp>
      <p:sp>
        <p:nvSpPr>
          <p:cNvPr id="21" name="文字方塊 20">
            <a:extLst>
              <a:ext uri="{FF2B5EF4-FFF2-40B4-BE49-F238E27FC236}">
                <a16:creationId xmlns:a16="http://schemas.microsoft.com/office/drawing/2014/main" id="{AE8AD8E3-DB82-8E88-71CC-9D53224007C0}"/>
              </a:ext>
            </a:extLst>
          </p:cNvPr>
          <p:cNvSpPr txBox="1"/>
          <p:nvPr/>
        </p:nvSpPr>
        <p:spPr>
          <a:xfrm>
            <a:off x="2406020" y="6624609"/>
            <a:ext cx="3109227"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112/01/10</a:t>
            </a:r>
            <a:r>
              <a:rPr lang="zh-TW" altLang="en-US" sz="1100" b="1" dirty="0">
                <a:solidFill>
                  <a:schemeClr val="bg1">
                    <a:lumMod val="50000"/>
                  </a:schemeClr>
                </a:solidFill>
              </a:rPr>
              <a:t> 第</a:t>
            </a:r>
            <a:r>
              <a:rPr lang="en-US" altLang="zh-TW" sz="1100" b="1" dirty="0">
                <a:solidFill>
                  <a:schemeClr val="bg1">
                    <a:lumMod val="50000"/>
                  </a:schemeClr>
                </a:solidFill>
              </a:rPr>
              <a:t>1</a:t>
            </a:r>
            <a:r>
              <a:rPr lang="zh-TW" altLang="en-US" sz="1100" b="1" dirty="0">
                <a:solidFill>
                  <a:schemeClr val="bg1">
                    <a:lumMod val="50000"/>
                  </a:schemeClr>
                </a:solidFill>
              </a:rPr>
              <a:t>次社宅研商會議</a:t>
            </a:r>
          </a:p>
        </p:txBody>
      </p:sp>
    </p:spTree>
    <p:extLst>
      <p:ext uri="{BB962C8B-B14F-4D97-AF65-F5344CB8AC3E}">
        <p14:creationId xmlns:p14="http://schemas.microsoft.com/office/powerpoint/2010/main" val="17397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5393" r="5393"/>
          <a:stretch/>
        </p:blipFill>
        <p:spPr>
          <a:xfrm>
            <a:off x="3386022" y="4540062"/>
            <a:ext cx="2845182" cy="1795071"/>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430" y="4540062"/>
            <a:ext cx="2399366" cy="1795071"/>
          </a:xfrm>
          <a:prstGeom prst="rect">
            <a:avLst/>
          </a:prstGeom>
        </p:spPr>
      </p:pic>
      <p:pic>
        <p:nvPicPr>
          <p:cNvPr id="10" name="圖片 9"/>
          <p:cNvPicPr>
            <a:picLocks noChangeAspect="1"/>
          </p:cNvPicPr>
          <p:nvPr/>
        </p:nvPicPr>
        <p:blipFill rotWithShape="1">
          <a:blip r:embed="rId5">
            <a:extLst>
              <a:ext uri="{28A0092B-C50C-407E-A947-70E740481C1C}">
                <a14:useLocalDpi xmlns:a14="http://schemas.microsoft.com/office/drawing/2010/main" val="0"/>
              </a:ext>
            </a:extLst>
          </a:blip>
          <a:srcRect t="4290" r="6771"/>
          <a:stretch/>
        </p:blipFill>
        <p:spPr>
          <a:xfrm>
            <a:off x="995080" y="4540062"/>
            <a:ext cx="2334716" cy="1795071"/>
          </a:xfrm>
          <a:prstGeom prst="rect">
            <a:avLst/>
          </a:prstGeom>
        </p:spPr>
      </p:pic>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7</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72D89B5-6E46-49AB-A865-F6E84577AAB7}"/>
              </a:ext>
            </a:extLst>
          </p:cNvPr>
          <p:cNvSpPr txBox="1"/>
          <p:nvPr/>
        </p:nvSpPr>
        <p:spPr>
          <a:xfrm>
            <a:off x="529164" y="1997753"/>
            <a:ext cx="8157634" cy="2031325"/>
          </a:xfrm>
          <a:prstGeom prst="rect">
            <a:avLst/>
          </a:prstGeom>
          <a:noFill/>
        </p:spPr>
        <p:txBody>
          <a:bodyPr wrap="square" rtlCol="0">
            <a:spAutoFit/>
          </a:bodyPr>
          <a:lstStyle/>
          <a:p>
            <a:pPr marL="354013" indent="-354013"/>
            <a:r>
              <a:rPr lang="zh-TW" altLang="en-US" b="1" dirty="0">
                <a:solidFill>
                  <a:srgbClr val="FF0000"/>
                </a:solidFill>
                <a:latin typeface="+mn-ea"/>
              </a:rPr>
              <a:t>◆</a:t>
            </a:r>
            <a:r>
              <a:rPr lang="zh-TW" altLang="en-US" b="1" dirty="0">
                <a:latin typeface="+mn-ea"/>
              </a:rPr>
              <a:t>    </a:t>
            </a:r>
            <a:r>
              <a:rPr lang="zh-TW" altLang="en-US" b="1" dirty="0">
                <a:solidFill>
                  <a:srgbClr val="FF0000"/>
                </a:solidFill>
                <a:latin typeface="+mn-ea"/>
              </a:rPr>
              <a:t>本人與縣府產發處分別前往各鄉，</a:t>
            </a:r>
            <a:r>
              <a:rPr lang="zh-TW" altLang="zh-TW" b="1" dirty="0">
                <a:solidFill>
                  <a:srgbClr val="FF0000"/>
                </a:solidFill>
                <a:latin typeface="+mn-ea"/>
              </a:rPr>
              <a:t>會同鄉公所、當地民代</a:t>
            </a:r>
            <a:r>
              <a:rPr lang="zh-TW" altLang="en-US" b="1" dirty="0">
                <a:solidFill>
                  <a:srgbClr val="FF0000"/>
                </a:solidFill>
                <a:latin typeface="+mn-ea"/>
              </a:rPr>
              <a:t>、地政局</a:t>
            </a:r>
            <a:r>
              <a:rPr lang="zh-TW" altLang="zh-TW" b="1" dirty="0">
                <a:solidFill>
                  <a:srgbClr val="FF0000"/>
                </a:solidFill>
                <a:latin typeface="+mn-ea"/>
              </a:rPr>
              <a:t>及軍方現勘社會住宅用地及委辦租屋需求問卷調查。</a:t>
            </a:r>
            <a:endParaRPr lang="en-US" altLang="zh-TW" b="1" dirty="0">
              <a:solidFill>
                <a:srgbClr val="FF0000"/>
              </a:solidFill>
              <a:latin typeface="+mn-ea"/>
            </a:endParaRPr>
          </a:p>
          <a:p>
            <a:r>
              <a:rPr lang="zh-TW" altLang="en-US" b="1" dirty="0">
                <a:solidFill>
                  <a:schemeClr val="bg1">
                    <a:lumMod val="50000"/>
                  </a:schemeClr>
                </a:solidFill>
                <a:latin typeface="+mn-ea"/>
              </a:rPr>
              <a:t>   　  </a:t>
            </a:r>
            <a:r>
              <a:rPr lang="en-US" altLang="zh-TW" b="1" dirty="0">
                <a:latin typeface="+mn-ea"/>
              </a:rPr>
              <a:t>112/02/13</a:t>
            </a:r>
            <a:r>
              <a:rPr lang="zh-TW" altLang="en-US" b="1" dirty="0">
                <a:latin typeface="+mn-ea"/>
              </a:rPr>
              <a:t> </a:t>
            </a:r>
            <a:r>
              <a:rPr lang="en-US" altLang="zh-TW" b="1" dirty="0">
                <a:latin typeface="+mn-ea"/>
              </a:rPr>
              <a:t>-</a:t>
            </a:r>
            <a:r>
              <a:rPr lang="zh-TW" altLang="en-US" b="1" dirty="0">
                <a:latin typeface="+mn-ea"/>
              </a:rPr>
              <a:t> 北竿鄉</a:t>
            </a:r>
            <a:endParaRPr lang="en-US" altLang="zh-TW" b="1" dirty="0">
              <a:latin typeface="+mn-ea"/>
            </a:endParaRPr>
          </a:p>
          <a:p>
            <a:r>
              <a:rPr lang="zh-TW" altLang="en-US" b="1" dirty="0">
                <a:latin typeface="+mn-ea"/>
              </a:rPr>
              <a:t>   　  </a:t>
            </a:r>
            <a:r>
              <a:rPr lang="en-US" altLang="zh-TW" b="1" dirty="0">
                <a:latin typeface="+mn-ea"/>
              </a:rPr>
              <a:t>112/02/18</a:t>
            </a:r>
            <a:r>
              <a:rPr lang="zh-TW" altLang="en-US" b="1" dirty="0">
                <a:latin typeface="+mn-ea"/>
              </a:rPr>
              <a:t> </a:t>
            </a:r>
            <a:r>
              <a:rPr lang="en-US" altLang="zh-TW" b="1" dirty="0">
                <a:latin typeface="+mn-ea"/>
              </a:rPr>
              <a:t>-</a:t>
            </a:r>
            <a:r>
              <a:rPr lang="zh-TW" altLang="en-US" b="1" dirty="0">
                <a:latin typeface="+mn-ea"/>
              </a:rPr>
              <a:t> 南竿鄉</a:t>
            </a:r>
            <a:endParaRPr lang="en-US" altLang="zh-TW" b="1" dirty="0">
              <a:latin typeface="+mn-ea"/>
            </a:endParaRPr>
          </a:p>
          <a:p>
            <a:r>
              <a:rPr lang="zh-TW" altLang="en-US" b="1" dirty="0">
                <a:latin typeface="+mn-ea"/>
              </a:rPr>
              <a:t>   　  </a:t>
            </a:r>
            <a:r>
              <a:rPr lang="en-US" altLang="zh-TW" b="1" dirty="0">
                <a:latin typeface="+mn-ea"/>
              </a:rPr>
              <a:t>112/02/20</a:t>
            </a:r>
            <a:r>
              <a:rPr lang="zh-TW" altLang="en-US" b="1" dirty="0">
                <a:latin typeface="+mn-ea"/>
              </a:rPr>
              <a:t> </a:t>
            </a:r>
            <a:r>
              <a:rPr lang="en-US" altLang="zh-TW" b="1" dirty="0">
                <a:latin typeface="+mn-ea"/>
              </a:rPr>
              <a:t>-</a:t>
            </a:r>
            <a:r>
              <a:rPr lang="zh-TW" altLang="en-US" b="1" dirty="0">
                <a:latin typeface="+mn-ea"/>
              </a:rPr>
              <a:t> 莒光鄉東西莒</a:t>
            </a:r>
            <a:endParaRPr lang="en-US" altLang="zh-TW" b="1" dirty="0">
              <a:latin typeface="+mn-ea"/>
            </a:endParaRPr>
          </a:p>
          <a:p>
            <a:r>
              <a:rPr lang="zh-TW" altLang="en-US" b="1" dirty="0">
                <a:latin typeface="+mn-ea"/>
              </a:rPr>
              <a:t>   　  </a:t>
            </a:r>
            <a:r>
              <a:rPr lang="en-US" altLang="zh-TW" b="1" dirty="0">
                <a:latin typeface="+mn-ea"/>
              </a:rPr>
              <a:t>112/03/03</a:t>
            </a:r>
            <a:r>
              <a:rPr lang="zh-TW" altLang="en-US" b="1" dirty="0">
                <a:latin typeface="+mn-ea"/>
              </a:rPr>
              <a:t> </a:t>
            </a:r>
            <a:r>
              <a:rPr lang="en-US" altLang="zh-TW" b="1" dirty="0">
                <a:latin typeface="+mn-ea"/>
              </a:rPr>
              <a:t>-</a:t>
            </a:r>
            <a:r>
              <a:rPr lang="zh-TW" altLang="en-US" b="1" dirty="0">
                <a:latin typeface="+mn-ea"/>
              </a:rPr>
              <a:t> 莒光鄉西莒</a:t>
            </a:r>
            <a:endParaRPr lang="en-US" altLang="zh-TW" b="1" dirty="0">
              <a:latin typeface="+mn-ea"/>
            </a:endParaRPr>
          </a:p>
          <a:p>
            <a:r>
              <a:rPr lang="zh-TW" altLang="en-US" b="1" dirty="0">
                <a:latin typeface="+mn-ea"/>
              </a:rPr>
              <a:t>   　  </a:t>
            </a:r>
            <a:r>
              <a:rPr lang="en-US" altLang="zh-TW" b="1" dirty="0">
                <a:latin typeface="+mn-ea"/>
              </a:rPr>
              <a:t>112/05/02</a:t>
            </a:r>
            <a:r>
              <a:rPr lang="zh-TW" altLang="en-US" b="1" dirty="0">
                <a:latin typeface="+mn-ea"/>
              </a:rPr>
              <a:t> </a:t>
            </a:r>
            <a:r>
              <a:rPr lang="en-US" altLang="zh-TW" b="1" dirty="0">
                <a:latin typeface="+mn-ea"/>
              </a:rPr>
              <a:t>-</a:t>
            </a:r>
            <a:r>
              <a:rPr lang="zh-TW" altLang="en-US" b="1" dirty="0">
                <a:latin typeface="+mn-ea"/>
              </a:rPr>
              <a:t> 東引鄉</a:t>
            </a:r>
            <a:r>
              <a:rPr lang="en-US" altLang="zh-TW" b="1" dirty="0">
                <a:latin typeface="+mn-ea"/>
              </a:rPr>
              <a:t>(</a:t>
            </a:r>
            <a:r>
              <a:rPr lang="zh-TW" altLang="en-US" b="1" dirty="0">
                <a:latin typeface="+mn-ea"/>
              </a:rPr>
              <a:t>委由公所</a:t>
            </a:r>
            <a:r>
              <a:rPr lang="en-US" altLang="zh-TW" b="1" dirty="0">
                <a:latin typeface="+mn-ea"/>
              </a:rPr>
              <a:t>)</a:t>
            </a:r>
          </a:p>
        </p:txBody>
      </p:sp>
      <p:pic>
        <p:nvPicPr>
          <p:cNvPr id="5" name="圖片 4" descr="一張含有 室內, 牆, 地板, 長沙發 的圖片&#10;&#10;自動產生的描述">
            <a:extLst>
              <a:ext uri="{FF2B5EF4-FFF2-40B4-BE49-F238E27FC236}">
                <a16:creationId xmlns:a16="http://schemas.microsoft.com/office/drawing/2014/main" id="{E57AD8A4-4191-9D56-1F41-ED11A7FBE852}"/>
              </a:ext>
            </a:extLst>
          </p:cNvPr>
          <p:cNvPicPr>
            <a:picLocks noChangeAspect="1"/>
          </p:cNvPicPr>
          <p:nvPr/>
        </p:nvPicPr>
        <p:blipFill rotWithShape="1">
          <a:blip r:embed="rId6"/>
          <a:srcRect l="12340" t="29802" r="12340" b="20997"/>
          <a:stretch/>
        </p:blipFill>
        <p:spPr>
          <a:xfrm>
            <a:off x="4572000" y="2663805"/>
            <a:ext cx="4114795" cy="1512488"/>
          </a:xfrm>
          <a:prstGeom prst="rect">
            <a:avLst/>
          </a:prstGeom>
        </p:spPr>
      </p:pic>
      <p:sp>
        <p:nvSpPr>
          <p:cNvPr id="6" name="文字方塊 5">
            <a:extLst>
              <a:ext uri="{FF2B5EF4-FFF2-40B4-BE49-F238E27FC236}">
                <a16:creationId xmlns:a16="http://schemas.microsoft.com/office/drawing/2014/main" id="{6140AD61-E2E2-7EB0-6A0B-C9D31D19CDC5}"/>
              </a:ext>
            </a:extLst>
          </p:cNvPr>
          <p:cNvSpPr txBox="1"/>
          <p:nvPr/>
        </p:nvSpPr>
        <p:spPr>
          <a:xfrm>
            <a:off x="4571997" y="4173703"/>
            <a:ext cx="4028910"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112/02/13</a:t>
            </a:r>
            <a:r>
              <a:rPr lang="zh-TW" altLang="en-US" sz="1100" b="1" dirty="0">
                <a:solidFill>
                  <a:schemeClr val="bg1">
                    <a:lumMod val="50000"/>
                  </a:schemeClr>
                </a:solidFill>
              </a:rPr>
              <a:t> 北竿鄉會議</a:t>
            </a:r>
          </a:p>
        </p:txBody>
      </p:sp>
      <p:sp>
        <p:nvSpPr>
          <p:cNvPr id="15" name="文字方塊 14">
            <a:extLst>
              <a:ext uri="{FF2B5EF4-FFF2-40B4-BE49-F238E27FC236}">
                <a16:creationId xmlns:a16="http://schemas.microsoft.com/office/drawing/2014/main" id="{6140AD61-E2E2-7EB0-6A0B-C9D31D19CDC5}"/>
              </a:ext>
            </a:extLst>
          </p:cNvPr>
          <p:cNvSpPr txBox="1"/>
          <p:nvPr/>
        </p:nvSpPr>
        <p:spPr>
          <a:xfrm>
            <a:off x="995079" y="6335133"/>
            <a:ext cx="2504282"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112/02/20</a:t>
            </a:r>
            <a:r>
              <a:rPr lang="zh-TW" altLang="en-US" sz="1100" b="1" dirty="0">
                <a:solidFill>
                  <a:schemeClr val="bg1">
                    <a:lumMod val="50000"/>
                  </a:schemeClr>
                </a:solidFill>
              </a:rPr>
              <a:t> 莒光鄉東莒會議</a:t>
            </a:r>
          </a:p>
        </p:txBody>
      </p:sp>
      <p:sp>
        <p:nvSpPr>
          <p:cNvPr id="16" name="文字方塊 15">
            <a:extLst>
              <a:ext uri="{FF2B5EF4-FFF2-40B4-BE49-F238E27FC236}">
                <a16:creationId xmlns:a16="http://schemas.microsoft.com/office/drawing/2014/main" id="{6140AD61-E2E2-7EB0-6A0B-C9D31D19CDC5}"/>
              </a:ext>
            </a:extLst>
          </p:cNvPr>
          <p:cNvSpPr txBox="1"/>
          <p:nvPr/>
        </p:nvSpPr>
        <p:spPr>
          <a:xfrm>
            <a:off x="3386021" y="6335133"/>
            <a:ext cx="2707057"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112/02/20</a:t>
            </a:r>
            <a:r>
              <a:rPr lang="zh-TW" altLang="en-US" sz="1100" b="1" dirty="0">
                <a:solidFill>
                  <a:schemeClr val="bg1">
                    <a:lumMod val="50000"/>
                  </a:schemeClr>
                </a:solidFill>
              </a:rPr>
              <a:t> 莒光鄉西莒會議</a:t>
            </a:r>
          </a:p>
        </p:txBody>
      </p:sp>
      <p:sp>
        <p:nvSpPr>
          <p:cNvPr id="17" name="文字方塊 16">
            <a:extLst>
              <a:ext uri="{FF2B5EF4-FFF2-40B4-BE49-F238E27FC236}">
                <a16:creationId xmlns:a16="http://schemas.microsoft.com/office/drawing/2014/main" id="{6140AD61-E2E2-7EB0-6A0B-C9D31D19CDC5}"/>
              </a:ext>
            </a:extLst>
          </p:cNvPr>
          <p:cNvSpPr txBox="1"/>
          <p:nvPr/>
        </p:nvSpPr>
        <p:spPr>
          <a:xfrm>
            <a:off x="6287429" y="6335133"/>
            <a:ext cx="2399365" cy="261610"/>
          </a:xfrm>
          <a:prstGeom prst="rect">
            <a:avLst/>
          </a:prstGeom>
          <a:noFill/>
        </p:spPr>
        <p:txBody>
          <a:bodyPr wrap="square" rtlCol="0">
            <a:spAutoFit/>
          </a:bodyPr>
          <a:lstStyle/>
          <a:p>
            <a:r>
              <a:rPr lang="zh-TW" altLang="en-US" sz="1100" b="1" dirty="0">
                <a:solidFill>
                  <a:schemeClr val="bg1">
                    <a:lumMod val="50000"/>
                  </a:schemeClr>
                </a:solidFill>
                <a:latin typeface="Abril Fatface" panose="02000503000000020003" pitchFamily="2" charset="0"/>
              </a:rPr>
              <a:t>▲</a:t>
            </a:r>
            <a:r>
              <a:rPr lang="en-US" altLang="zh-TW" sz="1100" b="1" dirty="0">
                <a:solidFill>
                  <a:schemeClr val="bg1">
                    <a:lumMod val="50000"/>
                  </a:schemeClr>
                </a:solidFill>
              </a:rPr>
              <a:t>112/03/03</a:t>
            </a:r>
            <a:r>
              <a:rPr lang="zh-TW" altLang="en-US" sz="1100" b="1" dirty="0">
                <a:solidFill>
                  <a:schemeClr val="bg1">
                    <a:lumMod val="50000"/>
                  </a:schemeClr>
                </a:solidFill>
              </a:rPr>
              <a:t> 莒光鄉西莒會議</a:t>
            </a:r>
          </a:p>
        </p:txBody>
      </p:sp>
    </p:spTree>
    <p:extLst>
      <p:ext uri="{BB962C8B-B14F-4D97-AF65-F5344CB8AC3E}">
        <p14:creationId xmlns:p14="http://schemas.microsoft.com/office/powerpoint/2010/main" val="267287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217C01CDF565}" type="slidenum">
              <a:rPr lang="en-US" smtClean="0">
                <a:solidFill>
                  <a:schemeClr val="tx1"/>
                </a:solidFill>
              </a:rPr>
              <a:pPr/>
              <a:t>8</a:t>
            </a:fld>
            <a:endParaRPr lang="en-US" dirty="0">
              <a:solidFill>
                <a:schemeClr val="tx1"/>
              </a:solidFill>
            </a:endParaRPr>
          </a:p>
        </p:txBody>
      </p:sp>
      <p:sp>
        <p:nvSpPr>
          <p:cNvPr id="8" name="標題 6"/>
          <p:cNvSpPr txBox="1">
            <a:spLocks/>
          </p:cNvSpPr>
          <p:nvPr/>
        </p:nvSpPr>
        <p:spPr>
          <a:xfrm>
            <a:off x="806823" y="759789"/>
            <a:ext cx="7623754"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華康儷中黑" panose="020B0509000000000000" pitchFamily="49" charset="-120"/>
                <a:ea typeface="華康儷中黑" panose="020B0509000000000000" pitchFamily="49" charset="-120"/>
              </a:rPr>
              <a:t>發展過程</a:t>
            </a:r>
            <a:r>
              <a:rPr lang="en-US" altLang="zh-TW" sz="4400" b="1" dirty="0">
                <a:latin typeface="華康儷中黑" panose="020B0509000000000000" pitchFamily="49" charset="-120"/>
                <a:ea typeface="華康儷中黑" panose="020B0509000000000000" pitchFamily="49" charset="-120"/>
              </a:rPr>
              <a:t>【</a:t>
            </a:r>
            <a:r>
              <a:rPr lang="zh-TW" altLang="en-US" sz="4400" b="1" dirty="0">
                <a:latin typeface="華康儷中黑" panose="020B0509000000000000" pitchFamily="49" charset="-120"/>
                <a:ea typeface="華康儷中黑" panose="020B0509000000000000" pitchFamily="49" charset="-120"/>
              </a:rPr>
              <a:t>現在</a:t>
            </a:r>
            <a:r>
              <a:rPr lang="en-US" altLang="zh-TW" sz="4400" b="1" dirty="0">
                <a:latin typeface="華康儷中黑" panose="020B0509000000000000" pitchFamily="49" charset="-120"/>
                <a:ea typeface="華康儷中黑" panose="020B0509000000000000" pitchFamily="49" charset="-120"/>
              </a:rPr>
              <a:t>】</a:t>
            </a:r>
            <a:endParaRPr lang="zh-TW" altLang="en-US" sz="4400" b="1" dirty="0">
              <a:latin typeface="華康儷中黑" panose="020B0509000000000000" pitchFamily="49" charset="-120"/>
              <a:ea typeface="華康儷中黑" panose="020B0509000000000000" pitchFamily="49" charset="-120"/>
            </a:endParaRPr>
          </a:p>
        </p:txBody>
      </p:sp>
      <p:sp>
        <p:nvSpPr>
          <p:cNvPr id="12" name="標題 6"/>
          <p:cNvSpPr txBox="1">
            <a:spLocks/>
          </p:cNvSpPr>
          <p:nvPr/>
        </p:nvSpPr>
        <p:spPr>
          <a:xfrm>
            <a:off x="4572001" y="878805"/>
            <a:ext cx="4028906" cy="9883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zh-TW" altLang="en-US" sz="4400" b="1" dirty="0">
              <a:solidFill>
                <a:schemeClr val="tx1"/>
              </a:solidFill>
              <a:latin typeface="華康儷中黑" panose="020B0509000000000000" pitchFamily="49" charset="-120"/>
              <a:ea typeface="華康儷中黑" panose="020B0509000000000000" pitchFamily="49" charset="-120"/>
            </a:endParaRPr>
          </a:p>
        </p:txBody>
      </p:sp>
      <p:cxnSp>
        <p:nvCxnSpPr>
          <p:cNvPr id="7" name="直線接點 6"/>
          <p:cNvCxnSpPr>
            <a:cxnSpLocks/>
          </p:cNvCxnSpPr>
          <p:nvPr/>
        </p:nvCxnSpPr>
        <p:spPr>
          <a:xfrm>
            <a:off x="690282" y="-96337"/>
            <a:ext cx="0" cy="17368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2E34B73-A3A9-3D13-8A87-70B556186CB4}"/>
              </a:ext>
            </a:extLst>
          </p:cNvPr>
          <p:cNvCxnSpPr>
            <a:cxnSpLocks/>
          </p:cNvCxnSpPr>
          <p:nvPr/>
        </p:nvCxnSpPr>
        <p:spPr>
          <a:xfrm>
            <a:off x="690282" y="2015412"/>
            <a:ext cx="0" cy="458133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9" name="表格 18">
            <a:extLst>
              <a:ext uri="{FF2B5EF4-FFF2-40B4-BE49-F238E27FC236}">
                <a16:creationId xmlns:a16="http://schemas.microsoft.com/office/drawing/2014/main" id="{7A1CA5DC-DA9E-14D3-9FAE-1C26098C023D}"/>
              </a:ext>
            </a:extLst>
          </p:cNvPr>
          <p:cNvGraphicFramePr>
            <a:graphicFrameLocks noGrp="1"/>
          </p:cNvGraphicFramePr>
          <p:nvPr>
            <p:extLst>
              <p:ext uri="{D42A27DB-BD31-4B8C-83A1-F6EECF244321}">
                <p14:modId xmlns:p14="http://schemas.microsoft.com/office/powerpoint/2010/main" val="3617425268"/>
              </p:ext>
            </p:extLst>
          </p:nvPr>
        </p:nvGraphicFramePr>
        <p:xfrm>
          <a:off x="829234" y="3536006"/>
          <a:ext cx="7857562" cy="3060741"/>
        </p:xfrm>
        <a:graphic>
          <a:graphicData uri="http://schemas.openxmlformats.org/drawingml/2006/table">
            <a:tbl>
              <a:tblPr>
                <a:tableStyleId>{5C22544A-7EE6-4342-B048-85BDC9FD1C3A}</a:tableStyleId>
              </a:tblPr>
              <a:tblGrid>
                <a:gridCol w="2018817">
                  <a:extLst>
                    <a:ext uri="{9D8B030D-6E8A-4147-A177-3AD203B41FA5}">
                      <a16:colId xmlns:a16="http://schemas.microsoft.com/office/drawing/2014/main" val="517031949"/>
                    </a:ext>
                  </a:extLst>
                </a:gridCol>
                <a:gridCol w="1167749">
                  <a:extLst>
                    <a:ext uri="{9D8B030D-6E8A-4147-A177-3AD203B41FA5}">
                      <a16:colId xmlns:a16="http://schemas.microsoft.com/office/drawing/2014/main" val="3368228096"/>
                    </a:ext>
                  </a:extLst>
                </a:gridCol>
                <a:gridCol w="1167749">
                  <a:extLst>
                    <a:ext uri="{9D8B030D-6E8A-4147-A177-3AD203B41FA5}">
                      <a16:colId xmlns:a16="http://schemas.microsoft.com/office/drawing/2014/main" val="992688515"/>
                    </a:ext>
                  </a:extLst>
                </a:gridCol>
                <a:gridCol w="1167749">
                  <a:extLst>
                    <a:ext uri="{9D8B030D-6E8A-4147-A177-3AD203B41FA5}">
                      <a16:colId xmlns:a16="http://schemas.microsoft.com/office/drawing/2014/main" val="2681410631"/>
                    </a:ext>
                  </a:extLst>
                </a:gridCol>
                <a:gridCol w="1167749">
                  <a:extLst>
                    <a:ext uri="{9D8B030D-6E8A-4147-A177-3AD203B41FA5}">
                      <a16:colId xmlns:a16="http://schemas.microsoft.com/office/drawing/2014/main" val="4060066021"/>
                    </a:ext>
                  </a:extLst>
                </a:gridCol>
                <a:gridCol w="1167749">
                  <a:extLst>
                    <a:ext uri="{9D8B030D-6E8A-4147-A177-3AD203B41FA5}">
                      <a16:colId xmlns:a16="http://schemas.microsoft.com/office/drawing/2014/main" val="783991590"/>
                    </a:ext>
                  </a:extLst>
                </a:gridCol>
              </a:tblGrid>
              <a:tr h="509432">
                <a:tc>
                  <a:txBody>
                    <a:bodyPr/>
                    <a:lstStyle/>
                    <a:p>
                      <a:pPr algn="ctr" rtl="0" fontAlgn="ctr"/>
                      <a:r>
                        <a:rPr lang="zh-TW" altLang="en-US" sz="1600" b="1" u="none" strike="noStrike" dirty="0">
                          <a:solidFill>
                            <a:schemeClr val="bg1"/>
                          </a:solidFill>
                          <a:effectLst/>
                          <a:latin typeface="+mn-ea"/>
                          <a:ea typeface="+mn-ea"/>
                        </a:rPr>
                        <a:t>承租房型意願</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zh-TW" altLang="en-US" sz="1600" b="1" u="none" strike="noStrike" dirty="0">
                          <a:solidFill>
                            <a:schemeClr val="bg1"/>
                          </a:solidFill>
                          <a:effectLst/>
                          <a:latin typeface="+mn-ea"/>
                          <a:ea typeface="+mn-ea"/>
                        </a:rPr>
                        <a:t>南竿鄉</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zh-TW" altLang="en-US" sz="1600" b="1" u="none" strike="noStrike" dirty="0">
                          <a:solidFill>
                            <a:schemeClr val="bg1"/>
                          </a:solidFill>
                          <a:effectLst/>
                          <a:latin typeface="+mn-ea"/>
                          <a:ea typeface="+mn-ea"/>
                        </a:rPr>
                        <a:t>北竿鄉</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zh-TW" altLang="en-US" sz="1600" b="1" u="none" strike="noStrike" dirty="0">
                          <a:solidFill>
                            <a:schemeClr val="bg1"/>
                          </a:solidFill>
                          <a:effectLst/>
                          <a:latin typeface="+mn-ea"/>
                          <a:ea typeface="+mn-ea"/>
                        </a:rPr>
                        <a:t>莒光鄉</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zh-TW" altLang="en-US" sz="1600" b="1" u="none" strike="noStrike" dirty="0">
                          <a:solidFill>
                            <a:schemeClr val="bg1"/>
                          </a:solidFill>
                          <a:effectLst/>
                          <a:latin typeface="+mn-ea"/>
                          <a:ea typeface="+mn-ea"/>
                        </a:rPr>
                        <a:t>東引鄉</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zh-TW" altLang="en-US" sz="1600" b="1" u="none" strike="noStrike" dirty="0">
                          <a:solidFill>
                            <a:schemeClr val="bg1"/>
                          </a:solidFill>
                          <a:effectLst/>
                          <a:latin typeface="+mn-ea"/>
                          <a:ea typeface="+mn-ea"/>
                        </a:rPr>
                        <a:t>總計</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extLst>
                  <a:ext uri="{0D108BD9-81ED-4DB2-BD59-A6C34878D82A}">
                    <a16:rowId xmlns:a16="http://schemas.microsoft.com/office/drawing/2014/main" val="796892620"/>
                  </a:ext>
                </a:extLst>
              </a:tr>
              <a:tr h="513581">
                <a:tc>
                  <a:txBody>
                    <a:bodyPr/>
                    <a:lstStyle/>
                    <a:p>
                      <a:pPr algn="ctr" rtl="0" fontAlgn="ctr"/>
                      <a:r>
                        <a:rPr lang="zh-TW" altLang="en-US" sz="1600" b="1" u="none" strike="noStrike" dirty="0">
                          <a:solidFill>
                            <a:schemeClr val="bg1"/>
                          </a:solidFill>
                          <a:effectLst/>
                          <a:latin typeface="+mn-ea"/>
                          <a:ea typeface="+mn-ea"/>
                        </a:rPr>
                        <a:t>無意願</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en-US" altLang="zh-TW" sz="1600" b="1" u="none" strike="noStrike">
                          <a:effectLst/>
                          <a:latin typeface="+mn-ea"/>
                          <a:ea typeface="+mn-ea"/>
                        </a:rPr>
                        <a:t>13.00%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20.85%</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dirty="0">
                          <a:effectLst/>
                          <a:latin typeface="+mn-ea"/>
                          <a:ea typeface="+mn-ea"/>
                        </a:rPr>
                        <a:t>3.69%</a:t>
                      </a:r>
                      <a:endParaRPr lang="en-US" altLang="zh-TW" sz="1600" b="1" i="0" u="none" strike="noStrike" dirty="0">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dirty="0">
                          <a:effectLst/>
                          <a:latin typeface="+mn-ea"/>
                          <a:ea typeface="+mn-ea"/>
                        </a:rPr>
                        <a:t>4.37%</a:t>
                      </a:r>
                      <a:endParaRPr lang="en-US" altLang="zh-TW" sz="1600" b="1" i="0" u="none" strike="noStrike" dirty="0">
                        <a:solidFill>
                          <a:srgbClr val="000000"/>
                        </a:solidFill>
                        <a:effectLst/>
                        <a:latin typeface="+mn-ea"/>
                        <a:ea typeface="+mn-ea"/>
                      </a:endParaRPr>
                    </a:p>
                  </a:txBody>
                  <a:tcPr marL="9525" marR="9525" marT="9525" marB="0" anchor="ctr"/>
                </a:tc>
                <a:tc>
                  <a:txBody>
                    <a:bodyPr/>
                    <a:lstStyle/>
                    <a:p>
                      <a:pPr algn="ctr" fontAlgn="b"/>
                      <a:r>
                        <a:rPr lang="en-US" altLang="zh-TW" sz="1600" b="1" u="none" strike="noStrike" kern="1200" dirty="0">
                          <a:solidFill>
                            <a:schemeClr val="dk1"/>
                          </a:solidFill>
                          <a:effectLst/>
                          <a:latin typeface="+mn-ea"/>
                          <a:ea typeface="+mn-ea"/>
                          <a:cs typeface="+mn-cs"/>
                        </a:rPr>
                        <a:t>10.53%</a:t>
                      </a:r>
                    </a:p>
                  </a:txBody>
                  <a:tcPr marL="9525" marR="9525" marT="9525" marB="0" anchor="ctr"/>
                </a:tc>
                <a:extLst>
                  <a:ext uri="{0D108BD9-81ED-4DB2-BD59-A6C34878D82A}">
                    <a16:rowId xmlns:a16="http://schemas.microsoft.com/office/drawing/2014/main" val="520928183"/>
                  </a:ext>
                </a:extLst>
              </a:tr>
              <a:tr h="509432">
                <a:tc>
                  <a:txBody>
                    <a:bodyPr/>
                    <a:lstStyle/>
                    <a:p>
                      <a:pPr algn="ctr" rtl="0" fontAlgn="ctr"/>
                      <a:r>
                        <a:rPr lang="en-US" altLang="zh-TW" sz="1600" b="1" u="none" strike="noStrike" dirty="0">
                          <a:solidFill>
                            <a:schemeClr val="bg1"/>
                          </a:solidFill>
                          <a:effectLst/>
                          <a:latin typeface="+mn-ea"/>
                          <a:ea typeface="+mn-ea"/>
                        </a:rPr>
                        <a:t>1</a:t>
                      </a:r>
                      <a:r>
                        <a:rPr lang="zh-TW" altLang="en-US" sz="1600" b="1" u="none" strike="noStrike" dirty="0">
                          <a:solidFill>
                            <a:schemeClr val="bg1"/>
                          </a:solidFill>
                          <a:effectLst/>
                          <a:latin typeface="+mn-ea"/>
                          <a:ea typeface="+mn-ea"/>
                        </a:rPr>
                        <a:t>房</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en-US" altLang="zh-TW" sz="1600" b="1" u="none" strike="noStrike">
                          <a:effectLst/>
                          <a:latin typeface="+mn-ea"/>
                          <a:ea typeface="+mn-ea"/>
                        </a:rPr>
                        <a:t>63.70%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26.39%</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23.27%</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28.64%</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fontAlgn="b"/>
                      <a:r>
                        <a:rPr lang="en-US" altLang="zh-TW" sz="1600" b="1" u="none" strike="noStrike" kern="1200" dirty="0">
                          <a:solidFill>
                            <a:schemeClr val="dk1"/>
                          </a:solidFill>
                          <a:effectLst/>
                          <a:latin typeface="+mn-ea"/>
                          <a:ea typeface="+mn-ea"/>
                          <a:cs typeface="+mn-cs"/>
                        </a:rPr>
                        <a:t>35.67%</a:t>
                      </a:r>
                    </a:p>
                  </a:txBody>
                  <a:tcPr marL="9525" marR="9525" marT="9525" marB="0" anchor="ctr"/>
                </a:tc>
                <a:extLst>
                  <a:ext uri="{0D108BD9-81ED-4DB2-BD59-A6C34878D82A}">
                    <a16:rowId xmlns:a16="http://schemas.microsoft.com/office/drawing/2014/main" val="2837941834"/>
                  </a:ext>
                </a:extLst>
              </a:tr>
              <a:tr h="509432">
                <a:tc>
                  <a:txBody>
                    <a:bodyPr/>
                    <a:lstStyle/>
                    <a:p>
                      <a:pPr algn="ctr" rtl="0" fontAlgn="ctr"/>
                      <a:r>
                        <a:rPr lang="en-US" altLang="zh-TW" sz="1600" b="1" u="none" strike="noStrike" dirty="0">
                          <a:solidFill>
                            <a:schemeClr val="bg1"/>
                          </a:solidFill>
                          <a:effectLst/>
                          <a:latin typeface="+mn-ea"/>
                          <a:ea typeface="+mn-ea"/>
                        </a:rPr>
                        <a:t>2</a:t>
                      </a:r>
                      <a:r>
                        <a:rPr lang="zh-TW" altLang="en-US" sz="1600" b="1" u="none" strike="noStrike" dirty="0">
                          <a:solidFill>
                            <a:schemeClr val="bg1"/>
                          </a:solidFill>
                          <a:effectLst/>
                          <a:latin typeface="+mn-ea"/>
                          <a:ea typeface="+mn-ea"/>
                        </a:rPr>
                        <a:t>房</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en-US" altLang="zh-TW" sz="1600" b="1" u="none" strike="noStrike">
                          <a:effectLst/>
                          <a:latin typeface="+mn-ea"/>
                          <a:ea typeface="+mn-ea"/>
                        </a:rPr>
                        <a:t>17.20%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13.19%</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35.48%</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25.97%</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fontAlgn="b"/>
                      <a:r>
                        <a:rPr lang="en-US" altLang="zh-TW" sz="1600" b="1" u="none" strike="noStrike" kern="1200" dirty="0">
                          <a:solidFill>
                            <a:schemeClr val="dk1"/>
                          </a:solidFill>
                          <a:effectLst/>
                          <a:latin typeface="+mn-ea"/>
                          <a:ea typeface="+mn-ea"/>
                          <a:cs typeface="+mn-cs"/>
                        </a:rPr>
                        <a:t>23.07%</a:t>
                      </a:r>
                    </a:p>
                  </a:txBody>
                  <a:tcPr marL="9525" marR="9525" marT="9525" marB="0" anchor="ctr"/>
                </a:tc>
                <a:extLst>
                  <a:ext uri="{0D108BD9-81ED-4DB2-BD59-A6C34878D82A}">
                    <a16:rowId xmlns:a16="http://schemas.microsoft.com/office/drawing/2014/main" val="3016705074"/>
                  </a:ext>
                </a:extLst>
              </a:tr>
              <a:tr h="509432">
                <a:tc>
                  <a:txBody>
                    <a:bodyPr/>
                    <a:lstStyle/>
                    <a:p>
                      <a:pPr algn="ctr" rtl="0" fontAlgn="ctr"/>
                      <a:r>
                        <a:rPr lang="en-US" altLang="zh-TW" sz="1600" b="1" u="none" strike="noStrike" dirty="0">
                          <a:solidFill>
                            <a:schemeClr val="bg1"/>
                          </a:solidFill>
                          <a:effectLst/>
                          <a:latin typeface="+mn-ea"/>
                          <a:ea typeface="+mn-ea"/>
                        </a:rPr>
                        <a:t>3</a:t>
                      </a:r>
                      <a:r>
                        <a:rPr lang="zh-TW" altLang="en-US" sz="1600" b="1" u="none" strike="noStrike" dirty="0">
                          <a:solidFill>
                            <a:schemeClr val="bg1"/>
                          </a:solidFill>
                          <a:effectLst/>
                          <a:latin typeface="+mn-ea"/>
                          <a:ea typeface="+mn-ea"/>
                        </a:rPr>
                        <a:t>房</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en-US" altLang="zh-TW" sz="1600" b="1" u="none" strike="noStrike">
                          <a:effectLst/>
                          <a:latin typeface="+mn-ea"/>
                          <a:ea typeface="+mn-ea"/>
                        </a:rPr>
                        <a:t>3.70%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21.70%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22.35%</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28.16%</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fontAlgn="b"/>
                      <a:r>
                        <a:rPr lang="en-US" altLang="zh-TW" sz="1600" b="1" u="none" strike="noStrike" kern="1200" dirty="0">
                          <a:solidFill>
                            <a:schemeClr val="dk1"/>
                          </a:solidFill>
                          <a:effectLst/>
                          <a:latin typeface="+mn-ea"/>
                          <a:ea typeface="+mn-ea"/>
                          <a:cs typeface="+mn-cs"/>
                        </a:rPr>
                        <a:t>19.07%</a:t>
                      </a:r>
                    </a:p>
                  </a:txBody>
                  <a:tcPr marL="9525" marR="9525" marT="9525" marB="0" anchor="ctr"/>
                </a:tc>
                <a:extLst>
                  <a:ext uri="{0D108BD9-81ED-4DB2-BD59-A6C34878D82A}">
                    <a16:rowId xmlns:a16="http://schemas.microsoft.com/office/drawing/2014/main" val="916271262"/>
                  </a:ext>
                </a:extLst>
              </a:tr>
              <a:tr h="509432">
                <a:tc>
                  <a:txBody>
                    <a:bodyPr/>
                    <a:lstStyle/>
                    <a:p>
                      <a:pPr algn="ctr" rtl="0" fontAlgn="ctr"/>
                      <a:r>
                        <a:rPr lang="en-US" altLang="zh-TW" sz="1600" b="1" u="none" strike="noStrike" dirty="0">
                          <a:solidFill>
                            <a:schemeClr val="bg1"/>
                          </a:solidFill>
                          <a:effectLst/>
                          <a:latin typeface="+mn-ea"/>
                          <a:ea typeface="+mn-ea"/>
                        </a:rPr>
                        <a:t>4</a:t>
                      </a:r>
                      <a:r>
                        <a:rPr lang="zh-TW" altLang="en-US" sz="1600" b="1" u="none" strike="noStrike" dirty="0">
                          <a:solidFill>
                            <a:schemeClr val="bg1"/>
                          </a:solidFill>
                          <a:effectLst/>
                          <a:latin typeface="+mn-ea"/>
                          <a:ea typeface="+mn-ea"/>
                        </a:rPr>
                        <a:t>房</a:t>
                      </a:r>
                      <a:endParaRPr lang="zh-TW" altLang="en-US" sz="1600" b="1" i="0" u="none" strike="noStrike" dirty="0">
                        <a:solidFill>
                          <a:schemeClr val="bg1"/>
                        </a:solidFill>
                        <a:effectLst/>
                        <a:latin typeface="+mn-ea"/>
                        <a:ea typeface="+mn-ea"/>
                      </a:endParaRPr>
                    </a:p>
                  </a:txBody>
                  <a:tcPr marL="9525" marR="9525" marT="9525" marB="0" anchor="ctr">
                    <a:solidFill>
                      <a:schemeClr val="accent3">
                        <a:lumMod val="75000"/>
                      </a:schemeClr>
                    </a:solidFill>
                  </a:tcPr>
                </a:tc>
                <a:tc>
                  <a:txBody>
                    <a:bodyPr/>
                    <a:lstStyle/>
                    <a:p>
                      <a:pPr algn="ctr" rtl="0" fontAlgn="ctr"/>
                      <a:r>
                        <a:rPr lang="en-US" altLang="zh-TW" sz="1600" b="1" u="none" strike="noStrike">
                          <a:effectLst/>
                          <a:latin typeface="+mn-ea"/>
                          <a:ea typeface="+mn-ea"/>
                        </a:rPr>
                        <a:t>0.50%</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17.87%</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a:effectLst/>
                          <a:latin typeface="+mn-ea"/>
                          <a:ea typeface="+mn-ea"/>
                        </a:rPr>
                        <a:t>15.21%</a:t>
                      </a:r>
                      <a:endParaRPr lang="en-US" altLang="zh-TW" sz="1600" b="1" i="0" u="none" strike="noStrike">
                        <a:solidFill>
                          <a:srgbClr val="000000"/>
                        </a:solidFill>
                        <a:effectLst/>
                        <a:latin typeface="+mn-ea"/>
                        <a:ea typeface="+mn-ea"/>
                      </a:endParaRPr>
                    </a:p>
                  </a:txBody>
                  <a:tcPr marL="9525" marR="9525" marT="9525" marB="0" anchor="ctr"/>
                </a:tc>
                <a:tc>
                  <a:txBody>
                    <a:bodyPr/>
                    <a:lstStyle/>
                    <a:p>
                      <a:pPr algn="ctr" rtl="0" fontAlgn="ctr"/>
                      <a:r>
                        <a:rPr lang="en-US" altLang="zh-TW" sz="1600" b="1" u="none" strike="noStrike" dirty="0">
                          <a:effectLst/>
                          <a:latin typeface="+mn-ea"/>
                          <a:ea typeface="+mn-ea"/>
                        </a:rPr>
                        <a:t>12.86%</a:t>
                      </a:r>
                      <a:endParaRPr lang="en-US" altLang="zh-TW" sz="1600" b="1" i="0" u="none" strike="noStrike" dirty="0">
                        <a:solidFill>
                          <a:srgbClr val="000000"/>
                        </a:solidFill>
                        <a:effectLst/>
                        <a:latin typeface="+mn-ea"/>
                        <a:ea typeface="+mn-ea"/>
                      </a:endParaRPr>
                    </a:p>
                  </a:txBody>
                  <a:tcPr marL="9525" marR="9525" marT="9525" marB="0" anchor="ctr"/>
                </a:tc>
                <a:tc>
                  <a:txBody>
                    <a:bodyPr/>
                    <a:lstStyle/>
                    <a:p>
                      <a:pPr algn="ctr" fontAlgn="b"/>
                      <a:r>
                        <a:rPr lang="en-US" altLang="zh-TW" sz="1600" b="1" u="none" strike="noStrike" kern="1200" dirty="0">
                          <a:solidFill>
                            <a:schemeClr val="dk1"/>
                          </a:solidFill>
                          <a:effectLst/>
                          <a:latin typeface="+mn-ea"/>
                          <a:ea typeface="+mn-ea"/>
                          <a:cs typeface="+mn-cs"/>
                        </a:rPr>
                        <a:t>11.66%</a:t>
                      </a:r>
                    </a:p>
                  </a:txBody>
                  <a:tcPr marL="9525" marR="9525" marT="9525" marB="0" anchor="ctr"/>
                </a:tc>
                <a:extLst>
                  <a:ext uri="{0D108BD9-81ED-4DB2-BD59-A6C34878D82A}">
                    <a16:rowId xmlns:a16="http://schemas.microsoft.com/office/drawing/2014/main" val="1657207442"/>
                  </a:ext>
                </a:extLst>
              </a:tr>
            </a:tbl>
          </a:graphicData>
        </a:graphic>
      </p:graphicFrame>
      <p:sp>
        <p:nvSpPr>
          <p:cNvPr id="11" name="文字方塊 10">
            <a:extLst>
              <a:ext uri="{FF2B5EF4-FFF2-40B4-BE49-F238E27FC236}">
                <a16:creationId xmlns:a16="http://schemas.microsoft.com/office/drawing/2014/main" id="{97EFA7B1-46B3-2877-5C06-C167D054109A}"/>
              </a:ext>
            </a:extLst>
          </p:cNvPr>
          <p:cNvSpPr txBox="1"/>
          <p:nvPr/>
        </p:nvSpPr>
        <p:spPr>
          <a:xfrm>
            <a:off x="829234" y="1962908"/>
            <a:ext cx="7857565" cy="1477328"/>
          </a:xfrm>
          <a:prstGeom prst="rect">
            <a:avLst/>
          </a:prstGeom>
          <a:solidFill>
            <a:schemeClr val="accent3">
              <a:lumMod val="20000"/>
              <a:lumOff val="80000"/>
            </a:schemeClr>
          </a:solidFill>
        </p:spPr>
        <p:txBody>
          <a:bodyPr wrap="square" rtlCol="0">
            <a:spAutoFit/>
          </a:bodyPr>
          <a:lstStyle/>
          <a:p>
            <a:r>
              <a:rPr lang="zh-TW" altLang="en-US" b="1" dirty="0">
                <a:solidFill>
                  <a:srgbClr val="FF0000"/>
                </a:solidFill>
                <a:latin typeface="+mn-ea"/>
              </a:rPr>
              <a:t>函文予各鄉執行之時間</a:t>
            </a:r>
            <a:endParaRPr lang="en-US" altLang="zh-TW" b="1" dirty="0">
              <a:solidFill>
                <a:srgbClr val="FF0000"/>
              </a:solidFill>
              <a:latin typeface="+mn-ea"/>
            </a:endParaRPr>
          </a:p>
          <a:p>
            <a:r>
              <a:rPr lang="zh-TW" altLang="en-US" b="1" dirty="0">
                <a:solidFill>
                  <a:schemeClr val="accent2">
                    <a:lumMod val="50000"/>
                  </a:schemeClr>
                </a:solidFill>
                <a:latin typeface="+mn-ea"/>
              </a:rPr>
              <a:t>南竿 </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 </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03</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02</a:t>
            </a:r>
            <a:r>
              <a:rPr lang="zh-TW" altLang="en-US" b="1" dirty="0">
                <a:solidFill>
                  <a:schemeClr val="accent2">
                    <a:lumMod val="50000"/>
                  </a:schemeClr>
                </a:solidFill>
                <a:latin typeface="+mn-ea"/>
              </a:rPr>
              <a:t>日函文，並已於</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03</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30</a:t>
            </a:r>
            <a:r>
              <a:rPr lang="zh-TW" altLang="en-US" b="1" dirty="0">
                <a:solidFill>
                  <a:schemeClr val="accent2">
                    <a:lumMod val="50000"/>
                  </a:schemeClr>
                </a:solidFill>
                <a:latin typeface="+mn-ea"/>
              </a:rPr>
              <a:t>日回報統計成果</a:t>
            </a:r>
            <a:endParaRPr lang="en-US" altLang="zh-TW" b="1" dirty="0">
              <a:solidFill>
                <a:schemeClr val="accent2">
                  <a:lumMod val="50000"/>
                </a:schemeClr>
              </a:solidFill>
              <a:latin typeface="+mn-ea"/>
            </a:endParaRPr>
          </a:p>
          <a:p>
            <a:r>
              <a:rPr lang="zh-TW" altLang="en-US" b="1" dirty="0">
                <a:solidFill>
                  <a:schemeClr val="accent2">
                    <a:lumMod val="50000"/>
                  </a:schemeClr>
                </a:solidFill>
                <a:latin typeface="+mn-ea"/>
              </a:rPr>
              <a:t>北竿 </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 </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02</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17</a:t>
            </a:r>
            <a:r>
              <a:rPr lang="zh-TW" altLang="en-US" b="1" dirty="0">
                <a:solidFill>
                  <a:schemeClr val="accent2">
                    <a:lumMod val="50000"/>
                  </a:schemeClr>
                </a:solidFill>
                <a:latin typeface="+mn-ea"/>
              </a:rPr>
              <a:t>日函文，並已於</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04</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12</a:t>
            </a:r>
            <a:r>
              <a:rPr lang="zh-TW" altLang="en-US" b="1" dirty="0">
                <a:solidFill>
                  <a:schemeClr val="accent2">
                    <a:lumMod val="50000"/>
                  </a:schemeClr>
                </a:solidFill>
                <a:latin typeface="+mn-ea"/>
              </a:rPr>
              <a:t>日回報統計成果</a:t>
            </a:r>
            <a:br>
              <a:rPr lang="en-US" altLang="zh-TW" b="1" dirty="0">
                <a:solidFill>
                  <a:schemeClr val="accent2">
                    <a:lumMod val="50000"/>
                  </a:schemeClr>
                </a:solidFill>
                <a:latin typeface="+mn-ea"/>
              </a:rPr>
            </a:br>
            <a:r>
              <a:rPr lang="zh-TW" altLang="en-US" b="1" dirty="0">
                <a:solidFill>
                  <a:schemeClr val="accent2">
                    <a:lumMod val="50000"/>
                  </a:schemeClr>
                </a:solidFill>
                <a:latin typeface="+mn-ea"/>
              </a:rPr>
              <a:t>莒光 </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 </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03</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02</a:t>
            </a:r>
            <a:r>
              <a:rPr lang="zh-TW" altLang="en-US" b="1" dirty="0">
                <a:solidFill>
                  <a:schemeClr val="accent2">
                    <a:lumMod val="50000"/>
                  </a:schemeClr>
                </a:solidFill>
                <a:latin typeface="+mn-ea"/>
              </a:rPr>
              <a:t>日函文，並已於</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03</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30</a:t>
            </a:r>
            <a:r>
              <a:rPr lang="zh-TW" altLang="en-US" b="1" dirty="0">
                <a:solidFill>
                  <a:schemeClr val="accent2">
                    <a:lumMod val="50000"/>
                  </a:schemeClr>
                </a:solidFill>
                <a:latin typeface="+mn-ea"/>
              </a:rPr>
              <a:t>日回報統計成果</a:t>
            </a:r>
            <a:endParaRPr lang="en-US" altLang="zh-TW" b="1" dirty="0">
              <a:solidFill>
                <a:schemeClr val="accent2">
                  <a:lumMod val="50000"/>
                </a:schemeClr>
              </a:solidFill>
              <a:latin typeface="+mn-ea"/>
            </a:endParaRPr>
          </a:p>
          <a:p>
            <a:r>
              <a:rPr lang="zh-TW" altLang="en-US" b="1" dirty="0">
                <a:solidFill>
                  <a:schemeClr val="accent2">
                    <a:lumMod val="50000"/>
                  </a:schemeClr>
                </a:solidFill>
                <a:latin typeface="+mn-ea"/>
              </a:rPr>
              <a:t>東引 </a:t>
            </a:r>
            <a:r>
              <a:rPr lang="en-US" altLang="zh-TW" b="1" dirty="0">
                <a:solidFill>
                  <a:schemeClr val="accent2">
                    <a:lumMod val="50000"/>
                  </a:schemeClr>
                </a:solidFill>
                <a:latin typeface="+mn-ea"/>
              </a:rPr>
              <a:t>-</a:t>
            </a:r>
            <a:r>
              <a:rPr lang="zh-TW" altLang="en-US" b="1" dirty="0">
                <a:solidFill>
                  <a:schemeClr val="accent2">
                    <a:lumMod val="50000"/>
                  </a:schemeClr>
                </a:solidFill>
                <a:latin typeface="+mn-ea"/>
              </a:rPr>
              <a:t> </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02</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17</a:t>
            </a:r>
            <a:r>
              <a:rPr lang="zh-TW" altLang="en-US" b="1" dirty="0">
                <a:solidFill>
                  <a:schemeClr val="accent2">
                    <a:lumMod val="50000"/>
                  </a:schemeClr>
                </a:solidFill>
                <a:latin typeface="+mn-ea"/>
              </a:rPr>
              <a:t>日函文，並已於</a:t>
            </a:r>
            <a:r>
              <a:rPr lang="en-US" altLang="zh-TW" b="1" dirty="0">
                <a:solidFill>
                  <a:schemeClr val="accent2">
                    <a:lumMod val="50000"/>
                  </a:schemeClr>
                </a:solidFill>
                <a:latin typeface="+mn-ea"/>
              </a:rPr>
              <a:t>112</a:t>
            </a:r>
            <a:r>
              <a:rPr lang="zh-TW" altLang="en-US" b="1" dirty="0">
                <a:solidFill>
                  <a:schemeClr val="accent2">
                    <a:lumMod val="50000"/>
                  </a:schemeClr>
                </a:solidFill>
                <a:latin typeface="+mn-ea"/>
              </a:rPr>
              <a:t>年</a:t>
            </a:r>
            <a:r>
              <a:rPr lang="en-US" altLang="zh-TW" b="1" dirty="0">
                <a:solidFill>
                  <a:schemeClr val="accent2">
                    <a:lumMod val="50000"/>
                  </a:schemeClr>
                </a:solidFill>
                <a:latin typeface="+mn-ea"/>
              </a:rPr>
              <a:t>03</a:t>
            </a:r>
            <a:r>
              <a:rPr lang="zh-TW" altLang="en-US" b="1" dirty="0">
                <a:solidFill>
                  <a:schemeClr val="accent2">
                    <a:lumMod val="50000"/>
                  </a:schemeClr>
                </a:solidFill>
                <a:latin typeface="+mn-ea"/>
              </a:rPr>
              <a:t>月</a:t>
            </a:r>
            <a:r>
              <a:rPr lang="en-US" altLang="zh-TW" b="1" dirty="0">
                <a:solidFill>
                  <a:schemeClr val="accent2">
                    <a:lumMod val="50000"/>
                  </a:schemeClr>
                </a:solidFill>
                <a:latin typeface="+mn-ea"/>
              </a:rPr>
              <a:t>13</a:t>
            </a:r>
            <a:r>
              <a:rPr lang="zh-TW" altLang="en-US" b="1" dirty="0">
                <a:solidFill>
                  <a:schemeClr val="accent2">
                    <a:lumMod val="50000"/>
                  </a:schemeClr>
                </a:solidFill>
                <a:latin typeface="+mn-ea"/>
              </a:rPr>
              <a:t>日回報統計成果</a:t>
            </a:r>
            <a:endParaRPr lang="en-US" altLang="zh-TW" b="1" dirty="0">
              <a:solidFill>
                <a:schemeClr val="accent2">
                  <a:lumMod val="50000"/>
                </a:schemeClr>
              </a:solidFill>
              <a:latin typeface="+mn-ea"/>
            </a:endParaRPr>
          </a:p>
        </p:txBody>
      </p:sp>
    </p:spTree>
    <p:extLst>
      <p:ext uri="{BB962C8B-B14F-4D97-AF65-F5344CB8AC3E}">
        <p14:creationId xmlns:p14="http://schemas.microsoft.com/office/powerpoint/2010/main" val="480761127"/>
      </p:ext>
    </p:extLst>
  </p:cSld>
  <p:clrMapOvr>
    <a:masterClrMapping/>
  </p:clrMapOvr>
</p:sld>
</file>

<file path=ppt/theme/theme1.xml><?xml version="1.0" encoding="utf-8"?>
<a:theme xmlns:a="http://schemas.openxmlformats.org/drawingml/2006/main" name="紅利">
  <a:themeElements>
    <a:clrScheme name="紅利">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紅利">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紅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21455</TotalTime>
  <Words>3072</Words>
  <Application>Microsoft Office PowerPoint</Application>
  <PresentationFormat>如螢幕大小 (4:3)</PresentationFormat>
  <Paragraphs>372</Paragraphs>
  <Slides>25</Slides>
  <Notes>25</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25</vt:i4>
      </vt:variant>
    </vt:vector>
  </HeadingPairs>
  <TitlesOfParts>
    <vt:vector size="35" baseType="lpstr">
      <vt:lpstr>華康儷中黑</vt:lpstr>
      <vt:lpstr>微軟正黑體</vt:lpstr>
      <vt:lpstr>Abril Fatface</vt:lpstr>
      <vt:lpstr>Calibri</vt:lpstr>
      <vt:lpstr>Gill Sans MT</vt:lpstr>
      <vt:lpstr>Trebuchet MS</vt:lpstr>
      <vt:lpstr>Wingdings</vt:lpstr>
      <vt:lpstr>Wingdings 2</vt:lpstr>
      <vt:lpstr>Wingdings 3</vt:lpstr>
      <vt:lpstr>紅利</vt:lpstr>
      <vt:lpstr>：談連江縣社會住宅 　　　　　【發展過程】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重點觀光</dc:title>
  <dc:creator>育瑄 郭</dc:creator>
  <cp:lastModifiedBy>雅庭 陳</cp:lastModifiedBy>
  <cp:revision>1041</cp:revision>
  <cp:lastPrinted>2023-10-13T05:30:10Z</cp:lastPrinted>
  <dcterms:created xsi:type="dcterms:W3CDTF">2020-01-08T09:58:47Z</dcterms:created>
  <dcterms:modified xsi:type="dcterms:W3CDTF">2023-10-13T08:47:26Z</dcterms:modified>
</cp:coreProperties>
</file>