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28.jpeg" ContentType="image/jpeg"/>
  <Override PartName="/ppt/media/image1.png" ContentType="image/png"/>
  <Override PartName="/ppt/media/image7.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8.png" ContentType="image/png"/>
  <Override PartName="/ppt/media/image23.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46.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media/image53.jpeg" ContentType="image/jpeg"/>
  <Override PartName="/ppt/media/image5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圓角化對角線角落矩形 6" hidden="1"/>
          <p:cNvSpPr/>
          <p:nvPr/>
        </p:nvSpPr>
        <p:spPr>
          <a:xfrm>
            <a:off x="164520" y="147240"/>
            <a:ext cx="8810280" cy="6564600"/>
          </a:xfrm>
          <a:prstGeom prst="round2DiagRect">
            <a:avLst>
              <a:gd name="adj1" fmla="val 11807"/>
              <a:gd name="adj2" fmla="val 0"/>
            </a:avLst>
          </a:prstGeom>
          <a:solidFill>
            <a:schemeClr val="bg2">
              <a:tint val="85000"/>
              <a:shade val="90000"/>
              <a:satMod val="150000"/>
              <a:alpha val="65000"/>
            </a:schemeClr>
          </a:solidFill>
          <a:ln cap="rnd" w="11000">
            <a:solidFill>
              <a:srgbClr val="9ca08f">
                <a:alpha val="88000"/>
              </a:srgbClr>
            </a:solidFill>
            <a:round/>
          </a:ln>
          <a:effectLst>
            <a:innerShdw blurRad="114300">
              <a:srgbClr val="000000"/>
            </a:innerShdw>
          </a:effectLst>
        </p:spPr>
        <p:style>
          <a:lnRef idx="3">
            <a:schemeClr val="lt1"/>
          </a:lnRef>
          <a:fillRef idx="1">
            <a:schemeClr val="accent1"/>
          </a:fillRef>
          <a:effectRef idx="1">
            <a:schemeClr val="accent1"/>
          </a:effectRef>
          <a:fontRef idx="minor"/>
        </p:style>
      </p:sp>
      <p:sp>
        <p:nvSpPr>
          <p:cNvPr id="1" name="圓角化對角線角落矩形 6"/>
          <p:cNvSpPr/>
          <p:nvPr/>
        </p:nvSpPr>
        <p:spPr>
          <a:xfrm>
            <a:off x="164520" y="146160"/>
            <a:ext cx="8814240" cy="2504880"/>
          </a:xfrm>
          <a:prstGeom prst="round2DiagRect">
            <a:avLst>
              <a:gd name="adj1" fmla="val 11807"/>
              <a:gd name="adj2" fmla="val 0"/>
            </a:avLst>
          </a:prstGeom>
          <a:solidFill>
            <a:schemeClr val="bg2">
              <a:tint val="85000"/>
              <a:shade val="90000"/>
              <a:satMod val="150000"/>
              <a:alpha val="65000"/>
            </a:schemeClr>
          </a:solidFill>
          <a:ln cap="rnd" w="11000">
            <a:solidFill>
              <a:srgbClr val="9ca08f">
                <a:alpha val="88000"/>
              </a:srgbClr>
            </a:solidFill>
            <a:round/>
          </a:ln>
          <a:effectLst>
            <a:innerShdw blurRad="114300">
              <a:srgbClr val="000000"/>
            </a:innerShdw>
          </a:effectLst>
        </p:spPr>
        <p:style>
          <a:lnRef idx="3">
            <a:schemeClr val="lt1"/>
          </a:lnRef>
          <a:fillRef idx="1">
            <a:schemeClr val="accent1"/>
          </a:fillRef>
          <a:effectRef idx="1">
            <a:schemeClr val="accent1"/>
          </a:effectRef>
          <a:fontRef idx="minor"/>
        </p:style>
      </p:sp>
      <p:sp>
        <p:nvSpPr>
          <p:cNvPr id="2" name="PlaceHolder 1"/>
          <p:cNvSpPr>
            <a:spLocks noGrp="1"/>
          </p:cNvSpPr>
          <p:nvPr>
            <p:ph type="title"/>
          </p:nvPr>
        </p:nvSpPr>
        <p:spPr>
          <a:xfrm>
            <a:off x="457200" y="253440"/>
            <a:ext cx="8228880" cy="1142280"/>
          </a:xfrm>
          <a:prstGeom prst="rect">
            <a:avLst/>
          </a:prstGeom>
          <a:noFill/>
          <a:ln w="0">
            <a:noFill/>
          </a:ln>
        </p:spPr>
        <p:txBody>
          <a:bodyPr lIns="0" rIns="0" tIns="0" bIns="0" anchor="ctr">
            <a:noAutofit/>
          </a:bodyPr>
          <a:p>
            <a:r>
              <a:rPr b="0" lang="zh-TW" sz="1800" spc="-1" strike="noStrike">
                <a:latin typeface="Arial"/>
              </a:rPr>
              <a:t>請按這裡編輯題名文字格式</a:t>
            </a:r>
            <a:endParaRPr b="0" lang="en-US" sz="1800" spc="-1" strike="noStrike">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zh-TW" sz="3200" spc="-1" strike="noStrike">
                <a:latin typeface="Arial"/>
              </a:rPr>
              <a:t>請按這裡編輯大綱文字格式</a:t>
            </a:r>
            <a:endParaRPr b="0" lang="en-US" sz="3200" spc="-1" strike="noStrike">
              <a:latin typeface="Arial"/>
            </a:endParaRPr>
          </a:p>
          <a:p>
            <a:pPr lvl="1" marL="864000" indent="-324000">
              <a:spcBef>
                <a:spcPts val="1134"/>
              </a:spcBef>
              <a:buClr>
                <a:srgbClr val="000000"/>
              </a:buClr>
              <a:buSzPct val="75000"/>
              <a:buFont typeface="Symbol" charset="2"/>
              <a:buChar char=""/>
            </a:pPr>
            <a:r>
              <a:rPr b="0" lang="zh-TW" sz="2800" spc="-1" strike="noStrike">
                <a:latin typeface="Arial"/>
              </a:rPr>
              <a:t>第二個大綱層次</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zh-TW" sz="2400" spc="-1" strike="noStrike">
                <a:latin typeface="Arial"/>
              </a:rPr>
              <a:t>第三個大綱層次</a:t>
            </a:r>
            <a:endParaRPr b="0" lang="en-US" sz="2400" spc="-1" strike="noStrike">
              <a:latin typeface="Arial"/>
            </a:endParaRPr>
          </a:p>
          <a:p>
            <a:pPr lvl="3" marL="1728000" indent="-216000">
              <a:spcBef>
                <a:spcPts val="567"/>
              </a:spcBef>
              <a:buClr>
                <a:srgbClr val="000000"/>
              </a:buClr>
              <a:buSzPct val="75000"/>
              <a:buFont typeface="Symbol" charset="2"/>
              <a:buChar char=""/>
            </a:pPr>
            <a:r>
              <a:rPr b="0" lang="zh-TW" sz="2000" spc="-1" strike="noStrike">
                <a:latin typeface="Arial"/>
              </a:rPr>
              <a:t>第四個大綱層次</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zh-TW" sz="2000" spc="-1" strike="noStrike">
                <a:latin typeface="Arial"/>
              </a:rPr>
              <a:t>第五個大綱層次</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zh-TW" sz="2000" spc="-1" strike="noStrike">
                <a:latin typeface="Arial"/>
              </a:rPr>
              <a:t>第六個大綱層次</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zh-TW" sz="2000" spc="-1" strike="noStrike">
                <a:latin typeface="Arial"/>
              </a:rPr>
              <a:t>第七個大綱層次</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0" name="圓角化對角線角落矩形 6"/>
          <p:cNvSpPr/>
          <p:nvPr/>
        </p:nvSpPr>
        <p:spPr>
          <a:xfrm>
            <a:off x="164520" y="147240"/>
            <a:ext cx="8810280" cy="6564600"/>
          </a:xfrm>
          <a:prstGeom prst="round2DiagRect">
            <a:avLst>
              <a:gd name="adj1" fmla="val 11807"/>
              <a:gd name="adj2" fmla="val 0"/>
            </a:avLst>
          </a:prstGeom>
          <a:solidFill>
            <a:schemeClr val="bg2">
              <a:tint val="85000"/>
              <a:shade val="90000"/>
              <a:satMod val="150000"/>
              <a:alpha val="65000"/>
            </a:schemeClr>
          </a:solidFill>
          <a:ln cap="rnd" w="11000">
            <a:solidFill>
              <a:srgbClr val="9ca08f">
                <a:alpha val="88000"/>
              </a:srgbClr>
            </a:solidFill>
            <a:round/>
          </a:ln>
          <a:effectLst>
            <a:innerShdw blurRad="114300">
              <a:srgbClr val="000000"/>
            </a:innerShdw>
          </a:effectLst>
        </p:spPr>
        <p:style>
          <a:lnRef idx="3">
            <a:schemeClr val="lt1"/>
          </a:lnRef>
          <a:fillRef idx="1">
            <a:schemeClr val="accent1"/>
          </a:fillRef>
          <a:effectRef idx="1">
            <a:schemeClr val="accent1"/>
          </a:effectRef>
          <a:fontRef idx="minor"/>
        </p:style>
      </p:sp>
      <p:sp>
        <p:nvSpPr>
          <p:cNvPr id="41" name="矩形 6"/>
          <p:cNvSpPr/>
          <p:nvPr/>
        </p:nvSpPr>
        <p:spPr>
          <a:xfrm>
            <a:off x="588240" y="1424520"/>
            <a:ext cx="8000280" cy="8280"/>
          </a:xfrm>
          <a:prstGeom prst="rect">
            <a:avLst/>
          </a:prstGeom>
          <a:solidFill>
            <a:schemeClr val="accent1"/>
          </a:solidFill>
          <a:ln>
            <a:noFill/>
          </a:ln>
          <a:effectLst>
            <a:outerShdw algn="tl" blurRad="12600" dir="5400000" dist="12960" rotWithShape="0">
              <a:srgbClr val="000000">
                <a:alpha val="75000"/>
              </a:srgbClr>
            </a:outerShdw>
          </a:effectLst>
        </p:spPr>
        <p:style>
          <a:lnRef idx="3">
            <a:schemeClr val="lt1"/>
          </a:lnRef>
          <a:fillRef idx="1">
            <a:schemeClr val="accent1"/>
          </a:fillRef>
          <a:effectRef idx="1">
            <a:schemeClr val="accent1"/>
          </a:effectRef>
          <a:fontRef idx="minor"/>
        </p:style>
      </p:sp>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zh-TW" sz="4400" spc="-1" strike="noStrike">
                <a:latin typeface="Arial"/>
              </a:rPr>
              <a:t>請按這裡編輯題名文字格式</a:t>
            </a:r>
            <a:endParaRPr b="0" lang="en-US"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zh-TW" sz="3200" spc="-1" strike="noStrike">
                <a:latin typeface="Arial"/>
              </a:rPr>
              <a:t>請按這裡編輯大綱文字格式</a:t>
            </a:r>
            <a:endParaRPr b="0" lang="en-US" sz="3200" spc="-1" strike="noStrike">
              <a:latin typeface="Arial"/>
            </a:endParaRPr>
          </a:p>
          <a:p>
            <a:pPr lvl="1" marL="864000" indent="-324000">
              <a:spcBef>
                <a:spcPts val="1134"/>
              </a:spcBef>
              <a:buClr>
                <a:srgbClr val="000000"/>
              </a:buClr>
              <a:buSzPct val="75000"/>
              <a:buFont typeface="Symbol" charset="2"/>
              <a:buChar char=""/>
            </a:pPr>
            <a:r>
              <a:rPr b="0" lang="zh-TW" sz="2800" spc="-1" strike="noStrike">
                <a:latin typeface="Arial"/>
              </a:rPr>
              <a:t>第二個大綱層次</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zh-TW" sz="2400" spc="-1" strike="noStrike">
                <a:latin typeface="Arial"/>
              </a:rPr>
              <a:t>第三個大綱層次</a:t>
            </a:r>
            <a:endParaRPr b="0" lang="en-US" sz="2400" spc="-1" strike="noStrike">
              <a:latin typeface="Arial"/>
            </a:endParaRPr>
          </a:p>
          <a:p>
            <a:pPr lvl="3" marL="1728000" indent="-216000">
              <a:spcBef>
                <a:spcPts val="567"/>
              </a:spcBef>
              <a:buClr>
                <a:srgbClr val="000000"/>
              </a:buClr>
              <a:buSzPct val="75000"/>
              <a:buFont typeface="Symbol" charset="2"/>
              <a:buChar char=""/>
            </a:pPr>
            <a:r>
              <a:rPr b="0" lang="zh-TW" sz="2000" spc="-1" strike="noStrike">
                <a:latin typeface="Arial"/>
              </a:rPr>
              <a:t>第四個大綱層次</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zh-TW" sz="2000" spc="-1" strike="noStrike">
                <a:latin typeface="Arial"/>
              </a:rPr>
              <a:t>第五個大綱層次</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zh-TW" sz="2000" spc="-1" strike="noStrike">
                <a:latin typeface="Arial"/>
              </a:rPr>
              <a:t>第六個大綱層次</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zh-TW" sz="2000" spc="-1" strike="noStrike">
                <a:latin typeface="Arial"/>
              </a:rPr>
              <a:t>第七個大綱層次</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image" Target="../media/image46.jpe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image" Target="../media/image49.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jpeg"/><Relationship Id="rId3" Type="http://schemas.openxmlformats.org/officeDocument/2006/relationships/image" Target="../media/image52.jpeg"/><Relationship Id="rId4"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hyperlink" Target="https://ecpa.dgpa.gov.tw/" TargetMode="External"/><Relationship Id="rId2" Type="http://schemas.openxmlformats.org/officeDocument/2006/relationships/hyperlink" Target="https://ecpa.dgpa.gov.tw/" TargetMode="External"/><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464400" y="380880"/>
            <a:ext cx="8228880" cy="2208960"/>
          </a:xfrm>
          <a:prstGeom prst="rect">
            <a:avLst/>
          </a:prstGeom>
          <a:noFill/>
          <a:ln w="0">
            <a:noFill/>
          </a:ln>
        </p:spPr>
        <p:txBody>
          <a:bodyPr lIns="45720" rIns="228600" tIns="45000" bIns="45000" anchor="b">
            <a:noAutofit/>
          </a:bodyPr>
          <a:p>
            <a:pPr algn="r">
              <a:lnSpc>
                <a:spcPct val="100000"/>
              </a:lnSpc>
              <a:buNone/>
            </a:pPr>
            <a:r>
              <a:rPr b="1" lang="zh-TW" sz="4800" spc="-1" strike="noStrike">
                <a:solidFill>
                  <a:srgbClr val="e6e9cb"/>
                </a:solidFill>
                <a:latin typeface="Rockwell"/>
              </a:rPr>
              <a:t>公務人員個人資料服務網</a:t>
            </a:r>
            <a:endParaRPr b="0" lang="en-US" sz="4800" spc="-1" strike="noStrike">
              <a:latin typeface="Arial"/>
            </a:endParaRPr>
          </a:p>
        </p:txBody>
      </p:sp>
      <p:sp>
        <p:nvSpPr>
          <p:cNvPr id="81" name="PlaceHolder 2"/>
          <p:cNvSpPr>
            <a:spLocks noGrp="1"/>
          </p:cNvSpPr>
          <p:nvPr>
            <p:ph type="subTitle"/>
          </p:nvPr>
        </p:nvSpPr>
        <p:spPr>
          <a:xfrm>
            <a:off x="2133720" y="2819520"/>
            <a:ext cx="6559560" cy="1751760"/>
          </a:xfrm>
          <a:prstGeom prst="rect">
            <a:avLst/>
          </a:prstGeom>
          <a:noFill/>
          <a:ln w="0">
            <a:noFill/>
          </a:ln>
        </p:spPr>
        <p:txBody>
          <a:bodyPr lIns="45720" rIns="246960" tIns="45000" bIns="45000" anchor="t">
            <a:normAutofit/>
          </a:bodyPr>
          <a:p>
            <a:pPr algn="r">
              <a:lnSpc>
                <a:spcPct val="100000"/>
              </a:lnSpc>
              <a:buNone/>
              <a:tabLst>
                <a:tab algn="l" pos="0"/>
              </a:tabLst>
            </a:pPr>
            <a:r>
              <a:rPr b="0" lang="en-US" sz="6000" spc="-1" strike="noStrike">
                <a:solidFill>
                  <a:srgbClr val="ffffff"/>
                </a:solidFill>
                <a:latin typeface="Rockwell"/>
              </a:rPr>
              <a:t>MyData</a:t>
            </a:r>
            <a:endParaRPr b="0" lang="en-US" sz="6000" spc="-1" strike="noStrike">
              <a:latin typeface="Arial"/>
            </a:endParaRPr>
          </a:p>
        </p:txBody>
      </p:sp>
      <p:pic>
        <p:nvPicPr>
          <p:cNvPr id="82" name="Picture 3" descr="D:\Users\user\Desktop\1686018323559.jpg"/>
          <p:cNvPicPr/>
          <p:nvPr/>
        </p:nvPicPr>
        <p:blipFill>
          <a:blip r:embed="rId1"/>
          <a:stretch/>
        </p:blipFill>
        <p:spPr>
          <a:xfrm>
            <a:off x="7092360" y="6381360"/>
            <a:ext cx="2050920" cy="4759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53440"/>
            <a:ext cx="8228880" cy="9424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個人資料</a:t>
            </a:r>
            <a:r>
              <a:rPr b="0" lang="en-US" sz="4600" spc="-1" strike="noStrike">
                <a:solidFill>
                  <a:srgbClr val="e6e9cb"/>
                </a:solidFill>
                <a:latin typeface="Rockwell"/>
              </a:rPr>
              <a:t>-</a:t>
            </a:r>
            <a:r>
              <a:rPr b="0" lang="zh-TW" sz="4000" spc="-1" strike="noStrike">
                <a:solidFill>
                  <a:srgbClr val="e6e9cb"/>
                </a:solidFill>
                <a:latin typeface="Rockwell"/>
              </a:rPr>
              <a:t>資料查詢及校對</a:t>
            </a:r>
            <a:endParaRPr b="0" lang="en-US" sz="4000" spc="-1" strike="noStrike">
              <a:latin typeface="Arial"/>
            </a:endParaRPr>
          </a:p>
        </p:txBody>
      </p:sp>
      <p:sp>
        <p:nvSpPr>
          <p:cNvPr id="112" name="PlaceHolder 2"/>
          <p:cNvSpPr>
            <a:spLocks noGrp="1"/>
          </p:cNvSpPr>
          <p:nvPr>
            <p:ph/>
          </p:nvPr>
        </p:nvSpPr>
        <p:spPr>
          <a:xfrm>
            <a:off x="467640" y="1412640"/>
            <a:ext cx="8228880" cy="489600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en-US" sz="2400" spc="-1" strike="noStrike">
                <a:solidFill>
                  <a:srgbClr val="ffffff"/>
                </a:solidFill>
                <a:latin typeface="Malgun Gothic Semilight"/>
                <a:ea typeface="Malgun Gothic Semilight"/>
              </a:rPr>
              <a:t>▷</a:t>
            </a:r>
            <a:r>
              <a:rPr b="0" lang="zh-TW" sz="2000" spc="-1" strike="noStrike">
                <a:solidFill>
                  <a:srgbClr val="bf0041"/>
                </a:solidFill>
                <a:latin typeface="Malgun Gothic Semilight"/>
                <a:ea typeface="Malgun Gothic Semilight"/>
              </a:rPr>
              <a:t>資料查詢與校對</a:t>
            </a:r>
            <a:endParaRPr b="0" lang="en-US" sz="2000" spc="-1" strike="noStrike">
              <a:latin typeface="Arial"/>
            </a:endParaRPr>
          </a:p>
          <a:p>
            <a:pPr lvl="1" marL="640080" indent="-228600">
              <a:lnSpc>
                <a:spcPct val="100000"/>
              </a:lnSpc>
              <a:spcBef>
                <a:spcPts val="400"/>
              </a:spcBef>
              <a:buClr>
                <a:srgbClr val="b0ccb0"/>
              </a:buClr>
              <a:buSzPct val="90000"/>
              <a:buFont typeface="Symbol"/>
              <a:buChar char=""/>
            </a:pPr>
            <a:r>
              <a:rPr b="0" lang="en-US" sz="2400" spc="-1" strike="noStrike">
                <a:solidFill>
                  <a:srgbClr val="ffffff"/>
                </a:solidFill>
                <a:latin typeface="Malgun Gothic Semilight"/>
                <a:ea typeface="Malgun Gothic Semilight"/>
              </a:rPr>
              <a:t>▷</a:t>
            </a:r>
            <a:r>
              <a:rPr b="0" lang="zh-TW" sz="2000" spc="-1" strike="noStrike">
                <a:solidFill>
                  <a:srgbClr val="ffffff"/>
                </a:solidFill>
                <a:latin typeface="Malgun Gothic Semilight"/>
                <a:ea typeface="Malgun Gothic Semilight"/>
              </a:rPr>
              <a:t>常用表：現職、基本、學歷、考試、訓練進修、兼職、經歷、考績、獎懲、銓審、教師敘薪、動態、家屬、專長技能、借調及「其他表」</a:t>
            </a:r>
            <a:endParaRPr b="0" lang="en-US" sz="2000" spc="-1" strike="noStrike">
              <a:latin typeface="Arial"/>
            </a:endParaRPr>
          </a:p>
          <a:p>
            <a:pPr lvl="1" marL="640080" indent="-228600">
              <a:lnSpc>
                <a:spcPct val="100000"/>
              </a:lnSpc>
              <a:spcBef>
                <a:spcPts val="400"/>
              </a:spcBef>
              <a:buClr>
                <a:srgbClr val="b0ccb0"/>
              </a:buClr>
              <a:buSzPct val="90000"/>
              <a:buFont typeface="Symbol"/>
              <a:buChar char=""/>
            </a:pPr>
            <a:r>
              <a:rPr b="0" lang="en-US" sz="2400" spc="-1" strike="noStrike">
                <a:solidFill>
                  <a:srgbClr val="ffffff"/>
                </a:solidFill>
                <a:latin typeface="Malgun Gothic Semilight"/>
                <a:ea typeface="Malgun Gothic Semilight"/>
              </a:rPr>
              <a:t>▷</a:t>
            </a:r>
            <a:r>
              <a:rPr b="0" lang="zh-TW" sz="2000" spc="-1" strike="noStrike">
                <a:solidFill>
                  <a:srgbClr val="ffffff"/>
                </a:solidFill>
                <a:latin typeface="Malgun Gothic Semilight"/>
                <a:ea typeface="Malgun Gothic Semilight"/>
              </a:rPr>
              <a:t>其他表：教師資格、檢覆、語文、甄審、簡任註記、職務編號異動、請任</a:t>
            </a:r>
            <a:r>
              <a:rPr b="0" lang="en-US" sz="2000" spc="-1" strike="noStrike">
                <a:solidFill>
                  <a:srgbClr val="ffffff"/>
                </a:solidFill>
                <a:latin typeface="Malgun Gothic Semilight"/>
                <a:ea typeface="Malgun Gothic Semilight"/>
              </a:rPr>
              <a:t>(</a:t>
            </a:r>
            <a:r>
              <a:rPr b="0" lang="zh-TW" sz="2000" spc="-1" strike="noStrike">
                <a:solidFill>
                  <a:srgbClr val="ffffff"/>
                </a:solidFill>
                <a:latin typeface="Malgun Gothic Semilight"/>
                <a:ea typeface="Malgun Gothic Semilight"/>
              </a:rPr>
              <a:t>免</a:t>
            </a:r>
            <a:r>
              <a:rPr b="0" lang="en-US" sz="2000" spc="-1" strike="noStrike">
                <a:solidFill>
                  <a:srgbClr val="ffffff"/>
                </a:solidFill>
                <a:latin typeface="Malgun Gothic Semilight"/>
                <a:ea typeface="Malgun Gothic Semilight"/>
              </a:rPr>
              <a:t>)</a:t>
            </a:r>
            <a:r>
              <a:rPr b="0" lang="zh-TW" sz="2000" spc="-1" strike="noStrike">
                <a:solidFill>
                  <a:srgbClr val="ffffff"/>
                </a:solidFill>
                <a:latin typeface="Malgun Gothic Semilight"/>
                <a:ea typeface="Malgun Gothic Semilight"/>
              </a:rPr>
              <a:t>及「回常用表」。</a:t>
            </a:r>
            <a:endParaRPr b="0" lang="en-US" sz="2000" spc="-1" strike="noStrike">
              <a:latin typeface="Arial"/>
            </a:endParaRPr>
          </a:p>
          <a:p>
            <a:pPr>
              <a:lnSpc>
                <a:spcPct val="100000"/>
              </a:lnSpc>
              <a:buNone/>
            </a:pPr>
            <a:endParaRPr b="0" lang="en-US" sz="2000" spc="-1" strike="noStrike">
              <a:latin typeface="Arial"/>
            </a:endParaRPr>
          </a:p>
        </p:txBody>
      </p:sp>
      <p:pic>
        <p:nvPicPr>
          <p:cNvPr id="113" name="Picture 4" descr="D:\Users\user\Desktop\1686018323559.jpg"/>
          <p:cNvPicPr/>
          <p:nvPr/>
        </p:nvPicPr>
        <p:blipFill>
          <a:blip r:embed="rId1"/>
          <a:stretch/>
        </p:blipFill>
        <p:spPr>
          <a:xfrm>
            <a:off x="7308360" y="6381360"/>
            <a:ext cx="1834920" cy="475920"/>
          </a:xfrm>
          <a:prstGeom prst="rect">
            <a:avLst/>
          </a:prstGeom>
          <a:ln w="0">
            <a:noFill/>
          </a:ln>
        </p:spPr>
      </p:pic>
      <p:pic>
        <p:nvPicPr>
          <p:cNvPr id="114" name="Picture 5" descr="D:\Users\user\Desktop\1686098209355.jpg"/>
          <p:cNvPicPr/>
          <p:nvPr/>
        </p:nvPicPr>
        <p:blipFill>
          <a:blip r:embed="rId2"/>
          <a:stretch/>
        </p:blipFill>
        <p:spPr>
          <a:xfrm>
            <a:off x="1043640" y="3645000"/>
            <a:ext cx="7590600" cy="26758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個人資料</a:t>
            </a:r>
            <a:r>
              <a:rPr b="0" lang="en-US" sz="4600" spc="-1" strike="noStrike">
                <a:solidFill>
                  <a:srgbClr val="e6e9cb"/>
                </a:solidFill>
                <a:latin typeface="Rockwell"/>
              </a:rPr>
              <a:t>-</a:t>
            </a:r>
            <a:r>
              <a:rPr b="0" lang="zh-TW" sz="4000" spc="-1" strike="noStrike">
                <a:solidFill>
                  <a:srgbClr val="e6e9cb"/>
                </a:solidFill>
                <a:latin typeface="Rockwell"/>
              </a:rPr>
              <a:t>資料查詢及校對</a:t>
            </a:r>
            <a:endParaRPr b="0" lang="en-US" sz="4000" spc="-1" strike="noStrike">
              <a:latin typeface="Arial"/>
            </a:endParaRPr>
          </a:p>
        </p:txBody>
      </p:sp>
      <p:sp>
        <p:nvSpPr>
          <p:cNvPr id="116" name="PlaceHolder 2"/>
          <p:cNvSpPr>
            <a:spLocks noGrp="1"/>
          </p:cNvSpPr>
          <p:nvPr>
            <p:ph/>
          </p:nvPr>
        </p:nvSpPr>
        <p:spPr>
          <a:xfrm>
            <a:off x="323640" y="1646280"/>
            <a:ext cx="8568360" cy="452556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a:t>
            </a:r>
            <a:r>
              <a:rPr b="0" lang="zh-TW" sz="2000" spc="-1" strike="noStrike">
                <a:solidFill>
                  <a:srgbClr val="ffffff"/>
                </a:solidFill>
                <a:latin typeface="Rockwell"/>
              </a:rPr>
              <a:t>待完成校對頁面</a:t>
            </a:r>
            <a:endParaRPr b="0" lang="en-US" sz="2000" spc="-1" strike="noStrike">
              <a:latin typeface="Arial"/>
            </a:endParaRPr>
          </a:p>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    ▷</a:t>
            </a:r>
            <a:r>
              <a:rPr b="0" lang="zh-TW" sz="2000" spc="-1" strike="noStrike">
                <a:solidFill>
                  <a:srgbClr val="ff0000"/>
                </a:solidFill>
                <a:latin typeface="Rockwell"/>
              </a:rPr>
              <a:t>再次檢視新增、修改及刪除的資料是否無誤，確認後點擊「確認送出」</a:t>
            </a:r>
            <a:endParaRPr b="0" lang="en-US" sz="2000" spc="-1" strike="noStrike">
              <a:latin typeface="Arial"/>
            </a:endParaRPr>
          </a:p>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    ▷</a:t>
            </a:r>
            <a:r>
              <a:rPr b="0" lang="zh-TW" sz="2000" spc="-1" strike="noStrike">
                <a:solidFill>
                  <a:srgbClr val="ffffff"/>
                </a:solidFill>
                <a:latin typeface="Rockwell"/>
              </a:rPr>
              <a:t>若要取消該筆異動，點擊「取消整筆異動」</a:t>
            </a:r>
            <a:endParaRPr b="0" lang="en-US" sz="2000" spc="-1" strike="noStrike">
              <a:latin typeface="Arial"/>
            </a:endParaRPr>
          </a:p>
        </p:txBody>
      </p:sp>
      <p:pic>
        <p:nvPicPr>
          <p:cNvPr id="117" name="Picture 3" descr="D:\Users\user\Desktop\1686100314043.jpg"/>
          <p:cNvPicPr/>
          <p:nvPr/>
        </p:nvPicPr>
        <p:blipFill>
          <a:blip r:embed="rId1"/>
          <a:stretch/>
        </p:blipFill>
        <p:spPr>
          <a:xfrm>
            <a:off x="827640" y="3069000"/>
            <a:ext cx="2447640" cy="1220400"/>
          </a:xfrm>
          <a:prstGeom prst="rect">
            <a:avLst/>
          </a:prstGeom>
          <a:ln w="0">
            <a:noFill/>
          </a:ln>
        </p:spPr>
      </p:pic>
      <p:pic>
        <p:nvPicPr>
          <p:cNvPr id="118" name="Picture 4" descr="D:\Users\user\Desktop\1686100405756.jpg"/>
          <p:cNvPicPr/>
          <p:nvPr/>
        </p:nvPicPr>
        <p:blipFill>
          <a:blip r:embed="rId2"/>
          <a:stretch/>
        </p:blipFill>
        <p:spPr>
          <a:xfrm>
            <a:off x="827640" y="5232600"/>
            <a:ext cx="2447640" cy="418320"/>
          </a:xfrm>
          <a:prstGeom prst="rect">
            <a:avLst/>
          </a:prstGeom>
          <a:ln w="0">
            <a:noFill/>
          </a:ln>
        </p:spPr>
      </p:pic>
      <p:pic>
        <p:nvPicPr>
          <p:cNvPr id="119" name="Picture 6" descr="D:\Users\user\Desktop\1686018323559.jpg"/>
          <p:cNvPicPr/>
          <p:nvPr/>
        </p:nvPicPr>
        <p:blipFill>
          <a:blip r:embed="rId3"/>
          <a:stretch/>
        </p:blipFill>
        <p:spPr>
          <a:xfrm>
            <a:off x="7279560" y="6389280"/>
            <a:ext cx="1871640" cy="468000"/>
          </a:xfrm>
          <a:prstGeom prst="rect">
            <a:avLst/>
          </a:prstGeom>
          <a:ln w="0">
            <a:noFill/>
          </a:ln>
        </p:spPr>
      </p:pic>
      <p:pic>
        <p:nvPicPr>
          <p:cNvPr id="120" name="Picture 7" descr="D:\Users\user\Desktop\1686100351944.jpg"/>
          <p:cNvPicPr/>
          <p:nvPr/>
        </p:nvPicPr>
        <p:blipFill>
          <a:blip r:embed="rId4"/>
          <a:stretch/>
        </p:blipFill>
        <p:spPr>
          <a:xfrm>
            <a:off x="4140000" y="2716920"/>
            <a:ext cx="4751640" cy="3671640"/>
          </a:xfrm>
          <a:prstGeom prst="rect">
            <a:avLst/>
          </a:prstGeom>
          <a:ln w="0">
            <a:noFill/>
          </a:ln>
        </p:spPr>
      </p:pic>
      <p:sp>
        <p:nvSpPr>
          <p:cNvPr id="121" name="向右箭號 4"/>
          <p:cNvSpPr/>
          <p:nvPr/>
        </p:nvSpPr>
        <p:spPr>
          <a:xfrm>
            <a:off x="3276000" y="4365000"/>
            <a:ext cx="1007280" cy="575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個人資料</a:t>
            </a:r>
            <a:r>
              <a:rPr b="0" lang="en-US" sz="4600" spc="-1" strike="noStrike">
                <a:solidFill>
                  <a:srgbClr val="e6e9cb"/>
                </a:solidFill>
                <a:latin typeface="Rockwell"/>
              </a:rPr>
              <a:t>-</a:t>
            </a:r>
            <a:r>
              <a:rPr b="0" lang="zh-TW" sz="4000" spc="-1" strike="noStrike">
                <a:solidFill>
                  <a:srgbClr val="e6e9cb"/>
                </a:solidFill>
                <a:latin typeface="Rockwell"/>
              </a:rPr>
              <a:t>修改進度查詢</a:t>
            </a:r>
            <a:endParaRPr b="0" lang="en-US" sz="4000" spc="-1" strike="noStrike">
              <a:latin typeface="Arial"/>
            </a:endParaRPr>
          </a:p>
        </p:txBody>
      </p:sp>
      <p:sp>
        <p:nvSpPr>
          <p:cNvPr id="123"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a:t>
            </a:r>
            <a:r>
              <a:rPr b="0" lang="zh-TW" sz="2000" spc="-1" strike="noStrike">
                <a:solidFill>
                  <a:srgbClr val="ffffff"/>
                </a:solidFill>
                <a:latin typeface="Rockwell"/>
              </a:rPr>
              <a:t>修改進度查詢</a:t>
            </a:r>
            <a:r>
              <a:rPr b="0" lang="en-US" sz="2000" spc="-1" strike="noStrike">
                <a:solidFill>
                  <a:srgbClr val="ffffff"/>
                </a:solidFill>
                <a:latin typeface="Rockwell"/>
              </a:rPr>
              <a:t>-</a:t>
            </a:r>
            <a:r>
              <a:rPr b="0" lang="zh-TW" sz="2000" spc="-1" strike="noStrike">
                <a:solidFill>
                  <a:srgbClr val="ffffff"/>
                </a:solidFill>
                <a:latin typeface="Rockwell"/>
              </a:rPr>
              <a:t>個人資料校對案件處理進度</a:t>
            </a:r>
            <a:endParaRPr b="0" lang="en-US" sz="2000" spc="-1" strike="noStrike">
              <a:latin typeface="Arial"/>
            </a:endParaRPr>
          </a:p>
          <a:p>
            <a:pPr marL="291960" indent="-291960">
              <a:lnSpc>
                <a:spcPct val="100000"/>
              </a:lnSpc>
              <a:buClr>
                <a:srgbClr val="72a376"/>
              </a:buClr>
              <a:buSzPct val="70000"/>
              <a:buFont typeface="Wingdings 2" charset="2"/>
              <a:buChar char=""/>
            </a:pPr>
            <a:r>
              <a:rPr b="0" lang="en-US" sz="1800" spc="-1" strike="noStrike">
                <a:solidFill>
                  <a:srgbClr val="ffffff"/>
                </a:solidFill>
                <a:latin typeface="Rockwell"/>
              </a:rPr>
              <a:t>    ▷</a:t>
            </a:r>
            <a:r>
              <a:rPr b="0" lang="zh-TW" sz="1800" spc="-1" strike="noStrike">
                <a:solidFill>
                  <a:srgbClr val="ffffff"/>
                </a:solidFill>
                <a:latin typeface="Rockwell"/>
              </a:rPr>
              <a:t>已送出，表示「待人事單位處理」</a:t>
            </a:r>
            <a:endParaRPr b="0" lang="en-US" sz="1800" spc="-1" strike="noStrike">
              <a:latin typeface="Arial"/>
            </a:endParaRPr>
          </a:p>
          <a:p>
            <a:pPr marL="291960" indent="-291960">
              <a:lnSpc>
                <a:spcPct val="100000"/>
              </a:lnSpc>
              <a:buClr>
                <a:srgbClr val="72a376"/>
              </a:buClr>
              <a:buSzPct val="70000"/>
              <a:buFont typeface="Wingdings 2" charset="2"/>
              <a:buChar char=""/>
            </a:pPr>
            <a:r>
              <a:rPr b="0" lang="en-US" sz="1800" spc="-1" strike="noStrike">
                <a:solidFill>
                  <a:srgbClr val="ffffff"/>
                </a:solidFill>
                <a:latin typeface="Rockwell"/>
              </a:rPr>
              <a:t>    ▷</a:t>
            </a:r>
            <a:r>
              <a:rPr b="0" lang="zh-TW" sz="1800" spc="-1" strike="noStrike">
                <a:solidFill>
                  <a:srgbClr val="ffffff"/>
                </a:solidFill>
                <a:latin typeface="Rockwell"/>
              </a:rPr>
              <a:t>修改完成，表示人事單位已完成資料修改</a:t>
            </a:r>
            <a:endParaRPr b="0" lang="en-US" sz="1800" spc="-1" strike="noStrike">
              <a:latin typeface="Arial"/>
            </a:endParaRPr>
          </a:p>
          <a:p>
            <a:pPr marL="291960" indent="-291960">
              <a:lnSpc>
                <a:spcPct val="100000"/>
              </a:lnSpc>
              <a:buClr>
                <a:srgbClr val="72a376"/>
              </a:buClr>
              <a:buSzPct val="70000"/>
              <a:buFont typeface="Wingdings 2" charset="2"/>
              <a:buChar char=""/>
            </a:pPr>
            <a:r>
              <a:rPr b="0" lang="en-US" sz="1800" spc="-1" strike="noStrike">
                <a:solidFill>
                  <a:srgbClr val="ffffff"/>
                </a:solidFill>
                <a:latin typeface="Rockwell"/>
              </a:rPr>
              <a:t>    ▷</a:t>
            </a:r>
            <a:r>
              <a:rPr b="0" lang="zh-TW" sz="1800" spc="-1" strike="noStrike">
                <a:solidFill>
                  <a:srgbClr val="ffffff"/>
                </a:solidFill>
                <a:latin typeface="Rockwell"/>
              </a:rPr>
              <a:t>審核未通過，以紅色文字顯示未通過原因及人事單位處理日期</a:t>
            </a:r>
            <a:endParaRPr b="0" lang="en-US" sz="1800" spc="-1" strike="noStrike">
              <a:latin typeface="Arial"/>
            </a:endParaRPr>
          </a:p>
        </p:txBody>
      </p:sp>
      <p:pic>
        <p:nvPicPr>
          <p:cNvPr id="124" name="Picture 2" descr="D:\Users\user\Desktop\1686101893554.jpg"/>
          <p:cNvPicPr/>
          <p:nvPr/>
        </p:nvPicPr>
        <p:blipFill>
          <a:blip r:embed="rId1"/>
          <a:stretch/>
        </p:blipFill>
        <p:spPr>
          <a:xfrm>
            <a:off x="827640" y="2997000"/>
            <a:ext cx="7560000" cy="3167640"/>
          </a:xfrm>
          <a:prstGeom prst="rect">
            <a:avLst/>
          </a:prstGeom>
          <a:ln w="0">
            <a:noFill/>
          </a:ln>
        </p:spPr>
      </p:pic>
      <p:pic>
        <p:nvPicPr>
          <p:cNvPr id="125" name="Picture 16" descr="D:\Users\user\Desktop\1686018323559.jpg"/>
          <p:cNvPicPr/>
          <p:nvPr/>
        </p:nvPicPr>
        <p:blipFill>
          <a:blip r:embed="rId2"/>
          <a:stretch/>
        </p:blipFill>
        <p:spPr>
          <a:xfrm>
            <a:off x="7308360" y="6453360"/>
            <a:ext cx="1834920" cy="403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個人資料</a:t>
            </a:r>
            <a:r>
              <a:rPr b="0" lang="en-US" sz="4600" spc="-1" strike="noStrike">
                <a:solidFill>
                  <a:srgbClr val="e6e9cb"/>
                </a:solidFill>
                <a:latin typeface="Rockwell"/>
              </a:rPr>
              <a:t>-</a:t>
            </a:r>
            <a:r>
              <a:rPr b="0" lang="zh-TW" sz="4000" spc="-1" strike="noStrike">
                <a:solidFill>
                  <a:srgbClr val="e6e9cb"/>
                </a:solidFill>
                <a:latin typeface="Rockwell"/>
              </a:rPr>
              <a:t>獎懲資料查詢</a:t>
            </a:r>
            <a:endParaRPr b="0" lang="en-US" sz="4000" spc="-1" strike="noStrike">
              <a:latin typeface="Arial"/>
            </a:endParaRPr>
          </a:p>
        </p:txBody>
      </p:sp>
      <p:sp>
        <p:nvSpPr>
          <p:cNvPr id="127"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a:lnSpc>
                <a:spcPct val="100000"/>
              </a:lnSpc>
              <a:buNone/>
              <a:tabLst>
                <a:tab algn="l" pos="0"/>
              </a:tabLst>
            </a:pPr>
            <a:r>
              <a:rPr b="0" lang="zh-TW" sz="1800" spc="-1" strike="noStrike">
                <a:solidFill>
                  <a:srgbClr val="ffffff"/>
                </a:solidFill>
                <a:latin typeface="標楷體"/>
                <a:ea typeface="標楷體"/>
              </a:rPr>
              <a:t>點選獎懲資料查詢，即可查詢各年度獎懲記錄</a:t>
            </a:r>
            <a:endParaRPr b="0" lang="en-US" sz="1800" spc="-1" strike="noStrike">
              <a:latin typeface="Arial"/>
            </a:endParaRPr>
          </a:p>
        </p:txBody>
      </p:sp>
      <p:pic>
        <p:nvPicPr>
          <p:cNvPr id="128" name="Picture 3" descr="D:\Users\user\Desktop\1686103177283.jpg"/>
          <p:cNvPicPr/>
          <p:nvPr/>
        </p:nvPicPr>
        <p:blipFill>
          <a:blip r:embed="rId1"/>
          <a:stretch/>
        </p:blipFill>
        <p:spPr>
          <a:xfrm>
            <a:off x="611640" y="2637000"/>
            <a:ext cx="1943640" cy="2375640"/>
          </a:xfrm>
          <a:prstGeom prst="rect">
            <a:avLst/>
          </a:prstGeom>
          <a:ln w="0">
            <a:noFill/>
          </a:ln>
        </p:spPr>
      </p:pic>
      <p:pic>
        <p:nvPicPr>
          <p:cNvPr id="129" name="Picture 4" descr="D:\Users\user\Desktop\1686103251436.jpg"/>
          <p:cNvPicPr/>
          <p:nvPr/>
        </p:nvPicPr>
        <p:blipFill>
          <a:blip r:embed="rId2"/>
          <a:stretch/>
        </p:blipFill>
        <p:spPr>
          <a:xfrm>
            <a:off x="3852000" y="2069280"/>
            <a:ext cx="4823640" cy="4195080"/>
          </a:xfrm>
          <a:prstGeom prst="rect">
            <a:avLst/>
          </a:prstGeom>
          <a:ln w="0">
            <a:noFill/>
          </a:ln>
        </p:spPr>
      </p:pic>
      <p:pic>
        <p:nvPicPr>
          <p:cNvPr id="130" name="Picture 5" descr="D:\Users\user\Desktop\1686018323559.jpg"/>
          <p:cNvPicPr/>
          <p:nvPr/>
        </p:nvPicPr>
        <p:blipFill>
          <a:blip r:embed="rId3"/>
          <a:stretch/>
        </p:blipFill>
        <p:spPr>
          <a:xfrm>
            <a:off x="7308360" y="6381360"/>
            <a:ext cx="1848600" cy="475920"/>
          </a:xfrm>
          <a:prstGeom prst="rect">
            <a:avLst/>
          </a:prstGeom>
          <a:ln w="0">
            <a:noFill/>
          </a:ln>
        </p:spPr>
      </p:pic>
      <p:sp>
        <p:nvSpPr>
          <p:cNvPr id="131" name="向右箭號 3"/>
          <p:cNvSpPr/>
          <p:nvPr/>
        </p:nvSpPr>
        <p:spPr>
          <a:xfrm>
            <a:off x="2699640" y="3825000"/>
            <a:ext cx="1007280" cy="683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個人資料</a:t>
            </a:r>
            <a:r>
              <a:rPr b="0" lang="en-US" sz="4600" spc="-1" strike="noStrike">
                <a:solidFill>
                  <a:srgbClr val="e6e9cb"/>
                </a:solidFill>
                <a:latin typeface="標楷體"/>
                <a:ea typeface="標楷體"/>
              </a:rPr>
              <a:t>-</a:t>
            </a:r>
            <a:r>
              <a:rPr b="0" lang="zh-TW" sz="4000" spc="-1" strike="noStrike">
                <a:solidFill>
                  <a:srgbClr val="e6e9cb"/>
                </a:solidFill>
                <a:latin typeface="標楷體"/>
                <a:ea typeface="標楷體"/>
              </a:rPr>
              <a:t>證明書申請及查詢</a:t>
            </a:r>
            <a:endParaRPr b="0" lang="en-US" sz="4000" spc="-1" strike="noStrike">
              <a:latin typeface="Arial"/>
            </a:endParaRPr>
          </a:p>
        </p:txBody>
      </p:sp>
      <p:sp>
        <p:nvSpPr>
          <p:cNvPr id="133" name="PlaceHolder 2"/>
          <p:cNvSpPr>
            <a:spLocks noGrp="1"/>
          </p:cNvSpPr>
          <p:nvPr>
            <p:ph/>
          </p:nvPr>
        </p:nvSpPr>
        <p:spPr>
          <a:xfrm>
            <a:off x="457200" y="1646280"/>
            <a:ext cx="8228880" cy="4525560"/>
          </a:xfrm>
          <a:prstGeom prst="rect">
            <a:avLst/>
          </a:prstGeom>
          <a:noFill/>
          <a:ln w="0">
            <a:noFill/>
          </a:ln>
        </p:spPr>
        <p:txBody>
          <a:bodyPr lIns="90000" rIns="90000" tIns="45000" bIns="45000" anchor="t">
            <a:noAutofit/>
          </a:bodyPr>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點選證明書申請及查詢</a:t>
            </a:r>
            <a:r>
              <a:rPr b="0" lang="en-US" sz="1800" spc="-1" strike="noStrike">
                <a:solidFill>
                  <a:srgbClr val="ffffff"/>
                </a:solidFill>
                <a:latin typeface="標楷體"/>
                <a:ea typeface="標楷體"/>
              </a:rPr>
              <a:t>/</a:t>
            </a:r>
            <a:r>
              <a:rPr b="0" lang="zh-TW" sz="1800" spc="-1" strike="noStrike">
                <a:solidFill>
                  <a:srgbClr val="ffffff"/>
                </a:solidFill>
                <a:latin typeface="標楷體"/>
                <a:ea typeface="標楷體"/>
              </a:rPr>
              <a:t>申請證明</a:t>
            </a:r>
            <a:endParaRPr b="0" lang="en-US" sz="18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書</a:t>
            </a:r>
            <a:r>
              <a:rPr b="0" lang="en-US" sz="1800" spc="-1" strike="noStrike">
                <a:solidFill>
                  <a:srgbClr val="ffffff"/>
                </a:solidFill>
                <a:latin typeface="標楷體"/>
                <a:ea typeface="標楷體"/>
              </a:rPr>
              <a:t>/</a:t>
            </a:r>
            <a:r>
              <a:rPr b="0" lang="zh-TW" sz="1800" spc="-1" strike="noStrike">
                <a:solidFill>
                  <a:srgbClr val="ffffff"/>
                </a:solidFill>
                <a:latin typeface="標楷體"/>
                <a:ea typeface="標楷體"/>
              </a:rPr>
              <a:t>點選申請證明種類</a:t>
            </a:r>
            <a:r>
              <a:rPr b="0" lang="en-US" sz="1800" spc="-1" strike="noStrike">
                <a:solidFill>
                  <a:srgbClr val="ffffff"/>
                </a:solidFill>
                <a:latin typeface="標楷體"/>
                <a:ea typeface="標楷體"/>
              </a:rPr>
              <a:t>/</a:t>
            </a:r>
            <a:r>
              <a:rPr b="0" lang="zh-TW" sz="1800" spc="-1" strike="noStrike">
                <a:solidFill>
                  <a:srgbClr val="ffffff"/>
                </a:solidFill>
                <a:latin typeface="標楷體"/>
                <a:ea typeface="標楷體"/>
              </a:rPr>
              <a:t>送出</a:t>
            </a:r>
            <a:r>
              <a:rPr b="0" lang="en-US" sz="1800" spc="-1" strike="noStrike">
                <a:solidFill>
                  <a:srgbClr val="ffffff"/>
                </a:solidFill>
                <a:latin typeface="標楷體"/>
                <a:ea typeface="標楷體"/>
              </a:rPr>
              <a:t>/</a:t>
            </a:r>
            <a:r>
              <a:rPr b="0" lang="zh-TW" sz="1800" spc="-1" strike="noStrike">
                <a:solidFill>
                  <a:srgbClr val="ffffff"/>
                </a:solidFill>
                <a:latin typeface="標楷體"/>
                <a:ea typeface="標楷體"/>
              </a:rPr>
              <a:t>完成</a:t>
            </a:r>
            <a:endParaRPr b="0" lang="en-US" sz="18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線上申請</a:t>
            </a:r>
            <a:endParaRPr b="0" lang="en-US" sz="1800" spc="-1" strike="noStrike">
              <a:latin typeface="Arial"/>
            </a:endParaRPr>
          </a:p>
        </p:txBody>
      </p:sp>
      <p:pic>
        <p:nvPicPr>
          <p:cNvPr id="134" name="Picture 2" descr="D:\Users\user\Desktop\1686103776332.jpg"/>
          <p:cNvPicPr/>
          <p:nvPr/>
        </p:nvPicPr>
        <p:blipFill>
          <a:blip r:embed="rId1"/>
          <a:stretch/>
        </p:blipFill>
        <p:spPr>
          <a:xfrm>
            <a:off x="661680" y="1528200"/>
            <a:ext cx="1821240" cy="2085480"/>
          </a:xfrm>
          <a:prstGeom prst="rect">
            <a:avLst/>
          </a:prstGeom>
          <a:ln w="0">
            <a:noFill/>
          </a:ln>
        </p:spPr>
      </p:pic>
      <p:pic>
        <p:nvPicPr>
          <p:cNvPr id="135" name="Picture 3" descr="D:\Users\user\Desktop\1686103874999.jpg"/>
          <p:cNvPicPr/>
          <p:nvPr/>
        </p:nvPicPr>
        <p:blipFill>
          <a:blip r:embed="rId2"/>
          <a:stretch/>
        </p:blipFill>
        <p:spPr>
          <a:xfrm>
            <a:off x="3348000" y="1549800"/>
            <a:ext cx="5365440" cy="942120"/>
          </a:xfrm>
          <a:prstGeom prst="rect">
            <a:avLst/>
          </a:prstGeom>
          <a:ln w="0">
            <a:noFill/>
          </a:ln>
        </p:spPr>
      </p:pic>
      <p:pic>
        <p:nvPicPr>
          <p:cNvPr id="136" name="Picture 4" descr="D:\Users\user\Desktop\1686103897730.jpg"/>
          <p:cNvPicPr/>
          <p:nvPr/>
        </p:nvPicPr>
        <p:blipFill>
          <a:blip r:embed="rId3"/>
          <a:stretch/>
        </p:blipFill>
        <p:spPr>
          <a:xfrm>
            <a:off x="3348000" y="2511000"/>
            <a:ext cx="5365440" cy="475560"/>
          </a:xfrm>
          <a:prstGeom prst="rect">
            <a:avLst/>
          </a:prstGeom>
          <a:ln w="0">
            <a:noFill/>
          </a:ln>
        </p:spPr>
      </p:pic>
      <p:pic>
        <p:nvPicPr>
          <p:cNvPr id="137" name="Picture 6" descr="D:\Users\user\Desktop\1686018323559.jpg"/>
          <p:cNvPicPr/>
          <p:nvPr/>
        </p:nvPicPr>
        <p:blipFill>
          <a:blip r:embed="rId4"/>
          <a:stretch/>
        </p:blipFill>
        <p:spPr>
          <a:xfrm>
            <a:off x="7308360" y="6381360"/>
            <a:ext cx="1815120" cy="461520"/>
          </a:xfrm>
          <a:prstGeom prst="rect">
            <a:avLst/>
          </a:prstGeom>
          <a:ln w="0">
            <a:noFill/>
          </a:ln>
        </p:spPr>
      </p:pic>
      <p:pic>
        <p:nvPicPr>
          <p:cNvPr id="138" name="Picture 7" descr="D:\Users\user\Desktop\1686104965694.jpg"/>
          <p:cNvPicPr/>
          <p:nvPr/>
        </p:nvPicPr>
        <p:blipFill>
          <a:blip r:embed="rId5"/>
          <a:stretch/>
        </p:blipFill>
        <p:spPr>
          <a:xfrm>
            <a:off x="3958920" y="3426840"/>
            <a:ext cx="4033800" cy="2953800"/>
          </a:xfrm>
          <a:prstGeom prst="rect">
            <a:avLst/>
          </a:prstGeom>
          <a:ln w="0">
            <a:noFill/>
          </a:ln>
        </p:spPr>
      </p:pic>
      <p:sp>
        <p:nvSpPr>
          <p:cNvPr id="139" name="向右箭號 3"/>
          <p:cNvSpPr/>
          <p:nvPr/>
        </p:nvSpPr>
        <p:spPr>
          <a:xfrm>
            <a:off x="2627640" y="2021400"/>
            <a:ext cx="575280" cy="70956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sp>
        <p:nvSpPr>
          <p:cNvPr id="140" name="向下箭號 4"/>
          <p:cNvSpPr/>
          <p:nvPr/>
        </p:nvSpPr>
        <p:spPr>
          <a:xfrm>
            <a:off x="5652000" y="2987280"/>
            <a:ext cx="647280" cy="457920"/>
          </a:xfrm>
          <a:prstGeom prst="down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rmAutofit fontScale="94000"/>
          </a:bodyPr>
          <a:p>
            <a:pPr marL="54720" algn="r">
              <a:lnSpc>
                <a:spcPct val="100000"/>
              </a:lnSpc>
              <a:buNone/>
            </a:pPr>
            <a:r>
              <a:rPr b="0" lang="zh-TW" sz="4600" spc="-1" strike="noStrike">
                <a:solidFill>
                  <a:srgbClr val="e6e9cb"/>
                </a:solidFill>
                <a:latin typeface="Rockwell"/>
              </a:rPr>
              <a:t>個人資料</a:t>
            </a:r>
            <a:r>
              <a:rPr b="0" lang="en-US" sz="4600" spc="-1" strike="noStrike">
                <a:solidFill>
                  <a:srgbClr val="e6e9cb"/>
                </a:solidFill>
                <a:latin typeface="Rockwell"/>
              </a:rPr>
              <a:t>-</a:t>
            </a:r>
            <a:r>
              <a:rPr b="0" lang="zh-TW" sz="2800" spc="-1" strike="noStrike">
                <a:solidFill>
                  <a:srgbClr val="e6e9cb"/>
                </a:solidFill>
                <a:latin typeface="Rockwell"/>
              </a:rPr>
              <a:t>擬任人員具結書與公務人員服務誓言</a:t>
            </a:r>
            <a:endParaRPr b="0" lang="en-US" sz="2800" spc="-1" strike="noStrike">
              <a:latin typeface="Arial"/>
            </a:endParaRPr>
          </a:p>
        </p:txBody>
      </p:sp>
      <p:sp>
        <p:nvSpPr>
          <p:cNvPr id="142"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a:lnSpc>
                <a:spcPct val="100000"/>
              </a:lnSpc>
              <a:buNone/>
              <a:tabLst>
                <a:tab algn="l" pos="0"/>
              </a:tabLst>
            </a:pPr>
            <a:r>
              <a:rPr b="0" lang="zh-TW" sz="1800" spc="-1" strike="noStrike">
                <a:solidFill>
                  <a:srgbClr val="ffffff"/>
                </a:solidFill>
                <a:latin typeface="標楷體"/>
                <a:ea typeface="標楷體"/>
              </a:rPr>
              <a:t>線上填寫擬任人員具結書與公務</a:t>
            </a:r>
            <a:endParaRPr b="0" lang="en-US" sz="18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人員服務誓言</a:t>
            </a:r>
            <a:endParaRPr b="0" lang="en-US" sz="1800" spc="-1" strike="noStrike">
              <a:latin typeface="Arial"/>
            </a:endParaRPr>
          </a:p>
        </p:txBody>
      </p:sp>
      <p:pic>
        <p:nvPicPr>
          <p:cNvPr id="143" name="Picture 2" descr="D:\Users\user\Desktop\1686105291309.jpg"/>
          <p:cNvPicPr/>
          <p:nvPr/>
        </p:nvPicPr>
        <p:blipFill>
          <a:blip r:embed="rId1"/>
          <a:stretch/>
        </p:blipFill>
        <p:spPr>
          <a:xfrm>
            <a:off x="951480" y="3213000"/>
            <a:ext cx="2087640" cy="2555640"/>
          </a:xfrm>
          <a:prstGeom prst="rect">
            <a:avLst/>
          </a:prstGeom>
          <a:ln w="0">
            <a:noFill/>
          </a:ln>
        </p:spPr>
      </p:pic>
      <p:pic>
        <p:nvPicPr>
          <p:cNvPr id="144" name="Picture 3" descr="D:\Users\user\Desktop\1686105368135.jpg"/>
          <p:cNvPicPr/>
          <p:nvPr/>
        </p:nvPicPr>
        <p:blipFill>
          <a:blip r:embed="rId2"/>
          <a:stretch/>
        </p:blipFill>
        <p:spPr>
          <a:xfrm>
            <a:off x="3780000" y="1765800"/>
            <a:ext cx="4968000" cy="4103640"/>
          </a:xfrm>
          <a:prstGeom prst="rect">
            <a:avLst/>
          </a:prstGeom>
          <a:ln w="0">
            <a:noFill/>
          </a:ln>
        </p:spPr>
      </p:pic>
      <p:pic>
        <p:nvPicPr>
          <p:cNvPr id="145" name="Picture 4" descr="D:\Users\user\Desktop\1686105382914.jpg"/>
          <p:cNvPicPr/>
          <p:nvPr/>
        </p:nvPicPr>
        <p:blipFill>
          <a:blip r:embed="rId3"/>
          <a:stretch/>
        </p:blipFill>
        <p:spPr>
          <a:xfrm>
            <a:off x="3577680" y="5375160"/>
            <a:ext cx="4968000" cy="519120"/>
          </a:xfrm>
          <a:prstGeom prst="rect">
            <a:avLst/>
          </a:prstGeom>
          <a:ln w="0">
            <a:noFill/>
          </a:ln>
        </p:spPr>
      </p:pic>
      <p:sp>
        <p:nvSpPr>
          <p:cNvPr id="146" name="向右箭號 3"/>
          <p:cNvSpPr/>
          <p:nvPr/>
        </p:nvSpPr>
        <p:spPr>
          <a:xfrm>
            <a:off x="3060000" y="3429000"/>
            <a:ext cx="719280" cy="791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pic>
        <p:nvPicPr>
          <p:cNvPr id="147" name="Picture 5" descr="D:\Users\user\Desktop\1686018323559.jpg"/>
          <p:cNvPicPr/>
          <p:nvPr/>
        </p:nvPicPr>
        <p:blipFill>
          <a:blip r:embed="rId4"/>
          <a:stretch/>
        </p:blipFill>
        <p:spPr>
          <a:xfrm>
            <a:off x="7380360" y="6381360"/>
            <a:ext cx="1741680" cy="4615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待遇</a:t>
            </a:r>
            <a:r>
              <a:rPr b="0" lang="en-US" sz="4600" spc="-1" strike="noStrike">
                <a:solidFill>
                  <a:srgbClr val="e6e9cb"/>
                </a:solidFill>
                <a:latin typeface="標楷體"/>
                <a:ea typeface="標楷體"/>
              </a:rPr>
              <a:t>/</a:t>
            </a:r>
            <a:r>
              <a:rPr b="0" lang="zh-TW" sz="4600" spc="-1" strike="noStrike">
                <a:solidFill>
                  <a:srgbClr val="e6e9cb"/>
                </a:solidFill>
                <a:latin typeface="標楷體"/>
                <a:ea typeface="標楷體"/>
              </a:rPr>
              <a:t>補助</a:t>
            </a:r>
            <a:r>
              <a:rPr b="0" lang="en-US" sz="4600" spc="-1" strike="noStrike">
                <a:solidFill>
                  <a:srgbClr val="e6e9cb"/>
                </a:solidFill>
                <a:latin typeface="標楷體"/>
                <a:ea typeface="標楷體"/>
              </a:rPr>
              <a:t>-</a:t>
            </a:r>
            <a:r>
              <a:rPr b="0" lang="zh-TW" sz="3600" spc="-1" strike="noStrike">
                <a:solidFill>
                  <a:srgbClr val="e6e9cb"/>
                </a:solidFill>
                <a:latin typeface="標楷體"/>
                <a:ea typeface="標楷體"/>
              </a:rPr>
              <a:t>待遇表查詢</a:t>
            </a:r>
            <a:endParaRPr b="0" lang="en-US" sz="3600" spc="-1" strike="noStrike">
              <a:latin typeface="Arial"/>
            </a:endParaRPr>
          </a:p>
        </p:txBody>
      </p:sp>
      <p:sp>
        <p:nvSpPr>
          <p:cNvPr id="149" name="PlaceHolder 2"/>
          <p:cNvSpPr>
            <a:spLocks noGrp="1"/>
          </p:cNvSpPr>
          <p:nvPr>
            <p:ph/>
          </p:nvPr>
        </p:nvSpPr>
        <p:spPr>
          <a:xfrm>
            <a:off x="457200" y="1646280"/>
            <a:ext cx="8228880" cy="4734360"/>
          </a:xfrm>
          <a:prstGeom prst="rect">
            <a:avLst/>
          </a:prstGeom>
          <a:noFill/>
          <a:ln w="0">
            <a:noFill/>
          </a:ln>
        </p:spPr>
        <p:txBody>
          <a:bodyPr lIns="90000" rIns="90000" tIns="45000" bIns="45000" anchor="t">
            <a:normAutofit/>
          </a:bodyPr>
          <a:p>
            <a:pPr>
              <a:lnSpc>
                <a:spcPct val="100000"/>
              </a:lnSpc>
              <a:buNone/>
              <a:tabLst>
                <a:tab algn="l" pos="0"/>
              </a:tabLst>
            </a:pPr>
            <a:r>
              <a:rPr b="0" lang="zh-TW" sz="1800" spc="-1" strike="noStrike">
                <a:solidFill>
                  <a:srgbClr val="ffffff"/>
                </a:solidFill>
                <a:latin typeface="標楷體"/>
                <a:ea typeface="標楷體"/>
              </a:rPr>
              <a:t>可於待遇表查詢，查詢各月</a:t>
            </a:r>
            <a:endParaRPr b="0" lang="en-US" sz="18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薪資發放狀況</a:t>
            </a:r>
            <a:endParaRPr b="0" lang="en-US" sz="1800" spc="-1" strike="noStrike">
              <a:latin typeface="Arial"/>
            </a:endParaRPr>
          </a:p>
        </p:txBody>
      </p:sp>
      <p:pic>
        <p:nvPicPr>
          <p:cNvPr id="150" name="Picture 2" descr="D:\Users\user\Desktop\1686115999120.jpg"/>
          <p:cNvPicPr/>
          <p:nvPr/>
        </p:nvPicPr>
        <p:blipFill>
          <a:blip r:embed="rId1"/>
          <a:stretch/>
        </p:blipFill>
        <p:spPr>
          <a:xfrm>
            <a:off x="565200" y="2925000"/>
            <a:ext cx="1917720" cy="1687680"/>
          </a:xfrm>
          <a:prstGeom prst="rect">
            <a:avLst/>
          </a:prstGeom>
          <a:ln w="0">
            <a:noFill/>
          </a:ln>
        </p:spPr>
      </p:pic>
      <p:pic>
        <p:nvPicPr>
          <p:cNvPr id="151" name="Picture 4" descr="D:\Users\user\Desktop\1686116056229.jpg"/>
          <p:cNvPicPr/>
          <p:nvPr/>
        </p:nvPicPr>
        <p:blipFill>
          <a:blip r:embed="rId2"/>
          <a:stretch/>
        </p:blipFill>
        <p:spPr>
          <a:xfrm>
            <a:off x="3348000" y="1556640"/>
            <a:ext cx="4896000" cy="4551840"/>
          </a:xfrm>
          <a:prstGeom prst="rect">
            <a:avLst/>
          </a:prstGeom>
          <a:ln w="0">
            <a:noFill/>
          </a:ln>
        </p:spPr>
      </p:pic>
      <p:pic>
        <p:nvPicPr>
          <p:cNvPr id="152" name="Picture 5" descr="D:\Users\user\Desktop\1686018323559.jpg"/>
          <p:cNvPicPr/>
          <p:nvPr/>
        </p:nvPicPr>
        <p:blipFill>
          <a:blip r:embed="rId3"/>
          <a:stretch/>
        </p:blipFill>
        <p:spPr>
          <a:xfrm>
            <a:off x="7308360" y="6309360"/>
            <a:ext cx="1834920" cy="520560"/>
          </a:xfrm>
          <a:prstGeom prst="rect">
            <a:avLst/>
          </a:prstGeom>
          <a:ln w="0">
            <a:noFill/>
          </a:ln>
        </p:spPr>
      </p:pic>
      <p:sp>
        <p:nvSpPr>
          <p:cNvPr id="153" name="向右箭號 3"/>
          <p:cNvSpPr/>
          <p:nvPr/>
        </p:nvSpPr>
        <p:spPr>
          <a:xfrm>
            <a:off x="2555640" y="3501000"/>
            <a:ext cx="791280" cy="719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考核</a:t>
            </a:r>
            <a:r>
              <a:rPr b="0" lang="en-US" sz="4600" spc="-1" strike="noStrike">
                <a:solidFill>
                  <a:srgbClr val="e6e9cb"/>
                </a:solidFill>
                <a:latin typeface="標楷體"/>
                <a:ea typeface="標楷體"/>
              </a:rPr>
              <a:t>/</a:t>
            </a:r>
            <a:r>
              <a:rPr b="0" lang="zh-TW" sz="4600" spc="-1" strike="noStrike">
                <a:solidFill>
                  <a:srgbClr val="e6e9cb"/>
                </a:solidFill>
                <a:latin typeface="標楷體"/>
                <a:ea typeface="標楷體"/>
              </a:rPr>
              <a:t>陞遷</a:t>
            </a:r>
            <a:r>
              <a:rPr b="0" lang="en-US" sz="4600" spc="-1" strike="noStrike">
                <a:solidFill>
                  <a:srgbClr val="e6e9cb"/>
                </a:solidFill>
                <a:latin typeface="標楷體"/>
                <a:ea typeface="標楷體"/>
              </a:rPr>
              <a:t>-</a:t>
            </a:r>
            <a:r>
              <a:rPr b="0" lang="zh-TW" sz="4000" spc="-1" strike="noStrike">
                <a:solidFill>
                  <a:srgbClr val="e6e9cb"/>
                </a:solidFill>
                <a:latin typeface="標楷體"/>
                <a:ea typeface="標楷體"/>
              </a:rPr>
              <a:t>派免令資料查詢</a:t>
            </a:r>
            <a:endParaRPr b="0" lang="en-US" sz="4000" spc="-1" strike="noStrike">
              <a:latin typeface="Arial"/>
            </a:endParaRPr>
          </a:p>
        </p:txBody>
      </p:sp>
      <p:sp>
        <p:nvSpPr>
          <p:cNvPr id="155"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en-US" sz="2000" spc="-1" strike="noStrike">
                <a:solidFill>
                  <a:srgbClr val="ffffff"/>
                </a:solidFill>
                <a:latin typeface="標楷體"/>
                <a:ea typeface="標楷體"/>
              </a:rPr>
              <a:t>▷</a:t>
            </a:r>
            <a:r>
              <a:rPr b="0" lang="zh-TW" sz="2000" spc="-1" strike="noStrike">
                <a:solidFill>
                  <a:srgbClr val="ffffff"/>
                </a:solidFill>
                <a:latin typeface="標楷體"/>
                <a:ea typeface="標楷體"/>
              </a:rPr>
              <a:t>依下列設定完成，即可線上檢示派令</a:t>
            </a:r>
            <a:endParaRPr b="0" lang="en-US" sz="2000" spc="-1" strike="noStrike">
              <a:latin typeface="Arial"/>
            </a:endParaRPr>
          </a:p>
        </p:txBody>
      </p:sp>
      <p:pic>
        <p:nvPicPr>
          <p:cNvPr id="156" name="Picture 2" descr="D:\Users\user\Desktop\1686116389650.jpg"/>
          <p:cNvPicPr/>
          <p:nvPr/>
        </p:nvPicPr>
        <p:blipFill>
          <a:blip r:embed="rId1"/>
          <a:stretch/>
        </p:blipFill>
        <p:spPr>
          <a:xfrm>
            <a:off x="539640" y="2910600"/>
            <a:ext cx="1799640" cy="1877400"/>
          </a:xfrm>
          <a:prstGeom prst="rect">
            <a:avLst/>
          </a:prstGeom>
          <a:ln w="0">
            <a:noFill/>
          </a:ln>
        </p:spPr>
      </p:pic>
      <p:pic>
        <p:nvPicPr>
          <p:cNvPr id="157" name="Picture 3" descr="D:\Users\user\Desktop\1686116292298.jpg"/>
          <p:cNvPicPr/>
          <p:nvPr/>
        </p:nvPicPr>
        <p:blipFill>
          <a:blip r:embed="rId2"/>
          <a:stretch/>
        </p:blipFill>
        <p:spPr>
          <a:xfrm>
            <a:off x="3276000" y="2177280"/>
            <a:ext cx="2494800" cy="3942720"/>
          </a:xfrm>
          <a:prstGeom prst="rect">
            <a:avLst/>
          </a:prstGeom>
          <a:ln w="0">
            <a:noFill/>
          </a:ln>
        </p:spPr>
      </p:pic>
      <p:pic>
        <p:nvPicPr>
          <p:cNvPr id="158" name="Picture 4" descr="D:\Users\user\Desktop\1686116522960.jpg"/>
          <p:cNvPicPr/>
          <p:nvPr/>
        </p:nvPicPr>
        <p:blipFill>
          <a:blip r:embed="rId3"/>
          <a:stretch/>
        </p:blipFill>
        <p:spPr>
          <a:xfrm>
            <a:off x="6516360" y="2905560"/>
            <a:ext cx="2159640" cy="1583280"/>
          </a:xfrm>
          <a:prstGeom prst="rect">
            <a:avLst/>
          </a:prstGeom>
          <a:ln w="0">
            <a:noFill/>
          </a:ln>
        </p:spPr>
      </p:pic>
      <p:sp>
        <p:nvSpPr>
          <p:cNvPr id="159" name="向右箭號 3"/>
          <p:cNvSpPr/>
          <p:nvPr/>
        </p:nvSpPr>
        <p:spPr>
          <a:xfrm>
            <a:off x="2411640" y="3501000"/>
            <a:ext cx="863280" cy="719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sp>
        <p:nvSpPr>
          <p:cNvPr id="160" name="向右箭號 4"/>
          <p:cNvSpPr/>
          <p:nvPr/>
        </p:nvSpPr>
        <p:spPr>
          <a:xfrm>
            <a:off x="5771520" y="3501000"/>
            <a:ext cx="744120" cy="647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pic>
        <p:nvPicPr>
          <p:cNvPr id="161" name="Picture 5" descr="D:\Users\user\Desktop\1686018323559.jpg"/>
          <p:cNvPicPr/>
          <p:nvPr/>
        </p:nvPicPr>
        <p:blipFill>
          <a:blip r:embed="rId4"/>
          <a:stretch/>
        </p:blipFill>
        <p:spPr>
          <a:xfrm>
            <a:off x="7380360" y="6381360"/>
            <a:ext cx="1773000" cy="4759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考核</a:t>
            </a:r>
            <a:r>
              <a:rPr b="0" lang="en-US" sz="4600" spc="-1" strike="noStrike">
                <a:solidFill>
                  <a:srgbClr val="e6e9cb"/>
                </a:solidFill>
                <a:latin typeface="標楷體"/>
                <a:ea typeface="標楷體"/>
              </a:rPr>
              <a:t>/</a:t>
            </a:r>
            <a:r>
              <a:rPr b="0" lang="zh-TW" sz="4600" spc="-1" strike="noStrike">
                <a:solidFill>
                  <a:srgbClr val="e6e9cb"/>
                </a:solidFill>
                <a:latin typeface="標楷體"/>
                <a:ea typeface="標楷體"/>
              </a:rPr>
              <a:t>陞遷</a:t>
            </a:r>
            <a:r>
              <a:rPr b="0" lang="en-US" sz="4600" spc="-1" strike="noStrike">
                <a:solidFill>
                  <a:srgbClr val="e6e9cb"/>
                </a:solidFill>
                <a:latin typeface="標楷體"/>
                <a:ea typeface="標楷體"/>
              </a:rPr>
              <a:t>-</a:t>
            </a:r>
            <a:r>
              <a:rPr b="0" lang="zh-TW" sz="4000" spc="-1" strike="noStrike">
                <a:solidFill>
                  <a:srgbClr val="e6e9cb"/>
                </a:solidFill>
                <a:latin typeface="標楷體"/>
                <a:ea typeface="標楷體"/>
              </a:rPr>
              <a:t>考績</a:t>
            </a:r>
            <a:r>
              <a:rPr b="0" lang="en-US" sz="4000" spc="-1" strike="noStrike">
                <a:solidFill>
                  <a:srgbClr val="e6e9cb"/>
                </a:solidFill>
                <a:latin typeface="標楷體"/>
                <a:ea typeface="標楷體"/>
              </a:rPr>
              <a:t>(</a:t>
            </a:r>
            <a:r>
              <a:rPr b="0" lang="zh-TW" sz="4000" spc="-1" strike="noStrike">
                <a:solidFill>
                  <a:srgbClr val="e6e9cb"/>
                </a:solidFill>
                <a:latin typeface="標楷體"/>
                <a:ea typeface="標楷體"/>
              </a:rPr>
              <a:t>成、核</a:t>
            </a:r>
            <a:r>
              <a:rPr b="0" lang="en-US" sz="4000" spc="-1" strike="noStrike">
                <a:solidFill>
                  <a:srgbClr val="e6e9cb"/>
                </a:solidFill>
                <a:latin typeface="標楷體"/>
                <a:ea typeface="標楷體"/>
              </a:rPr>
              <a:t>)</a:t>
            </a:r>
            <a:r>
              <a:rPr b="0" lang="zh-TW" sz="4000" spc="-1" strike="noStrike">
                <a:solidFill>
                  <a:srgbClr val="e6e9cb"/>
                </a:solidFill>
                <a:latin typeface="標楷體"/>
                <a:ea typeface="標楷體"/>
              </a:rPr>
              <a:t>查詢</a:t>
            </a:r>
            <a:endParaRPr b="0" lang="en-US" sz="4000" spc="-1" strike="noStrike">
              <a:latin typeface="Arial"/>
            </a:endParaRPr>
          </a:p>
        </p:txBody>
      </p:sp>
      <p:sp>
        <p:nvSpPr>
          <p:cNvPr id="163"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a:lnSpc>
                <a:spcPct val="100000"/>
              </a:lnSpc>
              <a:buNone/>
              <a:tabLst>
                <a:tab algn="l" pos="0"/>
              </a:tabLst>
            </a:pPr>
            <a:r>
              <a:rPr b="0" lang="zh-TW" sz="1800" spc="-1" strike="noStrike">
                <a:solidFill>
                  <a:srgbClr val="bf0041"/>
                </a:solidFill>
                <a:latin typeface="標楷體"/>
                <a:ea typeface="標楷體"/>
              </a:rPr>
              <a:t>可於考績</a:t>
            </a:r>
            <a:r>
              <a:rPr b="0" lang="en-US" sz="1800" spc="-1" strike="noStrike">
                <a:solidFill>
                  <a:srgbClr val="bf0041"/>
                </a:solidFill>
                <a:latin typeface="標楷體"/>
                <a:ea typeface="標楷體"/>
              </a:rPr>
              <a:t>(</a:t>
            </a:r>
            <a:r>
              <a:rPr b="0" lang="zh-TW" sz="1800" spc="-1" strike="noStrike">
                <a:solidFill>
                  <a:srgbClr val="bf0041"/>
                </a:solidFill>
                <a:latin typeface="標楷體"/>
                <a:ea typeface="標楷體"/>
              </a:rPr>
              <a:t>成、核</a:t>
            </a:r>
            <a:r>
              <a:rPr b="0" lang="en-US" sz="1800" spc="-1" strike="noStrike">
                <a:solidFill>
                  <a:srgbClr val="bf0041"/>
                </a:solidFill>
                <a:latin typeface="標楷體"/>
                <a:ea typeface="標楷體"/>
              </a:rPr>
              <a:t>)</a:t>
            </a:r>
            <a:r>
              <a:rPr b="0" lang="zh-TW" sz="1800" spc="-1" strike="noStrike">
                <a:solidFill>
                  <a:srgbClr val="bf0041"/>
                </a:solidFill>
                <a:latin typeface="標楷體"/>
                <a:ea typeface="標楷體"/>
              </a:rPr>
              <a:t>查詢各年度</a:t>
            </a:r>
            <a:endParaRPr b="0" lang="en-US" sz="1800" spc="-1" strike="noStrike">
              <a:solidFill>
                <a:srgbClr val="bf0041"/>
              </a:solidFill>
              <a:latin typeface="Arial"/>
            </a:endParaRPr>
          </a:p>
          <a:p>
            <a:pPr>
              <a:lnSpc>
                <a:spcPct val="100000"/>
              </a:lnSpc>
              <a:buNone/>
              <a:tabLst>
                <a:tab algn="l" pos="0"/>
              </a:tabLst>
            </a:pPr>
            <a:r>
              <a:rPr b="0" lang="zh-TW" sz="1800" spc="-1" strike="noStrike">
                <a:solidFill>
                  <a:srgbClr val="bf0041"/>
                </a:solidFill>
                <a:latin typeface="標楷體"/>
                <a:ea typeface="標楷體"/>
              </a:rPr>
              <a:t>成績</a:t>
            </a:r>
            <a:endParaRPr b="0" lang="en-US" sz="1800" spc="-1" strike="noStrike">
              <a:solidFill>
                <a:srgbClr val="bf0041"/>
              </a:solidFill>
              <a:latin typeface="Arial"/>
            </a:endParaRPr>
          </a:p>
        </p:txBody>
      </p:sp>
      <p:pic>
        <p:nvPicPr>
          <p:cNvPr id="164" name="Picture 2" descr="D:\Users\user\Desktop\1686116769074.jpg"/>
          <p:cNvPicPr/>
          <p:nvPr/>
        </p:nvPicPr>
        <p:blipFill>
          <a:blip r:embed="rId1"/>
          <a:stretch/>
        </p:blipFill>
        <p:spPr>
          <a:xfrm>
            <a:off x="517680" y="2637000"/>
            <a:ext cx="2253600" cy="2301480"/>
          </a:xfrm>
          <a:prstGeom prst="rect">
            <a:avLst/>
          </a:prstGeom>
          <a:ln w="0">
            <a:noFill/>
          </a:ln>
        </p:spPr>
      </p:pic>
      <p:pic>
        <p:nvPicPr>
          <p:cNvPr id="165" name="Picture 3" descr="D:\Users\user\Desktop\1686116741064.jpg"/>
          <p:cNvPicPr/>
          <p:nvPr/>
        </p:nvPicPr>
        <p:blipFill>
          <a:blip r:embed="rId2"/>
          <a:stretch/>
        </p:blipFill>
        <p:spPr>
          <a:xfrm>
            <a:off x="3636000" y="1772640"/>
            <a:ext cx="5256000" cy="4178520"/>
          </a:xfrm>
          <a:prstGeom prst="rect">
            <a:avLst/>
          </a:prstGeom>
          <a:ln w="0">
            <a:noFill/>
          </a:ln>
        </p:spPr>
      </p:pic>
      <p:sp>
        <p:nvSpPr>
          <p:cNvPr id="166" name="向右箭號 3"/>
          <p:cNvSpPr/>
          <p:nvPr/>
        </p:nvSpPr>
        <p:spPr>
          <a:xfrm>
            <a:off x="2771640" y="3429000"/>
            <a:ext cx="863280" cy="791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pic>
        <p:nvPicPr>
          <p:cNvPr id="167" name="Picture 4" descr="D:\Users\user\Desktop\1686018323559.jpg"/>
          <p:cNvPicPr/>
          <p:nvPr/>
        </p:nvPicPr>
        <p:blipFill>
          <a:blip r:embed="rId3"/>
          <a:stretch/>
        </p:blipFill>
        <p:spPr>
          <a:xfrm>
            <a:off x="7452360" y="6354360"/>
            <a:ext cx="1690920" cy="4759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求職</a:t>
            </a:r>
            <a:r>
              <a:rPr b="0" lang="en-US" sz="4600" spc="-1" strike="noStrike">
                <a:solidFill>
                  <a:srgbClr val="e6e9cb"/>
                </a:solidFill>
                <a:latin typeface="標楷體"/>
                <a:ea typeface="標楷體"/>
              </a:rPr>
              <a:t>-</a:t>
            </a:r>
            <a:r>
              <a:rPr b="0" lang="zh-TW" sz="4000" spc="-1" strike="noStrike">
                <a:solidFill>
                  <a:srgbClr val="e6e9cb"/>
                </a:solidFill>
                <a:latin typeface="標楷體"/>
                <a:ea typeface="標楷體"/>
              </a:rPr>
              <a:t>事求人</a:t>
            </a:r>
            <a:endParaRPr b="0" lang="en-US" sz="4000" spc="-1" strike="noStrike">
              <a:latin typeface="Arial"/>
            </a:endParaRPr>
          </a:p>
        </p:txBody>
      </p:sp>
      <p:sp>
        <p:nvSpPr>
          <p:cNvPr id="169"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a:lnSpc>
                <a:spcPct val="100000"/>
              </a:lnSpc>
              <a:buNone/>
              <a:tabLst>
                <a:tab algn="l" pos="0"/>
              </a:tabLst>
            </a:pPr>
            <a:r>
              <a:rPr b="0" lang="zh-TW" sz="1800" spc="-1" strike="noStrike">
                <a:solidFill>
                  <a:srgbClr val="ff0000"/>
                </a:solidFill>
                <a:latin typeface="標楷體"/>
                <a:ea typeface="標楷體"/>
              </a:rPr>
              <a:t>點選事求人即連結事求人網站</a:t>
            </a:r>
            <a:endParaRPr b="0" lang="en-US" sz="1800" spc="-1" strike="noStrike">
              <a:solidFill>
                <a:srgbClr val="ff0000"/>
              </a:solidFill>
              <a:latin typeface="Arial"/>
            </a:endParaRPr>
          </a:p>
          <a:p>
            <a:pPr>
              <a:lnSpc>
                <a:spcPct val="100000"/>
              </a:lnSpc>
              <a:buNone/>
              <a:tabLst>
                <a:tab algn="l" pos="0"/>
              </a:tabLst>
            </a:pPr>
            <a:r>
              <a:rPr b="0" lang="zh-TW" sz="1800" spc="-1" strike="noStrike">
                <a:solidFill>
                  <a:srgbClr val="ff0000"/>
                </a:solidFill>
                <a:latin typeface="標楷體"/>
                <a:ea typeface="標楷體"/>
              </a:rPr>
              <a:t>供查詢職缺</a:t>
            </a:r>
            <a:endParaRPr b="0" lang="en-US" sz="1800" spc="-1" strike="noStrike">
              <a:solidFill>
                <a:srgbClr val="ff0000"/>
              </a:solidFill>
              <a:latin typeface="Arial"/>
            </a:endParaRPr>
          </a:p>
        </p:txBody>
      </p:sp>
      <p:pic>
        <p:nvPicPr>
          <p:cNvPr id="170" name="Picture 2" descr="D:\Users\user\Desktop\1686117525405.jpg"/>
          <p:cNvPicPr/>
          <p:nvPr/>
        </p:nvPicPr>
        <p:blipFill>
          <a:blip r:embed="rId1"/>
          <a:stretch/>
        </p:blipFill>
        <p:spPr>
          <a:xfrm>
            <a:off x="539640" y="2853000"/>
            <a:ext cx="2008800" cy="1708560"/>
          </a:xfrm>
          <a:prstGeom prst="rect">
            <a:avLst/>
          </a:prstGeom>
          <a:ln w="0">
            <a:noFill/>
          </a:ln>
        </p:spPr>
      </p:pic>
      <p:pic>
        <p:nvPicPr>
          <p:cNvPr id="171" name="Picture 3" descr="D:\Users\user\Desktop\1686117568169.jpg"/>
          <p:cNvPicPr/>
          <p:nvPr/>
        </p:nvPicPr>
        <p:blipFill>
          <a:blip r:embed="rId2"/>
          <a:stretch/>
        </p:blipFill>
        <p:spPr>
          <a:xfrm>
            <a:off x="3637080" y="1854720"/>
            <a:ext cx="5040000" cy="4103640"/>
          </a:xfrm>
          <a:prstGeom prst="rect">
            <a:avLst/>
          </a:prstGeom>
          <a:ln w="0">
            <a:noFill/>
          </a:ln>
        </p:spPr>
      </p:pic>
      <p:sp>
        <p:nvSpPr>
          <p:cNvPr id="172" name="圓角矩形 3"/>
          <p:cNvSpPr/>
          <p:nvPr/>
        </p:nvSpPr>
        <p:spPr>
          <a:xfrm>
            <a:off x="4932000" y="3769200"/>
            <a:ext cx="287280" cy="133920"/>
          </a:xfrm>
          <a:prstGeom prst="roundRect">
            <a:avLst>
              <a:gd name="adj" fmla="val 16667"/>
            </a:avLst>
          </a:prstGeom>
          <a:solidFill>
            <a:srgbClr val="72a376"/>
          </a:solidFill>
          <a:ln>
            <a:solidFill>
              <a:srgbClr val="547857"/>
            </a:solidFill>
            <a:round/>
          </a:ln>
        </p:spPr>
        <p:style>
          <a:lnRef idx="2">
            <a:schemeClr val="accent1">
              <a:shade val="50000"/>
            </a:schemeClr>
          </a:lnRef>
          <a:fillRef idx="1">
            <a:schemeClr val="accent1"/>
          </a:fillRef>
          <a:effectRef idx="0">
            <a:schemeClr val="accent1"/>
          </a:effectRef>
          <a:fontRef idx="minor"/>
        </p:style>
      </p:sp>
      <p:sp>
        <p:nvSpPr>
          <p:cNvPr id="173" name="圓角矩形 4"/>
          <p:cNvSpPr/>
          <p:nvPr/>
        </p:nvSpPr>
        <p:spPr>
          <a:xfrm>
            <a:off x="7164360" y="3573000"/>
            <a:ext cx="287280" cy="71280"/>
          </a:xfrm>
          <a:prstGeom prst="roundRect">
            <a:avLst>
              <a:gd name="adj" fmla="val 16667"/>
            </a:avLst>
          </a:prstGeom>
          <a:solidFill>
            <a:srgbClr val="72a376"/>
          </a:solidFill>
          <a:ln>
            <a:solidFill>
              <a:srgbClr val="547857"/>
            </a:solidFill>
            <a:round/>
          </a:ln>
        </p:spPr>
        <p:style>
          <a:lnRef idx="2">
            <a:schemeClr val="accent1">
              <a:shade val="50000"/>
            </a:schemeClr>
          </a:lnRef>
          <a:fillRef idx="1">
            <a:schemeClr val="accent1"/>
          </a:fillRef>
          <a:effectRef idx="0">
            <a:schemeClr val="accent1"/>
          </a:effectRef>
          <a:fontRef idx="minor"/>
        </p:style>
      </p:sp>
      <p:sp>
        <p:nvSpPr>
          <p:cNvPr id="174" name="圓角矩形 5"/>
          <p:cNvSpPr/>
          <p:nvPr/>
        </p:nvSpPr>
        <p:spPr>
          <a:xfrm>
            <a:off x="7164360" y="3776400"/>
            <a:ext cx="719280" cy="92520"/>
          </a:xfrm>
          <a:prstGeom prst="roundRect">
            <a:avLst>
              <a:gd name="adj" fmla="val 16667"/>
            </a:avLst>
          </a:prstGeom>
          <a:solidFill>
            <a:srgbClr val="72a376"/>
          </a:solidFill>
          <a:ln>
            <a:solidFill>
              <a:srgbClr val="547857"/>
            </a:solidFill>
            <a:round/>
          </a:ln>
        </p:spPr>
        <p:style>
          <a:lnRef idx="2">
            <a:schemeClr val="accent1">
              <a:shade val="50000"/>
            </a:schemeClr>
          </a:lnRef>
          <a:fillRef idx="1">
            <a:schemeClr val="accent1"/>
          </a:fillRef>
          <a:effectRef idx="0">
            <a:schemeClr val="accent1"/>
          </a:effectRef>
          <a:fontRef idx="minor"/>
        </p:style>
      </p:sp>
      <p:sp>
        <p:nvSpPr>
          <p:cNvPr id="175" name="向右箭號 6"/>
          <p:cNvSpPr/>
          <p:nvPr/>
        </p:nvSpPr>
        <p:spPr>
          <a:xfrm>
            <a:off x="2699640" y="3501000"/>
            <a:ext cx="935280" cy="575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pic>
        <p:nvPicPr>
          <p:cNvPr id="176" name="Picture 4" descr="D:\Users\user\Desktop\1686018323559.jpg"/>
          <p:cNvPicPr/>
          <p:nvPr/>
        </p:nvPicPr>
        <p:blipFill>
          <a:blip r:embed="rId3"/>
          <a:stretch/>
        </p:blipFill>
        <p:spPr>
          <a:xfrm>
            <a:off x="7452360" y="6453360"/>
            <a:ext cx="1690920" cy="403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前言</a:t>
            </a:r>
            <a:endParaRPr b="0" lang="en-US" sz="4600" spc="-1" strike="noStrike">
              <a:latin typeface="Arial"/>
            </a:endParaRPr>
          </a:p>
        </p:txBody>
      </p:sp>
      <p:sp>
        <p:nvSpPr>
          <p:cNvPr id="84"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zh-TW" sz="3200" spc="-1" strike="noStrike">
                <a:solidFill>
                  <a:srgbClr val="bf0041"/>
                </a:solidFill>
                <a:latin typeface="Rockwell"/>
              </a:rPr>
              <a:t>隨著資訊與通訊科技的發明與創新，善用資訊技術進行政府改造與行政改革已是目前政府施政之重要目標，</a:t>
            </a:r>
            <a:r>
              <a:rPr b="0" lang="zh-TW" sz="3200" spc="-1" strike="noStrike">
                <a:solidFill>
                  <a:srgbClr val="000000"/>
                </a:solidFill>
                <a:latin typeface="Rockwell"/>
              </a:rPr>
              <a:t>人事行政總處近年來陸續開發各項創新的人力資源管理系統，提供全國各人事機構運用，以期逐步轉型為積極前瞻的「策略性人力資源管理」，協助組織創造價值，進而提升政府施政績效與競爭力。</a:t>
            </a:r>
            <a:br/>
            <a:r>
              <a:rPr b="0" lang="en-US" sz="2400" spc="-1" strike="noStrike">
                <a:solidFill>
                  <a:srgbClr val="ffffff"/>
                </a:solidFill>
                <a:latin typeface="Rockwell"/>
              </a:rPr>
              <a:t> </a:t>
            </a:r>
            <a:endParaRPr b="0" lang="en-US" sz="2400" spc="-1" strike="noStrike">
              <a:latin typeface="Arial"/>
            </a:endParaRPr>
          </a:p>
        </p:txBody>
      </p:sp>
      <p:pic>
        <p:nvPicPr>
          <p:cNvPr id="85" name="Picture 2" descr="D:\Users\user\Desktop\1686018323559.jpg"/>
          <p:cNvPicPr/>
          <p:nvPr/>
        </p:nvPicPr>
        <p:blipFill>
          <a:blip r:embed="rId1"/>
          <a:stretch/>
        </p:blipFill>
        <p:spPr>
          <a:xfrm>
            <a:off x="7221600" y="6381360"/>
            <a:ext cx="1905480" cy="4759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休假</a:t>
            </a:r>
            <a:r>
              <a:rPr b="0" lang="en-US" sz="4600" spc="-1" strike="noStrike">
                <a:solidFill>
                  <a:srgbClr val="e6e9cb"/>
                </a:solidFill>
                <a:latin typeface="標楷體"/>
                <a:ea typeface="標楷體"/>
              </a:rPr>
              <a:t>/</a:t>
            </a:r>
            <a:r>
              <a:rPr b="0" lang="zh-TW" sz="4600" spc="-1" strike="noStrike">
                <a:solidFill>
                  <a:srgbClr val="e6e9cb"/>
                </a:solidFill>
                <a:latin typeface="標楷體"/>
                <a:ea typeface="標楷體"/>
              </a:rPr>
              <a:t>退休</a:t>
            </a:r>
            <a:r>
              <a:rPr b="0" lang="en-US" sz="4600" spc="-1" strike="noStrike">
                <a:solidFill>
                  <a:srgbClr val="e6e9cb"/>
                </a:solidFill>
                <a:latin typeface="標楷體"/>
                <a:ea typeface="標楷體"/>
              </a:rPr>
              <a:t>-</a:t>
            </a:r>
            <a:r>
              <a:rPr b="0" lang="zh-TW" sz="4000" spc="-1" strike="noStrike">
                <a:solidFill>
                  <a:srgbClr val="e6e9cb"/>
                </a:solidFill>
                <a:latin typeface="標楷體"/>
                <a:ea typeface="標楷體"/>
              </a:rPr>
              <a:t>可休假日數查詢</a:t>
            </a:r>
            <a:endParaRPr b="0" lang="en-US" sz="4000" spc="-1" strike="noStrike">
              <a:latin typeface="Arial"/>
            </a:endParaRPr>
          </a:p>
        </p:txBody>
      </p:sp>
      <p:sp>
        <p:nvSpPr>
          <p:cNvPr id="178"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a:lnSpc>
                <a:spcPct val="100000"/>
              </a:lnSpc>
              <a:buNone/>
              <a:tabLst>
                <a:tab algn="l" pos="0"/>
              </a:tabLst>
            </a:pPr>
            <a:r>
              <a:rPr b="0" lang="zh-TW" sz="1800" spc="-1" strike="noStrike">
                <a:solidFill>
                  <a:srgbClr val="000000"/>
                </a:solidFill>
                <a:latin typeface="標楷體"/>
                <a:ea typeface="標楷體"/>
              </a:rPr>
              <a:t>目前提供休假日數查詢</a:t>
            </a:r>
            <a:r>
              <a:rPr b="0" lang="zh-TW" sz="1800" spc="-1" strike="noStrike">
                <a:solidFill>
                  <a:srgbClr val="ffffff"/>
                </a:solidFill>
                <a:latin typeface="標楷體"/>
                <a:ea typeface="標楷體"/>
              </a:rPr>
              <a:t>，同</a:t>
            </a:r>
            <a:endParaRPr b="0" lang="en-US" sz="18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仁如有疑義得立即向人事處</a:t>
            </a:r>
            <a:endParaRPr b="0" lang="en-US" sz="1800" spc="-1" strike="noStrike">
              <a:latin typeface="Arial"/>
            </a:endParaRPr>
          </a:p>
          <a:p>
            <a:pPr>
              <a:lnSpc>
                <a:spcPct val="100000"/>
              </a:lnSpc>
              <a:buNone/>
              <a:tabLst>
                <a:tab algn="l" pos="0"/>
              </a:tabLst>
            </a:pPr>
            <a:r>
              <a:rPr b="0" lang="zh-TW" sz="1800" spc="-1" strike="noStrike">
                <a:solidFill>
                  <a:srgbClr val="ffffff"/>
                </a:solidFill>
                <a:latin typeface="標楷體"/>
                <a:ea typeface="標楷體"/>
              </a:rPr>
              <a:t>反映。</a:t>
            </a:r>
            <a:endParaRPr b="0" lang="en-US" sz="1800" spc="-1" strike="noStrike">
              <a:latin typeface="Arial"/>
            </a:endParaRPr>
          </a:p>
          <a:p>
            <a:pPr>
              <a:lnSpc>
                <a:spcPct val="100000"/>
              </a:lnSpc>
              <a:buNone/>
              <a:tabLst>
                <a:tab algn="l" pos="0"/>
              </a:tabLst>
            </a:pPr>
            <a:r>
              <a:rPr b="0" lang="en-US" sz="1800" spc="-1" strike="noStrike">
                <a:solidFill>
                  <a:srgbClr val="000000"/>
                </a:solidFill>
                <a:latin typeface="標楷體"/>
                <a:ea typeface="標楷體"/>
              </a:rPr>
              <a:t>0905</a:t>
            </a:r>
            <a:r>
              <a:rPr b="0" lang="zh-TW" sz="1800" spc="-1" strike="noStrike">
                <a:solidFill>
                  <a:srgbClr val="000000"/>
                </a:solidFill>
                <a:latin typeface="標楷體"/>
                <a:ea typeface="標楷體"/>
              </a:rPr>
              <a:t>新增個人請假及加班查詢</a:t>
            </a:r>
            <a:endParaRPr b="0" lang="en-US" sz="1800" spc="-1" strike="noStrike">
              <a:latin typeface="Arial"/>
            </a:endParaRPr>
          </a:p>
        </p:txBody>
      </p:sp>
      <p:pic>
        <p:nvPicPr>
          <p:cNvPr id="179" name="Picture 2" descr="D:\Users\user\Desktop\1686117819031.jpg"/>
          <p:cNvPicPr/>
          <p:nvPr/>
        </p:nvPicPr>
        <p:blipFill>
          <a:blip r:embed="rId1"/>
          <a:stretch/>
        </p:blipFill>
        <p:spPr>
          <a:xfrm>
            <a:off x="683640" y="2925000"/>
            <a:ext cx="1799640" cy="1703880"/>
          </a:xfrm>
          <a:prstGeom prst="rect">
            <a:avLst/>
          </a:prstGeom>
          <a:ln w="0">
            <a:noFill/>
          </a:ln>
        </p:spPr>
      </p:pic>
      <p:pic>
        <p:nvPicPr>
          <p:cNvPr id="180" name="Picture 3" descr="D:\Users\user\Desktop\1686117857697.jpg"/>
          <p:cNvPicPr/>
          <p:nvPr/>
        </p:nvPicPr>
        <p:blipFill>
          <a:blip r:embed="rId2"/>
          <a:stretch/>
        </p:blipFill>
        <p:spPr>
          <a:xfrm>
            <a:off x="3308040" y="1556640"/>
            <a:ext cx="5256000" cy="4535640"/>
          </a:xfrm>
          <a:prstGeom prst="rect">
            <a:avLst/>
          </a:prstGeom>
          <a:ln w="0">
            <a:noFill/>
          </a:ln>
        </p:spPr>
      </p:pic>
      <p:sp>
        <p:nvSpPr>
          <p:cNvPr id="181" name="向右箭號 3"/>
          <p:cNvSpPr/>
          <p:nvPr/>
        </p:nvSpPr>
        <p:spPr>
          <a:xfrm>
            <a:off x="2555640" y="3501000"/>
            <a:ext cx="751320" cy="791280"/>
          </a:xfrm>
          <a:prstGeom prst="rightArrow">
            <a:avLst>
              <a:gd name="adj1" fmla="val 50000"/>
              <a:gd name="adj2" fmla="val 50000"/>
            </a:avLst>
          </a:prstGeom>
          <a:solidFill>
            <a:srgbClr val="ff0000"/>
          </a:solidFill>
          <a:ln>
            <a:solidFill>
              <a:srgbClr val="547857"/>
            </a:solidFill>
            <a:round/>
          </a:ln>
        </p:spPr>
        <p:style>
          <a:lnRef idx="2">
            <a:schemeClr val="accent1">
              <a:shade val="50000"/>
            </a:schemeClr>
          </a:lnRef>
          <a:fillRef idx="1">
            <a:schemeClr val="accent1"/>
          </a:fillRef>
          <a:effectRef idx="0">
            <a:schemeClr val="accent1"/>
          </a:effectRef>
          <a:fontRef idx="minor"/>
        </p:style>
      </p:sp>
      <p:pic>
        <p:nvPicPr>
          <p:cNvPr id="182" name="Picture 4" descr="D:\Users\user\Desktop\1686018323559.jpg"/>
          <p:cNvPicPr/>
          <p:nvPr/>
        </p:nvPicPr>
        <p:blipFill>
          <a:blip r:embed="rId3"/>
          <a:stretch/>
        </p:blipFill>
        <p:spPr>
          <a:xfrm>
            <a:off x="7452360" y="6381360"/>
            <a:ext cx="1684440" cy="4759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標楷體"/>
                <a:ea typeface="標楷體"/>
              </a:rPr>
              <a:t>效益及未來精進方向</a:t>
            </a:r>
            <a:endParaRPr b="0" lang="en-US" sz="4600" spc="-1" strike="noStrike">
              <a:latin typeface="Arial"/>
            </a:endParaRPr>
          </a:p>
        </p:txBody>
      </p:sp>
      <p:sp>
        <p:nvSpPr>
          <p:cNvPr id="184" name="PlaceHolder 2"/>
          <p:cNvSpPr>
            <a:spLocks noGrp="1"/>
          </p:cNvSpPr>
          <p:nvPr>
            <p:ph/>
          </p:nvPr>
        </p:nvSpPr>
        <p:spPr>
          <a:xfrm>
            <a:off x="457200" y="1646280"/>
            <a:ext cx="8228880" cy="452556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zh-TW" sz="3200" spc="-1" strike="noStrike">
                <a:solidFill>
                  <a:srgbClr val="ffffff"/>
                </a:solidFill>
                <a:latin typeface="Rockwell"/>
              </a:rPr>
              <a:t>為落實政府無紙化及節能減碳政策， </a:t>
            </a:r>
            <a:r>
              <a:rPr b="0" lang="en-US" sz="3200" spc="-1" strike="noStrike">
                <a:solidFill>
                  <a:srgbClr val="ffffff"/>
                </a:solidFill>
                <a:latin typeface="Rockwell"/>
              </a:rPr>
              <a:t>MyData </a:t>
            </a:r>
            <a:r>
              <a:rPr b="0" lang="zh-TW" sz="3200" spc="-1" strike="noStrike">
                <a:solidFill>
                  <a:srgbClr val="ffffff"/>
                </a:solidFill>
                <a:latin typeface="Rockwell"/>
              </a:rPr>
              <a:t>網站除能檢視個人基本資料、獎懲令、考核結果等資訊，亦能線上申請在職、服務等證明書。確實達成部分人事業務無紙化目標。</a:t>
            </a:r>
            <a:endParaRPr b="0" lang="en-US" sz="3200" spc="-1" strike="noStrike">
              <a:latin typeface="Arial"/>
            </a:endParaRPr>
          </a:p>
        </p:txBody>
      </p:sp>
      <p:pic>
        <p:nvPicPr>
          <p:cNvPr id="185" name="Picture 4" descr="D:\Users\user\Desktop\1686018323559.jpg"/>
          <p:cNvPicPr/>
          <p:nvPr/>
        </p:nvPicPr>
        <p:blipFill>
          <a:blip r:embed="rId1"/>
          <a:stretch/>
        </p:blipFill>
        <p:spPr>
          <a:xfrm>
            <a:off x="7461360" y="6373800"/>
            <a:ext cx="1684440" cy="4759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algn="ctr">
              <a:buNone/>
            </a:pPr>
            <a:endParaRPr b="0" lang="en-US" sz="4400" spc="-1" strike="noStrike">
              <a:latin typeface="Arial"/>
            </a:endParaRPr>
          </a:p>
        </p:txBody>
      </p:sp>
      <p:pic>
        <p:nvPicPr>
          <p:cNvPr id="187" name="內容版面配置區 5" descr=""/>
          <p:cNvPicPr/>
          <p:nvPr/>
        </p:nvPicPr>
        <p:blipFill>
          <a:blip r:embed="rId1"/>
          <a:stretch/>
        </p:blipFill>
        <p:spPr>
          <a:xfrm>
            <a:off x="0" y="12600"/>
            <a:ext cx="9107640" cy="68000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現行人事資訊化推動成果</a:t>
            </a:r>
            <a:endParaRPr b="0" lang="en-US" sz="4600" spc="-1" strike="noStrike">
              <a:latin typeface="Arial"/>
            </a:endParaRPr>
          </a:p>
        </p:txBody>
      </p:sp>
      <p:sp>
        <p:nvSpPr>
          <p:cNvPr id="87" name="PlaceHolder 2"/>
          <p:cNvSpPr>
            <a:spLocks noGrp="1"/>
          </p:cNvSpPr>
          <p:nvPr>
            <p:ph/>
          </p:nvPr>
        </p:nvSpPr>
        <p:spPr>
          <a:xfrm>
            <a:off x="457200" y="1646280"/>
            <a:ext cx="8228880" cy="4525560"/>
          </a:xfrm>
          <a:prstGeom prst="rect">
            <a:avLst/>
          </a:prstGeom>
          <a:noFill/>
          <a:ln w="0">
            <a:noFill/>
          </a:ln>
        </p:spPr>
        <p:txBody>
          <a:bodyPr lIns="90000" rIns="90000" tIns="45000" bIns="45000" anchor="t">
            <a:noAutofit/>
          </a:bodyPr>
          <a:p>
            <a:pPr marL="291960" indent="-291960">
              <a:lnSpc>
                <a:spcPct val="100000"/>
              </a:lnSpc>
              <a:buClr>
                <a:srgbClr val="72a376"/>
              </a:buClr>
              <a:buSzPct val="70000"/>
              <a:buFont typeface="Wingdings 2" charset="2"/>
              <a:buChar char=""/>
            </a:pPr>
            <a:r>
              <a:rPr b="0" lang="en-US" sz="3200" spc="-1" strike="noStrike">
                <a:solidFill>
                  <a:srgbClr val="ffffff"/>
                </a:solidFill>
                <a:latin typeface="Rockwell"/>
              </a:rPr>
              <a:t>(</a:t>
            </a:r>
            <a:r>
              <a:rPr b="0" lang="zh-TW" sz="3200" spc="-1" strike="noStrike">
                <a:solidFill>
                  <a:srgbClr val="ffffff"/>
                </a:solidFill>
                <a:latin typeface="Rockwell"/>
              </a:rPr>
              <a:t>一</a:t>
            </a:r>
            <a:r>
              <a:rPr b="0" lang="en-US" sz="3200" spc="-1" strike="noStrike">
                <a:solidFill>
                  <a:srgbClr val="ffffff"/>
                </a:solidFill>
                <a:latin typeface="Rockwell"/>
              </a:rPr>
              <a:t>) WebHR</a:t>
            </a:r>
            <a:r>
              <a:rPr b="0" lang="zh-TW" sz="3200" spc="-1" strike="noStrike">
                <a:solidFill>
                  <a:srgbClr val="ffffff"/>
                </a:solidFill>
                <a:latin typeface="Rockwell"/>
              </a:rPr>
              <a:t>人力資源管理資訊系統</a:t>
            </a:r>
            <a:endParaRPr b="0" lang="en-US" sz="3200" spc="-1" strike="noStrike">
              <a:latin typeface="Arial"/>
            </a:endParaRPr>
          </a:p>
          <a:p>
            <a:pPr marL="291960" indent="-291960">
              <a:lnSpc>
                <a:spcPct val="100000"/>
              </a:lnSpc>
              <a:buClr>
                <a:srgbClr val="72a376"/>
              </a:buClr>
              <a:buSzPct val="70000"/>
              <a:buFont typeface="Wingdings 2" charset="2"/>
              <a:buChar char=""/>
            </a:pPr>
            <a:r>
              <a:rPr b="0" lang="en-US" sz="3200" spc="-1" strike="noStrike">
                <a:solidFill>
                  <a:srgbClr val="ffffff"/>
                </a:solidFill>
                <a:latin typeface="Rockwell"/>
              </a:rPr>
              <a:t>(</a:t>
            </a:r>
            <a:r>
              <a:rPr b="0" lang="zh-TW" sz="3200" spc="-1" strike="noStrike">
                <a:solidFill>
                  <a:srgbClr val="ffffff"/>
                </a:solidFill>
                <a:latin typeface="Rockwell"/>
              </a:rPr>
              <a:t>二</a:t>
            </a:r>
            <a:r>
              <a:rPr b="0" lang="en-US" sz="3200" spc="-1" strike="noStrike">
                <a:solidFill>
                  <a:srgbClr val="ffffff"/>
                </a:solidFill>
                <a:latin typeface="Rockwell"/>
              </a:rPr>
              <a:t>) </a:t>
            </a:r>
            <a:r>
              <a:rPr b="0" lang="zh-TW" sz="3200" spc="-1" strike="noStrike">
                <a:solidFill>
                  <a:srgbClr val="ffffff"/>
                </a:solidFill>
                <a:latin typeface="Rockwell"/>
              </a:rPr>
              <a:t>全國公教人員退休撫卹整合平臺</a:t>
            </a:r>
            <a:endParaRPr b="0" lang="en-US" sz="3200" spc="-1" strike="noStrike">
              <a:latin typeface="Arial"/>
            </a:endParaRPr>
          </a:p>
          <a:p>
            <a:pPr marL="291960" indent="-291960">
              <a:lnSpc>
                <a:spcPct val="100000"/>
              </a:lnSpc>
              <a:buClr>
                <a:srgbClr val="72a376"/>
              </a:buClr>
              <a:buSzPct val="70000"/>
              <a:buFont typeface="Wingdings 2" charset="2"/>
              <a:buChar char=""/>
            </a:pPr>
            <a:r>
              <a:rPr b="0" lang="en-US" sz="3200" spc="-1" strike="noStrike">
                <a:solidFill>
                  <a:srgbClr val="ffffff"/>
                </a:solidFill>
                <a:latin typeface="Rockwell"/>
              </a:rPr>
              <a:t>(</a:t>
            </a:r>
            <a:r>
              <a:rPr b="0" lang="zh-TW" sz="3200" spc="-1" strike="noStrike">
                <a:solidFill>
                  <a:srgbClr val="ffffff"/>
                </a:solidFill>
                <a:latin typeface="Rockwell"/>
              </a:rPr>
              <a:t>三</a:t>
            </a:r>
            <a:r>
              <a:rPr b="0" lang="en-US" sz="3200" spc="-1" strike="noStrike">
                <a:solidFill>
                  <a:srgbClr val="ffffff"/>
                </a:solidFill>
                <a:latin typeface="Rockwell"/>
              </a:rPr>
              <a:t>) </a:t>
            </a:r>
            <a:r>
              <a:rPr b="0" lang="zh-TW" sz="3200" spc="-1" strike="noStrike">
                <a:solidFill>
                  <a:srgbClr val="ffffff"/>
                </a:solidFill>
                <a:latin typeface="Rockwell"/>
              </a:rPr>
              <a:t>全國機關內部差勤電子表單（</a:t>
            </a:r>
            <a:r>
              <a:rPr b="0" lang="en-US" sz="3200" spc="-1" strike="noStrike">
                <a:solidFill>
                  <a:srgbClr val="ffffff"/>
                </a:solidFill>
                <a:latin typeface="Rockwell"/>
              </a:rPr>
              <a:t>WebITR</a:t>
            </a:r>
            <a:r>
              <a:rPr b="0" lang="zh-TW" sz="3200" spc="-1" strike="noStrike">
                <a:solidFill>
                  <a:srgbClr val="ffffff"/>
                </a:solidFill>
                <a:latin typeface="Rockwell"/>
              </a:rPr>
              <a:t>）</a:t>
            </a:r>
            <a:endParaRPr b="0" lang="en-US" sz="3200" spc="-1" strike="noStrike">
              <a:latin typeface="Arial"/>
            </a:endParaRPr>
          </a:p>
          <a:p>
            <a:pPr marL="291960" indent="-291960">
              <a:lnSpc>
                <a:spcPct val="100000"/>
              </a:lnSpc>
              <a:buClr>
                <a:srgbClr val="72a376"/>
              </a:buClr>
              <a:buSzPct val="70000"/>
              <a:buFont typeface="Wingdings 2" charset="2"/>
              <a:buChar char=""/>
            </a:pPr>
            <a:r>
              <a:rPr b="0" lang="en-US" sz="3200" spc="-1" strike="noStrike">
                <a:solidFill>
                  <a:srgbClr val="ffffff"/>
                </a:solidFill>
                <a:latin typeface="Rockwell"/>
              </a:rPr>
              <a:t>(</a:t>
            </a:r>
            <a:r>
              <a:rPr b="0" lang="zh-TW" sz="3200" spc="-1" strike="noStrike">
                <a:solidFill>
                  <a:srgbClr val="ffffff"/>
                </a:solidFill>
                <a:latin typeface="Rockwell"/>
              </a:rPr>
              <a:t>四</a:t>
            </a:r>
            <a:r>
              <a:rPr b="0" lang="en-US" sz="3200" spc="-1" strike="noStrike">
                <a:solidFill>
                  <a:srgbClr val="ffffff"/>
                </a:solidFill>
                <a:latin typeface="Rockwell"/>
              </a:rPr>
              <a:t>)</a:t>
            </a:r>
            <a:r>
              <a:rPr b="0" lang="zh-TW" sz="3200" spc="-1" strike="noStrike">
                <a:solidFill>
                  <a:srgbClr val="ffffff"/>
                </a:solidFill>
                <a:latin typeface="Rockwell"/>
              </a:rPr>
              <a:t>全國軍公教人員生活津貼申請暨稽核系統</a:t>
            </a:r>
            <a:endParaRPr b="0" lang="en-US" sz="3200" spc="-1" strike="noStrike">
              <a:latin typeface="Arial"/>
            </a:endParaRPr>
          </a:p>
          <a:p>
            <a:pPr marL="291960" indent="-291960">
              <a:lnSpc>
                <a:spcPct val="100000"/>
              </a:lnSpc>
              <a:buClr>
                <a:srgbClr val="72a376"/>
              </a:buClr>
              <a:buSzPct val="70000"/>
              <a:buFont typeface="Wingdings 2" charset="2"/>
              <a:buChar char=""/>
            </a:pPr>
            <a:r>
              <a:rPr b="0" lang="en-US" sz="3200" spc="-1" strike="noStrike">
                <a:solidFill>
                  <a:srgbClr val="ffffff"/>
                </a:solidFill>
                <a:latin typeface="Rockwell"/>
              </a:rPr>
              <a:t>(</a:t>
            </a:r>
            <a:r>
              <a:rPr b="0" lang="zh-TW" sz="3200" spc="-1" strike="noStrike">
                <a:solidFill>
                  <a:srgbClr val="ffffff"/>
                </a:solidFill>
                <a:latin typeface="Rockwell"/>
              </a:rPr>
              <a:t>五</a:t>
            </a:r>
            <a:r>
              <a:rPr b="0" lang="en-US" sz="3200" spc="-1" strike="noStrike">
                <a:solidFill>
                  <a:srgbClr val="ffffff"/>
                </a:solidFill>
                <a:latin typeface="Rockwell"/>
              </a:rPr>
              <a:t>)</a:t>
            </a:r>
            <a:r>
              <a:rPr b="0" lang="zh-TW" sz="3200" spc="-1" strike="noStrike">
                <a:solidFill>
                  <a:srgbClr val="ffffff"/>
                </a:solidFill>
                <a:latin typeface="Rockwell"/>
              </a:rPr>
              <a:t>各機關學校用人費用管理資訊系統</a:t>
            </a:r>
            <a:endParaRPr b="0" lang="en-US" sz="3200" spc="-1" strike="noStrike">
              <a:latin typeface="Arial"/>
            </a:endParaRPr>
          </a:p>
          <a:p>
            <a:pPr marL="291960" indent="-291960">
              <a:lnSpc>
                <a:spcPct val="100000"/>
              </a:lnSpc>
              <a:buClr>
                <a:srgbClr val="72a376"/>
              </a:buClr>
              <a:buSzPct val="70000"/>
              <a:buFont typeface="Wingdings 2" charset="2"/>
              <a:buChar char=""/>
            </a:pPr>
            <a:r>
              <a:rPr b="0" lang="en-US" sz="3200" spc="-1" strike="noStrike">
                <a:solidFill>
                  <a:srgbClr val="8d281e"/>
                </a:solidFill>
                <a:latin typeface="Rockwell"/>
              </a:rPr>
              <a:t>(</a:t>
            </a:r>
            <a:r>
              <a:rPr b="0" lang="zh-TW" sz="3200" spc="-1" strike="noStrike">
                <a:solidFill>
                  <a:srgbClr val="8d281e"/>
                </a:solidFill>
                <a:latin typeface="Rockwell"/>
              </a:rPr>
              <a:t>六</a:t>
            </a:r>
            <a:r>
              <a:rPr b="0" lang="en-US" sz="3200" spc="-1" strike="noStrike">
                <a:solidFill>
                  <a:srgbClr val="8d281e"/>
                </a:solidFill>
                <a:latin typeface="Rockwell"/>
              </a:rPr>
              <a:t>)</a:t>
            </a:r>
            <a:r>
              <a:rPr b="0" lang="zh-TW" sz="3200" spc="-1" strike="noStrike">
                <a:solidFill>
                  <a:srgbClr val="8d281e"/>
                </a:solidFill>
                <a:latin typeface="Rockwell"/>
              </a:rPr>
              <a:t>公務人員個人資料服務網</a:t>
            </a:r>
            <a:r>
              <a:rPr b="0" lang="en-US" sz="3200" spc="-1" strike="noStrike">
                <a:solidFill>
                  <a:srgbClr val="8d281e"/>
                </a:solidFill>
                <a:latin typeface="Rockwell"/>
              </a:rPr>
              <a:t>(My Data)</a:t>
            </a:r>
            <a:endParaRPr b="0" lang="en-US" sz="3200" spc="-1" strike="noStrike">
              <a:latin typeface="Arial"/>
            </a:endParaRPr>
          </a:p>
          <a:p>
            <a:pPr>
              <a:lnSpc>
                <a:spcPct val="100000"/>
              </a:lnSpc>
              <a:buNone/>
            </a:pPr>
            <a:endParaRPr b="0" lang="en-US" sz="3200" spc="-1" strike="noStrike">
              <a:latin typeface="Arial"/>
            </a:endParaRPr>
          </a:p>
        </p:txBody>
      </p:sp>
      <p:pic>
        <p:nvPicPr>
          <p:cNvPr id="88" name="Picture 2" descr="D:\Users\user\Desktop\1686018323559.jpg"/>
          <p:cNvPicPr/>
          <p:nvPr/>
        </p:nvPicPr>
        <p:blipFill>
          <a:blip r:embed="rId1"/>
          <a:stretch/>
        </p:blipFill>
        <p:spPr>
          <a:xfrm>
            <a:off x="7237800" y="6347160"/>
            <a:ext cx="1905480" cy="475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en-US" sz="4600" spc="-1" strike="noStrike">
                <a:solidFill>
                  <a:srgbClr val="e6e9cb"/>
                </a:solidFill>
                <a:latin typeface="Rockwell"/>
              </a:rPr>
              <a:t>MyData</a:t>
            </a:r>
            <a:r>
              <a:rPr b="0" lang="zh-TW" sz="4600" spc="-1" strike="noStrike">
                <a:solidFill>
                  <a:srgbClr val="e6e9cb"/>
                </a:solidFill>
                <a:latin typeface="Rockwell"/>
              </a:rPr>
              <a:t>之建置</a:t>
            </a:r>
            <a:endParaRPr b="0" lang="en-US" sz="4600" spc="-1" strike="noStrike">
              <a:latin typeface="Arial"/>
            </a:endParaRPr>
          </a:p>
        </p:txBody>
      </p:sp>
      <p:sp>
        <p:nvSpPr>
          <p:cNvPr id="90" name="PlaceHolder 2"/>
          <p:cNvSpPr>
            <a:spLocks noGrp="1"/>
          </p:cNvSpPr>
          <p:nvPr>
            <p:ph/>
          </p:nvPr>
        </p:nvSpPr>
        <p:spPr>
          <a:xfrm>
            <a:off x="457200" y="1646280"/>
            <a:ext cx="8228880" cy="4525560"/>
          </a:xfrm>
          <a:prstGeom prst="rect">
            <a:avLst/>
          </a:prstGeom>
          <a:noFill/>
          <a:ln w="0">
            <a:noFill/>
          </a:ln>
        </p:spPr>
        <p:txBody>
          <a:bodyPr lIns="90000" rIns="90000" tIns="45000" bIns="45000" anchor="t">
            <a:noAutofit/>
          </a:bodyPr>
          <a:p>
            <a:pPr marL="291960" indent="-291960">
              <a:lnSpc>
                <a:spcPct val="100000"/>
              </a:lnSpc>
              <a:buClr>
                <a:srgbClr val="72a376"/>
              </a:buClr>
              <a:buSzPct val="70000"/>
              <a:buFont typeface="Wingdings 2" charset="2"/>
              <a:buChar char=""/>
            </a:pPr>
            <a:r>
              <a:rPr b="0" lang="en-US" sz="3200" spc="-1" strike="noStrike">
                <a:solidFill>
                  <a:srgbClr val="ffffff"/>
                </a:solidFill>
                <a:latin typeface="Rockwell"/>
              </a:rPr>
              <a:t>MyData</a:t>
            </a:r>
            <a:r>
              <a:rPr b="0" lang="zh-TW" sz="3200" spc="-1" strike="noStrike">
                <a:solidFill>
                  <a:srgbClr val="ffffff"/>
                </a:solidFill>
                <a:latin typeface="Rockwell"/>
              </a:rPr>
              <a:t>針對</a:t>
            </a:r>
            <a:r>
              <a:rPr b="0" lang="zh-TW" sz="3200" spc="-1" strike="noStrike">
                <a:solidFill>
                  <a:srgbClr val="8d281e"/>
                </a:solidFill>
                <a:latin typeface="Rockwell"/>
              </a:rPr>
              <a:t>全國公務人員提供公務生涯全程服務</a:t>
            </a:r>
            <a:r>
              <a:rPr b="0" lang="zh-TW" sz="3200" spc="-1" strike="noStrike">
                <a:solidFill>
                  <a:srgbClr val="ffffff"/>
                </a:solidFill>
                <a:latin typeface="Rockwell"/>
              </a:rPr>
              <a:t>。</a:t>
            </a:r>
            <a:r>
              <a:rPr b="0" lang="zh-TW" sz="3200" spc="-1" strike="noStrike">
                <a:solidFill>
                  <a:srgbClr val="362413"/>
                </a:solidFill>
                <a:latin typeface="Rockwell"/>
              </a:rPr>
              <a:t>無論是初任公務人員之權益保障資訊、訓練結合陞遷的個人生涯地圖、銓審獎懲紀錄主動通知服務、工作轉換求職時履歷資料自動傳遞至求職機關、結婚生育福利主動服務及退休申辦退休金等措施，</a:t>
            </a:r>
            <a:r>
              <a:rPr b="0" lang="zh-TW" sz="3200" spc="-1" strike="noStrike">
                <a:solidFill>
                  <a:srgbClr val="2a6099"/>
                </a:solidFill>
                <a:latin typeface="Rockwell"/>
              </a:rPr>
              <a:t>皆可由雲端人力資源整合平台提供。藉由人事服務平台之整合，使公務人員對自身權益更加瞭解。</a:t>
            </a:r>
            <a:endParaRPr b="0" lang="en-US" sz="3200" spc="-1" strike="noStrike">
              <a:latin typeface="Arial"/>
            </a:endParaRPr>
          </a:p>
        </p:txBody>
      </p:sp>
      <p:pic>
        <p:nvPicPr>
          <p:cNvPr id="91" name="Picture 2" descr="D:\Users\user\Desktop\1686018323559.jpg"/>
          <p:cNvPicPr/>
          <p:nvPr/>
        </p:nvPicPr>
        <p:blipFill>
          <a:blip r:embed="rId1"/>
          <a:stretch/>
        </p:blipFill>
        <p:spPr>
          <a:xfrm>
            <a:off x="7182000" y="6333840"/>
            <a:ext cx="1905480" cy="4759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en-US" sz="4600" spc="-1" strike="noStrike">
                <a:solidFill>
                  <a:srgbClr val="e6e9cb"/>
                </a:solidFill>
                <a:latin typeface="Rockwell"/>
              </a:rPr>
              <a:t>MyData</a:t>
            </a:r>
            <a:r>
              <a:rPr b="0" lang="zh-TW" sz="4600" spc="-1" strike="noStrike">
                <a:solidFill>
                  <a:srgbClr val="e6e9cb"/>
                </a:solidFill>
                <a:latin typeface="Rockwell"/>
              </a:rPr>
              <a:t>簡要說明</a:t>
            </a:r>
            <a:endParaRPr b="0" lang="en-US" sz="4600" spc="-1" strike="noStrike">
              <a:latin typeface="Arial"/>
            </a:endParaRPr>
          </a:p>
        </p:txBody>
      </p:sp>
      <p:sp>
        <p:nvSpPr>
          <p:cNvPr id="93" name="PlaceHolder 2"/>
          <p:cNvSpPr>
            <a:spLocks noGrp="1"/>
          </p:cNvSpPr>
          <p:nvPr>
            <p:ph/>
          </p:nvPr>
        </p:nvSpPr>
        <p:spPr>
          <a:xfrm>
            <a:off x="457200" y="1484640"/>
            <a:ext cx="8228880" cy="4896000"/>
          </a:xfrm>
          <a:prstGeom prst="rect">
            <a:avLst/>
          </a:prstGeom>
          <a:noFill/>
          <a:ln w="0">
            <a:noFill/>
          </a:ln>
        </p:spPr>
        <p:txBody>
          <a:bodyPr lIns="90000" rIns="90000" tIns="45000" bIns="45000" anchor="t">
            <a:normAutofit fontScale="59000"/>
          </a:bodyPr>
          <a:p>
            <a:pPr>
              <a:lnSpc>
                <a:spcPct val="100000"/>
              </a:lnSpc>
              <a:buNone/>
              <a:tabLst>
                <a:tab algn="l" pos="0"/>
              </a:tabLst>
            </a:pPr>
            <a:r>
              <a:rPr b="0" lang="zh-TW" sz="4000" spc="-1" strike="noStrike">
                <a:solidFill>
                  <a:srgbClr val="ffffff"/>
                </a:solidFill>
                <a:latin typeface="Lato"/>
              </a:rPr>
              <a:t>人事行政總處公務人員個人資料服務網</a:t>
            </a:r>
            <a:r>
              <a:rPr b="0" lang="en-US" sz="4000" spc="-1" strike="noStrike">
                <a:solidFill>
                  <a:srgbClr val="ffffff"/>
                </a:solidFill>
                <a:latin typeface="Lato"/>
              </a:rPr>
              <a:t>(MyData)</a:t>
            </a:r>
            <a:r>
              <a:rPr b="0" lang="zh-TW" sz="4000" spc="-1" strike="noStrike">
                <a:solidFill>
                  <a:srgbClr val="ffffff"/>
                </a:solidFill>
                <a:latin typeface="Lato"/>
              </a:rPr>
              <a:t>提供個人公務生涯相關資料</a:t>
            </a:r>
            <a:r>
              <a:rPr b="0" lang="en-US" sz="4000" spc="-1" strike="noStrike">
                <a:solidFill>
                  <a:srgbClr val="ffffff"/>
                </a:solidFill>
                <a:latin typeface="Lato"/>
              </a:rPr>
              <a:t>(</a:t>
            </a:r>
            <a:r>
              <a:rPr b="0" lang="zh-TW" sz="4000" spc="-1" strike="noStrike">
                <a:solidFill>
                  <a:srgbClr val="ff0000"/>
                </a:solidFill>
                <a:latin typeface="Lato"/>
              </a:rPr>
              <a:t>如個人基本資料、考績、獎懲、休假及退休等</a:t>
            </a:r>
            <a:r>
              <a:rPr b="0" lang="en-US" sz="4000" spc="-1" strike="noStrike">
                <a:solidFill>
                  <a:srgbClr val="ff0000"/>
                </a:solidFill>
                <a:latin typeface="Lato"/>
              </a:rPr>
              <a:t>)</a:t>
            </a:r>
            <a:r>
              <a:rPr b="0" lang="zh-TW" sz="4000" spc="-1" strike="noStrike">
                <a:solidFill>
                  <a:srgbClr val="ff0000"/>
                </a:solidFill>
                <a:latin typeface="Lato"/>
              </a:rPr>
              <a:t>及各項主動服務</a:t>
            </a:r>
            <a:endParaRPr b="0" lang="en-US" sz="4000" spc="-1" strike="noStrike">
              <a:latin typeface="Arial"/>
            </a:endParaRPr>
          </a:p>
          <a:p>
            <a:pPr>
              <a:lnSpc>
                <a:spcPct val="100000"/>
              </a:lnSpc>
              <a:buNone/>
              <a:tabLst>
                <a:tab algn="l" pos="0"/>
              </a:tabLst>
            </a:pPr>
            <a:endParaRPr b="0" lang="en-US" sz="4000" spc="-1" strike="noStrike">
              <a:latin typeface="Arial"/>
            </a:endParaRPr>
          </a:p>
          <a:p>
            <a:pPr>
              <a:lnSpc>
                <a:spcPct val="100000"/>
              </a:lnSpc>
              <a:buNone/>
              <a:tabLst>
                <a:tab algn="l" pos="0"/>
              </a:tabLst>
            </a:pPr>
            <a:r>
              <a:rPr b="0" lang="en-US" sz="3400" spc="-1" strike="noStrike">
                <a:solidFill>
                  <a:srgbClr val="ffffff"/>
                </a:solidFill>
                <a:latin typeface="Lato"/>
              </a:rPr>
              <a:t>MyData</a:t>
            </a:r>
            <a:r>
              <a:rPr b="0" lang="zh-TW" sz="3400" spc="-1" strike="noStrike">
                <a:solidFill>
                  <a:srgbClr val="ffffff"/>
                </a:solidFill>
                <a:latin typeface="Lato"/>
              </a:rPr>
              <a:t>網站提供之</a:t>
            </a:r>
            <a:r>
              <a:rPr b="0" lang="zh-TW" sz="3400" spc="-1" strike="noStrike">
                <a:solidFill>
                  <a:srgbClr val="ff0000"/>
                </a:solidFill>
                <a:latin typeface="Lato"/>
              </a:rPr>
              <a:t>重點服務項目</a:t>
            </a:r>
            <a:r>
              <a:rPr b="0" lang="zh-TW" sz="3400" spc="-1" strike="noStrike">
                <a:solidFill>
                  <a:srgbClr val="ffffff"/>
                </a:solidFill>
                <a:latin typeface="Lato"/>
              </a:rPr>
              <a:t>：</a:t>
            </a:r>
            <a:br/>
            <a:r>
              <a:rPr b="0" lang="en-US" sz="3400" spc="-1" strike="noStrike">
                <a:solidFill>
                  <a:srgbClr val="ffffff"/>
                </a:solidFill>
                <a:latin typeface="Lato"/>
              </a:rPr>
              <a:t>1.</a:t>
            </a:r>
            <a:r>
              <a:rPr b="0" lang="zh-TW" sz="3400" spc="-1" strike="noStrike">
                <a:solidFill>
                  <a:srgbClr val="2a6099"/>
                </a:solidFill>
                <a:latin typeface="Lato"/>
              </a:rPr>
              <a:t>個人資料及校對服務</a:t>
            </a:r>
            <a:r>
              <a:rPr b="0" lang="en-US" sz="3400" spc="-1" strike="noStrike">
                <a:solidFill>
                  <a:srgbClr val="ffffff"/>
                </a:solidFill>
                <a:latin typeface="Lato"/>
              </a:rPr>
              <a:t>(</a:t>
            </a:r>
            <a:r>
              <a:rPr b="0" lang="zh-TW" sz="3400" spc="-1" strike="noStrike">
                <a:solidFill>
                  <a:srgbClr val="ffffff"/>
                </a:solidFill>
                <a:latin typeface="Lato"/>
              </a:rPr>
              <a:t>如基本資料、現職資料、訓練進修、經歷、獎懲資料、簽署擬任人員具結書與公務人員服務誓言等</a:t>
            </a:r>
            <a:r>
              <a:rPr b="0" lang="en-US" sz="3400" spc="-1" strike="noStrike">
                <a:solidFill>
                  <a:srgbClr val="ffffff"/>
                </a:solidFill>
                <a:latin typeface="Lato"/>
              </a:rPr>
              <a:t>)</a:t>
            </a:r>
            <a:br/>
            <a:r>
              <a:rPr b="0" lang="en-US" sz="3400" spc="-1" strike="noStrike">
                <a:solidFill>
                  <a:srgbClr val="ffffff"/>
                </a:solidFill>
                <a:latin typeface="Lato"/>
              </a:rPr>
              <a:t>2.</a:t>
            </a:r>
            <a:r>
              <a:rPr b="0" lang="zh-TW" sz="3400" spc="-1" strike="noStrike">
                <a:solidFill>
                  <a:srgbClr val="2a6099"/>
                </a:solidFill>
                <a:latin typeface="Lato"/>
              </a:rPr>
              <a:t>待遇</a:t>
            </a:r>
            <a:r>
              <a:rPr b="0" lang="en-US" sz="3400" spc="-1" strike="noStrike">
                <a:solidFill>
                  <a:srgbClr val="2a6099"/>
                </a:solidFill>
                <a:latin typeface="Lato"/>
              </a:rPr>
              <a:t>/</a:t>
            </a:r>
            <a:r>
              <a:rPr b="0" lang="zh-TW" sz="3400" spc="-1" strike="noStrike">
                <a:solidFill>
                  <a:srgbClr val="2a6099"/>
                </a:solidFill>
                <a:latin typeface="Lato"/>
              </a:rPr>
              <a:t>補助相關服務</a:t>
            </a:r>
            <a:r>
              <a:rPr b="0" lang="en-US" sz="3400" spc="-1" strike="noStrike">
                <a:solidFill>
                  <a:srgbClr val="ffffff"/>
                </a:solidFill>
                <a:latin typeface="Lato"/>
              </a:rPr>
              <a:t>(</a:t>
            </a:r>
            <a:r>
              <a:rPr b="0" lang="zh-TW" sz="3400" spc="-1" strike="noStrike">
                <a:solidFill>
                  <a:srgbClr val="ffffff"/>
                </a:solidFill>
                <a:latin typeface="Lato"/>
              </a:rPr>
              <a:t>如</a:t>
            </a:r>
            <a:r>
              <a:rPr b="0" lang="en-US" sz="3400" spc="-1" strike="noStrike">
                <a:solidFill>
                  <a:srgbClr val="ffffff"/>
                </a:solidFill>
                <a:latin typeface="Lato"/>
              </a:rPr>
              <a:t>:</a:t>
            </a:r>
            <a:r>
              <a:rPr b="0" lang="zh-TW" sz="3400" spc="-1" strike="noStrike">
                <a:solidFill>
                  <a:srgbClr val="ffffff"/>
                </a:solidFill>
                <a:latin typeface="Lato"/>
              </a:rPr>
              <a:t>待遇表查詢、健康檢查補助紀錄查詢、生活津貼申請等</a:t>
            </a:r>
            <a:r>
              <a:rPr b="0" lang="en-US" sz="3400" spc="-1" strike="noStrike">
                <a:solidFill>
                  <a:srgbClr val="ffffff"/>
                </a:solidFill>
                <a:latin typeface="Lato"/>
              </a:rPr>
              <a:t>)</a:t>
            </a:r>
            <a:br/>
            <a:r>
              <a:rPr b="0" lang="en-US" sz="3400" spc="-1" strike="noStrike">
                <a:solidFill>
                  <a:srgbClr val="ffffff"/>
                </a:solidFill>
                <a:latin typeface="Lato"/>
              </a:rPr>
              <a:t>3.</a:t>
            </a:r>
            <a:r>
              <a:rPr b="0" lang="zh-TW" sz="3400" spc="-1" strike="noStrike">
                <a:solidFill>
                  <a:srgbClr val="2a6099"/>
                </a:solidFill>
                <a:latin typeface="Lato"/>
              </a:rPr>
              <a:t>考核</a:t>
            </a:r>
            <a:r>
              <a:rPr b="0" lang="en-US" sz="3400" spc="-1" strike="noStrike">
                <a:solidFill>
                  <a:srgbClr val="2a6099"/>
                </a:solidFill>
                <a:latin typeface="Lato"/>
              </a:rPr>
              <a:t>/</a:t>
            </a:r>
            <a:r>
              <a:rPr b="0" lang="zh-TW" sz="3400" spc="-1" strike="noStrike">
                <a:solidFill>
                  <a:srgbClr val="2a6099"/>
                </a:solidFill>
                <a:latin typeface="Lato"/>
              </a:rPr>
              <a:t>陞遷相關服務</a:t>
            </a:r>
            <a:r>
              <a:rPr b="0" lang="en-US" sz="3400" spc="-1" strike="noStrike">
                <a:solidFill>
                  <a:srgbClr val="ffffff"/>
                </a:solidFill>
                <a:latin typeface="Lato"/>
              </a:rPr>
              <a:t>(</a:t>
            </a:r>
            <a:r>
              <a:rPr b="0" lang="zh-TW" sz="3400" spc="-1" strike="noStrike">
                <a:solidFill>
                  <a:srgbClr val="ffffff"/>
                </a:solidFill>
                <a:latin typeface="Lato"/>
              </a:rPr>
              <a:t>如</a:t>
            </a:r>
            <a:r>
              <a:rPr b="0" lang="en-US" sz="3400" spc="-1" strike="noStrike">
                <a:solidFill>
                  <a:srgbClr val="ffffff"/>
                </a:solidFill>
                <a:latin typeface="Lato"/>
              </a:rPr>
              <a:t>:</a:t>
            </a:r>
            <a:r>
              <a:rPr b="0" lang="zh-TW" sz="3400" spc="-1" strike="noStrike">
                <a:solidFill>
                  <a:srgbClr val="ffffff"/>
                </a:solidFill>
                <a:latin typeface="Lato"/>
              </a:rPr>
              <a:t>派免令、考績</a:t>
            </a:r>
            <a:r>
              <a:rPr b="0" lang="en-US" sz="3400" spc="-1" strike="noStrike">
                <a:solidFill>
                  <a:srgbClr val="ffffff"/>
                </a:solidFill>
                <a:latin typeface="Lato"/>
              </a:rPr>
              <a:t>(</a:t>
            </a:r>
            <a:r>
              <a:rPr b="0" lang="zh-TW" sz="3400" spc="-1" strike="noStrike">
                <a:solidFill>
                  <a:srgbClr val="ffffff"/>
                </a:solidFill>
                <a:latin typeface="Lato"/>
              </a:rPr>
              <a:t>成、核</a:t>
            </a:r>
            <a:r>
              <a:rPr b="0" lang="en-US" sz="3400" spc="-1" strike="noStrike">
                <a:solidFill>
                  <a:srgbClr val="ffffff"/>
                </a:solidFill>
                <a:latin typeface="Lato"/>
              </a:rPr>
              <a:t>)</a:t>
            </a:r>
            <a:r>
              <a:rPr b="0" lang="zh-TW" sz="3400" spc="-1" strike="noStrike">
                <a:solidFill>
                  <a:srgbClr val="ffffff"/>
                </a:solidFill>
                <a:latin typeface="Lato"/>
              </a:rPr>
              <a:t>、陞遷資績分數、職缺甄選意願調查、平時考核工作項目維護等</a:t>
            </a:r>
            <a:r>
              <a:rPr b="0" lang="en-US" sz="3400" spc="-1" strike="noStrike">
                <a:solidFill>
                  <a:srgbClr val="ffffff"/>
                </a:solidFill>
                <a:latin typeface="Lato"/>
              </a:rPr>
              <a:t>)</a:t>
            </a:r>
            <a:br/>
            <a:r>
              <a:rPr b="0" lang="en-US" sz="3400" spc="-1" strike="noStrike">
                <a:solidFill>
                  <a:srgbClr val="ffffff"/>
                </a:solidFill>
                <a:latin typeface="Lato"/>
              </a:rPr>
              <a:t>4.</a:t>
            </a:r>
            <a:r>
              <a:rPr b="0" lang="zh-TW" sz="3400" spc="-1" strike="noStrike">
                <a:solidFill>
                  <a:srgbClr val="2a6099"/>
                </a:solidFill>
                <a:latin typeface="Lato"/>
              </a:rPr>
              <a:t>求職相關服務</a:t>
            </a:r>
            <a:r>
              <a:rPr b="0" lang="en-US" sz="3400" spc="-1" strike="noStrike">
                <a:solidFill>
                  <a:srgbClr val="ffffff"/>
                </a:solidFill>
                <a:latin typeface="Lato"/>
              </a:rPr>
              <a:t>(</a:t>
            </a:r>
            <a:r>
              <a:rPr b="0" lang="zh-TW" sz="3400" spc="-1" strike="noStrike">
                <a:solidFill>
                  <a:srgbClr val="ffffff"/>
                </a:solidFill>
                <a:latin typeface="Lato"/>
              </a:rPr>
              <a:t>如</a:t>
            </a:r>
            <a:r>
              <a:rPr b="0" lang="en-US" sz="3400" spc="-1" strike="noStrike">
                <a:solidFill>
                  <a:srgbClr val="ffffff"/>
                </a:solidFill>
                <a:latin typeface="Lato"/>
              </a:rPr>
              <a:t>:</a:t>
            </a:r>
            <a:r>
              <a:rPr b="0" lang="zh-TW" sz="3400" spc="-1" strike="noStrike">
                <a:solidFill>
                  <a:srgbClr val="ffffff"/>
                </a:solidFill>
                <a:latin typeface="Lato"/>
              </a:rPr>
              <a:t>簡要自述維護、履歷表下載、事求人等</a:t>
            </a:r>
            <a:r>
              <a:rPr b="0" lang="en-US" sz="3400" spc="-1" strike="noStrike">
                <a:solidFill>
                  <a:srgbClr val="ffffff"/>
                </a:solidFill>
                <a:latin typeface="Lato"/>
              </a:rPr>
              <a:t>)</a:t>
            </a:r>
            <a:br/>
            <a:r>
              <a:rPr b="0" lang="en-US" sz="3400" spc="-1" strike="noStrike">
                <a:solidFill>
                  <a:srgbClr val="ffffff"/>
                </a:solidFill>
                <a:latin typeface="Lato"/>
              </a:rPr>
              <a:t>5.</a:t>
            </a:r>
            <a:r>
              <a:rPr b="0" lang="zh-TW" sz="3400" spc="-1" strike="noStrike">
                <a:solidFill>
                  <a:srgbClr val="2a6099"/>
                </a:solidFill>
                <a:latin typeface="Lato"/>
              </a:rPr>
              <a:t>休假</a:t>
            </a:r>
            <a:r>
              <a:rPr b="0" lang="en-US" sz="3400" spc="-1" strike="noStrike">
                <a:solidFill>
                  <a:srgbClr val="2a6099"/>
                </a:solidFill>
                <a:latin typeface="Lato"/>
              </a:rPr>
              <a:t>/</a:t>
            </a:r>
            <a:r>
              <a:rPr b="0" lang="zh-TW" sz="3400" spc="-1" strike="noStrike">
                <a:solidFill>
                  <a:srgbClr val="2a6099"/>
                </a:solidFill>
                <a:latin typeface="Lato"/>
              </a:rPr>
              <a:t>退休相關服務</a:t>
            </a:r>
            <a:r>
              <a:rPr b="0" lang="en-US" sz="3400" spc="-1" strike="noStrike">
                <a:solidFill>
                  <a:srgbClr val="ffffff"/>
                </a:solidFill>
                <a:latin typeface="Lato"/>
              </a:rPr>
              <a:t>(</a:t>
            </a:r>
            <a:r>
              <a:rPr b="0" lang="zh-TW" sz="3400" spc="-1" strike="noStrike">
                <a:solidFill>
                  <a:srgbClr val="ffffff"/>
                </a:solidFill>
                <a:latin typeface="Lato"/>
              </a:rPr>
              <a:t>可退休日查詢含個人線上試算、軍職年資併計請頒公教人員服務獎章切結書、服務獎章、數位退休</a:t>
            </a:r>
            <a:r>
              <a:rPr b="0" lang="en-US" sz="3400" spc="-1" strike="noStrike">
                <a:solidFill>
                  <a:srgbClr val="ffffff"/>
                </a:solidFill>
                <a:latin typeface="Lato"/>
              </a:rPr>
              <a:t>(</a:t>
            </a:r>
            <a:r>
              <a:rPr b="0" lang="zh-TW" sz="3400" spc="-1" strike="noStrike">
                <a:solidFill>
                  <a:srgbClr val="ffffff"/>
                </a:solidFill>
                <a:latin typeface="Lato"/>
              </a:rPr>
              <a:t>職</a:t>
            </a:r>
            <a:r>
              <a:rPr b="0" lang="en-US" sz="3400" spc="-1" strike="noStrike">
                <a:solidFill>
                  <a:srgbClr val="ffffff"/>
                </a:solidFill>
                <a:latin typeface="Lato"/>
              </a:rPr>
              <a:t>)</a:t>
            </a:r>
            <a:r>
              <a:rPr b="0" lang="zh-TW" sz="3400" spc="-1" strike="noStrike">
                <a:solidFill>
                  <a:srgbClr val="ffffff"/>
                </a:solidFill>
                <a:latin typeface="Lato"/>
              </a:rPr>
              <a:t>證、可休假日查詢等</a:t>
            </a:r>
            <a:r>
              <a:rPr b="0" lang="en-US" sz="3400" spc="-1" strike="noStrike">
                <a:solidFill>
                  <a:srgbClr val="ffffff"/>
                </a:solidFill>
                <a:latin typeface="Lato"/>
              </a:rPr>
              <a:t>)</a:t>
            </a:r>
            <a:r>
              <a:rPr b="0" lang="zh-TW" sz="3400" spc="-1" strike="noStrike">
                <a:solidFill>
                  <a:srgbClr val="ffffff"/>
                </a:solidFill>
                <a:latin typeface="Lato"/>
              </a:rPr>
              <a:t>。</a:t>
            </a:r>
            <a:endParaRPr b="0" lang="en-US" sz="3400" spc="-1" strike="noStrike">
              <a:latin typeface="Arial"/>
            </a:endParaRPr>
          </a:p>
        </p:txBody>
      </p:sp>
      <p:pic>
        <p:nvPicPr>
          <p:cNvPr id="94" name="Picture 2" descr="D:\Users\user\Desktop\1686018323559.jpg"/>
          <p:cNvPicPr/>
          <p:nvPr/>
        </p:nvPicPr>
        <p:blipFill>
          <a:blip r:embed="rId1"/>
          <a:stretch/>
        </p:blipFill>
        <p:spPr>
          <a:xfrm>
            <a:off x="7092360" y="6237360"/>
            <a:ext cx="1905480" cy="475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53440"/>
            <a:ext cx="8228880" cy="1014480"/>
          </a:xfrm>
          <a:prstGeom prst="rect">
            <a:avLst/>
          </a:prstGeom>
          <a:noFill/>
          <a:ln w="0">
            <a:noFill/>
          </a:ln>
        </p:spPr>
        <p:txBody>
          <a:bodyPr lIns="90000" rIns="90000" tIns="45000" bIns="45000" anchor="b">
            <a:noAutofit/>
          </a:bodyPr>
          <a:p>
            <a:pPr marL="54720" algn="r">
              <a:lnSpc>
                <a:spcPct val="100000"/>
              </a:lnSpc>
              <a:buNone/>
            </a:pPr>
            <a:r>
              <a:rPr b="0" lang="en-US" sz="4600" spc="-1" strike="noStrike">
                <a:solidFill>
                  <a:srgbClr val="e6e9cb"/>
                </a:solidFill>
                <a:latin typeface="Rockwell"/>
              </a:rPr>
              <a:t>MyData</a:t>
            </a:r>
            <a:r>
              <a:rPr b="0" lang="zh-TW" sz="4600" spc="-1" strike="noStrike">
                <a:solidFill>
                  <a:srgbClr val="e6e9cb"/>
                </a:solidFill>
                <a:latin typeface="Rockwell"/>
              </a:rPr>
              <a:t>登入系統操作說明</a:t>
            </a:r>
            <a:endParaRPr b="0" lang="en-US" sz="4600" spc="-1" strike="noStrike">
              <a:latin typeface="Arial"/>
            </a:endParaRPr>
          </a:p>
        </p:txBody>
      </p:sp>
      <p:sp>
        <p:nvSpPr>
          <p:cNvPr id="96" name="PlaceHolder 2"/>
          <p:cNvSpPr>
            <a:spLocks noGrp="1"/>
          </p:cNvSpPr>
          <p:nvPr>
            <p:ph/>
          </p:nvPr>
        </p:nvSpPr>
        <p:spPr>
          <a:xfrm>
            <a:off x="395640" y="1412640"/>
            <a:ext cx="8290440" cy="4535640"/>
          </a:xfrm>
          <a:prstGeom prst="rect">
            <a:avLst/>
          </a:prstGeom>
          <a:noFill/>
          <a:ln w="0">
            <a:noFill/>
          </a:ln>
        </p:spPr>
        <p:txBody>
          <a:bodyPr lIns="90000" rIns="90000" tIns="45000" bIns="45000" anchor="t">
            <a:noAutofit/>
          </a:bodyPr>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a:t>
            </a:r>
            <a:r>
              <a:rPr b="0" lang="zh-TW" sz="2000" spc="-1" strike="noStrike">
                <a:solidFill>
                  <a:srgbClr val="ff0000"/>
                </a:solidFill>
                <a:latin typeface="Rockwell"/>
              </a:rPr>
              <a:t>請使用自然人憑證、健保卡或行動身分識別登入</a:t>
            </a:r>
            <a:r>
              <a:rPr b="0" lang="en-US" sz="2000" spc="-1" strike="noStrike">
                <a:solidFill>
                  <a:srgbClr val="ff0000"/>
                </a:solidFill>
                <a:latin typeface="Rockwell"/>
              </a:rPr>
              <a:t>Ecpa</a:t>
            </a:r>
            <a:r>
              <a:rPr b="0" lang="zh-TW" sz="2000" spc="-1" strike="noStrike">
                <a:solidFill>
                  <a:srgbClr val="ff0000"/>
                </a:solidFill>
                <a:latin typeface="Rockwell"/>
              </a:rPr>
              <a:t>，再進入公務人員個人資料服務網</a:t>
            </a:r>
            <a:r>
              <a:rPr b="0" lang="en-US" sz="2000" spc="-1" strike="noStrike">
                <a:solidFill>
                  <a:srgbClr val="ff0000"/>
                </a:solidFill>
                <a:latin typeface="Rockwell"/>
              </a:rPr>
              <a:t>(MyData)</a:t>
            </a:r>
            <a:endParaRPr b="0" lang="en-US" sz="2000" spc="-1" strike="noStrike">
              <a:latin typeface="Arial"/>
            </a:endParaRPr>
          </a:p>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a:t>
            </a:r>
            <a:r>
              <a:rPr b="0" lang="en-US" sz="2000" spc="-1" strike="noStrike">
                <a:solidFill>
                  <a:srgbClr val="ffffff"/>
                </a:solidFill>
                <a:latin typeface="Rockwell"/>
              </a:rPr>
              <a:t>step1</a:t>
            </a:r>
            <a:r>
              <a:rPr b="0" lang="zh-TW" sz="2000" spc="-1" strike="noStrike">
                <a:solidFill>
                  <a:srgbClr val="ffffff"/>
                </a:solidFill>
                <a:latin typeface="Rockwell"/>
              </a:rPr>
              <a:t>：在瀏覽器網址輸入 </a:t>
            </a:r>
            <a:r>
              <a:rPr b="0" lang="en-US" sz="2000" spc="-1" strike="noStrike" u="sng">
                <a:solidFill>
                  <a:srgbClr val="db5353"/>
                </a:solidFill>
                <a:uFillTx/>
                <a:latin typeface="Rockwell"/>
                <a:hlinkClick r:id="rId1"/>
              </a:rPr>
              <a:t>https</a:t>
            </a:r>
            <a:r>
              <a:rPr b="0" lang="en-US" sz="2000" spc="-1" strike="noStrike" u="sng">
                <a:solidFill>
                  <a:srgbClr val="db5353"/>
                </a:solidFill>
                <a:uFillTx/>
                <a:latin typeface="Rockwell"/>
                <a:hlinkClick r:id="rId2"/>
              </a:rPr>
              <a:t>://ecpa.dgpa.gov.tw/</a:t>
            </a:r>
            <a:endParaRPr b="0" lang="en-US" sz="2000" spc="-1" strike="noStrike">
              <a:latin typeface="Arial"/>
            </a:endParaRPr>
          </a:p>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a:t>
            </a:r>
            <a:r>
              <a:rPr b="0" lang="en-US" sz="2000" spc="-1" strike="noStrike">
                <a:solidFill>
                  <a:srgbClr val="ffffff"/>
                </a:solidFill>
                <a:latin typeface="Rockwell"/>
              </a:rPr>
              <a:t>step2</a:t>
            </a:r>
            <a:r>
              <a:rPr b="0" lang="zh-TW" sz="2000" spc="-1" strike="noStrike">
                <a:solidFill>
                  <a:srgbClr val="ffffff"/>
                </a:solidFill>
                <a:latin typeface="Rockwell"/>
              </a:rPr>
              <a:t>：使用憑證卡片</a:t>
            </a:r>
            <a:r>
              <a:rPr b="0" lang="en-US" sz="2000" spc="-1" strike="noStrike">
                <a:solidFill>
                  <a:srgbClr val="ffffff"/>
                </a:solidFill>
                <a:latin typeface="Rockwell"/>
              </a:rPr>
              <a:t>(</a:t>
            </a:r>
            <a:r>
              <a:rPr b="0" lang="zh-TW" sz="2000" spc="-1" strike="noStrike">
                <a:solidFill>
                  <a:srgbClr val="ffffff"/>
                </a:solidFill>
                <a:latin typeface="Rockwell"/>
              </a:rPr>
              <a:t>自然人憑證、健保卡</a:t>
            </a:r>
            <a:r>
              <a:rPr b="0" lang="en-US" sz="2000" spc="-1" strike="noStrike">
                <a:solidFill>
                  <a:srgbClr val="ffffff"/>
                </a:solidFill>
                <a:latin typeface="Rockwell"/>
              </a:rPr>
              <a:t>)</a:t>
            </a:r>
            <a:r>
              <a:rPr b="0" lang="zh-TW" sz="2000" spc="-1" strike="noStrike">
                <a:solidFill>
                  <a:srgbClr val="ffffff"/>
                </a:solidFill>
                <a:latin typeface="Rockwell"/>
              </a:rPr>
              <a:t>或手機驗證登入。</a:t>
            </a:r>
            <a:endParaRPr b="0" lang="en-US" sz="2000" spc="-1" strike="noStrike">
              <a:latin typeface="Arial"/>
            </a:endParaRPr>
          </a:p>
          <a:p>
            <a:pPr>
              <a:lnSpc>
                <a:spcPct val="100000"/>
              </a:lnSpc>
              <a:buNone/>
            </a:pPr>
            <a:endParaRPr b="0" lang="en-US" sz="2000" spc="-1" strike="noStrike">
              <a:latin typeface="Arial"/>
            </a:endParaRPr>
          </a:p>
        </p:txBody>
      </p:sp>
      <p:pic>
        <p:nvPicPr>
          <p:cNvPr id="97" name="圖片 3" descr="eCPA人事服務網 - 首頁 - Google Chrome"/>
          <p:cNvPicPr/>
          <p:nvPr/>
        </p:nvPicPr>
        <p:blipFill>
          <a:blip r:embed="rId3"/>
          <a:stretch/>
        </p:blipFill>
        <p:spPr>
          <a:xfrm>
            <a:off x="899640" y="2853000"/>
            <a:ext cx="7560000" cy="3455640"/>
          </a:xfrm>
          <a:prstGeom prst="rect">
            <a:avLst/>
          </a:prstGeom>
          <a:ln w="0">
            <a:noFill/>
          </a:ln>
        </p:spPr>
      </p:pic>
      <p:pic>
        <p:nvPicPr>
          <p:cNvPr id="98" name="Picture 2" descr="D:\Users\user\Desktop\1686018323559.jpg"/>
          <p:cNvPicPr/>
          <p:nvPr/>
        </p:nvPicPr>
        <p:blipFill>
          <a:blip r:embed="rId4"/>
          <a:stretch/>
        </p:blipFill>
        <p:spPr>
          <a:xfrm>
            <a:off x="7236360" y="6381360"/>
            <a:ext cx="1905480" cy="475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53440"/>
            <a:ext cx="8228880" cy="870480"/>
          </a:xfrm>
          <a:prstGeom prst="rect">
            <a:avLst/>
          </a:prstGeom>
          <a:noFill/>
          <a:ln w="0">
            <a:noFill/>
          </a:ln>
        </p:spPr>
        <p:txBody>
          <a:bodyPr lIns="90000" rIns="90000" tIns="45000" bIns="45000" anchor="b">
            <a:noAutofit/>
          </a:bodyPr>
          <a:p>
            <a:pPr marL="54720" algn="r">
              <a:lnSpc>
                <a:spcPct val="100000"/>
              </a:lnSpc>
              <a:buNone/>
            </a:pPr>
            <a:r>
              <a:rPr b="0" lang="en-US" sz="4600" spc="-1" strike="noStrike">
                <a:solidFill>
                  <a:srgbClr val="e6e9cb"/>
                </a:solidFill>
                <a:latin typeface="Rockwell"/>
              </a:rPr>
              <a:t>MyData</a:t>
            </a:r>
            <a:r>
              <a:rPr b="0" lang="zh-TW" sz="4600" spc="-1" strike="noStrike">
                <a:solidFill>
                  <a:srgbClr val="e6e9cb"/>
                </a:solidFill>
                <a:latin typeface="Rockwell"/>
              </a:rPr>
              <a:t>登入系統操作說明</a:t>
            </a:r>
            <a:endParaRPr b="0" lang="en-US" sz="4600" spc="-1" strike="noStrike">
              <a:latin typeface="Arial"/>
            </a:endParaRPr>
          </a:p>
        </p:txBody>
      </p:sp>
      <p:sp>
        <p:nvSpPr>
          <p:cNvPr id="100" name="PlaceHolder 2"/>
          <p:cNvSpPr>
            <a:spLocks noGrp="1"/>
          </p:cNvSpPr>
          <p:nvPr>
            <p:ph/>
          </p:nvPr>
        </p:nvSpPr>
        <p:spPr>
          <a:xfrm>
            <a:off x="457200" y="1484640"/>
            <a:ext cx="8228880" cy="468684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en-US" sz="2000" spc="-1" strike="noStrike">
                <a:solidFill>
                  <a:srgbClr val="ffffff"/>
                </a:solidFill>
                <a:latin typeface="Rockwell"/>
              </a:rPr>
              <a:t>▷</a:t>
            </a:r>
            <a:r>
              <a:rPr b="0" lang="en-US" sz="2000" spc="-1" strike="noStrike">
                <a:solidFill>
                  <a:srgbClr val="ffffff"/>
                </a:solidFill>
                <a:latin typeface="Rockwell"/>
              </a:rPr>
              <a:t>eCPA</a:t>
            </a:r>
            <a:r>
              <a:rPr b="0" lang="zh-TW" sz="2000" spc="-1" strike="noStrike">
                <a:solidFill>
                  <a:srgbClr val="ffffff"/>
                </a:solidFill>
                <a:latin typeface="Rockwell"/>
              </a:rPr>
              <a:t>驗證成功後，可由「應用系統</a:t>
            </a:r>
            <a:r>
              <a:rPr b="0" lang="en-US" sz="2000" spc="-1" strike="noStrike">
                <a:solidFill>
                  <a:srgbClr val="ffffff"/>
                </a:solidFill>
                <a:latin typeface="Rockwell"/>
              </a:rPr>
              <a:t>&gt;B-</a:t>
            </a:r>
            <a:r>
              <a:rPr b="0" lang="zh-TW" sz="2000" spc="-1" strike="noStrike">
                <a:solidFill>
                  <a:srgbClr val="ffffff"/>
                </a:solidFill>
                <a:latin typeface="Rockwell"/>
              </a:rPr>
              <a:t>人事資料服務」或</a:t>
            </a:r>
            <a:r>
              <a:rPr b="0" lang="zh-TW" sz="2000" spc="-1" strike="noStrike">
                <a:solidFill>
                  <a:srgbClr val="bf0041"/>
                </a:solidFill>
                <a:latin typeface="Rockwell"/>
              </a:rPr>
              <a:t>「首頁下方『人事相關業務系統』</a:t>
            </a:r>
            <a:r>
              <a:rPr b="0" lang="en-US" sz="2000" spc="-1" strike="noStrike">
                <a:solidFill>
                  <a:srgbClr val="bf0041"/>
                </a:solidFill>
                <a:latin typeface="Rockwell"/>
              </a:rPr>
              <a:t>My Data</a:t>
            </a:r>
            <a:r>
              <a:rPr b="0" lang="zh-TW" sz="2000" spc="-1" strike="noStrike">
                <a:solidFill>
                  <a:srgbClr val="bf0041"/>
                </a:solidFill>
                <a:latin typeface="Rockwell"/>
              </a:rPr>
              <a:t>網站。</a:t>
            </a:r>
            <a:endParaRPr b="0" lang="en-US" sz="2000" spc="-1" strike="noStrike">
              <a:latin typeface="Arial"/>
            </a:endParaRPr>
          </a:p>
        </p:txBody>
      </p:sp>
      <p:pic>
        <p:nvPicPr>
          <p:cNvPr id="101" name="Picture 2" descr="D:\Users\user\Desktop\1686020169089.jpg"/>
          <p:cNvPicPr/>
          <p:nvPr/>
        </p:nvPicPr>
        <p:blipFill>
          <a:blip r:embed="rId1"/>
          <a:stretch/>
        </p:blipFill>
        <p:spPr>
          <a:xfrm>
            <a:off x="971640" y="2277000"/>
            <a:ext cx="7416000" cy="1943640"/>
          </a:xfrm>
          <a:prstGeom prst="rect">
            <a:avLst/>
          </a:prstGeom>
          <a:ln w="0">
            <a:noFill/>
          </a:ln>
        </p:spPr>
      </p:pic>
      <p:pic>
        <p:nvPicPr>
          <p:cNvPr id="102" name="Picture 4" descr="D:\Users\user\Desktop\1686020257037.jpg"/>
          <p:cNvPicPr/>
          <p:nvPr/>
        </p:nvPicPr>
        <p:blipFill>
          <a:blip r:embed="rId2"/>
          <a:stretch/>
        </p:blipFill>
        <p:spPr>
          <a:xfrm>
            <a:off x="971640" y="4365000"/>
            <a:ext cx="7416000" cy="1655640"/>
          </a:xfrm>
          <a:prstGeom prst="rect">
            <a:avLst/>
          </a:prstGeom>
          <a:ln w="0">
            <a:noFill/>
          </a:ln>
        </p:spPr>
      </p:pic>
      <p:pic>
        <p:nvPicPr>
          <p:cNvPr id="103" name="Picture 5" descr="D:\Users\user\Desktop\1686018323559.jpg"/>
          <p:cNvPicPr/>
          <p:nvPr/>
        </p:nvPicPr>
        <p:blipFill>
          <a:blip r:embed="rId3"/>
          <a:stretch/>
        </p:blipFill>
        <p:spPr>
          <a:xfrm>
            <a:off x="7480080" y="6346800"/>
            <a:ext cx="1663200" cy="475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en-US" sz="4600" spc="-1" strike="noStrike">
                <a:solidFill>
                  <a:srgbClr val="e6e9cb"/>
                </a:solidFill>
                <a:latin typeface="Rockwell"/>
              </a:rPr>
              <a:t>MyData</a:t>
            </a:r>
            <a:r>
              <a:rPr b="0" lang="zh-TW" sz="4600" spc="-1" strike="noStrike">
                <a:solidFill>
                  <a:srgbClr val="e6e9cb"/>
                </a:solidFill>
                <a:latin typeface="Rockwell"/>
              </a:rPr>
              <a:t>網站首頁</a:t>
            </a:r>
            <a:endParaRPr b="0" lang="en-US" sz="4600" spc="-1" strike="noStrike">
              <a:latin typeface="Arial"/>
            </a:endParaRPr>
          </a:p>
        </p:txBody>
      </p:sp>
      <p:pic>
        <p:nvPicPr>
          <p:cNvPr id="105" name="內容版面配置區 3" descr="行政院人事行政總處 公務人員個人資料服務網 - Google Chrome"/>
          <p:cNvPicPr/>
          <p:nvPr/>
        </p:nvPicPr>
        <p:blipFill>
          <a:blip r:embed="rId1"/>
          <a:stretch/>
        </p:blipFill>
        <p:spPr>
          <a:xfrm>
            <a:off x="395640" y="1556640"/>
            <a:ext cx="8424360" cy="4679640"/>
          </a:xfrm>
          <a:prstGeom prst="rect">
            <a:avLst/>
          </a:prstGeom>
          <a:ln w="0">
            <a:noFill/>
          </a:ln>
        </p:spPr>
      </p:pic>
      <p:pic>
        <p:nvPicPr>
          <p:cNvPr id="106" name="Picture 2" descr="D:\Users\user\Desktop\1686018323559.jpg"/>
          <p:cNvPicPr/>
          <p:nvPr/>
        </p:nvPicPr>
        <p:blipFill>
          <a:blip r:embed="rId2"/>
          <a:stretch/>
        </p:blipFill>
        <p:spPr>
          <a:xfrm>
            <a:off x="7308360" y="6381360"/>
            <a:ext cx="1834920" cy="475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53440"/>
            <a:ext cx="8228880" cy="1142280"/>
          </a:xfrm>
          <a:prstGeom prst="rect">
            <a:avLst/>
          </a:prstGeom>
          <a:noFill/>
          <a:ln w="0">
            <a:noFill/>
          </a:ln>
        </p:spPr>
        <p:txBody>
          <a:bodyPr lIns="90000" rIns="90000" tIns="45000" bIns="45000" anchor="b">
            <a:noAutofit/>
          </a:bodyPr>
          <a:p>
            <a:pPr marL="54720" algn="r">
              <a:lnSpc>
                <a:spcPct val="100000"/>
              </a:lnSpc>
              <a:buNone/>
            </a:pPr>
            <a:r>
              <a:rPr b="0" lang="zh-TW" sz="4600" spc="-1" strike="noStrike">
                <a:solidFill>
                  <a:srgbClr val="e6e9cb"/>
                </a:solidFill>
                <a:latin typeface="Rockwell"/>
              </a:rPr>
              <a:t>個人資料</a:t>
            </a:r>
            <a:r>
              <a:rPr b="0" lang="en-US" sz="4600" spc="-1" strike="noStrike">
                <a:solidFill>
                  <a:srgbClr val="e6e9cb"/>
                </a:solidFill>
                <a:latin typeface="Rockwell"/>
              </a:rPr>
              <a:t>-</a:t>
            </a:r>
            <a:r>
              <a:rPr b="0" lang="zh-TW" sz="4600" spc="-1" strike="noStrike">
                <a:solidFill>
                  <a:srgbClr val="e6e9cb"/>
                </a:solidFill>
                <a:latin typeface="Rockwell"/>
              </a:rPr>
              <a:t>資料查詢及校對</a:t>
            </a:r>
            <a:endParaRPr b="0" lang="en-US" sz="4600" spc="-1" strike="noStrike">
              <a:latin typeface="Arial"/>
            </a:endParaRPr>
          </a:p>
        </p:txBody>
      </p:sp>
      <p:sp>
        <p:nvSpPr>
          <p:cNvPr id="108" name="PlaceHolder 2"/>
          <p:cNvSpPr>
            <a:spLocks noGrp="1"/>
          </p:cNvSpPr>
          <p:nvPr>
            <p:ph/>
          </p:nvPr>
        </p:nvSpPr>
        <p:spPr>
          <a:xfrm>
            <a:off x="457200" y="1484640"/>
            <a:ext cx="8228880" cy="4686840"/>
          </a:xfrm>
          <a:prstGeom prst="rect">
            <a:avLst/>
          </a:prstGeom>
          <a:noFill/>
          <a:ln w="0">
            <a:noFill/>
          </a:ln>
        </p:spPr>
        <p:txBody>
          <a:bodyPr lIns="90000" rIns="90000" tIns="45000" bIns="45000" anchor="t">
            <a:normAutofit/>
          </a:bodyPr>
          <a:p>
            <a:pPr marL="291960" indent="-291960">
              <a:lnSpc>
                <a:spcPct val="100000"/>
              </a:lnSpc>
              <a:buClr>
                <a:srgbClr val="72a376"/>
              </a:buClr>
              <a:buSzPct val="70000"/>
              <a:buFont typeface="Wingdings 2" charset="2"/>
              <a:buChar char=""/>
            </a:pPr>
            <a:r>
              <a:rPr b="0" lang="en-US" sz="2800" spc="-1" strike="noStrike">
                <a:solidFill>
                  <a:srgbClr val="ffffff"/>
                </a:solidFill>
                <a:latin typeface="Rockwell"/>
              </a:rPr>
              <a:t>▷</a:t>
            </a:r>
            <a:r>
              <a:rPr b="0" lang="zh-TW" sz="2400" spc="-1" strike="noStrike">
                <a:solidFill>
                  <a:srgbClr val="bf0041"/>
                </a:solidFill>
                <a:latin typeface="Rockwell"/>
              </a:rPr>
              <a:t>點選「現職」文字頁籤，點選開始上傳圖片作業</a:t>
            </a:r>
            <a:endParaRPr b="0" lang="en-US" sz="2400" spc="-1" strike="noStrike">
              <a:latin typeface="Arial"/>
            </a:endParaRPr>
          </a:p>
          <a:p>
            <a:pPr marL="291960" indent="-291960">
              <a:lnSpc>
                <a:spcPct val="100000"/>
              </a:lnSpc>
              <a:buClr>
                <a:srgbClr val="72a376"/>
              </a:buClr>
              <a:buSzPct val="70000"/>
              <a:buFont typeface="Wingdings 2" charset="2"/>
              <a:buChar char=""/>
            </a:pPr>
            <a:r>
              <a:rPr b="0" lang="en-US" sz="2800" spc="-1" strike="noStrike">
                <a:solidFill>
                  <a:srgbClr val="ffffff"/>
                </a:solidFill>
                <a:latin typeface="Rockwell"/>
              </a:rPr>
              <a:t>   </a:t>
            </a:r>
            <a:r>
              <a:rPr b="0" lang="en-US" sz="1800" spc="-1" strike="noStrike">
                <a:solidFill>
                  <a:srgbClr val="ffffff"/>
                </a:solidFill>
                <a:latin typeface="Rockwell"/>
              </a:rPr>
              <a:t>▷</a:t>
            </a:r>
            <a:r>
              <a:rPr b="0" lang="zh-TW" sz="1800" spc="-1" strike="noStrike">
                <a:solidFill>
                  <a:srgbClr val="ffffff"/>
                </a:solidFill>
                <a:latin typeface="Rockwell"/>
              </a:rPr>
              <a:t>更改頭像照片，無須經過人事人員處理。</a:t>
            </a:r>
            <a:endParaRPr b="0" lang="en-US" sz="1800" spc="-1" strike="noStrike">
              <a:latin typeface="Arial"/>
            </a:endParaRPr>
          </a:p>
          <a:p>
            <a:pPr marL="291960" indent="-291960">
              <a:lnSpc>
                <a:spcPct val="100000"/>
              </a:lnSpc>
              <a:buClr>
                <a:srgbClr val="72a376"/>
              </a:buClr>
              <a:buSzPct val="70000"/>
              <a:buFont typeface="Wingdings 2" charset="2"/>
              <a:buChar char=""/>
            </a:pPr>
            <a:r>
              <a:rPr b="0" lang="en-US" sz="2800" spc="-1" strike="noStrike">
                <a:solidFill>
                  <a:srgbClr val="ffffff"/>
                </a:solidFill>
                <a:latin typeface="Rockwell"/>
              </a:rPr>
              <a:t> </a:t>
            </a:r>
            <a:r>
              <a:rPr b="0" lang="en-US" sz="3200" spc="-1" strike="noStrike">
                <a:solidFill>
                  <a:srgbClr val="ffffff"/>
                </a:solidFill>
                <a:latin typeface="Rockwell"/>
              </a:rPr>
              <a:t>  </a:t>
            </a:r>
            <a:r>
              <a:rPr b="0" lang="en-US" sz="1800" spc="-1" strike="noStrike">
                <a:solidFill>
                  <a:srgbClr val="ffffff"/>
                </a:solidFill>
                <a:latin typeface="Rockwell"/>
              </a:rPr>
              <a:t>▷</a:t>
            </a:r>
            <a:r>
              <a:rPr b="0" lang="zh-TW" sz="1800" spc="-1" strike="noStrike">
                <a:solidFill>
                  <a:srgbClr val="ffffff"/>
                </a:solidFill>
                <a:latin typeface="Rockwell"/>
              </a:rPr>
              <a:t>格式限</a:t>
            </a:r>
            <a:r>
              <a:rPr b="0" lang="en-US" sz="1800" spc="-1" strike="noStrike">
                <a:solidFill>
                  <a:srgbClr val="ffffff"/>
                </a:solidFill>
                <a:latin typeface="Rockwell"/>
              </a:rPr>
              <a:t>JPG</a:t>
            </a:r>
            <a:r>
              <a:rPr b="0" lang="zh-TW" sz="1800" spc="-1" strike="noStrike">
                <a:solidFill>
                  <a:srgbClr val="ffffff"/>
                </a:solidFill>
                <a:latin typeface="Rockwell"/>
              </a:rPr>
              <a:t>與</a:t>
            </a:r>
            <a:r>
              <a:rPr b="0" lang="en-US" sz="1800" spc="-1" strike="noStrike">
                <a:solidFill>
                  <a:srgbClr val="ffffff"/>
                </a:solidFill>
                <a:latin typeface="Rockwell"/>
              </a:rPr>
              <a:t>JPGE</a:t>
            </a:r>
            <a:r>
              <a:rPr b="0" lang="zh-TW" sz="1800" spc="-1" strike="noStrike">
                <a:solidFill>
                  <a:srgbClr val="ffffff"/>
                </a:solidFill>
                <a:latin typeface="Rockwell"/>
              </a:rPr>
              <a:t>且大小不能超過</a:t>
            </a:r>
            <a:r>
              <a:rPr b="0" lang="en-US" sz="1800" spc="-1" strike="noStrike">
                <a:solidFill>
                  <a:srgbClr val="ffffff"/>
                </a:solidFill>
                <a:latin typeface="Rockwell"/>
              </a:rPr>
              <a:t>1MB</a:t>
            </a:r>
            <a:r>
              <a:rPr b="0" lang="zh-TW" sz="1800" spc="-1" strike="noStrike">
                <a:solidFill>
                  <a:srgbClr val="ffffff"/>
                </a:solidFill>
                <a:latin typeface="Rockwell"/>
              </a:rPr>
              <a:t>。</a:t>
            </a:r>
            <a:endParaRPr b="0" lang="en-US" sz="1800" spc="-1" strike="noStrike">
              <a:latin typeface="Arial"/>
            </a:endParaRPr>
          </a:p>
        </p:txBody>
      </p:sp>
      <p:pic>
        <p:nvPicPr>
          <p:cNvPr id="109" name="Picture 2" descr="D:\Users\user\Desktop\1686021798712.jpg"/>
          <p:cNvPicPr/>
          <p:nvPr/>
        </p:nvPicPr>
        <p:blipFill>
          <a:blip r:embed="rId1"/>
          <a:stretch/>
        </p:blipFill>
        <p:spPr>
          <a:xfrm>
            <a:off x="1043640" y="2925000"/>
            <a:ext cx="7416000" cy="3311640"/>
          </a:xfrm>
          <a:prstGeom prst="rect">
            <a:avLst/>
          </a:prstGeom>
          <a:ln w="0">
            <a:noFill/>
          </a:ln>
        </p:spPr>
      </p:pic>
      <p:pic>
        <p:nvPicPr>
          <p:cNvPr id="110" name="Picture 4" descr="D:\Users\user\Desktop\1686018323559.jpg"/>
          <p:cNvPicPr/>
          <p:nvPr/>
        </p:nvPicPr>
        <p:blipFill>
          <a:blip r:embed="rId2"/>
          <a:stretch/>
        </p:blipFill>
        <p:spPr>
          <a:xfrm>
            <a:off x="7236360" y="6381360"/>
            <a:ext cx="1900440" cy="475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Foundry</Template>
  <TotalTime>8971</TotalTime>
  <Application>LibreOffice/7.2.5.2$Windows_X86_64 LibreOffice_project/499f9727c189e6ef3471021d6132d4c694f357e5</Application>
  <AppVersion>15.0000</AppVersion>
  <Words>1060</Words>
  <Paragraphs>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2023-06-06T02:04:37Z</dcterms:created>
  <dc:creator>Windows 使用者</dc:creator>
  <dc:description/>
  <dc:language>zh-TW</dc:language>
  <cp:lastModifiedBy/>
  <dcterms:modified xsi:type="dcterms:W3CDTF">2023-09-07T16:07:44Z</dcterms:modified>
  <cp:revision>56</cp:revision>
  <dc:subject/>
  <dc:title>PowerPoint 簡報</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如螢幕大小 (4:3)</vt:lpwstr>
  </property>
  <property fmtid="{D5CDD505-2E9C-101B-9397-08002B2CF9AE}" pid="3" name="Slides">
    <vt:i4>27</vt:i4>
  </property>
</Properties>
</file>