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handoutMasterIdLst>
    <p:handoutMasterId r:id="rId11"/>
  </p:handoutMasterIdLst>
  <p:sldIdLst>
    <p:sldId id="267" r:id="rId2"/>
    <p:sldId id="277" r:id="rId3"/>
    <p:sldId id="257" r:id="rId4"/>
    <p:sldId id="268" r:id="rId5"/>
    <p:sldId id="270" r:id="rId6"/>
    <p:sldId id="272" r:id="rId7"/>
    <p:sldId id="275" r:id="rId8"/>
    <p:sldId id="276" r:id="rId9"/>
    <p:sldId id="265" r:id="rId10"/>
  </p:sldIdLst>
  <p:sldSz cx="12192000" cy="6858000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FB593-5A6A-4181-8303-06725F372614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8A774-D1FA-4598-8CF5-79BBD26BD1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652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26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5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09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86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099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47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82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78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89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5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8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18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85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28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29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7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5864E-F936-49C7-B799-26C9D7AF920A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55A556-8D56-4631-AD7C-5D262D3914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65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2411" y="1680754"/>
            <a:ext cx="7611292" cy="1698172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002060"/>
                </a:solidFill>
                <a:latin typeface="+mj-ea"/>
              </a:rPr>
              <a:t>廉政宣導</a:t>
            </a:r>
            <a:r>
              <a:rPr lang="en-US" altLang="zh-TW" sz="4800" b="1" dirty="0" smtClean="0">
                <a:solidFill>
                  <a:srgbClr val="002060"/>
                </a:solidFill>
                <a:latin typeface="+mj-ea"/>
              </a:rPr>
              <a:t>-</a:t>
            </a:r>
            <a:r>
              <a:rPr lang="zh-TW" altLang="en-US" sz="4800" b="1" dirty="0" smtClean="0">
                <a:solidFill>
                  <a:srgbClr val="002060"/>
                </a:solidFill>
                <a:latin typeface="+mj-ea"/>
              </a:rPr>
              <a:t>以公車私用為例</a:t>
            </a:r>
            <a:endParaRPr lang="zh-TW" altLang="en-US" sz="4800" b="1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0606" y="2264229"/>
            <a:ext cx="4005942" cy="195072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報告人：政風處陳書樂</a:t>
            </a:r>
            <a:endParaRPr lang="zh-TW" altLang="en-US" sz="3400" dirty="0">
              <a:solidFill>
                <a:srgbClr val="7030A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2050" name="Picture 2" descr="关于公车私用的问题- 知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1" y="3941581"/>
            <a:ext cx="3187337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18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40183" y="1092337"/>
            <a:ext cx="3187337" cy="1189308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solidFill>
                  <a:srgbClr val="7030A0"/>
                </a:solidFill>
              </a:rPr>
              <a:t>報告大綱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5154" y="2699656"/>
            <a:ext cx="6444343" cy="2307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solidFill>
                  <a:srgbClr val="002060"/>
                </a:solidFill>
              </a:rPr>
              <a:t>一、案例</a:t>
            </a:r>
            <a:r>
              <a:rPr lang="zh-TW" altLang="en-US" sz="4800" b="1" dirty="0">
                <a:solidFill>
                  <a:srgbClr val="002060"/>
                </a:solidFill>
              </a:rPr>
              <a:t>分享三</a:t>
            </a:r>
            <a:r>
              <a:rPr lang="zh-TW" altLang="en-US" sz="4800" b="1" dirty="0" smtClean="0">
                <a:solidFill>
                  <a:srgbClr val="002060"/>
                </a:solidFill>
              </a:rPr>
              <a:t>則</a:t>
            </a:r>
            <a:endParaRPr lang="en-US" altLang="zh-TW" sz="4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rgbClr val="002060"/>
                </a:solidFill>
              </a:rPr>
              <a:t>二、廉</a:t>
            </a:r>
            <a:r>
              <a:rPr lang="zh-TW" altLang="en-US" sz="4800" b="1" dirty="0">
                <a:solidFill>
                  <a:srgbClr val="002060"/>
                </a:solidFill>
              </a:rPr>
              <a:t>政叮嚀</a:t>
            </a:r>
            <a:endParaRPr lang="en-US" altLang="zh-TW" sz="4800" b="1" dirty="0" smtClean="0">
              <a:solidFill>
                <a:srgbClr val="002060"/>
              </a:solidFill>
            </a:endParaRPr>
          </a:p>
          <a:p>
            <a:pPr>
              <a:buFont typeface="+mj-ea"/>
              <a:buAutoNum type="ea1Cht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205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6099" y="982131"/>
            <a:ext cx="8614953" cy="759583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+mj-ea"/>
              </a:rPr>
              <a:t>案例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</a:rPr>
              <a:t>1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</a:rPr>
              <a:t>：</a:t>
            </a:r>
            <a:r>
              <a:rPr lang="zh-TW" altLang="en-US" b="1" dirty="0">
                <a:solidFill>
                  <a:schemeClr val="tx1"/>
                </a:solidFill>
              </a:rPr>
              <a:t>某市政府委員會主任委員</a:t>
            </a:r>
            <a:r>
              <a:rPr lang="zh-TW" altLang="en-US" b="1" dirty="0" smtClean="0">
                <a:solidFill>
                  <a:schemeClr val="tx1"/>
                </a:solidFill>
                <a:latin typeface="+mj-ea"/>
              </a:rPr>
              <a:t>公車私用案</a:t>
            </a:r>
            <a:endParaRPr lang="zh-TW" altLang="en-US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41713" y="1872343"/>
            <a:ext cx="7341327" cy="4362994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solidFill>
                  <a:schemeClr val="tx1"/>
                </a:solidFill>
              </a:rPr>
              <a:t>案情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摘要</a:t>
            </a:r>
            <a:endParaRPr lang="en-US" altLang="zh-TW" sz="2400" b="1" dirty="0" smtClean="0">
              <a:solidFill>
                <a:schemeClr val="tx1"/>
              </a:solidFill>
            </a:endParaRPr>
          </a:p>
          <a:p>
            <a:r>
              <a:rPr lang="zh-TW" altLang="en-US" sz="2400" b="1" dirty="0">
                <a:solidFill>
                  <a:schemeClr val="tx1"/>
                </a:solidFill>
              </a:rPr>
              <a:t>某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市政府民族委員會</a:t>
            </a:r>
            <a:r>
              <a:rPr lang="zh-TW" altLang="en-US" sz="2400" b="1" dirty="0">
                <a:solidFill>
                  <a:schemeClr val="tx1"/>
                </a:solidFill>
              </a:rPr>
              <a:t>主任委員甲，利用職權上受託保管並得使用公務車輛之機會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，指示</a:t>
            </a:r>
            <a:r>
              <a:rPr lang="zh-TW" altLang="en-US" sz="2400" b="1" dirty="0">
                <a:solidFill>
                  <a:schemeClr val="tx1"/>
                </a:solidFill>
              </a:rPr>
              <a:t>司機搭載其自火車站赴某大學上課，下課後再由司機接送回市政府上班，或逕行返回住所；並於參加私人餐敘、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壽宴、婚宴等</a:t>
            </a:r>
            <a:r>
              <a:rPr lang="zh-TW" altLang="en-US" sz="2400" b="1" dirty="0">
                <a:solidFill>
                  <a:schemeClr val="tx1"/>
                </a:solidFill>
              </a:rPr>
              <a:t>個人私領域活動時，指示司機接送，違規使用公務車所獲取之不當利益合計</a:t>
            </a:r>
            <a:r>
              <a:rPr lang="en-US" altLang="zh-TW" sz="2400" b="1" dirty="0">
                <a:solidFill>
                  <a:schemeClr val="tx1"/>
                </a:solidFill>
              </a:rPr>
              <a:t>6,113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元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b="1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90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05794" y="312645"/>
            <a:ext cx="2151018" cy="67056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</a:rPr>
              <a:t>案例說明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78182" y="2005354"/>
            <a:ext cx="39014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/>
              <a:t>依該市政府及所屬各機關學校公務車輛管理及使用要點第</a:t>
            </a:r>
            <a:r>
              <a:rPr lang="en-US" altLang="zh-TW" sz="1600" b="1" dirty="0"/>
              <a:t>8</a:t>
            </a:r>
            <a:r>
              <a:rPr lang="zh-TW" altLang="en-US" sz="1600" b="1" dirty="0"/>
              <a:t>點第</a:t>
            </a:r>
            <a:r>
              <a:rPr lang="en-US" altLang="zh-TW" sz="1600" b="1" dirty="0"/>
              <a:t>1</a:t>
            </a:r>
            <a:r>
              <a:rPr lang="zh-TW" altLang="en-US" sz="1600" b="1" dirty="0"/>
              <a:t>款規定「公務車輛之調派以下列用途為限：</a:t>
            </a:r>
            <a:r>
              <a:rPr lang="en-US" altLang="zh-TW" sz="1600" b="1" dirty="0"/>
              <a:t>1.</a:t>
            </a:r>
            <a:r>
              <a:rPr lang="zh-TW" altLang="en-US" sz="1600" b="1" dirty="0"/>
              <a:t>首⾧核可出外接洽公務。</a:t>
            </a:r>
            <a:r>
              <a:rPr lang="en-US" altLang="zh-TW" sz="1600" b="1" dirty="0"/>
              <a:t>2.</a:t>
            </a:r>
            <a:r>
              <a:rPr lang="zh-TW" altLang="en-US" sz="1600" b="1" dirty="0"/>
              <a:t>首⾧核可參加與業務有關之</a:t>
            </a:r>
            <a:r>
              <a:rPr lang="zh-TW" altLang="en-US" sz="1600" b="1" dirty="0" smtClean="0"/>
              <a:t>會議。</a:t>
            </a:r>
            <a:r>
              <a:rPr lang="en-US" altLang="zh-TW" sz="1600" b="1" dirty="0" smtClean="0"/>
              <a:t>3</a:t>
            </a:r>
            <a:r>
              <a:rPr lang="en-US" altLang="zh-TW" sz="1600" b="1" dirty="0"/>
              <a:t>.</a:t>
            </a:r>
            <a:r>
              <a:rPr lang="zh-TW" altLang="en-US" sz="1600" b="1" dirty="0"/>
              <a:t>接送與公務有關之⾧官、貴賓或外賓。</a:t>
            </a:r>
            <a:r>
              <a:rPr lang="en-US" altLang="zh-TW" sz="1600" b="1" dirty="0"/>
              <a:t>4.</a:t>
            </a:r>
            <a:r>
              <a:rPr lang="zh-TW" altLang="en-US" sz="1600" b="1" dirty="0"/>
              <a:t>首⾧核可之團體活動。</a:t>
            </a:r>
            <a:r>
              <a:rPr lang="en-US" altLang="zh-TW" sz="1600" b="1" dirty="0"/>
              <a:t>5.</a:t>
            </a:r>
            <a:r>
              <a:rPr lang="zh-TW" altLang="en-US" sz="1600" b="1" dirty="0"/>
              <a:t>其他因緊急事故需使用公務車輛。」，故上開由甲保管之首⾧專用車，亦應依善良管理人之方式管理，視公務需要而使用，不得納為個人私用。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036523" y="2005354"/>
            <a:ext cx="25429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latin typeface="+mn-ea"/>
              </a:rPr>
              <a:t>甲將</a:t>
            </a:r>
            <a:r>
              <a:rPr lang="zh-TW" altLang="en-US" sz="1600" b="1" dirty="0">
                <a:latin typeface="+mn-ea"/>
              </a:rPr>
              <a:t>公務</a:t>
            </a:r>
            <a:r>
              <a:rPr lang="zh-TW" altLang="en-US" sz="1600" b="1" dirty="0" smtClean="0">
                <a:latin typeface="+mn-ea"/>
              </a:rPr>
              <a:t>車私用</a:t>
            </a:r>
            <a:r>
              <a:rPr lang="zh-TW" altLang="en-US" sz="1600" b="1" dirty="0">
                <a:latin typeface="+mn-ea"/>
              </a:rPr>
              <a:t>所獲不法利益僅</a:t>
            </a:r>
            <a:r>
              <a:rPr lang="en-US" altLang="zh-TW" sz="1600" b="1" dirty="0">
                <a:latin typeface="+mn-ea"/>
              </a:rPr>
              <a:t>6,113</a:t>
            </a:r>
            <a:r>
              <a:rPr lang="zh-TW" altLang="en-US" sz="1600" b="1" dirty="0">
                <a:latin typeface="+mn-ea"/>
              </a:rPr>
              <a:t>元</a:t>
            </a:r>
            <a:r>
              <a:rPr lang="zh-TW" altLang="en-US" sz="1600" b="1" dirty="0" smtClean="0">
                <a:latin typeface="+mn-ea"/>
              </a:rPr>
              <a:t>，因</a:t>
            </a:r>
            <a:r>
              <a:rPr lang="zh-TW" altLang="en-US" sz="1600" b="1" dirty="0" smtClean="0"/>
              <a:t>涉</a:t>
            </a:r>
            <a:r>
              <a:rPr lang="zh-TW" altLang="en-US" sz="1600" b="1" dirty="0"/>
              <a:t>犯背信罪，遭法院判決處罰金新</a:t>
            </a:r>
            <a:r>
              <a:rPr lang="zh-TW" altLang="en-US" sz="1600" b="1" dirty="0" smtClean="0"/>
              <a:t>臺幣</a:t>
            </a:r>
            <a:r>
              <a:rPr lang="en-US" altLang="zh-TW" sz="1600" b="1" dirty="0" smtClean="0"/>
              <a:t>20</a:t>
            </a:r>
            <a:r>
              <a:rPr lang="zh-TW" altLang="en-US" sz="1600" b="1" dirty="0" smtClean="0"/>
              <a:t>萬</a:t>
            </a:r>
            <a:r>
              <a:rPr lang="zh-TW" altLang="en-US" sz="1600" b="1" dirty="0" smtClean="0"/>
              <a:t>元。</a:t>
            </a:r>
            <a:r>
              <a:rPr lang="zh-TW" altLang="en-US" sz="1600" b="1" dirty="0" smtClean="0">
                <a:latin typeface="+mn-ea"/>
              </a:rPr>
              <a:t>由於產生</a:t>
            </a:r>
            <a:r>
              <a:rPr lang="zh-TW" altLang="en-US" sz="1600" b="1" dirty="0">
                <a:latin typeface="+mn-ea"/>
              </a:rPr>
              <a:t>之</a:t>
            </a:r>
            <a:r>
              <a:rPr lang="zh-TW" altLang="en-US" sz="1600" b="1" dirty="0" smtClean="0">
                <a:latin typeface="+mn-ea"/>
              </a:rPr>
              <a:t>損害或</a:t>
            </a:r>
            <a:r>
              <a:rPr lang="zh-TW" altLang="en-US" sz="1600" b="1" dirty="0">
                <a:latin typeface="+mn-ea"/>
              </a:rPr>
              <a:t>影響輕微</a:t>
            </a:r>
            <a:r>
              <a:rPr lang="zh-TW" altLang="en-US" sz="1600" b="1" dirty="0" smtClean="0">
                <a:latin typeface="+mn-ea"/>
              </a:rPr>
              <a:t>，且甲也為自己錯誤</a:t>
            </a:r>
            <a:r>
              <a:rPr lang="zh-TW" altLang="en-US" sz="1600" b="1" dirty="0">
                <a:latin typeface="+mn-ea"/>
              </a:rPr>
              <a:t>使用公務車請辭負責</a:t>
            </a:r>
            <a:r>
              <a:rPr lang="zh-TW" altLang="en-US" sz="1600" b="1" dirty="0" smtClean="0">
                <a:latin typeface="+mn-ea"/>
              </a:rPr>
              <a:t>。該市府也加強</a:t>
            </a:r>
            <a:r>
              <a:rPr lang="zh-TW" altLang="en-US" sz="1600" b="1" dirty="0">
                <a:latin typeface="+mn-ea"/>
              </a:rPr>
              <a:t>宣導首長座車使用</a:t>
            </a:r>
            <a:r>
              <a:rPr lang="zh-TW" altLang="en-US" sz="1600" b="1" dirty="0" smtClean="0">
                <a:latin typeface="+mn-ea"/>
              </a:rPr>
              <a:t>之相關</a:t>
            </a:r>
            <a:r>
              <a:rPr lang="zh-TW" altLang="en-US" sz="1600" b="1" dirty="0">
                <a:latin typeface="+mn-ea"/>
              </a:rPr>
              <a:t>規範</a:t>
            </a:r>
            <a:r>
              <a:rPr lang="zh-TW" altLang="en-US" sz="1600" b="1" dirty="0" smtClean="0">
                <a:latin typeface="+mn-ea"/>
              </a:rPr>
              <a:t>，並針對</a:t>
            </a:r>
            <a:r>
              <a:rPr lang="zh-TW" altLang="en-US" sz="1600" b="1" dirty="0">
                <a:latin typeface="+mn-ea"/>
              </a:rPr>
              <a:t>甫</a:t>
            </a:r>
            <a:r>
              <a:rPr lang="zh-TW" altLang="en-US" sz="1600" b="1" dirty="0" smtClean="0">
                <a:latin typeface="+mn-ea"/>
              </a:rPr>
              <a:t>上任政務首長</a:t>
            </a:r>
            <a:r>
              <a:rPr lang="zh-TW" altLang="en-US" sz="1600" b="1" dirty="0">
                <a:latin typeface="+mn-ea"/>
              </a:rPr>
              <a:t>初次配置座車者，尤應</a:t>
            </a:r>
            <a:r>
              <a:rPr lang="zh-TW" altLang="en-US" sz="1600" b="1" dirty="0" smtClean="0">
                <a:latin typeface="+mn-ea"/>
              </a:rPr>
              <a:t>善盡</a:t>
            </a:r>
            <a:r>
              <a:rPr lang="zh-TW" altLang="en-US" sz="1600" b="1" dirty="0">
                <a:latin typeface="+mn-ea"/>
              </a:rPr>
              <a:t>提醒及促其注意之責，以避免因未諳公務車使用分 際而觸</a:t>
            </a:r>
            <a:r>
              <a:rPr lang="zh-TW" altLang="en-US" sz="1600" b="1" dirty="0" smtClean="0">
                <a:latin typeface="+mn-ea"/>
              </a:rPr>
              <a:t>法。</a:t>
            </a:r>
            <a:endParaRPr lang="zh-TW" altLang="en-US" sz="1600" b="1" dirty="0">
              <a:latin typeface="+mn-ea"/>
            </a:endParaRPr>
          </a:p>
        </p:txBody>
      </p:sp>
      <p:cxnSp>
        <p:nvCxnSpPr>
          <p:cNvPr id="7" name="直線接點 6"/>
          <p:cNvCxnSpPr/>
          <p:nvPr/>
        </p:nvCxnSpPr>
        <p:spPr>
          <a:xfrm flipV="1">
            <a:off x="522514" y="1262526"/>
            <a:ext cx="8821783" cy="108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52846" y="2005354"/>
            <a:ext cx="202909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/>
              <a:t>甲係依地方制度</a:t>
            </a:r>
            <a:r>
              <a:rPr lang="zh-TW" altLang="en-US" sz="1600" b="1" dirty="0" smtClean="0"/>
              <a:t>法第</a:t>
            </a:r>
            <a:r>
              <a:rPr lang="en-US" altLang="zh-TW" sz="1600" b="1" dirty="0" smtClean="0"/>
              <a:t>55</a:t>
            </a:r>
            <a:r>
              <a:rPr lang="zh-TW" altLang="en-US" sz="1600" b="1" dirty="0"/>
              <a:t>條由市⾧任用</a:t>
            </a:r>
            <a:r>
              <a:rPr lang="zh-TW" altLang="en-US" sz="1600" b="1" dirty="0" smtClean="0"/>
              <a:t>，屬</a:t>
            </a:r>
            <a:r>
              <a:rPr lang="zh-TW" altLang="en-US" sz="1600" b="1" dirty="0"/>
              <a:t>㇐級單位主管</a:t>
            </a:r>
            <a:r>
              <a:rPr lang="zh-TW" altLang="en-US" sz="1600" b="1" dirty="0" smtClean="0"/>
              <a:t>並綜</a:t>
            </a:r>
            <a:r>
              <a:rPr lang="zh-TW" altLang="en-US" sz="1600" b="1" dirty="0"/>
              <a:t>理該委員會</a:t>
            </a:r>
            <a:r>
              <a:rPr lang="zh-TW" altLang="en-US" sz="1600" b="1" dirty="0" smtClean="0"/>
              <a:t>所有事務</a:t>
            </a:r>
            <a:r>
              <a:rPr lang="zh-TW" altLang="en-US" sz="1600" b="1" dirty="0"/>
              <a:t>，屬刑法第</a:t>
            </a:r>
            <a:r>
              <a:rPr lang="en-US" altLang="zh-TW" sz="1600" b="1" dirty="0" smtClean="0"/>
              <a:t>10</a:t>
            </a:r>
            <a:r>
              <a:rPr lang="zh-TW" altLang="en-US" sz="1600" b="1" dirty="0" smtClean="0"/>
              <a:t>條</a:t>
            </a:r>
            <a:r>
              <a:rPr lang="zh-TW" altLang="en-US" sz="1600" b="1" dirty="0"/>
              <a:t>第</a:t>
            </a:r>
            <a:r>
              <a:rPr lang="en-US" altLang="zh-TW" sz="1600" b="1" dirty="0"/>
              <a:t>2</a:t>
            </a:r>
            <a:r>
              <a:rPr lang="zh-TW" altLang="en-US" sz="1600" b="1" dirty="0"/>
              <a:t>項為依法令</a:t>
            </a:r>
            <a:r>
              <a:rPr lang="zh-TW" altLang="en-US" sz="1600" b="1" dirty="0" smtClean="0"/>
              <a:t>服務</a:t>
            </a:r>
            <a:r>
              <a:rPr lang="zh-TW" altLang="en-US" sz="1600" b="1" dirty="0"/>
              <a:t>於地方自治</a:t>
            </a:r>
            <a:r>
              <a:rPr lang="zh-TW" altLang="en-US" sz="1600" b="1" dirty="0" smtClean="0"/>
              <a:t>團體所屬</a:t>
            </a:r>
            <a:r>
              <a:rPr lang="zh-TW" altLang="en-US" sz="1600" b="1" dirty="0"/>
              <a:t>機關而具有</a:t>
            </a:r>
            <a:r>
              <a:rPr lang="zh-TW" altLang="en-US" sz="1600" b="1" dirty="0" smtClean="0"/>
              <a:t>法定</a:t>
            </a:r>
            <a:r>
              <a:rPr lang="zh-TW" altLang="en-US" sz="1600" b="1" dirty="0"/>
              <a:t>職務權限之</a:t>
            </a:r>
            <a:r>
              <a:rPr lang="zh-TW" altLang="en-US" sz="1600" b="1" dirty="0" smtClean="0"/>
              <a:t>公務員</a:t>
            </a:r>
            <a:r>
              <a:rPr lang="zh-TW" altLang="en-US" sz="1600" b="1" dirty="0"/>
              <a:t>。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1105988" y="1114697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4706982" y="1060376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8081553" y="1016616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612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3516" y="1104051"/>
            <a:ext cx="7953101" cy="75958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：某風景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管理處處長公車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私用案</a:t>
            </a:r>
            <a:endParaRPr lang="zh-TW" altLang="en-US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72640" y="2394857"/>
            <a:ext cx="6287589" cy="2708366"/>
          </a:xfrm>
        </p:spPr>
        <p:txBody>
          <a:bodyPr>
            <a:normAutofit/>
          </a:bodyPr>
          <a:lstStyle/>
          <a:p>
            <a:r>
              <a:rPr lang="zh-TW" altLang="en-US" sz="2600" b="1" dirty="0">
                <a:solidFill>
                  <a:schemeClr val="tx1"/>
                </a:solidFill>
                <a:latin typeface="+mn-ea"/>
              </a:rPr>
              <a:t>案情</a:t>
            </a:r>
            <a:r>
              <a:rPr lang="zh-TW" altLang="en-US" sz="2600" b="1" dirty="0" smtClean="0">
                <a:solidFill>
                  <a:schemeClr val="tx1"/>
                </a:solidFill>
                <a:latin typeface="+mn-ea"/>
              </a:rPr>
              <a:t>摘要</a:t>
            </a:r>
            <a:endParaRPr lang="en-US" altLang="zh-TW" sz="2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600" b="1" dirty="0">
                <a:solidFill>
                  <a:schemeClr val="tx1"/>
                </a:solidFill>
                <a:latin typeface="+mn-ea"/>
              </a:rPr>
              <a:t>107</a:t>
            </a:r>
            <a:r>
              <a:rPr lang="zh-TW" altLang="en-US" sz="2600" b="1" dirty="0">
                <a:solidFill>
                  <a:schemeClr val="tx1"/>
                </a:solidFill>
                <a:latin typeface="+mn-ea"/>
              </a:rPr>
              <a:t>年</a:t>
            </a:r>
            <a:r>
              <a:rPr lang="en-US" altLang="zh-TW" sz="2600" b="1" dirty="0">
                <a:solidFill>
                  <a:schemeClr val="tx1"/>
                </a:solidFill>
                <a:latin typeface="+mn-ea"/>
              </a:rPr>
              <a:t>4</a:t>
            </a:r>
            <a:r>
              <a:rPr lang="zh-TW" altLang="en-US" sz="2600" b="1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zh-TW" sz="2600" b="1" dirty="0">
                <a:solidFill>
                  <a:schemeClr val="tx1"/>
                </a:solidFill>
                <a:latin typeface="+mn-ea"/>
              </a:rPr>
              <a:t>12</a:t>
            </a:r>
            <a:r>
              <a:rPr lang="zh-TW" altLang="en-US" sz="2600" b="1" dirty="0">
                <a:solidFill>
                  <a:schemeClr val="tx1"/>
                </a:solidFill>
                <a:latin typeface="+mn-ea"/>
              </a:rPr>
              <a:t>日報載</a:t>
            </a:r>
            <a:r>
              <a:rPr lang="zh-TW" altLang="en-US" sz="2600" b="1" dirty="0" smtClean="0">
                <a:solidFill>
                  <a:schemeClr val="tx1"/>
                </a:solidFill>
                <a:latin typeface="+mn-ea"/>
              </a:rPr>
              <a:t>：甲係澎湖</a:t>
            </a:r>
            <a:r>
              <a:rPr lang="zh-TW" altLang="en-US" sz="2600" b="1" dirty="0">
                <a:solidFill>
                  <a:schemeClr val="tx1"/>
                </a:solidFill>
                <a:latin typeface="+mn-ea"/>
              </a:rPr>
              <a:t>國家風景區</a:t>
            </a:r>
            <a:r>
              <a:rPr lang="zh-TW" altLang="en-US" sz="2600" b="1" dirty="0" smtClean="0">
                <a:solidFill>
                  <a:schemeClr val="tx1"/>
                </a:solidFill>
                <a:latin typeface="+mn-ea"/>
              </a:rPr>
              <a:t>管理處處長</a:t>
            </a:r>
            <a:r>
              <a:rPr lang="zh-TW" altLang="en-US" sz="2600" b="1" dirty="0">
                <a:solidFill>
                  <a:schemeClr val="tx1"/>
                </a:solidFill>
                <a:latin typeface="+mn-ea"/>
              </a:rPr>
              <a:t>，任職東北角暨宜蘭海岸國家風景區處長期間，遭人檢舉將公務車當作私家車上下班代步，時間長達</a:t>
            </a:r>
            <a:r>
              <a:rPr lang="en-US" altLang="zh-TW" sz="2600" b="1" dirty="0">
                <a:solidFill>
                  <a:schemeClr val="tx1"/>
                </a:solidFill>
                <a:latin typeface="+mn-ea"/>
              </a:rPr>
              <a:t>3</a:t>
            </a:r>
            <a:r>
              <a:rPr lang="zh-TW" altLang="en-US" sz="2600" b="1" dirty="0" smtClean="0">
                <a:solidFill>
                  <a:schemeClr val="tx1"/>
                </a:solidFill>
                <a:latin typeface="+mn-ea"/>
              </a:rPr>
              <a:t>年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，不當</a:t>
            </a:r>
            <a:r>
              <a:rPr lang="zh-TW" altLang="en-US" sz="2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利益</a:t>
            </a:r>
            <a:r>
              <a:rPr lang="en-US" altLang="zh-TW" sz="2800" b="1" dirty="0" smtClean="0">
                <a:latin typeface="+mn-ea"/>
              </a:rPr>
              <a:t>73153</a:t>
            </a:r>
            <a:r>
              <a:rPr lang="zh-TW" altLang="en-US" sz="2800" b="1" dirty="0">
                <a:latin typeface="+mn-ea"/>
              </a:rPr>
              <a:t>元</a:t>
            </a:r>
            <a:r>
              <a:rPr lang="zh-TW" altLang="en-US" sz="2600" b="1" dirty="0" smtClean="0">
                <a:solidFill>
                  <a:schemeClr val="tx1"/>
                </a:solidFill>
                <a:latin typeface="+mn-ea"/>
              </a:rPr>
              <a:t>。</a:t>
            </a:r>
            <a:endParaRPr lang="zh-TW" altLang="en-US" sz="32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017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05794" y="312645"/>
            <a:ext cx="2151018" cy="67056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</a:rPr>
              <a:t>案例說明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86891" y="1759132"/>
            <a:ext cx="390143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+mn-ea"/>
              </a:rPr>
              <a:t>緩起訴書處分書指出</a:t>
            </a:r>
            <a:r>
              <a:rPr lang="zh-TW" altLang="en-US" sz="1600" b="1" dirty="0" smtClean="0">
                <a:latin typeface="+mn-ea"/>
              </a:rPr>
              <a:t>，甲將</a:t>
            </a:r>
            <a:r>
              <a:rPr lang="zh-TW" altLang="en-US" sz="1600" b="1" dirty="0">
                <a:latin typeface="+mn-ea"/>
              </a:rPr>
              <a:t>屬於東北角暨宜蘭海岸國家風景區的公務車當私家車用，多次將公務車從位於東北角管理處公務宿舍，開回台中市西屯區住處，違背公務車僅能用於執行公務之任務</a:t>
            </a:r>
            <a:r>
              <a:rPr lang="zh-TW" altLang="en-US" sz="1600" b="1" dirty="0" smtClean="0">
                <a:latin typeface="+mn-ea"/>
              </a:rPr>
              <a:t>。</a:t>
            </a:r>
            <a:endParaRPr lang="en-US" altLang="zh-TW" sz="1600" b="1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>
                <a:latin typeface="+mn-ea"/>
              </a:rPr>
              <a:t>檢察官根據該輛公務車行車執照、國道</a:t>
            </a:r>
            <a:r>
              <a:rPr lang="en-US" altLang="zh-TW" sz="1600" b="1" dirty="0">
                <a:latin typeface="+mn-ea"/>
              </a:rPr>
              <a:t>ETC</a:t>
            </a:r>
            <a:r>
              <a:rPr lang="zh-TW" altLang="en-US" sz="1600" b="1" dirty="0">
                <a:latin typeface="+mn-ea"/>
              </a:rPr>
              <a:t>費用及車輛耗油指南等資料，</a:t>
            </a:r>
            <a:r>
              <a:rPr lang="zh-TW" altLang="en-US" sz="1600" b="1" dirty="0" smtClean="0">
                <a:latin typeface="+mn-ea"/>
              </a:rPr>
              <a:t>查出甲確實</a:t>
            </a:r>
            <a:r>
              <a:rPr lang="zh-TW" altLang="en-US" sz="1600" b="1" dirty="0">
                <a:latin typeface="+mn-ea"/>
              </a:rPr>
              <a:t>於</a:t>
            </a:r>
            <a:r>
              <a:rPr lang="en-US" altLang="zh-TW" sz="1600" b="1" dirty="0">
                <a:latin typeface="+mn-ea"/>
              </a:rPr>
              <a:t>2014</a:t>
            </a:r>
            <a:r>
              <a:rPr lang="zh-TW" altLang="en-US" sz="1600" b="1" dirty="0">
                <a:latin typeface="+mn-ea"/>
              </a:rPr>
              <a:t>年</a:t>
            </a:r>
            <a:r>
              <a:rPr lang="en-US" altLang="zh-TW" sz="1600" b="1" dirty="0">
                <a:latin typeface="+mn-ea"/>
              </a:rPr>
              <a:t>1</a:t>
            </a:r>
            <a:r>
              <a:rPr lang="zh-TW" altLang="en-US" sz="1600" b="1" dirty="0">
                <a:latin typeface="+mn-ea"/>
              </a:rPr>
              <a:t>月</a:t>
            </a:r>
            <a:r>
              <a:rPr lang="en-US" altLang="zh-TW" sz="1600" b="1" dirty="0">
                <a:latin typeface="+mn-ea"/>
              </a:rPr>
              <a:t>1</a:t>
            </a:r>
            <a:r>
              <a:rPr lang="zh-TW" altLang="en-US" sz="1600" b="1" dirty="0">
                <a:latin typeface="+mn-ea"/>
              </a:rPr>
              <a:t>日至</a:t>
            </a:r>
            <a:r>
              <a:rPr lang="en-US" altLang="zh-TW" sz="1600" b="1" dirty="0">
                <a:latin typeface="+mn-ea"/>
              </a:rPr>
              <a:t>2017</a:t>
            </a:r>
            <a:r>
              <a:rPr lang="zh-TW" altLang="en-US" sz="1600" b="1" dirty="0">
                <a:latin typeface="+mn-ea"/>
              </a:rPr>
              <a:t>年</a:t>
            </a:r>
            <a:r>
              <a:rPr lang="en-US" altLang="zh-TW" sz="1600" b="1" dirty="0">
                <a:latin typeface="+mn-ea"/>
              </a:rPr>
              <a:t>1</a:t>
            </a:r>
            <a:r>
              <a:rPr lang="zh-TW" altLang="en-US" sz="1600" b="1" dirty="0">
                <a:latin typeface="+mn-ea"/>
              </a:rPr>
              <a:t>月</a:t>
            </a:r>
            <a:r>
              <a:rPr lang="en-US" altLang="zh-TW" sz="1600" b="1" dirty="0">
                <a:latin typeface="+mn-ea"/>
              </a:rPr>
              <a:t>10</a:t>
            </a:r>
            <a:r>
              <a:rPr lang="zh-TW" altLang="en-US" sz="1600" b="1" dirty="0">
                <a:latin typeface="+mn-ea"/>
              </a:rPr>
              <a:t>日，將公務車擅自挪為己用，致使東北角風管處增加油料及</a:t>
            </a:r>
            <a:r>
              <a:rPr lang="en-US" altLang="zh-TW" sz="1600" b="1" dirty="0">
                <a:latin typeface="+mn-ea"/>
              </a:rPr>
              <a:t>ETC</a:t>
            </a:r>
            <a:r>
              <a:rPr lang="zh-TW" altLang="en-US" sz="1600" b="1" dirty="0">
                <a:latin typeface="+mn-ea"/>
              </a:rPr>
              <a:t>費用支出達</a:t>
            </a:r>
            <a:r>
              <a:rPr lang="en-US" altLang="zh-TW" sz="1600" b="1" dirty="0">
                <a:latin typeface="+mn-ea"/>
              </a:rPr>
              <a:t>73153</a:t>
            </a:r>
            <a:r>
              <a:rPr lang="zh-TW" altLang="en-US" sz="1600" b="1" dirty="0">
                <a:latin typeface="+mn-ea"/>
              </a:rPr>
              <a:t>元，涉及背信罪屬實。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TW" altLang="en-US" sz="16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7045233" y="1759132"/>
            <a:ext cx="2542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檢察官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考量甲沒有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犯罪前科，案發後坦承犯行，犯後態度良好，且已繳回犯罪所得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萬餘元，給予緩起訴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年，且必須在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個月內向國庫支付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萬元。</a:t>
            </a:r>
          </a:p>
        </p:txBody>
      </p:sp>
      <p:cxnSp>
        <p:nvCxnSpPr>
          <p:cNvPr id="7" name="直線接點 6"/>
          <p:cNvCxnSpPr/>
          <p:nvPr/>
        </p:nvCxnSpPr>
        <p:spPr>
          <a:xfrm flipV="1">
            <a:off x="522514" y="1262526"/>
            <a:ext cx="8821783" cy="108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52846" y="1802675"/>
            <a:ext cx="20290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/>
              <a:t>甲</a:t>
            </a:r>
            <a:r>
              <a:rPr lang="zh-TW" altLang="en-US" sz="1600" b="1" dirty="0" smtClean="0"/>
              <a:t>係交通部觀光局所屬單位主管，</a:t>
            </a:r>
            <a:r>
              <a:rPr lang="zh-TW" altLang="en-US" sz="1600" b="1" dirty="0"/>
              <a:t>屬刑法第</a:t>
            </a:r>
            <a:r>
              <a:rPr lang="en-US" altLang="zh-TW" sz="1600" b="1" dirty="0" smtClean="0"/>
              <a:t>10</a:t>
            </a:r>
            <a:r>
              <a:rPr lang="zh-TW" altLang="en-US" sz="1600" b="1" dirty="0" smtClean="0"/>
              <a:t>條</a:t>
            </a:r>
            <a:r>
              <a:rPr lang="zh-TW" altLang="en-US" sz="1600" b="1" dirty="0"/>
              <a:t>第</a:t>
            </a:r>
            <a:r>
              <a:rPr lang="en-US" altLang="zh-TW" sz="1600" b="1" dirty="0"/>
              <a:t>2</a:t>
            </a:r>
            <a:r>
              <a:rPr lang="zh-TW" altLang="en-US" sz="1600" b="1" dirty="0"/>
              <a:t>項為依法令</a:t>
            </a:r>
            <a:r>
              <a:rPr lang="zh-TW" altLang="en-US" sz="1600" b="1" dirty="0" smtClean="0"/>
              <a:t>服務</a:t>
            </a:r>
            <a:r>
              <a:rPr lang="zh-TW" altLang="en-US" sz="1600" b="1" dirty="0"/>
              <a:t>於地方自治</a:t>
            </a:r>
            <a:r>
              <a:rPr lang="zh-TW" altLang="en-US" sz="1600" b="1" dirty="0" smtClean="0"/>
              <a:t>團體所屬</a:t>
            </a:r>
            <a:r>
              <a:rPr lang="zh-TW" altLang="en-US" sz="1600" b="1" dirty="0"/>
              <a:t>機關而具有</a:t>
            </a:r>
            <a:r>
              <a:rPr lang="zh-TW" altLang="en-US" sz="1600" b="1" dirty="0" smtClean="0"/>
              <a:t>法定</a:t>
            </a:r>
            <a:r>
              <a:rPr lang="zh-TW" altLang="en-US" sz="1600" b="1" dirty="0"/>
              <a:t>職務權限之</a:t>
            </a:r>
            <a:r>
              <a:rPr lang="zh-TW" altLang="en-US" sz="1600" b="1" dirty="0" smtClean="0"/>
              <a:t>公務員</a:t>
            </a:r>
            <a:r>
              <a:rPr lang="zh-TW" altLang="en-US" sz="1600" b="1" dirty="0"/>
              <a:t>。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1105988" y="1114697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4706982" y="1060376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8081553" y="1016616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659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3516" y="1104051"/>
            <a:ext cx="7953101" cy="75958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案例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：某縣議會</a:t>
            </a:r>
            <a:r>
              <a:rPr lang="zh-TW" altLang="en-US" b="1" dirty="0">
                <a:solidFill>
                  <a:schemeClr val="tx1"/>
                </a:solidFill>
                <a:latin typeface="+mn-ea"/>
                <a:ea typeface="+mn-ea"/>
              </a:rPr>
              <a:t>代理祕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書公車私用案</a:t>
            </a:r>
            <a:endParaRPr lang="zh-TW" altLang="en-US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72640" y="2394857"/>
            <a:ext cx="6287589" cy="3352800"/>
          </a:xfrm>
        </p:spPr>
        <p:txBody>
          <a:bodyPr>
            <a:normAutofit/>
          </a:bodyPr>
          <a:lstStyle/>
          <a:p>
            <a:r>
              <a:rPr lang="zh-TW" altLang="en-US" sz="2600" b="1" dirty="0">
                <a:solidFill>
                  <a:schemeClr val="tx1"/>
                </a:solidFill>
                <a:latin typeface="+mn-ea"/>
              </a:rPr>
              <a:t>案情</a:t>
            </a:r>
            <a:r>
              <a:rPr lang="zh-TW" altLang="en-US" sz="2600" b="1" dirty="0" smtClean="0">
                <a:solidFill>
                  <a:schemeClr val="tx1"/>
                </a:solidFill>
                <a:latin typeface="+mn-ea"/>
              </a:rPr>
              <a:t>摘要</a:t>
            </a:r>
            <a:endParaRPr lang="en-US" altLang="zh-TW" sz="2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甲於民國</a:t>
            </a:r>
            <a:r>
              <a:rPr lang="en-US" altLang="zh-TW" b="1" dirty="0">
                <a:latin typeface="+mn-ea"/>
              </a:rPr>
              <a:t>99</a:t>
            </a:r>
            <a:r>
              <a:rPr lang="zh-TW" altLang="en-US" b="1" dirty="0">
                <a:latin typeface="+mn-ea"/>
              </a:rPr>
              <a:t>年起</a:t>
            </a:r>
            <a:r>
              <a:rPr lang="zh-TW" altLang="en-US" b="1" dirty="0" smtClean="0">
                <a:latin typeface="+mn-ea"/>
              </a:rPr>
              <a:t>擔任某縣議會</a:t>
            </a:r>
            <a:r>
              <a:rPr lang="zh-TW" altLang="en-US" b="1" dirty="0">
                <a:latin typeface="+mn-ea"/>
              </a:rPr>
              <a:t>代理祕書</a:t>
            </a:r>
            <a:r>
              <a:rPr lang="zh-TW" altLang="en-US" b="1" dirty="0" smtClean="0">
                <a:latin typeface="+mn-ea"/>
              </a:rPr>
              <a:t>，</a:t>
            </a:r>
            <a:r>
              <a:rPr lang="en-US" altLang="zh-TW" b="1" dirty="0" smtClean="0">
                <a:latin typeface="+mn-ea"/>
              </a:rPr>
              <a:t>103</a:t>
            </a:r>
            <a:r>
              <a:rPr lang="zh-TW" altLang="en-US" b="1" dirty="0">
                <a:latin typeface="+mn-ea"/>
              </a:rPr>
              <a:t>年</a:t>
            </a:r>
            <a:r>
              <a:rPr lang="en-US" altLang="zh-TW" b="1" dirty="0">
                <a:latin typeface="+mn-ea"/>
              </a:rPr>
              <a:t>5</a:t>
            </a:r>
            <a:r>
              <a:rPr lang="zh-TW" altLang="en-US" b="1" dirty="0" smtClean="0">
                <a:latin typeface="+mn-ea"/>
              </a:rPr>
              <a:t>月至</a:t>
            </a:r>
            <a:r>
              <a:rPr lang="en-US" altLang="zh-TW" b="1" dirty="0" smtClean="0">
                <a:latin typeface="+mn-ea"/>
              </a:rPr>
              <a:t>108</a:t>
            </a:r>
            <a:r>
              <a:rPr lang="zh-TW" altLang="en-US" b="1" dirty="0">
                <a:latin typeface="+mn-ea"/>
              </a:rPr>
              <a:t>年</a:t>
            </a:r>
            <a:r>
              <a:rPr lang="en-US" altLang="zh-TW" b="1" dirty="0">
                <a:latin typeface="+mn-ea"/>
              </a:rPr>
              <a:t>1</a:t>
            </a:r>
            <a:r>
              <a:rPr lang="zh-TW" altLang="en-US" b="1" dirty="0">
                <a:latin typeface="+mn-ea"/>
              </a:rPr>
              <a:t>月間</a:t>
            </a:r>
            <a:r>
              <a:rPr lang="zh-TW" altLang="en-US" b="1" dirty="0" smtClean="0">
                <a:latin typeface="+mn-ea"/>
              </a:rPr>
              <a:t>，擅自</a:t>
            </a:r>
            <a:r>
              <a:rPr lang="zh-TW" altLang="en-US" b="1" dirty="0">
                <a:latin typeface="+mn-ea"/>
              </a:rPr>
              <a:t>使用縣議會公務車當自用車，接送妻子、母親等家人就診、接機、餐敘，並使用公務車加油卡刷卡加油，使縣議會增加這輛車的私人用途油料及國道通行費</a:t>
            </a:r>
            <a:r>
              <a:rPr lang="zh-TW" altLang="en-US" b="1" dirty="0" smtClean="0">
                <a:latin typeface="+mn-ea"/>
              </a:rPr>
              <a:t>支出，不法</a:t>
            </a:r>
            <a:r>
              <a:rPr lang="zh-TW" altLang="en-US" b="1" dirty="0">
                <a:latin typeface="+mn-ea"/>
              </a:rPr>
              <a:t>利益合計新台幣</a:t>
            </a:r>
            <a:r>
              <a:rPr lang="en-US" altLang="zh-TW" b="1" dirty="0">
                <a:latin typeface="+mn-ea"/>
              </a:rPr>
              <a:t>1</a:t>
            </a:r>
            <a:r>
              <a:rPr lang="zh-TW" altLang="en-US" b="1" dirty="0">
                <a:latin typeface="+mn-ea"/>
              </a:rPr>
              <a:t>萬</a:t>
            </a:r>
            <a:r>
              <a:rPr lang="en-US" altLang="zh-TW" b="1" dirty="0">
                <a:latin typeface="+mn-ea"/>
              </a:rPr>
              <a:t>6268</a:t>
            </a:r>
            <a:r>
              <a:rPr lang="zh-TW" altLang="en-US" b="1" dirty="0">
                <a:latin typeface="+mn-ea"/>
              </a:rPr>
              <a:t>元，損害公庫財產。</a:t>
            </a:r>
            <a:endParaRPr lang="zh-TW" altLang="en-US" sz="32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6135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05794" y="312645"/>
            <a:ext cx="2151018" cy="67056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</a:rPr>
              <a:t>案例說明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86891" y="1759132"/>
            <a:ext cx="390143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 smtClean="0"/>
              <a:t>據</a:t>
            </a:r>
            <a:r>
              <a:rPr lang="zh-TW" altLang="en-US" sz="1600" b="1" dirty="0"/>
              <a:t>判決書</a:t>
            </a:r>
            <a:r>
              <a:rPr lang="zh-TW" altLang="en-US" sz="1600" b="1" dirty="0" smtClean="0"/>
              <a:t>內容，</a:t>
            </a:r>
            <a:r>
              <a:rPr lang="zh-TW" altLang="en-US" sz="1600" b="1" dirty="0"/>
              <a:t>行政院訂定發布的「車輛管理手冊」第</a:t>
            </a:r>
            <a:r>
              <a:rPr lang="en-US" altLang="zh-TW" sz="1600" b="1" dirty="0"/>
              <a:t>19</a:t>
            </a:r>
            <a:r>
              <a:rPr lang="zh-TW" altLang="en-US" sz="1600" b="1" dirty="0"/>
              <a:t>點第</a:t>
            </a:r>
            <a:r>
              <a:rPr lang="en-US" altLang="zh-TW" sz="1600" b="1" dirty="0"/>
              <a:t>2</a:t>
            </a:r>
            <a:r>
              <a:rPr lang="zh-TW" altLang="en-US" sz="1600" b="1" dirty="0"/>
              <a:t>款、第</a:t>
            </a:r>
            <a:r>
              <a:rPr lang="en-US" altLang="zh-TW" sz="1600" b="1" dirty="0"/>
              <a:t>25</a:t>
            </a:r>
            <a:r>
              <a:rPr lang="zh-TW" altLang="en-US" sz="1600" b="1" dirty="0"/>
              <a:t>點第</a:t>
            </a:r>
            <a:r>
              <a:rPr lang="en-US" altLang="zh-TW" sz="1600" b="1" dirty="0"/>
              <a:t>1</a:t>
            </a:r>
            <a:r>
              <a:rPr lang="zh-TW" altLang="en-US" sz="1600" b="1" dirty="0"/>
              <a:t>款規定，各機關事務單位調派車輛用途，僅限出外洽公或參加會議有必要者、接待與公務有關貴賓、經機關首長核准的團體活動、其他緊急事故，且車輛管理人員應根據各車輛使用加油卡加油數量，覈實核銷油料。 </a:t>
            </a:r>
            <a:endParaRPr lang="en-US" altLang="zh-TW" sz="1600" b="1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 smtClean="0"/>
              <a:t>法院認為</a:t>
            </a:r>
            <a:r>
              <a:rPr lang="zh-TW" altLang="en-US" sz="1600" b="1" dirty="0"/>
              <a:t>，公務員非因職務需要，不得動用公物或支用公款，公務員職務保管財物應盡善良保管責任，不得私用或借給他人使用，使用公務車應以公務為限，</a:t>
            </a:r>
            <a:r>
              <a:rPr lang="zh-TW" altLang="en-US" sz="1600" b="1" dirty="0" smtClean="0"/>
              <a:t>但甲竟</a:t>
            </a:r>
            <a:r>
              <a:rPr lang="zh-TW" altLang="en-US" sz="1600" b="1" dirty="0"/>
              <a:t>假借職務上受託保管這輛公務車機會，基於意圖為自己不法利益接續背信犯意，使用這輛公務車</a:t>
            </a:r>
            <a:r>
              <a:rPr lang="zh-TW" altLang="en-US" sz="1600" b="1" dirty="0" smtClean="0"/>
              <a:t>。</a:t>
            </a:r>
            <a:endParaRPr lang="zh-TW" altLang="en-US" sz="1600" b="1" dirty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TW" altLang="en-US" sz="16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7045233" y="1759132"/>
            <a:ext cx="2542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latin typeface="+mn-ea"/>
              </a:rPr>
              <a:t>案</a:t>
            </a:r>
            <a:r>
              <a:rPr lang="zh-TW" altLang="en-US" sz="1600" b="1" dirty="0" smtClean="0">
                <a:latin typeface="+mn-ea"/>
              </a:rPr>
              <a:t>經法院判決，甲假借</a:t>
            </a:r>
            <a:r>
              <a:rPr lang="zh-TW" altLang="en-US" sz="1600" b="1" dirty="0">
                <a:latin typeface="+mn-ea"/>
              </a:rPr>
              <a:t>職務上機會，故意犯背信罪，處有期徒刑</a:t>
            </a:r>
            <a:r>
              <a:rPr lang="en-US" altLang="zh-TW" sz="1600" b="1" dirty="0">
                <a:latin typeface="+mn-ea"/>
              </a:rPr>
              <a:t>1</a:t>
            </a:r>
            <a:r>
              <a:rPr lang="zh-TW" altLang="en-US" sz="1600" b="1" dirty="0">
                <a:latin typeface="+mn-ea"/>
              </a:rPr>
              <a:t>年，緩刑</a:t>
            </a:r>
            <a:r>
              <a:rPr lang="en-US" altLang="zh-TW" sz="1600" b="1" dirty="0">
                <a:latin typeface="+mn-ea"/>
              </a:rPr>
              <a:t>2</a:t>
            </a:r>
            <a:r>
              <a:rPr lang="zh-TW" altLang="en-US" sz="1600" b="1" dirty="0">
                <a:latin typeface="+mn-ea"/>
              </a:rPr>
              <a:t>年，並向公庫支付</a:t>
            </a:r>
            <a:r>
              <a:rPr lang="en-US" altLang="zh-TW" sz="1600" b="1" dirty="0">
                <a:latin typeface="+mn-ea"/>
              </a:rPr>
              <a:t>25</a:t>
            </a:r>
            <a:r>
              <a:rPr lang="zh-TW" altLang="en-US" sz="1600" b="1" dirty="0">
                <a:latin typeface="+mn-ea"/>
              </a:rPr>
              <a:t>萬元，扣案犯罪所得</a:t>
            </a:r>
            <a:r>
              <a:rPr lang="en-US" altLang="zh-TW" sz="1600" b="1" dirty="0">
                <a:latin typeface="+mn-ea"/>
              </a:rPr>
              <a:t>1</a:t>
            </a:r>
            <a:r>
              <a:rPr lang="zh-TW" altLang="en-US" sz="1600" b="1" dirty="0">
                <a:latin typeface="+mn-ea"/>
              </a:rPr>
              <a:t>萬</a:t>
            </a:r>
            <a:r>
              <a:rPr lang="en-US" altLang="zh-TW" sz="1600" b="1" dirty="0">
                <a:latin typeface="+mn-ea"/>
              </a:rPr>
              <a:t>6268</a:t>
            </a:r>
            <a:r>
              <a:rPr lang="zh-TW" altLang="en-US" sz="1600" b="1" dirty="0">
                <a:latin typeface="+mn-ea"/>
              </a:rPr>
              <a:t>元沒收。</a:t>
            </a:r>
          </a:p>
        </p:txBody>
      </p:sp>
      <p:cxnSp>
        <p:nvCxnSpPr>
          <p:cNvPr id="7" name="直線接點 6"/>
          <p:cNvCxnSpPr/>
          <p:nvPr/>
        </p:nvCxnSpPr>
        <p:spPr>
          <a:xfrm flipV="1">
            <a:off x="522514" y="1262526"/>
            <a:ext cx="8821783" cy="108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52846" y="1802675"/>
            <a:ext cx="20290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/>
              <a:t>甲</a:t>
            </a:r>
            <a:r>
              <a:rPr lang="zh-TW" altLang="en-US" sz="1600" b="1" dirty="0" smtClean="0"/>
              <a:t>係某縣議會代理秘書，</a:t>
            </a:r>
            <a:r>
              <a:rPr lang="zh-TW" altLang="en-US" sz="1600" b="1" dirty="0"/>
              <a:t>屬刑法第</a:t>
            </a:r>
            <a:r>
              <a:rPr lang="en-US" altLang="zh-TW" sz="1600" b="1" dirty="0" smtClean="0"/>
              <a:t>10</a:t>
            </a:r>
            <a:r>
              <a:rPr lang="zh-TW" altLang="en-US" sz="1600" b="1" dirty="0" smtClean="0"/>
              <a:t>條</a:t>
            </a:r>
            <a:r>
              <a:rPr lang="zh-TW" altLang="en-US" sz="1600" b="1" dirty="0"/>
              <a:t>第</a:t>
            </a:r>
            <a:r>
              <a:rPr lang="en-US" altLang="zh-TW" sz="1600" b="1" dirty="0"/>
              <a:t>2</a:t>
            </a:r>
            <a:r>
              <a:rPr lang="zh-TW" altLang="en-US" sz="1600" b="1" dirty="0"/>
              <a:t>項為依法令</a:t>
            </a:r>
            <a:r>
              <a:rPr lang="zh-TW" altLang="en-US" sz="1600" b="1" dirty="0" smtClean="0"/>
              <a:t>服務</a:t>
            </a:r>
            <a:r>
              <a:rPr lang="zh-TW" altLang="en-US" sz="1600" b="1" dirty="0"/>
              <a:t>於地方自治</a:t>
            </a:r>
            <a:r>
              <a:rPr lang="zh-TW" altLang="en-US" sz="1600" b="1" dirty="0" smtClean="0"/>
              <a:t>團體所屬</a:t>
            </a:r>
            <a:r>
              <a:rPr lang="zh-TW" altLang="en-US" sz="1600" b="1" dirty="0"/>
              <a:t>機關而具有</a:t>
            </a:r>
            <a:r>
              <a:rPr lang="zh-TW" altLang="en-US" sz="1600" b="1" dirty="0" smtClean="0"/>
              <a:t>法定</a:t>
            </a:r>
            <a:r>
              <a:rPr lang="zh-TW" altLang="en-US" sz="1600" b="1" dirty="0"/>
              <a:t>職務權限之</a:t>
            </a:r>
            <a:r>
              <a:rPr lang="zh-TW" altLang="en-US" sz="1600" b="1" dirty="0" smtClean="0"/>
              <a:t>公務員</a:t>
            </a:r>
            <a:r>
              <a:rPr lang="zh-TW" altLang="en-US" sz="1600" b="1" dirty="0"/>
              <a:t>。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1105988" y="1114697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4706982" y="1060376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8081553" y="1016616"/>
            <a:ext cx="452845" cy="256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583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44136"/>
            <a:ext cx="7504611" cy="949235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廉政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叮嚀</a:t>
            </a:r>
            <a:endParaRPr lang="zh-TW" altLang="en-US" b="1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63634"/>
            <a:ext cx="7794171" cy="4214949"/>
          </a:xfrm>
        </p:spPr>
        <p:txBody>
          <a:bodyPr>
            <a:normAutofit fontScale="55000" lnSpcReduction="20000"/>
          </a:bodyPr>
          <a:lstStyle/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zh-TW" sz="4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公務車輛本為辦理公務所購置，派車用途應依相關規定使用</a:t>
            </a:r>
            <a:r>
              <a:rPr lang="zh-TW" altLang="zh-TW" sz="4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身為</a:t>
            </a:r>
            <a:r>
              <a:rPr lang="zh-TW" altLang="zh-TW" sz="4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局</a:t>
            </a:r>
            <a:r>
              <a:rPr lang="zh-TW" altLang="zh-TW" sz="4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處長，理應建立模範、以身作則，不應輕忽法規而便宜行事，造成外界觀感不佳，影響機關聲譽</a:t>
            </a:r>
            <a:r>
              <a:rPr lang="zh-TW" altLang="zh-TW" sz="4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另依據</a:t>
            </a:r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本府公務車輛使用管理要點第</a:t>
            </a:r>
            <a:r>
              <a:rPr lang="en-US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點規定：公務車輛，除縣長、副縣長及秘書長專用車外，其他車輛應集中調派。第</a:t>
            </a:r>
            <a:r>
              <a:rPr lang="en-US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點規定：各單位集中調派車輛管理人員，應隨時督促所屬車輛保管人或駕駛人，善盡車輛維護責任</a:t>
            </a:r>
            <a:r>
              <a:rPr lang="zh-TW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4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sz="44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本府暨所屬機關公車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私用情形時</a:t>
            </a:r>
            <a:r>
              <a:rPr lang="zh-TW" altLang="en-US" sz="44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有所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聞</a:t>
            </a:r>
            <a:r>
              <a:rPr lang="zh-TW" altLang="en-US" sz="4400" b="1" smtClean="0">
                <a:solidFill>
                  <a:schemeClr val="tx1"/>
                </a:solidFill>
                <a:latin typeface="微軟正黑體" panose="020B0604030504040204" pitchFamily="34" charset="-120"/>
              </a:rPr>
              <a:t>，請各主管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督促同仁</a:t>
            </a:r>
            <a:r>
              <a:rPr lang="zh-TW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公務</a:t>
            </a:r>
            <a:r>
              <a:rPr lang="zh-TW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車輛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應遵循派車規定</a:t>
            </a:r>
            <a:r>
              <a:rPr lang="zh-TW" altLang="zh-TW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切勿以身試法，得不償失。</a:t>
            </a:r>
            <a:endParaRPr lang="zh-TW" altLang="en-US" sz="3200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2" descr="司法與政治間的「流言終結者」──吳重禮的實證研究｜ 研之有物- 中央研究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944" y="251915"/>
            <a:ext cx="1360713" cy="100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11910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1153</Words>
  <Application>Microsoft Office PowerPoint</Application>
  <PresentationFormat>寬螢幕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Trebuchet MS</vt:lpstr>
      <vt:lpstr>Wingdings</vt:lpstr>
      <vt:lpstr>Wingdings 3</vt:lpstr>
      <vt:lpstr>多面向</vt:lpstr>
      <vt:lpstr>廉政宣導-以公車私用為例</vt:lpstr>
      <vt:lpstr>報告大綱</vt:lpstr>
      <vt:lpstr>案例1：某市政府委員會主任委員公車私用案</vt:lpstr>
      <vt:lpstr>案例說明</vt:lpstr>
      <vt:lpstr>案例2：某風景管理處處長公車私用案</vt:lpstr>
      <vt:lpstr>案例說明</vt:lpstr>
      <vt:lpstr>案例3：某縣議會代理祕書公車私用案</vt:lpstr>
      <vt:lpstr>案例說明</vt:lpstr>
      <vt:lpstr>廉政叮嚀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公務員公車私用案例</dc:title>
  <dc:creator>PX</dc:creator>
  <cp:lastModifiedBy>PX</cp:lastModifiedBy>
  <cp:revision>41</cp:revision>
  <cp:lastPrinted>2023-08-14T06:09:47Z</cp:lastPrinted>
  <dcterms:created xsi:type="dcterms:W3CDTF">2022-12-26T05:55:45Z</dcterms:created>
  <dcterms:modified xsi:type="dcterms:W3CDTF">2023-08-28T09:07:37Z</dcterms:modified>
</cp:coreProperties>
</file>