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8"/>
  </p:notesMasterIdLst>
  <p:sldIdLst>
    <p:sldId id="256" r:id="rId2"/>
    <p:sldId id="257" r:id="rId3"/>
    <p:sldId id="259" r:id="rId4"/>
    <p:sldId id="273" r:id="rId5"/>
    <p:sldId id="268" r:id="rId6"/>
    <p:sldId id="274" r:id="rId7"/>
    <p:sldId id="275" r:id="rId8"/>
    <p:sldId id="277" r:id="rId9"/>
    <p:sldId id="276" r:id="rId10"/>
    <p:sldId id="279" r:id="rId11"/>
    <p:sldId id="280" r:id="rId12"/>
    <p:sldId id="281" r:id="rId13"/>
    <p:sldId id="265" r:id="rId14"/>
    <p:sldId id="271" r:id="rId15"/>
    <p:sldId id="278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FF"/>
    <a:srgbClr val="6600CC"/>
    <a:srgbClr val="CCCCFF"/>
    <a:srgbClr val="FFCCFF"/>
    <a:srgbClr val="FF99FF"/>
    <a:srgbClr val="CC99FF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861" autoAdjust="0"/>
    <p:restoredTop sz="94649" autoAdjust="0"/>
  </p:normalViewPr>
  <p:slideViewPr>
    <p:cSldViewPr>
      <p:cViewPr varScale="1">
        <p:scale>
          <a:sx n="55" d="100"/>
          <a:sy n="55" d="100"/>
        </p:scale>
        <p:origin x="58" y="5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C8343C-5FF1-4815-AFDF-D7A929573061}" type="doc">
      <dgm:prSet loTypeId="urn:microsoft.com/office/officeart/2005/8/layout/radial5" loCatId="relationship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zh-TW" altLang="en-US"/>
        </a:p>
      </dgm:t>
    </dgm:pt>
    <dgm:pt modelId="{CD202824-0ECE-4F51-8917-2D9E2BDB747E}">
      <dgm:prSet phldrT="[文字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服務範疇</a:t>
          </a:r>
          <a:endParaRPr lang="zh-TW" alt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B736FB-A892-4BC2-BE05-65CC1954AA83}" type="parTrans" cxnId="{B5160570-65E7-490A-9F3A-50955895C43E}">
      <dgm:prSet/>
      <dgm:spPr/>
      <dgm:t>
        <a:bodyPr/>
        <a:lstStyle/>
        <a:p>
          <a:endParaRPr lang="zh-TW" altLang="en-US"/>
        </a:p>
      </dgm:t>
    </dgm:pt>
    <dgm:pt modelId="{A6409A45-6EE0-4931-879C-FC92C5F1CDFA}" type="sibTrans" cxnId="{B5160570-65E7-490A-9F3A-50955895C43E}">
      <dgm:prSet/>
      <dgm:spPr/>
      <dgm:t>
        <a:bodyPr/>
        <a:lstStyle/>
        <a:p>
          <a:endParaRPr lang="zh-TW" altLang="en-US"/>
        </a:p>
      </dgm:t>
    </dgm:pt>
    <dgm:pt modelId="{6310C6F3-DD6D-48D2-B5F8-82F7C9B07BCB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sz="2400" b="1" dirty="0" smtClean="0"/>
            <a:t>心理諮詢</a:t>
          </a:r>
          <a:r>
            <a:rPr lang="en-US" sz="2400" b="1" dirty="0" smtClean="0"/>
            <a:t>(</a:t>
          </a:r>
          <a:r>
            <a:rPr lang="zh-TW" sz="2400" b="1" dirty="0" smtClean="0"/>
            <a:t>商</a:t>
          </a:r>
          <a:r>
            <a:rPr lang="en-US" sz="2400" b="1" dirty="0" smtClean="0"/>
            <a:t>)</a:t>
          </a:r>
          <a:r>
            <a:rPr lang="zh-TW" sz="2400" b="1" dirty="0" smtClean="0"/>
            <a:t>及轉介服務</a:t>
          </a:r>
          <a:endParaRPr lang="zh-TW" altLang="en-US" sz="2400" b="1" dirty="0"/>
        </a:p>
      </dgm:t>
    </dgm:pt>
    <dgm:pt modelId="{56FF5A40-69BA-4DFE-9A9C-F387D6B3D18D}" type="parTrans" cxnId="{213F4FB5-6292-4E1F-B440-D63CA40E66CD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0D438A6B-EB87-43A4-B329-C27A5C6D68B8}" type="sibTrans" cxnId="{213F4FB5-6292-4E1F-B440-D63CA40E66CD}">
      <dgm:prSet/>
      <dgm:spPr/>
      <dgm:t>
        <a:bodyPr/>
        <a:lstStyle/>
        <a:p>
          <a:endParaRPr lang="zh-TW" altLang="en-US"/>
        </a:p>
      </dgm:t>
    </dgm:pt>
    <dgm:pt modelId="{9AD867D4-A755-4424-805A-037BD6293373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b="1" dirty="0" smtClean="0">
              <a:latin typeface="+mn-ea"/>
              <a:ea typeface="+mn-ea"/>
            </a:rPr>
            <a:t>法律扶助</a:t>
          </a:r>
          <a:endParaRPr lang="zh-TW" altLang="en-US" sz="3600" b="1" dirty="0">
            <a:latin typeface="+mn-ea"/>
            <a:ea typeface="+mn-ea"/>
          </a:endParaRPr>
        </a:p>
      </dgm:t>
    </dgm:pt>
    <dgm:pt modelId="{D51368DD-3809-40FA-87D5-BFDD4EF7F599}" type="parTrans" cxnId="{3E0D7968-7272-4F4A-A327-2FBC0F12A3A2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D9EA9C63-358D-4690-8BF8-89400984FA99}" type="sibTrans" cxnId="{3E0D7968-7272-4F4A-A327-2FBC0F12A3A2}">
      <dgm:prSet/>
      <dgm:spPr/>
      <dgm:t>
        <a:bodyPr/>
        <a:lstStyle/>
        <a:p>
          <a:endParaRPr lang="zh-TW" altLang="en-US"/>
        </a:p>
      </dgm:t>
    </dgm:pt>
    <dgm:pt modelId="{D3A9C743-8733-409B-915F-18C293D5A6DA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600" b="1" dirty="0" smtClean="0"/>
            <a:t>財務諮詢</a:t>
          </a:r>
          <a:endParaRPr lang="zh-TW" altLang="en-US" sz="3600" b="1" dirty="0"/>
        </a:p>
      </dgm:t>
    </dgm:pt>
    <dgm:pt modelId="{769D9510-8A6A-4C49-8842-C66B1E295D84}" type="parTrans" cxnId="{CF8A39A5-81AC-42DD-B881-2DD55D90671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EC79C528-488C-4C39-8E39-2BD2E21A1497}" type="sibTrans" cxnId="{CF8A39A5-81AC-42DD-B881-2DD55D906717}">
      <dgm:prSet/>
      <dgm:spPr/>
      <dgm:t>
        <a:bodyPr/>
        <a:lstStyle/>
        <a:p>
          <a:endParaRPr lang="zh-TW" altLang="en-US"/>
        </a:p>
      </dgm:t>
    </dgm:pt>
    <dgm:pt modelId="{C86FBD95-9EFC-4DFD-8FE4-8F6142E74382}">
      <dgm:prSet phldrT="[文字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b="1" dirty="0" smtClean="0"/>
            <a:t>醫療保健諮詢</a:t>
          </a:r>
          <a:endParaRPr lang="zh-TW" altLang="en-US" b="1" dirty="0"/>
        </a:p>
      </dgm:t>
    </dgm:pt>
    <dgm:pt modelId="{EC4F563D-1ECC-4DB2-8C6B-E68C240049A7}" type="parTrans" cxnId="{A80EF870-56D0-4B02-85DE-80DED4532A59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82664CB0-F563-4A89-A029-F752E465BB4C}" type="sibTrans" cxnId="{A80EF870-56D0-4B02-85DE-80DED4532A59}">
      <dgm:prSet/>
      <dgm:spPr/>
      <dgm:t>
        <a:bodyPr/>
        <a:lstStyle/>
        <a:p>
          <a:endParaRPr lang="zh-TW" altLang="en-US"/>
        </a:p>
      </dgm:t>
    </dgm:pt>
    <dgm:pt modelId="{F2593591-6B09-4B3B-ABD3-76072BEADEF7}">
      <dgm:prSet phldrT="[文字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b="1" dirty="0" smtClean="0"/>
            <a:t>家庭教育諮詢</a:t>
          </a:r>
          <a:endParaRPr lang="zh-TW" altLang="en-US" sz="3200" b="1" dirty="0"/>
        </a:p>
      </dgm:t>
    </dgm:pt>
    <dgm:pt modelId="{D8711699-2326-4D58-A229-1BE02CCA1944}" type="parTrans" cxnId="{FD6864FE-16F2-4A19-87FA-1E8CC3B1F327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BB2328A4-C57D-443C-8F2C-CFF7B1F3F86E}" type="sibTrans" cxnId="{FD6864FE-16F2-4A19-87FA-1E8CC3B1F327}">
      <dgm:prSet/>
      <dgm:spPr/>
      <dgm:t>
        <a:bodyPr/>
        <a:lstStyle/>
        <a:p>
          <a:endParaRPr lang="zh-TW" altLang="en-US"/>
        </a:p>
      </dgm:t>
    </dgm:pt>
    <dgm:pt modelId="{F391F0DF-A452-4FF9-B1D6-FD2C1CB5426C}" type="pres">
      <dgm:prSet presAssocID="{B3C8343C-5FF1-4815-AFDF-D7A9295730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0455070-04D6-4168-B59A-9EB057253B1F}" type="pres">
      <dgm:prSet presAssocID="{CD202824-0ECE-4F51-8917-2D9E2BDB747E}" presName="centerShape" presStyleLbl="node0" presStyleIdx="0" presStyleCnt="1" custScaleX="122846" custScaleY="114884" custLinFactNeighborX="-1072" custLinFactNeighborY="8677"/>
      <dgm:spPr/>
      <dgm:t>
        <a:bodyPr/>
        <a:lstStyle/>
        <a:p>
          <a:endParaRPr lang="zh-TW" altLang="en-US"/>
        </a:p>
      </dgm:t>
    </dgm:pt>
    <dgm:pt modelId="{3A3E98E8-410E-472B-9170-3EA3EDD3E063}" type="pres">
      <dgm:prSet presAssocID="{56FF5A40-69BA-4DFE-9A9C-F387D6B3D18D}" presName="parTrans" presStyleLbl="sibTrans2D1" presStyleIdx="0" presStyleCnt="5"/>
      <dgm:spPr/>
      <dgm:t>
        <a:bodyPr/>
        <a:lstStyle/>
        <a:p>
          <a:endParaRPr lang="zh-TW" altLang="en-US"/>
        </a:p>
      </dgm:t>
    </dgm:pt>
    <dgm:pt modelId="{96F00C78-91D5-46C6-B882-1A5DB0ED56D8}" type="pres">
      <dgm:prSet presAssocID="{56FF5A40-69BA-4DFE-9A9C-F387D6B3D18D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607224E0-1597-41A2-89B5-A192803653C5}" type="pres">
      <dgm:prSet presAssocID="{6310C6F3-DD6D-48D2-B5F8-82F7C9B07BCB}" presName="node" presStyleLbl="node1" presStyleIdx="0" presStyleCnt="5" custScaleX="130422" custScaleY="123721" custRadScaleRad="100604" custRadScaleInc="-67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5CF327-B264-4C78-A2F5-D01303EB7481}" type="pres">
      <dgm:prSet presAssocID="{D51368DD-3809-40FA-87D5-BFDD4EF7F599}" presName="parTrans" presStyleLbl="sibTrans2D1" presStyleIdx="1" presStyleCnt="5"/>
      <dgm:spPr/>
      <dgm:t>
        <a:bodyPr/>
        <a:lstStyle/>
        <a:p>
          <a:endParaRPr lang="zh-TW" altLang="en-US"/>
        </a:p>
      </dgm:t>
    </dgm:pt>
    <dgm:pt modelId="{D7481995-0839-4C28-A988-4CF188E7F6FC}" type="pres">
      <dgm:prSet presAssocID="{D51368DD-3809-40FA-87D5-BFDD4EF7F599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03E667CF-2AFB-456D-81D2-5ED9370BC274}" type="pres">
      <dgm:prSet presAssocID="{9AD867D4-A755-4424-805A-037BD6293373}" presName="node" presStyleLbl="node1" presStyleIdx="1" presStyleCnt="5" custAng="21108773" custScaleX="124760" custScaleY="125409" custRadScaleRad="102677" custRadScaleInc="-87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035A79-C84F-4442-B201-210485BE5680}" type="pres">
      <dgm:prSet presAssocID="{769D9510-8A6A-4C49-8842-C66B1E295D84}" presName="parTrans" presStyleLbl="sibTrans2D1" presStyleIdx="2" presStyleCnt="5"/>
      <dgm:spPr/>
      <dgm:t>
        <a:bodyPr/>
        <a:lstStyle/>
        <a:p>
          <a:endParaRPr lang="zh-TW" altLang="en-US"/>
        </a:p>
      </dgm:t>
    </dgm:pt>
    <dgm:pt modelId="{E8E2CA67-0D7E-49DB-BDB5-FD2FAF7B950B}" type="pres">
      <dgm:prSet presAssocID="{769D9510-8A6A-4C49-8842-C66B1E295D84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4983DCC8-6BB8-4849-B032-05AA694EA99B}" type="pres">
      <dgm:prSet presAssocID="{D3A9C743-8733-409B-915F-18C293D5A6DA}" presName="node" presStyleLbl="node1" presStyleIdx="2" presStyleCnt="5" custAng="21152647" custScaleX="122727" custScaleY="125831" custRadScaleRad="122762" custRadScaleInc="-31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1ED22F-BF34-4BDB-848F-859A596BD19C}" type="pres">
      <dgm:prSet presAssocID="{EC4F563D-1ECC-4DB2-8C6B-E68C240049A7}" presName="parTrans" presStyleLbl="sibTrans2D1" presStyleIdx="3" presStyleCnt="5"/>
      <dgm:spPr/>
      <dgm:t>
        <a:bodyPr/>
        <a:lstStyle/>
        <a:p>
          <a:endParaRPr lang="zh-TW" altLang="en-US"/>
        </a:p>
      </dgm:t>
    </dgm:pt>
    <dgm:pt modelId="{4CA2BFA4-11EE-4E3A-ABEB-EEAE9E5E4119}" type="pres">
      <dgm:prSet presAssocID="{EC4F563D-1ECC-4DB2-8C6B-E68C240049A7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6B899A52-AF02-4126-AFE8-644486548835}" type="pres">
      <dgm:prSet presAssocID="{C86FBD95-9EFC-4DFD-8FE4-8F6142E74382}" presName="node" presStyleLbl="node1" presStyleIdx="3" presStyleCnt="5" custAng="367012" custScaleX="126814" custScaleY="133951" custRadScaleRad="129584" custRadScaleInc="366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237AF9-B011-4E56-90C0-24A577AA350C}" type="pres">
      <dgm:prSet presAssocID="{D8711699-2326-4D58-A229-1BE02CCA1944}" presName="parTrans" presStyleLbl="sibTrans2D1" presStyleIdx="4" presStyleCnt="5"/>
      <dgm:spPr/>
      <dgm:t>
        <a:bodyPr/>
        <a:lstStyle/>
        <a:p>
          <a:endParaRPr lang="zh-TW" altLang="en-US"/>
        </a:p>
      </dgm:t>
    </dgm:pt>
    <dgm:pt modelId="{4053AE23-9D45-4BE9-AED6-7FD085F32ACA}" type="pres">
      <dgm:prSet presAssocID="{D8711699-2326-4D58-A229-1BE02CCA1944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E73AABFA-EE32-4CF3-8B1A-0538752FE18F}" type="pres">
      <dgm:prSet presAssocID="{F2593591-6B09-4B3B-ABD3-76072BEADEF7}" presName="node" presStyleLbl="node1" presStyleIdx="4" presStyleCnt="5" custAng="247331" custScaleX="127776" custScaleY="119936" custRadScaleRad="116047" custRadScaleInc="79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D374582-6727-42B9-BE6B-87B2A06AE67F}" type="presOf" srcId="{6310C6F3-DD6D-48D2-B5F8-82F7C9B07BCB}" destId="{607224E0-1597-41A2-89B5-A192803653C5}" srcOrd="0" destOrd="0" presId="urn:microsoft.com/office/officeart/2005/8/layout/radial5"/>
    <dgm:cxn modelId="{CF8A39A5-81AC-42DD-B881-2DD55D906717}" srcId="{CD202824-0ECE-4F51-8917-2D9E2BDB747E}" destId="{D3A9C743-8733-409B-915F-18C293D5A6DA}" srcOrd="2" destOrd="0" parTransId="{769D9510-8A6A-4C49-8842-C66B1E295D84}" sibTransId="{EC79C528-488C-4C39-8E39-2BD2E21A1497}"/>
    <dgm:cxn modelId="{54AC6E7D-F384-4050-B559-1AA2B4631D37}" type="presOf" srcId="{D51368DD-3809-40FA-87D5-BFDD4EF7F599}" destId="{D7481995-0839-4C28-A988-4CF188E7F6FC}" srcOrd="1" destOrd="0" presId="urn:microsoft.com/office/officeart/2005/8/layout/radial5"/>
    <dgm:cxn modelId="{DF0522F3-50D8-4F8C-8EE6-45438C12BF0A}" type="presOf" srcId="{769D9510-8A6A-4C49-8842-C66B1E295D84}" destId="{E8E2CA67-0D7E-49DB-BDB5-FD2FAF7B950B}" srcOrd="1" destOrd="0" presId="urn:microsoft.com/office/officeart/2005/8/layout/radial5"/>
    <dgm:cxn modelId="{8D03B593-1BD9-4A16-AB4E-E6F3519B5A3B}" type="presOf" srcId="{D3A9C743-8733-409B-915F-18C293D5A6DA}" destId="{4983DCC8-6BB8-4849-B032-05AA694EA99B}" srcOrd="0" destOrd="0" presId="urn:microsoft.com/office/officeart/2005/8/layout/radial5"/>
    <dgm:cxn modelId="{C661A5EB-E67C-4C2E-A3A3-26861F2BA395}" type="presOf" srcId="{D8711699-2326-4D58-A229-1BE02CCA1944}" destId="{4053AE23-9D45-4BE9-AED6-7FD085F32ACA}" srcOrd="1" destOrd="0" presId="urn:microsoft.com/office/officeart/2005/8/layout/radial5"/>
    <dgm:cxn modelId="{6DE4D4D9-E4D9-4158-AE82-EE2A315E5726}" type="presOf" srcId="{D8711699-2326-4D58-A229-1BE02CCA1944}" destId="{DB237AF9-B011-4E56-90C0-24A577AA350C}" srcOrd="0" destOrd="0" presId="urn:microsoft.com/office/officeart/2005/8/layout/radial5"/>
    <dgm:cxn modelId="{B5160570-65E7-490A-9F3A-50955895C43E}" srcId="{B3C8343C-5FF1-4815-AFDF-D7A929573061}" destId="{CD202824-0ECE-4F51-8917-2D9E2BDB747E}" srcOrd="0" destOrd="0" parTransId="{95B736FB-A892-4BC2-BE05-65CC1954AA83}" sibTransId="{A6409A45-6EE0-4931-879C-FC92C5F1CDFA}"/>
    <dgm:cxn modelId="{213F4FB5-6292-4E1F-B440-D63CA40E66CD}" srcId="{CD202824-0ECE-4F51-8917-2D9E2BDB747E}" destId="{6310C6F3-DD6D-48D2-B5F8-82F7C9B07BCB}" srcOrd="0" destOrd="0" parTransId="{56FF5A40-69BA-4DFE-9A9C-F387D6B3D18D}" sibTransId="{0D438A6B-EB87-43A4-B329-C27A5C6D68B8}"/>
    <dgm:cxn modelId="{3E0D7968-7272-4F4A-A327-2FBC0F12A3A2}" srcId="{CD202824-0ECE-4F51-8917-2D9E2BDB747E}" destId="{9AD867D4-A755-4424-805A-037BD6293373}" srcOrd="1" destOrd="0" parTransId="{D51368DD-3809-40FA-87D5-BFDD4EF7F599}" sibTransId="{D9EA9C63-358D-4690-8BF8-89400984FA99}"/>
    <dgm:cxn modelId="{33A32E8F-2AF0-4F14-9006-25664CB01210}" type="presOf" srcId="{D51368DD-3809-40FA-87D5-BFDD4EF7F599}" destId="{3E5CF327-B264-4C78-A2F5-D01303EB7481}" srcOrd="0" destOrd="0" presId="urn:microsoft.com/office/officeart/2005/8/layout/radial5"/>
    <dgm:cxn modelId="{95C2D7A0-183E-46D6-B1E9-2DFBEA844D19}" type="presOf" srcId="{EC4F563D-1ECC-4DB2-8C6B-E68C240049A7}" destId="{B01ED22F-BF34-4BDB-848F-859A596BD19C}" srcOrd="0" destOrd="0" presId="urn:microsoft.com/office/officeart/2005/8/layout/radial5"/>
    <dgm:cxn modelId="{A80EF870-56D0-4B02-85DE-80DED4532A59}" srcId="{CD202824-0ECE-4F51-8917-2D9E2BDB747E}" destId="{C86FBD95-9EFC-4DFD-8FE4-8F6142E74382}" srcOrd="3" destOrd="0" parTransId="{EC4F563D-1ECC-4DB2-8C6B-E68C240049A7}" sibTransId="{82664CB0-F563-4A89-A029-F752E465BB4C}"/>
    <dgm:cxn modelId="{F59FEA79-849A-4BE0-BFD7-321D3AE36635}" type="presOf" srcId="{9AD867D4-A755-4424-805A-037BD6293373}" destId="{03E667CF-2AFB-456D-81D2-5ED9370BC274}" srcOrd="0" destOrd="0" presId="urn:microsoft.com/office/officeart/2005/8/layout/radial5"/>
    <dgm:cxn modelId="{469FE2CF-8472-4D28-836F-32ED1BBF80C4}" type="presOf" srcId="{CD202824-0ECE-4F51-8917-2D9E2BDB747E}" destId="{60455070-04D6-4168-B59A-9EB057253B1F}" srcOrd="0" destOrd="0" presId="urn:microsoft.com/office/officeart/2005/8/layout/radial5"/>
    <dgm:cxn modelId="{549DBCA4-3133-4DAE-96EF-18291855740A}" type="presOf" srcId="{EC4F563D-1ECC-4DB2-8C6B-E68C240049A7}" destId="{4CA2BFA4-11EE-4E3A-ABEB-EEAE9E5E4119}" srcOrd="1" destOrd="0" presId="urn:microsoft.com/office/officeart/2005/8/layout/radial5"/>
    <dgm:cxn modelId="{5E96ECEE-0CDC-495A-A455-C495234B9E34}" type="presOf" srcId="{B3C8343C-5FF1-4815-AFDF-D7A929573061}" destId="{F391F0DF-A452-4FF9-B1D6-FD2C1CB5426C}" srcOrd="0" destOrd="0" presId="urn:microsoft.com/office/officeart/2005/8/layout/radial5"/>
    <dgm:cxn modelId="{A1524E0A-035C-4048-9E90-415D2FC620DC}" type="presOf" srcId="{C86FBD95-9EFC-4DFD-8FE4-8F6142E74382}" destId="{6B899A52-AF02-4126-AFE8-644486548835}" srcOrd="0" destOrd="0" presId="urn:microsoft.com/office/officeart/2005/8/layout/radial5"/>
    <dgm:cxn modelId="{FD6864FE-16F2-4A19-87FA-1E8CC3B1F327}" srcId="{CD202824-0ECE-4F51-8917-2D9E2BDB747E}" destId="{F2593591-6B09-4B3B-ABD3-76072BEADEF7}" srcOrd="4" destOrd="0" parTransId="{D8711699-2326-4D58-A229-1BE02CCA1944}" sibTransId="{BB2328A4-C57D-443C-8F2C-CFF7B1F3F86E}"/>
    <dgm:cxn modelId="{66358C89-F1B3-4E04-BF08-1CB92C1CDBD3}" type="presOf" srcId="{56FF5A40-69BA-4DFE-9A9C-F387D6B3D18D}" destId="{3A3E98E8-410E-472B-9170-3EA3EDD3E063}" srcOrd="0" destOrd="0" presId="urn:microsoft.com/office/officeart/2005/8/layout/radial5"/>
    <dgm:cxn modelId="{9AE1BD7A-776D-42A7-AFCD-D94C51C1C98E}" type="presOf" srcId="{F2593591-6B09-4B3B-ABD3-76072BEADEF7}" destId="{E73AABFA-EE32-4CF3-8B1A-0538752FE18F}" srcOrd="0" destOrd="0" presId="urn:microsoft.com/office/officeart/2005/8/layout/radial5"/>
    <dgm:cxn modelId="{C7992E37-DE46-4113-A97F-C454FE4E4C28}" type="presOf" srcId="{56FF5A40-69BA-4DFE-9A9C-F387D6B3D18D}" destId="{96F00C78-91D5-46C6-B882-1A5DB0ED56D8}" srcOrd="1" destOrd="0" presId="urn:microsoft.com/office/officeart/2005/8/layout/radial5"/>
    <dgm:cxn modelId="{7101316B-9972-43E5-BC36-F10BB6C124A7}" type="presOf" srcId="{769D9510-8A6A-4C49-8842-C66B1E295D84}" destId="{9D035A79-C84F-4442-B201-210485BE5680}" srcOrd="0" destOrd="0" presId="urn:microsoft.com/office/officeart/2005/8/layout/radial5"/>
    <dgm:cxn modelId="{935EE965-8FA4-45BF-87F7-E1399843639B}" type="presParOf" srcId="{F391F0DF-A452-4FF9-B1D6-FD2C1CB5426C}" destId="{60455070-04D6-4168-B59A-9EB057253B1F}" srcOrd="0" destOrd="0" presId="urn:microsoft.com/office/officeart/2005/8/layout/radial5"/>
    <dgm:cxn modelId="{5A0750B1-2A9E-4BBD-98F6-C57A3A6BAB52}" type="presParOf" srcId="{F391F0DF-A452-4FF9-B1D6-FD2C1CB5426C}" destId="{3A3E98E8-410E-472B-9170-3EA3EDD3E063}" srcOrd="1" destOrd="0" presId="urn:microsoft.com/office/officeart/2005/8/layout/radial5"/>
    <dgm:cxn modelId="{D8B8A131-314D-4904-8949-F3749EF3E5E2}" type="presParOf" srcId="{3A3E98E8-410E-472B-9170-3EA3EDD3E063}" destId="{96F00C78-91D5-46C6-B882-1A5DB0ED56D8}" srcOrd="0" destOrd="0" presId="urn:microsoft.com/office/officeart/2005/8/layout/radial5"/>
    <dgm:cxn modelId="{542EC2AC-31D8-4D3D-A6FC-F3EE5226EFB8}" type="presParOf" srcId="{F391F0DF-A452-4FF9-B1D6-FD2C1CB5426C}" destId="{607224E0-1597-41A2-89B5-A192803653C5}" srcOrd="2" destOrd="0" presId="urn:microsoft.com/office/officeart/2005/8/layout/radial5"/>
    <dgm:cxn modelId="{C87A8C10-BE9B-4211-BA13-4FAF2B6AFF6D}" type="presParOf" srcId="{F391F0DF-A452-4FF9-B1D6-FD2C1CB5426C}" destId="{3E5CF327-B264-4C78-A2F5-D01303EB7481}" srcOrd="3" destOrd="0" presId="urn:microsoft.com/office/officeart/2005/8/layout/radial5"/>
    <dgm:cxn modelId="{3EB0F1C1-6620-42D7-9C74-A40EDA6AD3BB}" type="presParOf" srcId="{3E5CF327-B264-4C78-A2F5-D01303EB7481}" destId="{D7481995-0839-4C28-A988-4CF188E7F6FC}" srcOrd="0" destOrd="0" presId="urn:microsoft.com/office/officeart/2005/8/layout/radial5"/>
    <dgm:cxn modelId="{27B3748D-20B5-4C8D-9A50-6B7A8E6E9E37}" type="presParOf" srcId="{F391F0DF-A452-4FF9-B1D6-FD2C1CB5426C}" destId="{03E667CF-2AFB-456D-81D2-5ED9370BC274}" srcOrd="4" destOrd="0" presId="urn:microsoft.com/office/officeart/2005/8/layout/radial5"/>
    <dgm:cxn modelId="{8BC6CC01-449A-4C45-AC1E-53AB9E0B07AD}" type="presParOf" srcId="{F391F0DF-A452-4FF9-B1D6-FD2C1CB5426C}" destId="{9D035A79-C84F-4442-B201-210485BE5680}" srcOrd="5" destOrd="0" presId="urn:microsoft.com/office/officeart/2005/8/layout/radial5"/>
    <dgm:cxn modelId="{67AADD64-3269-4EE8-8A6F-26BC877F3BB5}" type="presParOf" srcId="{9D035A79-C84F-4442-B201-210485BE5680}" destId="{E8E2CA67-0D7E-49DB-BDB5-FD2FAF7B950B}" srcOrd="0" destOrd="0" presId="urn:microsoft.com/office/officeart/2005/8/layout/radial5"/>
    <dgm:cxn modelId="{E40F3A16-42E3-4611-A33B-5F506E3CCA75}" type="presParOf" srcId="{F391F0DF-A452-4FF9-B1D6-FD2C1CB5426C}" destId="{4983DCC8-6BB8-4849-B032-05AA694EA99B}" srcOrd="6" destOrd="0" presId="urn:microsoft.com/office/officeart/2005/8/layout/radial5"/>
    <dgm:cxn modelId="{5A1A0F3F-51FB-4533-9ED0-790FCC12DABC}" type="presParOf" srcId="{F391F0DF-A452-4FF9-B1D6-FD2C1CB5426C}" destId="{B01ED22F-BF34-4BDB-848F-859A596BD19C}" srcOrd="7" destOrd="0" presId="urn:microsoft.com/office/officeart/2005/8/layout/radial5"/>
    <dgm:cxn modelId="{BC5A1B5F-4FD4-4491-9721-67B879CB095E}" type="presParOf" srcId="{B01ED22F-BF34-4BDB-848F-859A596BD19C}" destId="{4CA2BFA4-11EE-4E3A-ABEB-EEAE9E5E4119}" srcOrd="0" destOrd="0" presId="urn:microsoft.com/office/officeart/2005/8/layout/radial5"/>
    <dgm:cxn modelId="{674D7496-F621-4E39-90E2-BF553465BEF6}" type="presParOf" srcId="{F391F0DF-A452-4FF9-B1D6-FD2C1CB5426C}" destId="{6B899A52-AF02-4126-AFE8-644486548835}" srcOrd="8" destOrd="0" presId="urn:microsoft.com/office/officeart/2005/8/layout/radial5"/>
    <dgm:cxn modelId="{718EB0BC-F7DC-401C-9370-213F656E21CD}" type="presParOf" srcId="{F391F0DF-A452-4FF9-B1D6-FD2C1CB5426C}" destId="{DB237AF9-B011-4E56-90C0-24A577AA350C}" srcOrd="9" destOrd="0" presId="urn:microsoft.com/office/officeart/2005/8/layout/radial5"/>
    <dgm:cxn modelId="{B719F572-1AB8-4BFC-B7C3-CBE1FE564121}" type="presParOf" srcId="{DB237AF9-B011-4E56-90C0-24A577AA350C}" destId="{4053AE23-9D45-4BE9-AED6-7FD085F32ACA}" srcOrd="0" destOrd="0" presId="urn:microsoft.com/office/officeart/2005/8/layout/radial5"/>
    <dgm:cxn modelId="{9D7A9535-891A-4F11-8D0B-F66269917A8B}" type="presParOf" srcId="{F391F0DF-A452-4FF9-B1D6-FD2C1CB5426C}" destId="{E73AABFA-EE32-4CF3-8B1A-0538752FE18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55070-04D6-4168-B59A-9EB057253B1F}">
      <dsp:nvSpPr>
        <dsp:cNvPr id="0" name=""/>
        <dsp:cNvSpPr/>
      </dsp:nvSpPr>
      <dsp:spPr>
        <a:xfrm>
          <a:off x="2683457" y="2137342"/>
          <a:ext cx="1699746" cy="1589581"/>
        </a:xfrm>
        <a:prstGeom prst="ellipse">
          <a:avLst/>
        </a:prstGeom>
        <a:gradFill rotWithShape="1">
          <a:gsLst>
            <a:gs pos="0">
              <a:schemeClr val="accent4">
                <a:shade val="63000"/>
                <a:satMod val="165000"/>
              </a:schemeClr>
            </a:gs>
            <a:gs pos="30000">
              <a:schemeClr val="accent4">
                <a:shade val="58000"/>
                <a:satMod val="165000"/>
              </a:schemeClr>
            </a:gs>
            <a:gs pos="75000">
              <a:schemeClr val="accent4">
                <a:shade val="30000"/>
                <a:satMod val="175000"/>
              </a:schemeClr>
            </a:gs>
            <a:gs pos="100000">
              <a:schemeClr val="accent4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服務範疇</a:t>
          </a:r>
          <a:endParaRPr lang="zh-TW" alt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32379" y="2370131"/>
        <a:ext cx="1201902" cy="1124003"/>
      </dsp:txXfrm>
    </dsp:sp>
    <dsp:sp modelId="{3A3E98E8-410E-472B-9170-3EA3EDD3E063}">
      <dsp:nvSpPr>
        <dsp:cNvPr id="0" name=""/>
        <dsp:cNvSpPr/>
      </dsp:nvSpPr>
      <dsp:spPr>
        <a:xfrm rot="16138101">
          <a:off x="3349014" y="1601068"/>
          <a:ext cx="329165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3399277" y="1744521"/>
        <a:ext cx="230416" cy="282263"/>
      </dsp:txXfrm>
    </dsp:sp>
    <dsp:sp modelId="{607224E0-1597-41A2-89B5-A192803653C5}">
      <dsp:nvSpPr>
        <dsp:cNvPr id="0" name=""/>
        <dsp:cNvSpPr/>
      </dsp:nvSpPr>
      <dsp:spPr>
        <a:xfrm>
          <a:off x="2590141" y="-195239"/>
          <a:ext cx="1804571" cy="1711853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b="1" kern="1200" dirty="0" smtClean="0"/>
            <a:t>心理諮詢</a:t>
          </a:r>
          <a:r>
            <a:rPr lang="en-US" sz="2400" b="1" kern="1200" dirty="0" smtClean="0"/>
            <a:t>(</a:t>
          </a:r>
          <a:r>
            <a:rPr lang="zh-TW" sz="2400" b="1" kern="1200" dirty="0" smtClean="0"/>
            <a:t>商</a:t>
          </a:r>
          <a:r>
            <a:rPr lang="en-US" sz="2400" b="1" kern="1200" dirty="0" smtClean="0"/>
            <a:t>)</a:t>
          </a:r>
          <a:r>
            <a:rPr lang="zh-TW" sz="2400" b="1" kern="1200" dirty="0" smtClean="0"/>
            <a:t>及轉介服務</a:t>
          </a:r>
          <a:endParaRPr lang="zh-TW" altLang="en-US" sz="2400" b="1" kern="1200" dirty="0"/>
        </a:p>
      </dsp:txBody>
      <dsp:txXfrm>
        <a:off x="2854414" y="55456"/>
        <a:ext cx="1276025" cy="1210463"/>
      </dsp:txXfrm>
    </dsp:sp>
    <dsp:sp modelId="{3E5CF327-B264-4C78-A2F5-D01303EB7481}">
      <dsp:nvSpPr>
        <dsp:cNvPr id="0" name=""/>
        <dsp:cNvSpPr/>
      </dsp:nvSpPr>
      <dsp:spPr>
        <a:xfrm rot="19855664">
          <a:off x="4338214" y="2180490"/>
          <a:ext cx="248011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342901" y="2292654"/>
        <a:ext cx="173608" cy="282263"/>
      </dsp:txXfrm>
    </dsp:sp>
    <dsp:sp modelId="{03E667CF-2AFB-456D-81D2-5ED9370BC274}">
      <dsp:nvSpPr>
        <dsp:cNvPr id="0" name=""/>
        <dsp:cNvSpPr/>
      </dsp:nvSpPr>
      <dsp:spPr>
        <a:xfrm rot="21108773">
          <a:off x="4565023" y="1011093"/>
          <a:ext cx="1726229" cy="1735209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+mn-ea"/>
              <a:ea typeface="+mn-ea"/>
            </a:rPr>
            <a:t>法律扶助</a:t>
          </a:r>
          <a:endParaRPr lang="zh-TW" altLang="en-US" sz="3600" b="1" kern="1200" dirty="0">
            <a:latin typeface="+mn-ea"/>
            <a:ea typeface="+mn-ea"/>
          </a:endParaRPr>
        </a:p>
      </dsp:txBody>
      <dsp:txXfrm>
        <a:off x="4817823" y="1265208"/>
        <a:ext cx="1220629" cy="1226979"/>
      </dsp:txXfrm>
    </dsp:sp>
    <dsp:sp modelId="{9D035A79-C84F-4442-B201-210485BE5680}">
      <dsp:nvSpPr>
        <dsp:cNvPr id="0" name=""/>
        <dsp:cNvSpPr/>
      </dsp:nvSpPr>
      <dsp:spPr>
        <a:xfrm rot="2067792">
          <a:off x="4284152" y="3300779"/>
          <a:ext cx="258033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4290945" y="3372964"/>
        <a:ext cx="180623" cy="282263"/>
      </dsp:txXfrm>
    </dsp:sp>
    <dsp:sp modelId="{4983DCC8-6BB8-4849-B032-05AA694EA99B}">
      <dsp:nvSpPr>
        <dsp:cNvPr id="0" name=""/>
        <dsp:cNvSpPr/>
      </dsp:nvSpPr>
      <dsp:spPr>
        <a:xfrm rot="21152647">
          <a:off x="4476402" y="3291607"/>
          <a:ext cx="1698099" cy="1741048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/>
            <a:t>財務諮詢</a:t>
          </a:r>
          <a:endParaRPr lang="zh-TW" altLang="en-US" sz="3600" b="1" kern="1200" dirty="0"/>
        </a:p>
      </dsp:txBody>
      <dsp:txXfrm>
        <a:off x="4725083" y="3546578"/>
        <a:ext cx="1200737" cy="1231106"/>
      </dsp:txXfrm>
    </dsp:sp>
    <dsp:sp modelId="{B01ED22F-BF34-4BDB-848F-859A596BD19C}">
      <dsp:nvSpPr>
        <dsp:cNvPr id="0" name=""/>
        <dsp:cNvSpPr/>
      </dsp:nvSpPr>
      <dsp:spPr>
        <a:xfrm rot="8788993">
          <a:off x="2502342" y="3291267"/>
          <a:ext cx="267178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2575831" y="3363225"/>
        <a:ext cx="187025" cy="282263"/>
      </dsp:txXfrm>
    </dsp:sp>
    <dsp:sp modelId="{6B899A52-AF02-4126-AFE8-644486548835}">
      <dsp:nvSpPr>
        <dsp:cNvPr id="0" name=""/>
        <dsp:cNvSpPr/>
      </dsp:nvSpPr>
      <dsp:spPr>
        <a:xfrm rot="367012">
          <a:off x="798864" y="3235431"/>
          <a:ext cx="1754649" cy="1853399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b="1" kern="1200" dirty="0" smtClean="0"/>
            <a:t>醫療保健諮詢</a:t>
          </a:r>
          <a:endParaRPr lang="zh-TW" altLang="en-US" sz="2900" b="1" kern="1200" dirty="0"/>
        </a:p>
      </dsp:txBody>
      <dsp:txXfrm>
        <a:off x="1055826" y="3506855"/>
        <a:ext cx="1240725" cy="1310551"/>
      </dsp:txXfrm>
    </dsp:sp>
    <dsp:sp modelId="{DB237AF9-B011-4E56-90C0-24A577AA350C}">
      <dsp:nvSpPr>
        <dsp:cNvPr id="0" name=""/>
        <dsp:cNvSpPr/>
      </dsp:nvSpPr>
      <dsp:spPr>
        <a:xfrm rot="12534878">
          <a:off x="2357616" y="2141736"/>
          <a:ext cx="341232" cy="470437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1">
                <a:shade val="63000"/>
                <a:satMod val="165000"/>
              </a:schemeClr>
            </a:gs>
            <a:gs pos="30000">
              <a:schemeClr val="accent1">
                <a:shade val="58000"/>
                <a:satMod val="165000"/>
              </a:schemeClr>
            </a:gs>
            <a:gs pos="75000">
              <a:schemeClr val="accent1">
                <a:shade val="30000"/>
                <a:satMod val="175000"/>
              </a:schemeClr>
            </a:gs>
            <a:gs pos="100000">
              <a:schemeClr val="accent1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2453605" y="2260571"/>
        <a:ext cx="238862" cy="282263"/>
      </dsp:txXfrm>
    </dsp:sp>
    <dsp:sp modelId="{E73AABFA-EE32-4CF3-8B1A-0538752FE18F}">
      <dsp:nvSpPr>
        <dsp:cNvPr id="0" name=""/>
        <dsp:cNvSpPr/>
      </dsp:nvSpPr>
      <dsp:spPr>
        <a:xfrm rot="247331">
          <a:off x="592157" y="966074"/>
          <a:ext cx="1767959" cy="1659482"/>
        </a:xfrm>
        <a:prstGeom prst="ellipse">
          <a:avLst/>
        </a:prstGeom>
        <a:gradFill rotWithShape="1">
          <a:gsLst>
            <a:gs pos="0">
              <a:schemeClr val="accent5">
                <a:shade val="63000"/>
                <a:satMod val="165000"/>
              </a:schemeClr>
            </a:gs>
            <a:gs pos="30000">
              <a:schemeClr val="accent5">
                <a:shade val="58000"/>
                <a:satMod val="165000"/>
              </a:schemeClr>
            </a:gs>
            <a:gs pos="75000">
              <a:schemeClr val="accent5">
                <a:shade val="30000"/>
                <a:satMod val="175000"/>
              </a:schemeClr>
            </a:gs>
            <a:gs pos="100000">
              <a:schemeClr val="accent5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家庭教育諮詢</a:t>
          </a:r>
          <a:endParaRPr lang="zh-TW" altLang="en-US" sz="3200" b="1" kern="1200" dirty="0"/>
        </a:p>
      </dsp:txBody>
      <dsp:txXfrm>
        <a:off x="851069" y="1209100"/>
        <a:ext cx="1250135" cy="117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58470A-F8F7-44A8-9E8B-F7AA828B0137}" type="datetimeFigureOut">
              <a:rPr lang="zh-TW" altLang="en-US"/>
              <a:pPr>
                <a:defRPr/>
              </a:pPr>
              <a:t>2022/7/8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9B5ED51-E1B0-4AF8-B9FA-44C0F41449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504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6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4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7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61A2F7-1030-4789-8E6D-17BE3B2EFCA0}" type="slidenum">
              <a:rPr lang="zh-TW" altLang="en-US" smtClean="0"/>
              <a:pPr/>
              <a:t>13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2144E-C9D4-45F9-93DF-22546E668A59}" type="slidenum">
              <a:rPr lang="zh-TW" altLang="en-US" smtClean="0"/>
              <a:pPr/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82144E-C9D4-45F9-93DF-22546E668A59}" type="slidenum">
              <a:rPr lang="zh-TW" altLang="en-US" smtClean="0"/>
              <a:pPr/>
              <a:t>15</a:t>
            </a:fld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84037B5-57C7-44B5-9729-5F679896D74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5E60F-71D2-46C2-A53F-366B38E09E3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2A807-0445-486B-836B-F2E39B74A36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64DBC29-5891-41AB-8D0D-A338AA69EBB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02C4F0D7-546E-455C-B9C7-14EE8848279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A899C-D6A4-42F3-B8D2-C248AD8B281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4F0314-E13B-480D-88AE-618690A1E8D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A98F5E-C4D6-49F5-92E7-DEBE034C1B74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5430B4-C3F5-4894-A07E-9C68F0CD0D10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6037D98-C39F-4F56-8468-521E0E01D538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98B2728-C36B-412B-BF06-83FC4B3F0EFF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96E86B-3735-4B01-ACEA-2E8270F7A2E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cut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tsueap@world-wide-union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atsueap@world-wide-union.co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xuite.net/miumiu1117/storty/4633997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字方塊 2"/>
          <p:cNvSpPr txBox="1">
            <a:spLocks noChangeArrowheads="1"/>
          </p:cNvSpPr>
          <p:nvPr/>
        </p:nvSpPr>
        <p:spPr bwMode="auto">
          <a:xfrm>
            <a:off x="611560" y="1124744"/>
            <a:ext cx="8280920" cy="1846641"/>
          </a:xfrm>
          <a:prstGeom prst="rect">
            <a:avLst/>
          </a:prstGeom>
          <a:noFill/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連江縣</a:t>
            </a:r>
            <a:r>
              <a:rPr lang="zh-TW" altLang="en-US" sz="48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政府暨所屬各機關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學校</a:t>
            </a:r>
            <a:r>
              <a:rPr lang="en-US" altLang="zh-TW" sz="5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4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5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6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員工</a:t>
            </a:r>
            <a:r>
              <a:rPr lang="zh-TW" altLang="en-US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en-US" sz="6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方案</a:t>
            </a:r>
            <a:r>
              <a:rPr lang="en-US" altLang="zh-TW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(EAP) </a:t>
            </a: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4644008" y="5123813"/>
            <a:ext cx="4104456" cy="523202"/>
          </a:xfrm>
          <a:prstGeom prst="rect">
            <a:avLst/>
          </a:prstGeom>
          <a:noFill/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zh-TW" altLang="zh-TW" sz="2800" dirty="0">
                <a:solidFill>
                  <a:srgbClr val="0066CC"/>
                </a:solidFill>
                <a:latin typeface="標楷體" pitchFamily="65" charset="-120"/>
                <a:ea typeface="標楷體" pitchFamily="65" charset="-120"/>
              </a:rPr>
              <a:t>連江縣政府人事處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>
            <a:normAutofit/>
          </a:bodyPr>
          <a:lstStyle/>
          <a:p>
            <a:pPr marL="107950" fontAlgn="base" hangingPunct="0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(6)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會談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諮詢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：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會談心理、工作、管理諮詢每次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，由具備臨床心理師、諮商心理師、社會工作師、職能治療師等專業證照且有相關工作經驗之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EAP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諮詢師負責諮詢服務。</a:t>
            </a:r>
          </a:p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電話醫療、法律、理財諮詢每次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，由具備醫師、律師、會計師或理財規劃顧問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(CFP)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等專業證照且有相關工作經驗之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EAP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諮詢師負責諮詢服務。</a:t>
            </a:r>
          </a:p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申請方式：透過電話諮詢專線：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0800-098-985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（限市話撥打）或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mail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matsueap@world-wide-union.com</a:t>
            </a: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自行提出申請。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1800"/>
              </a:spcBef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提供諮詢人員：專業顧問諮詢公司。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12322502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2" tIns="45711" rIns="91422" bIns="45711" anchor="b">
            <a:normAutofit/>
          </a:bodyPr>
          <a:lstStyle/>
          <a:p>
            <a:pPr marL="107950" fontAlgn="base" hangingPunct="0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(7)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團體</a:t>
            </a:r>
            <a:r>
              <a:rPr lang="zh-TW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諮詢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2276872"/>
            <a:ext cx="7715200" cy="2476872"/>
          </a:xfrm>
        </p:spPr>
        <p:txBody>
          <a:bodyPr anchor="t"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小時，服務範圍包括解決人際衝突事件、跨團隊衝突管理、因應職場變革、職場重大危機事件處理等，填具團體諮詢申請表向人事處提出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3159429"/>
      </p:ext>
    </p:extLst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22" tIns="45711" rIns="91422" bIns="45711" anchor="b">
            <a:normAutofit fontScale="90000"/>
          </a:bodyPr>
          <a:lstStyle/>
          <a:p>
            <a:pPr marL="107950" fontAlgn="base" hangingPunct="0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(8)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電子郵件暨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24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小時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0800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+mn-cs"/>
              </a:rPr>
              <a:t>電話諮詢專線設置：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2400"/>
              </a:spcBef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服務內容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：由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具備臨床、諮商、社工、職能等專業訓練且有相關工作經驗之諮詢師負責諮詢服務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專業顧問諮詢公司客服人員負責聯繫通報，並依來信或來電諮詢內容，提供初步處理、簡易諮詢、個案管理或轉介服務。</a:t>
            </a:r>
          </a:p>
          <a:p>
            <a:pPr lvl="1">
              <a:spcBef>
                <a:spcPts val="2400"/>
              </a:spcBef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電話諮詢專線：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0800-098-985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（限市話撥打）</a:t>
            </a:r>
          </a:p>
          <a:p>
            <a:pPr lvl="1">
              <a:spcBef>
                <a:spcPts val="2400"/>
              </a:spcBef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電子郵件：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matsueap@world-wide-union.com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2400"/>
              </a:spcBef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諮詢人員：專業顧問諮詢公司。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8289875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32475" cy="1152525"/>
          </a:xfrm>
        </p:spPr>
        <p:txBody>
          <a:bodyPr/>
          <a:lstStyle/>
          <a:p>
            <a:pPr eaLnBrk="1" hangingPunct="1"/>
            <a:r>
              <a:rPr lang="zh-TW" altLang="zh-TW" sz="49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員工協助</a:t>
            </a:r>
            <a:r>
              <a:rPr lang="zh-TW" altLang="en-US" sz="49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4900" b="1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倫理守則</a:t>
            </a:r>
            <a:endParaRPr lang="zh-TW" altLang="en-US" sz="4900" smtClean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2263" y="1628775"/>
            <a:ext cx="8547100" cy="403225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在提供</a:t>
            </a:r>
            <a:r>
              <a:rPr lang="en-US" altLang="zh-TW" sz="4000" smtClean="0">
                <a:latin typeface="標楷體" pitchFamily="65" charset="-120"/>
                <a:ea typeface="標楷體" pitchFamily="65" charset="-120"/>
              </a:rPr>
              <a:t>EAP</a:t>
            </a:r>
            <a:r>
              <a:rPr lang="zh-TW" altLang="zh-TW" sz="400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4000" smtClean="0">
                <a:latin typeface="標楷體" pitchFamily="65" charset="-120"/>
                <a:ea typeface="標楷體" pitchFamily="65" charset="-120"/>
              </a:rPr>
              <a:t>時，各項諮詢服務均受隱私權保密政策維護，請安心使用。</a:t>
            </a:r>
            <a:endParaRPr lang="en-US" altLang="zh-TW" sz="400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268" name="Picture 7" descr="http://img.funp.com/push/T/2/0/5/3/7/1/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2" b="22903"/>
          <a:stretch>
            <a:fillRect/>
          </a:stretch>
        </p:blipFill>
        <p:spPr bwMode="auto">
          <a:xfrm>
            <a:off x="5568950" y="4437063"/>
            <a:ext cx="2316163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604250" cy="9906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zh-TW" altLang="en-US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歡迎</a:t>
            </a:r>
            <a:r>
              <a:rPr lang="zh-TW" altLang="en-US" sz="45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來到連江縣政府</a:t>
            </a:r>
            <a:r>
              <a:rPr lang="zh-TW" altLang="en-US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的</a:t>
            </a:r>
            <a:r>
              <a:rPr lang="en-US" altLang="zh-TW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EAP</a:t>
            </a:r>
            <a:r>
              <a:rPr lang="zh-TW" altLang="en-US" sz="45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專區</a:t>
            </a:r>
            <a:endParaRPr lang="zh-TW" altLang="en-US" sz="45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7" t="10555" r="16490" b="23223"/>
          <a:stretch/>
        </p:blipFill>
        <p:spPr bwMode="auto">
          <a:xfrm>
            <a:off x="503054" y="1412776"/>
            <a:ext cx="796230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50999"/>
            <a:ext cx="8604250" cy="2016224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敬請協助填報</a:t>
            </a:r>
            <a: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(EAP</a:t>
            </a:r>
            <a:r>
              <a:rPr lang="en-US" altLang="zh-TW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滿意度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問卷及需求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問卷調查表</a:t>
            </a:r>
            <a: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:</a:t>
            </a:r>
            <a:b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連江縣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政府人事處網站（</a:t>
            </a:r>
            <a:r>
              <a:rPr lang="en-US" altLang="zh-TW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https://www.matsu.gov.tw/Chhtml/Index/371030000A0011 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）</a:t>
            </a:r>
            <a:r>
              <a:rPr lang="en-US" altLang="zh-TW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最新消息」─ 「員工協助方案推動力之滿意度問卷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」、「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連江縣推動員工協助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方案需求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問卷調查表</a:t>
            </a:r>
            <a:r>
              <a:rPr lang="zh-TW" altLang="en-US" sz="22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2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endParaRPr lang="zh-TW" altLang="en-US" sz="22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13248" r="10955" b="4273"/>
          <a:stretch/>
        </p:blipFill>
        <p:spPr bwMode="auto">
          <a:xfrm>
            <a:off x="971600" y="2492896"/>
            <a:ext cx="6840760" cy="38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橢圓 2"/>
          <p:cNvSpPr/>
          <p:nvPr/>
        </p:nvSpPr>
        <p:spPr>
          <a:xfrm>
            <a:off x="2339752" y="5589240"/>
            <a:ext cx="4104456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195736" y="2492896"/>
            <a:ext cx="1369495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7565838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4"/>
          <a:stretch/>
        </p:blipFill>
        <p:spPr bwMode="auto">
          <a:xfrm>
            <a:off x="539552" y="1195037"/>
            <a:ext cx="8208963" cy="4036560"/>
          </a:xfrm>
          <a:prstGeom prst="rect">
            <a:avLst/>
          </a:prstGeom>
          <a:noFill/>
          <a:ln w="6350">
            <a:noFill/>
          </a:ln>
          <a:effectLst>
            <a:glow rad="127000">
              <a:schemeClr val="accent1">
                <a:alpha val="11000"/>
              </a:schemeClr>
            </a:glow>
            <a:softEdge rad="114300"/>
          </a:effectLst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8445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8445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2" tIns="45711" rIns="91422" bIns="45711" anchor="ctr">
            <a:spAutoFit/>
          </a:bodyPr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198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024188" y="1916113"/>
            <a:ext cx="6119812" cy="1233487"/>
          </a:xfrm>
        </p:spPr>
        <p:txBody>
          <a:bodyPr>
            <a:normAutofit fontScale="92500" lnSpcReduction="10000"/>
          </a:bodyPr>
          <a:lstStyle/>
          <a:p>
            <a:pPr marL="1249125" indent="0">
              <a:buFontTx/>
              <a:buNone/>
              <a:defRPr/>
            </a:pPr>
            <a:endParaRPr lang="en-US" altLang="zh-TW" sz="4100" dirty="0">
              <a:solidFill>
                <a:schemeClr val="accent5">
                  <a:lumMod val="25000"/>
                </a:schemeClr>
              </a:solidFill>
              <a:latin typeface="華康粗黑體(P)" pitchFamily="34" charset="-120"/>
              <a:ea typeface="華康粗黑體(P)" pitchFamily="34" charset="-120"/>
            </a:endParaRPr>
          </a:p>
          <a:p>
            <a:pPr marL="1249125" indent="0">
              <a:buFontTx/>
              <a:buNone/>
              <a:defRPr/>
            </a:pPr>
            <a:r>
              <a:rPr lang="zh-TW" altLang="en-US" sz="4100" dirty="0">
                <a:solidFill>
                  <a:schemeClr val="accent5">
                    <a:lumMod val="25000"/>
                  </a:schemeClr>
                </a:solidFill>
                <a:latin typeface="華康粗黑體(P)" pitchFamily="34" charset="-120"/>
                <a:ea typeface="華康粗黑體(P)" pitchFamily="34" charset="-120"/>
              </a:rPr>
              <a:t>關心  無所不在</a:t>
            </a:r>
            <a:endParaRPr lang="en-US" altLang="zh-TW" sz="4100" dirty="0">
              <a:solidFill>
                <a:schemeClr val="accent5">
                  <a:lumMod val="25000"/>
                </a:schemeClr>
              </a:solidFill>
              <a:latin typeface="華康粗黑體(P)" pitchFamily="34" charset="-120"/>
              <a:ea typeface="華康粗黑體(P)" pitchFamily="34" charset="-12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6"/>
          <a:stretch/>
        </p:blipFill>
        <p:spPr bwMode="auto">
          <a:xfrm>
            <a:off x="5580112" y="3933056"/>
            <a:ext cx="2520280" cy="1884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700808"/>
            <a:ext cx="8281044" cy="4176464"/>
          </a:xfrm>
        </p:spPr>
        <p:txBody>
          <a:bodyPr/>
          <a:lstStyle/>
          <a:p>
            <a:pPr eaLnBrk="1" hangingPunct="1">
              <a:spcBef>
                <a:spcPts val="2400"/>
              </a:spcBef>
              <a:spcAft>
                <a:spcPts val="2400"/>
              </a:spcAft>
            </a:pP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員工協助方案（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Employee Assistance Programs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EAPs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）是一套運用於工作職場的方案，目的在發現並協助員工解決可能影響工作效能的相關問題（包括健康、婚姻、家庭、財務、法律、情緒等），及協助組織處理可能影響生產力的相關議題。</a:t>
            </a: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423863" y="220663"/>
            <a:ext cx="820896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zh-TW" sz="49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員工協助</a:t>
            </a:r>
            <a:r>
              <a:rPr lang="zh-TW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方案</a:t>
            </a:r>
            <a:r>
              <a:rPr lang="en-US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(EAP)</a:t>
            </a:r>
            <a:r>
              <a:rPr lang="zh-TW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zh-TW" sz="49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4900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773238"/>
            <a:ext cx="8763000" cy="3743325"/>
          </a:xfrm>
        </p:spPr>
        <p:txBody>
          <a:bodyPr/>
          <a:lstStyle/>
          <a:p>
            <a:pPr marL="431800" indent="-323850" eaLnBrk="1">
              <a:buSzPct val="45000"/>
              <a:buFont typeface="Wingdings" charset="2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5400" dirty="0" smtClean="0">
                <a:latin typeface="標楷體" pitchFamily="65" charset="-120"/>
                <a:ea typeface="標楷體" pitchFamily="65" charset="-120"/>
              </a:rPr>
              <a:t>本府暨所屬機關學校公教人員、約聘僱人員、工友（含技工、駕駛）及臨時人員等。</a:t>
            </a: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611188" y="220663"/>
            <a:ext cx="29972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sz="49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對象</a:t>
            </a:r>
            <a:r>
              <a:rPr lang="en-US" altLang="zh-TW" sz="4900" b="1" dirty="0" smtClean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4900" b="1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28546978"/>
              </p:ext>
            </p:extLst>
          </p:nvPr>
        </p:nvGraphicFramePr>
        <p:xfrm>
          <a:off x="1403648" y="1196752"/>
          <a:ext cx="7128792" cy="4893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9512" y="0"/>
            <a:ext cx="53222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多面向諮詢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商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altLang="zh-TW" sz="3600" b="1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3600" b="1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  如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心靈探索、婚姻家庭、生活調適、壓力調適等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申請方式：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0836-22095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分機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8827</a:t>
            </a:r>
          </a:p>
          <a:p>
            <a:pPr marL="1005840" lvl="3" indent="0">
              <a:buNone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逕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向衛生福利局電話預約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時間：每月一次，依公告時間為準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地點：衛生福利局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1F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圖書室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諮詢人員及方式：外聘臺灣心理師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zh-TW" sz="2400" b="1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2400" b="1" dirty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）心理諮詢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商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及轉介服務：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224795" cy="4896544"/>
          </a:xfrm>
        </p:spPr>
        <p:txBody>
          <a:bodyPr>
            <a:normAutofit fontScale="92500" lnSpcReduction="10000"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 如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因公涉訟輔助作業、民（刑、行政）事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糾紛  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      及</a:t>
            </a:r>
            <a:r>
              <a:rPr lang="zh-TW" altLang="en-US" sz="2600" dirty="0">
                <a:latin typeface="標楷體" pitchFamily="65" charset="-120"/>
                <a:ea typeface="標楷體" pitchFamily="65" charset="-120"/>
              </a:rPr>
              <a:t>訴訟程序或法律解釋等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方式：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0836-26881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逕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向財團法人法律扶助基金會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預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約，並填具多面向諮詢服務申請表送本府人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事處。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每周三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00-11:00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地點：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財團法人法律扶助基金會馬祖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分會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連江縣南竿鄉介壽村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號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諮詢人員及方式：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由律師以視訊方式提供服務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005840" lvl="3" indent="0"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                另每年有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次律師現場服務。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5355" y="692695"/>
            <a:ext cx="3984597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）法律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扶助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endParaRPr lang="zh-TW" altLang="en-US" sz="4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22686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提供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同仁有關地價稅、土地增值稅、房屋稅、契稅、使用牌照稅、娛樂稅及印花稅等相關稅務諮詢等事項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服務等。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時間及方式：由同仁依需要於辦公時間電話諮詢。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電話：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0836-23261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23262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諮詢人員：財政稅務局專業人員。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財務諮詢服務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37629197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   提供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同仁飲食建議及身體保健等諮詢服務。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方式：</a:t>
            </a:r>
            <a:r>
              <a:rPr lang="en-US" altLang="zh-TW" sz="2400" b="1" dirty="0">
                <a:latin typeface="標楷體" pitchFamily="65" charset="-120"/>
                <a:ea typeface="標楷體" pitchFamily="65" charset="-120"/>
              </a:rPr>
              <a:t>0836-23991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逕向本縣縣立醫院掛號預約，並填具多面向諮詢服務申請表送本府人事處。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時間：依縣立醫院糖尿病門診時段。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諮詢人員：本縣縣立醫院專業人員。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費用：免費</a:t>
            </a: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）醫療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保健諮詢服務：</a:t>
            </a:r>
          </a:p>
        </p:txBody>
      </p:sp>
    </p:spTree>
    <p:extLst>
      <p:ext uri="{BB962C8B-B14F-4D97-AF65-F5344CB8AC3E}">
        <p14:creationId xmlns:p14="http://schemas.microsoft.com/office/powerpoint/2010/main" val="229798200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613" y="1412776"/>
            <a:ext cx="8532077" cy="4248472"/>
          </a:xfrm>
        </p:spPr>
        <p:txBody>
          <a:bodyPr>
            <a:normAutofit/>
          </a:bodyPr>
          <a:lstStyle/>
          <a:p>
            <a:pPr marL="1157288" indent="-792163">
              <a:buClr>
                <a:schemeClr val="folHlink"/>
              </a:buCl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    提供</a:t>
            </a:r>
            <a:r>
              <a:rPr lang="zh-TW" altLang="en-US" sz="2500" dirty="0">
                <a:latin typeface="標楷體" pitchFamily="65" charset="-120"/>
                <a:ea typeface="標楷體" pitchFamily="65" charset="-120"/>
              </a:rPr>
              <a:t>同仁家庭關係及親子教養等諮詢服務。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方式：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0836-22111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並填具多面向諮詢服務申請表送本府人事處。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時間：由同仁依需要提出申請後排定時間。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提供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諮詢人員：教育處諮商心理師。</a:t>
            </a:r>
          </a:p>
          <a:p>
            <a:pPr lvl="3">
              <a:buFont typeface="Wingdings" pitchFamily="2" charset="2"/>
              <a:buChar char="u"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諮詢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費用：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免費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1157288" indent="-792163">
              <a:buClr>
                <a:schemeClr val="folHlink"/>
              </a:buCl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814" y="692696"/>
            <a:ext cx="8379626" cy="59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" eaLnBrk="1">
              <a:spcBef>
                <a:spcPts val="2838"/>
              </a:spcBef>
              <a:spcAft>
                <a:spcPts val="1425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）家庭教育</a:t>
            </a:r>
            <a:r>
              <a:rPr lang="zh-TW" altLang="en-US" sz="4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諮詢服務：</a:t>
            </a:r>
          </a:p>
        </p:txBody>
      </p:sp>
    </p:spTree>
    <p:extLst>
      <p:ext uri="{BB962C8B-B14F-4D97-AF65-F5344CB8AC3E}">
        <p14:creationId xmlns:p14="http://schemas.microsoft.com/office/powerpoint/2010/main" val="24718576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1532</TotalTime>
  <Words>859</Words>
  <Application>Microsoft Office PowerPoint</Application>
  <PresentationFormat>如螢幕大小 (4:3)</PresentationFormat>
  <Paragraphs>77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5" baseType="lpstr">
      <vt:lpstr>華康粗黑體(P)</vt:lpstr>
      <vt:lpstr>新細明體</vt:lpstr>
      <vt:lpstr>標楷體</vt:lpstr>
      <vt:lpstr>Arial</vt:lpstr>
      <vt:lpstr>Calibri</vt:lpstr>
      <vt:lpstr>Century Schoolbook</vt:lpstr>
      <vt:lpstr>Wingdings</vt:lpstr>
      <vt:lpstr>Wingdings 2</vt:lpstr>
      <vt:lpstr>壁窗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(6)會談諮詢：</vt:lpstr>
      <vt:lpstr>(7)團體諮詢：</vt:lpstr>
      <vt:lpstr>(8)電子郵件暨24小時0800電話諮詢專線設置：</vt:lpstr>
      <vt:lpstr>員工協助的倫理守則</vt:lpstr>
      <vt:lpstr>歡迎來到連江縣政府的EAP專區</vt:lpstr>
      <vt:lpstr>敬請協助填報(EAP)滿意度問卷及需求問卷調查表: 連江縣政府人事處網站（ https://www.matsu.gov.tw/Chhtml/Index/371030000A0011 ） 「最新消息」─ 「員工協助方案推動力之滿意度問卷」、「連江縣推動員工協助方案需求問卷調查表」 </vt:lpstr>
      <vt:lpstr>PowerPoint 簡報</vt:lpstr>
    </vt:vector>
  </TitlesOfParts>
  <Company>My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</dc:title>
  <dc:creator>Customer</dc:creator>
  <cp:lastModifiedBy>PC</cp:lastModifiedBy>
  <cp:revision>107</cp:revision>
  <cp:lastPrinted>1601-01-01T00:00:00Z</cp:lastPrinted>
  <dcterms:created xsi:type="dcterms:W3CDTF">2010-04-29T02:18:40Z</dcterms:created>
  <dcterms:modified xsi:type="dcterms:W3CDTF">2022-07-08T00:21:56Z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TC010721151028</vt:lpwstr>
  </property>
</Properties>
</file>