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8"/>
  </p:notesMasterIdLst>
  <p:sldIdLst>
    <p:sldId id="256" r:id="rId4"/>
    <p:sldId id="260" r:id="rId5"/>
    <p:sldId id="261" r:id="rId6"/>
    <p:sldId id="355" r:id="rId7"/>
    <p:sldId id="356" r:id="rId8"/>
    <p:sldId id="358" r:id="rId9"/>
    <p:sldId id="357" r:id="rId10"/>
    <p:sldId id="359" r:id="rId11"/>
    <p:sldId id="360" r:id="rId12"/>
    <p:sldId id="361" r:id="rId13"/>
    <p:sldId id="363" r:id="rId14"/>
    <p:sldId id="362" r:id="rId15"/>
    <p:sldId id="365" r:id="rId16"/>
    <p:sldId id="364" r:id="rId17"/>
  </p:sldIdLst>
  <p:sldSz cx="12192000" cy="6858000"/>
  <p:notesSz cx="6797675" cy="9926638"/>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62" autoAdjust="0"/>
    <p:restoredTop sz="86635" autoAdjust="0"/>
  </p:normalViewPr>
  <p:slideViewPr>
    <p:cSldViewPr snapToGrid="0">
      <p:cViewPr varScale="1">
        <p:scale>
          <a:sx n="76" d="100"/>
          <a:sy n="76" d="100"/>
        </p:scale>
        <p:origin x="1123" y="48"/>
      </p:cViewPr>
      <p:guideLst>
        <p:guide orient="horz" pos="23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F41BF-88F9-4B77-80EB-A32A79EF3BF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TW" altLang="en-US"/>
        </a:p>
      </dgm:t>
    </dgm:pt>
    <dgm:pt modelId="{291DB34F-D71B-436D-AF02-CDF9DBF34803}">
      <dgm:prSet phldrT="[文字]" custT="1"/>
      <dgm:spPr/>
      <dgm:t>
        <a:bodyPr/>
        <a:lstStyle/>
        <a:p>
          <a:pPr algn="ctr"/>
          <a:r>
            <a:rPr lang="zh-TW" altLang="en-US" sz="1700" b="1" dirty="0" smtClean="0">
              <a:solidFill>
                <a:schemeClr val="tx1"/>
              </a:solidFill>
              <a:latin typeface="王漢宗特明體繁" panose="02020300000000000000" pitchFamily="18" charset="-120"/>
              <a:ea typeface="王漢宗特明體繁" panose="02020300000000000000" pitchFamily="18" charset="-120"/>
            </a:rPr>
            <a:t>取得機會的平等</a:t>
          </a:r>
          <a:endParaRPr lang="en-US" altLang="zh-TW" sz="1700" b="1" dirty="0" smtClean="0">
            <a:solidFill>
              <a:schemeClr val="tx1"/>
            </a:solidFill>
            <a:latin typeface="王漢宗特明體繁" panose="02020300000000000000" pitchFamily="18" charset="-120"/>
            <a:ea typeface="王漢宗特明體繁" panose="02020300000000000000" pitchFamily="18" charset="-120"/>
          </a:endParaRPr>
        </a:p>
        <a:p>
          <a:pPr algn="l"/>
          <a:r>
            <a:rPr lang="zh-TW" altLang="en-US" sz="1700" b="0" dirty="0" smtClean="0">
              <a:solidFill>
                <a:schemeClr val="tx1"/>
              </a:solidFill>
              <a:latin typeface="王漢宗特明體繁" panose="02020300000000000000" pitchFamily="18" charset="-120"/>
              <a:ea typeface="王漢宗特明體繁" panose="02020300000000000000" pitchFamily="18" charset="-120"/>
            </a:rPr>
            <a:t>女性與男性必須有平等獲得國家資源的機會。此可透過保障婦女權益資源的法律架構、機制和政策來實現。</a:t>
          </a:r>
          <a:endParaRPr lang="zh-TW" altLang="en-US" sz="1700" b="0" dirty="0">
            <a:solidFill>
              <a:schemeClr val="tx1"/>
            </a:solidFill>
            <a:latin typeface="王漢宗特明體繁" panose="02020300000000000000" pitchFamily="18" charset="-120"/>
            <a:ea typeface="王漢宗特明體繁" panose="02020300000000000000" pitchFamily="18" charset="-120"/>
          </a:endParaRPr>
        </a:p>
      </dgm:t>
    </dgm:pt>
    <dgm:pt modelId="{1E2082F7-8BB8-479D-BB62-CEE616AA8282}" type="parTrans" cxnId="{5E1ED43B-4F44-4CE6-9DAC-F83BC6FED2B9}">
      <dgm:prSet/>
      <dgm:spPr/>
      <dgm:t>
        <a:bodyPr/>
        <a:lstStyle/>
        <a:p>
          <a:endParaRPr lang="zh-TW" altLang="en-US" sz="1700"/>
        </a:p>
      </dgm:t>
    </dgm:pt>
    <dgm:pt modelId="{E4F4733A-0E31-48C0-9346-1E2936800B81}" type="sibTrans" cxnId="{5E1ED43B-4F44-4CE6-9DAC-F83BC6FED2B9}">
      <dgm:prSet/>
      <dgm:spPr/>
      <dgm:t>
        <a:bodyPr/>
        <a:lstStyle/>
        <a:p>
          <a:endParaRPr lang="zh-TW" altLang="en-US" sz="1700"/>
        </a:p>
      </dgm:t>
    </dgm:pt>
    <dgm:pt modelId="{3D0408DA-1B35-4A17-A3E5-0B6ECA291428}">
      <dgm:prSet phldrT="[文字]" custT="1"/>
      <dgm:spPr/>
      <dgm:t>
        <a:bodyPr/>
        <a:lstStyle/>
        <a:p>
          <a:pPr algn="ctr"/>
          <a:r>
            <a:rPr lang="zh-TW" altLang="en-US" sz="1700" b="0" dirty="0" smtClean="0">
              <a:solidFill>
                <a:schemeClr val="tx1"/>
              </a:solidFill>
              <a:latin typeface="王漢宗特明體繁" panose="02020300000000000000" pitchFamily="18" charset="-120"/>
              <a:ea typeface="王漢宗特明體繁" panose="02020300000000000000" pitchFamily="18" charset="-120"/>
            </a:rPr>
            <a:t>結果的平等</a:t>
          </a:r>
          <a:endParaRPr lang="en-US" altLang="zh-TW" sz="1700" b="0" dirty="0" smtClean="0">
            <a:solidFill>
              <a:schemeClr val="tx1"/>
            </a:solidFill>
            <a:latin typeface="王漢宗特明體繁" panose="02020300000000000000" pitchFamily="18" charset="-120"/>
            <a:ea typeface="王漢宗特明體繁" panose="02020300000000000000" pitchFamily="18" charset="-120"/>
          </a:endParaRPr>
        </a:p>
        <a:p>
          <a:pPr algn="l"/>
          <a:r>
            <a:rPr lang="zh-TW" altLang="en-US" sz="1700" b="0" dirty="0" smtClean="0">
              <a:solidFill>
                <a:schemeClr val="tx1"/>
              </a:solidFill>
              <a:latin typeface="王漢宗特明體繁" panose="02020300000000000000" pitchFamily="18" charset="-120"/>
              <a:ea typeface="王漢宗特明體繁" panose="02020300000000000000" pitchFamily="18" charset="-120"/>
            </a:rPr>
            <a:t>國家必須確保權利能實際執行。國家有義務展現結果，而不僅是紙上談兵。</a:t>
          </a:r>
          <a:endParaRPr lang="zh-TW" altLang="en-US" sz="1700" b="0" dirty="0">
            <a:solidFill>
              <a:schemeClr val="tx1"/>
            </a:solidFill>
            <a:latin typeface="王漢宗特明體繁" panose="02020300000000000000" pitchFamily="18" charset="-120"/>
            <a:ea typeface="王漢宗特明體繁" panose="02020300000000000000" pitchFamily="18" charset="-120"/>
          </a:endParaRPr>
        </a:p>
      </dgm:t>
    </dgm:pt>
    <dgm:pt modelId="{85329C2B-7A4B-484F-9953-382215D0EDBC}" type="parTrans" cxnId="{2FB3D515-5208-4909-A73F-A8925C2D2A17}">
      <dgm:prSet/>
      <dgm:spPr/>
      <dgm:t>
        <a:bodyPr/>
        <a:lstStyle/>
        <a:p>
          <a:endParaRPr lang="zh-TW" altLang="en-US" sz="1700"/>
        </a:p>
      </dgm:t>
    </dgm:pt>
    <dgm:pt modelId="{E5262203-2D52-43C3-BE73-BD610547952F}" type="sibTrans" cxnId="{2FB3D515-5208-4909-A73F-A8925C2D2A17}">
      <dgm:prSet/>
      <dgm:spPr/>
      <dgm:t>
        <a:bodyPr/>
        <a:lstStyle/>
        <a:p>
          <a:endParaRPr lang="zh-TW" altLang="en-US" sz="1700"/>
        </a:p>
      </dgm:t>
    </dgm:pt>
    <dgm:pt modelId="{84AF6BD2-5ADD-41F5-96F2-7927CE292E77}">
      <dgm:prSet phldrT="[文字]" custT="1"/>
      <dgm:spPr/>
      <dgm:t>
        <a:bodyPr/>
        <a:lstStyle/>
        <a:p>
          <a:pPr algn="ctr"/>
          <a:r>
            <a:rPr lang="zh-TW" altLang="en-US" sz="1700" b="1" dirty="0" smtClean="0">
              <a:solidFill>
                <a:schemeClr val="tx1"/>
              </a:solidFill>
              <a:latin typeface="王漢宗特明體繁" panose="02020300000000000000" pitchFamily="18" charset="-120"/>
              <a:ea typeface="王漢宗特明體繁" panose="02020300000000000000" pitchFamily="18" charset="-120"/>
            </a:rPr>
            <a:t>機會的平等</a:t>
          </a:r>
          <a:endParaRPr lang="en-US" altLang="zh-TW" sz="1700" b="1" dirty="0" smtClean="0">
            <a:solidFill>
              <a:schemeClr val="tx1"/>
            </a:solidFill>
            <a:latin typeface="王漢宗特明體繁" panose="02020300000000000000" pitchFamily="18" charset="-120"/>
            <a:ea typeface="王漢宗特明體繁" panose="02020300000000000000" pitchFamily="18" charset="-120"/>
          </a:endParaRPr>
        </a:p>
        <a:p>
          <a:pPr algn="l"/>
          <a:r>
            <a:rPr lang="zh-TW" altLang="en-US" sz="1700" b="1" dirty="0" smtClean="0">
              <a:solidFill>
                <a:schemeClr val="tx1"/>
              </a:solidFill>
              <a:latin typeface="王漢宗特明體繁" panose="02020300000000000000" pitchFamily="18" charset="-120"/>
              <a:ea typeface="王漢宗特明體繁" panose="02020300000000000000" pitchFamily="18" charset="-120"/>
            </a:rPr>
            <a:t>女性與男性有相同的機會，但若女性沒有取得的管道，進提供機會是不夠的。</a:t>
          </a:r>
          <a:endParaRPr lang="zh-TW" altLang="en-US" sz="1700" b="1" dirty="0">
            <a:solidFill>
              <a:schemeClr val="tx1"/>
            </a:solidFill>
            <a:latin typeface="王漢宗特明體繁" panose="02020300000000000000" pitchFamily="18" charset="-120"/>
            <a:ea typeface="王漢宗特明體繁" panose="02020300000000000000" pitchFamily="18" charset="-120"/>
          </a:endParaRPr>
        </a:p>
      </dgm:t>
    </dgm:pt>
    <dgm:pt modelId="{3B63D47D-78D8-411E-9D9F-177A83EA9E6B}" type="parTrans" cxnId="{A6AB6D48-D3B6-4748-BB94-A5421E3D7811}">
      <dgm:prSet/>
      <dgm:spPr/>
      <dgm:t>
        <a:bodyPr/>
        <a:lstStyle/>
        <a:p>
          <a:endParaRPr lang="zh-TW" altLang="en-US" sz="1700"/>
        </a:p>
      </dgm:t>
    </dgm:pt>
    <dgm:pt modelId="{AECC9B76-67A4-48D4-BEF7-6BFF26A7CE5E}" type="sibTrans" cxnId="{A6AB6D48-D3B6-4748-BB94-A5421E3D7811}">
      <dgm:prSet/>
      <dgm:spPr/>
      <dgm:t>
        <a:bodyPr/>
        <a:lstStyle/>
        <a:p>
          <a:endParaRPr lang="zh-TW" altLang="en-US" sz="1700"/>
        </a:p>
      </dgm:t>
    </dgm:pt>
    <dgm:pt modelId="{59526CE4-4B63-4D41-9C7A-13EED222F716}" type="pres">
      <dgm:prSet presAssocID="{B37F41BF-88F9-4B77-80EB-A32A79EF3BF3}" presName="cycle" presStyleCnt="0">
        <dgm:presLayoutVars>
          <dgm:dir/>
          <dgm:resizeHandles val="exact"/>
        </dgm:presLayoutVars>
      </dgm:prSet>
      <dgm:spPr/>
      <dgm:t>
        <a:bodyPr/>
        <a:lstStyle/>
        <a:p>
          <a:endParaRPr lang="zh-TW" altLang="en-US"/>
        </a:p>
      </dgm:t>
    </dgm:pt>
    <dgm:pt modelId="{A91E531B-3B80-4FE9-9F0F-0B7ED0A6284A}" type="pres">
      <dgm:prSet presAssocID="{291DB34F-D71B-436D-AF02-CDF9DBF34803}" presName="dummy" presStyleCnt="0"/>
      <dgm:spPr/>
    </dgm:pt>
    <dgm:pt modelId="{6C6B3792-0297-4E12-8762-40A46FFC704F}" type="pres">
      <dgm:prSet presAssocID="{291DB34F-D71B-436D-AF02-CDF9DBF34803}" presName="node" presStyleLbl="revTx" presStyleIdx="0" presStyleCnt="3">
        <dgm:presLayoutVars>
          <dgm:bulletEnabled val="1"/>
        </dgm:presLayoutVars>
      </dgm:prSet>
      <dgm:spPr/>
      <dgm:t>
        <a:bodyPr/>
        <a:lstStyle/>
        <a:p>
          <a:endParaRPr lang="zh-TW" altLang="en-US"/>
        </a:p>
      </dgm:t>
    </dgm:pt>
    <dgm:pt modelId="{A036719A-EC43-446D-8CC0-D0B9B7D843DC}" type="pres">
      <dgm:prSet presAssocID="{E4F4733A-0E31-48C0-9346-1E2936800B81}" presName="sibTrans" presStyleLbl="node1" presStyleIdx="0" presStyleCnt="3"/>
      <dgm:spPr/>
      <dgm:t>
        <a:bodyPr/>
        <a:lstStyle/>
        <a:p>
          <a:endParaRPr lang="zh-TW" altLang="en-US"/>
        </a:p>
      </dgm:t>
    </dgm:pt>
    <dgm:pt modelId="{19506A85-D5B8-4BFD-8E5E-E093F6727D06}" type="pres">
      <dgm:prSet presAssocID="{3D0408DA-1B35-4A17-A3E5-0B6ECA291428}" presName="dummy" presStyleCnt="0"/>
      <dgm:spPr/>
    </dgm:pt>
    <dgm:pt modelId="{3C2690CC-78B6-4D3D-A39C-D846A1D0CB58}" type="pres">
      <dgm:prSet presAssocID="{3D0408DA-1B35-4A17-A3E5-0B6ECA291428}" presName="node" presStyleLbl="revTx" presStyleIdx="1" presStyleCnt="3">
        <dgm:presLayoutVars>
          <dgm:bulletEnabled val="1"/>
        </dgm:presLayoutVars>
      </dgm:prSet>
      <dgm:spPr/>
      <dgm:t>
        <a:bodyPr/>
        <a:lstStyle/>
        <a:p>
          <a:endParaRPr lang="zh-TW" altLang="en-US"/>
        </a:p>
      </dgm:t>
    </dgm:pt>
    <dgm:pt modelId="{99D49470-DDB5-4E7C-9510-21BA9ED7E133}" type="pres">
      <dgm:prSet presAssocID="{E5262203-2D52-43C3-BE73-BD610547952F}" presName="sibTrans" presStyleLbl="node1" presStyleIdx="1" presStyleCnt="3"/>
      <dgm:spPr/>
      <dgm:t>
        <a:bodyPr/>
        <a:lstStyle/>
        <a:p>
          <a:endParaRPr lang="zh-TW" altLang="en-US"/>
        </a:p>
      </dgm:t>
    </dgm:pt>
    <dgm:pt modelId="{3658ED95-C529-420F-AD07-C64E7630121E}" type="pres">
      <dgm:prSet presAssocID="{84AF6BD2-5ADD-41F5-96F2-7927CE292E77}" presName="dummy" presStyleCnt="0"/>
      <dgm:spPr/>
    </dgm:pt>
    <dgm:pt modelId="{3C1F1B0B-EBFE-4955-9F6E-176AD9EC3268}" type="pres">
      <dgm:prSet presAssocID="{84AF6BD2-5ADD-41F5-96F2-7927CE292E77}" presName="node" presStyleLbl="revTx" presStyleIdx="2" presStyleCnt="3">
        <dgm:presLayoutVars>
          <dgm:bulletEnabled val="1"/>
        </dgm:presLayoutVars>
      </dgm:prSet>
      <dgm:spPr/>
      <dgm:t>
        <a:bodyPr/>
        <a:lstStyle/>
        <a:p>
          <a:endParaRPr lang="zh-TW" altLang="en-US"/>
        </a:p>
      </dgm:t>
    </dgm:pt>
    <dgm:pt modelId="{6CC02CAD-6DA5-4C5B-AB49-773EB4275A89}" type="pres">
      <dgm:prSet presAssocID="{AECC9B76-67A4-48D4-BEF7-6BFF26A7CE5E}" presName="sibTrans" presStyleLbl="node1" presStyleIdx="2" presStyleCnt="3"/>
      <dgm:spPr/>
      <dgm:t>
        <a:bodyPr/>
        <a:lstStyle/>
        <a:p>
          <a:endParaRPr lang="zh-TW" altLang="en-US"/>
        </a:p>
      </dgm:t>
    </dgm:pt>
  </dgm:ptLst>
  <dgm:cxnLst>
    <dgm:cxn modelId="{9BB263FF-53DF-4C2C-A914-0B431BA67C48}" type="presOf" srcId="{291DB34F-D71B-436D-AF02-CDF9DBF34803}" destId="{6C6B3792-0297-4E12-8762-40A46FFC704F}" srcOrd="0" destOrd="0" presId="urn:microsoft.com/office/officeart/2005/8/layout/cycle1"/>
    <dgm:cxn modelId="{CD8307C5-52EF-4CDE-A717-BD78DC78350D}" type="presOf" srcId="{E4F4733A-0E31-48C0-9346-1E2936800B81}" destId="{A036719A-EC43-446D-8CC0-D0B9B7D843DC}" srcOrd="0" destOrd="0" presId="urn:microsoft.com/office/officeart/2005/8/layout/cycle1"/>
    <dgm:cxn modelId="{B5FA4933-AD0E-478A-810D-C4AD3C44AC27}" type="presOf" srcId="{B37F41BF-88F9-4B77-80EB-A32A79EF3BF3}" destId="{59526CE4-4B63-4D41-9C7A-13EED222F716}" srcOrd="0" destOrd="0" presId="urn:microsoft.com/office/officeart/2005/8/layout/cycle1"/>
    <dgm:cxn modelId="{1609DCA7-5838-44DB-97D4-0DEA7CBEF40C}" type="presOf" srcId="{3D0408DA-1B35-4A17-A3E5-0B6ECA291428}" destId="{3C2690CC-78B6-4D3D-A39C-D846A1D0CB58}" srcOrd="0" destOrd="0" presId="urn:microsoft.com/office/officeart/2005/8/layout/cycle1"/>
    <dgm:cxn modelId="{A6711B86-9556-4E59-90E1-A978E3502CB6}" type="presOf" srcId="{E5262203-2D52-43C3-BE73-BD610547952F}" destId="{99D49470-DDB5-4E7C-9510-21BA9ED7E133}" srcOrd="0" destOrd="0" presId="urn:microsoft.com/office/officeart/2005/8/layout/cycle1"/>
    <dgm:cxn modelId="{2FB3D515-5208-4909-A73F-A8925C2D2A17}" srcId="{B37F41BF-88F9-4B77-80EB-A32A79EF3BF3}" destId="{3D0408DA-1B35-4A17-A3E5-0B6ECA291428}" srcOrd="1" destOrd="0" parTransId="{85329C2B-7A4B-484F-9953-382215D0EDBC}" sibTransId="{E5262203-2D52-43C3-BE73-BD610547952F}"/>
    <dgm:cxn modelId="{42368178-6538-4FD2-BC03-FEA4FD8EA236}" type="presOf" srcId="{84AF6BD2-5ADD-41F5-96F2-7927CE292E77}" destId="{3C1F1B0B-EBFE-4955-9F6E-176AD9EC3268}" srcOrd="0" destOrd="0" presId="urn:microsoft.com/office/officeart/2005/8/layout/cycle1"/>
    <dgm:cxn modelId="{A6AB6D48-D3B6-4748-BB94-A5421E3D7811}" srcId="{B37F41BF-88F9-4B77-80EB-A32A79EF3BF3}" destId="{84AF6BD2-5ADD-41F5-96F2-7927CE292E77}" srcOrd="2" destOrd="0" parTransId="{3B63D47D-78D8-411E-9D9F-177A83EA9E6B}" sibTransId="{AECC9B76-67A4-48D4-BEF7-6BFF26A7CE5E}"/>
    <dgm:cxn modelId="{5E1ED43B-4F44-4CE6-9DAC-F83BC6FED2B9}" srcId="{B37F41BF-88F9-4B77-80EB-A32A79EF3BF3}" destId="{291DB34F-D71B-436D-AF02-CDF9DBF34803}" srcOrd="0" destOrd="0" parTransId="{1E2082F7-8BB8-479D-BB62-CEE616AA8282}" sibTransId="{E4F4733A-0E31-48C0-9346-1E2936800B81}"/>
    <dgm:cxn modelId="{C3057126-D0BA-4AAD-8A0B-D9340CBA0D6D}" type="presOf" srcId="{AECC9B76-67A4-48D4-BEF7-6BFF26A7CE5E}" destId="{6CC02CAD-6DA5-4C5B-AB49-773EB4275A89}" srcOrd="0" destOrd="0" presId="urn:microsoft.com/office/officeart/2005/8/layout/cycle1"/>
    <dgm:cxn modelId="{0285F2B7-FF64-4145-A484-488B20EB8122}" type="presParOf" srcId="{59526CE4-4B63-4D41-9C7A-13EED222F716}" destId="{A91E531B-3B80-4FE9-9F0F-0B7ED0A6284A}" srcOrd="0" destOrd="0" presId="urn:microsoft.com/office/officeart/2005/8/layout/cycle1"/>
    <dgm:cxn modelId="{3AA6F2B0-67C9-43EF-8EC4-EB398152EEC8}" type="presParOf" srcId="{59526CE4-4B63-4D41-9C7A-13EED222F716}" destId="{6C6B3792-0297-4E12-8762-40A46FFC704F}" srcOrd="1" destOrd="0" presId="urn:microsoft.com/office/officeart/2005/8/layout/cycle1"/>
    <dgm:cxn modelId="{87FEA20D-F7AF-48EB-9026-D8134132282C}" type="presParOf" srcId="{59526CE4-4B63-4D41-9C7A-13EED222F716}" destId="{A036719A-EC43-446D-8CC0-D0B9B7D843DC}" srcOrd="2" destOrd="0" presId="urn:microsoft.com/office/officeart/2005/8/layout/cycle1"/>
    <dgm:cxn modelId="{74C742EA-9B68-407A-9445-88776871D7C8}" type="presParOf" srcId="{59526CE4-4B63-4D41-9C7A-13EED222F716}" destId="{19506A85-D5B8-4BFD-8E5E-E093F6727D06}" srcOrd="3" destOrd="0" presId="urn:microsoft.com/office/officeart/2005/8/layout/cycle1"/>
    <dgm:cxn modelId="{67B2AB60-5829-4456-A146-0D8151709FBF}" type="presParOf" srcId="{59526CE4-4B63-4D41-9C7A-13EED222F716}" destId="{3C2690CC-78B6-4D3D-A39C-D846A1D0CB58}" srcOrd="4" destOrd="0" presId="urn:microsoft.com/office/officeart/2005/8/layout/cycle1"/>
    <dgm:cxn modelId="{D1358F21-0F3E-4F20-9366-36F4292FF2CC}" type="presParOf" srcId="{59526CE4-4B63-4D41-9C7A-13EED222F716}" destId="{99D49470-DDB5-4E7C-9510-21BA9ED7E133}" srcOrd="5" destOrd="0" presId="urn:microsoft.com/office/officeart/2005/8/layout/cycle1"/>
    <dgm:cxn modelId="{1B239EBA-E99E-4239-A77B-BB07E432E9D1}" type="presParOf" srcId="{59526CE4-4B63-4D41-9C7A-13EED222F716}" destId="{3658ED95-C529-420F-AD07-C64E7630121E}" srcOrd="6" destOrd="0" presId="urn:microsoft.com/office/officeart/2005/8/layout/cycle1"/>
    <dgm:cxn modelId="{4B88389D-9F99-415F-A7E3-30F302B264A5}" type="presParOf" srcId="{59526CE4-4B63-4D41-9C7A-13EED222F716}" destId="{3C1F1B0B-EBFE-4955-9F6E-176AD9EC3268}" srcOrd="7" destOrd="0" presId="urn:microsoft.com/office/officeart/2005/8/layout/cycle1"/>
    <dgm:cxn modelId="{F4E13C79-6A0C-4EC6-9BE6-46AEFC2D726A}" type="presParOf" srcId="{59526CE4-4B63-4D41-9C7A-13EED222F716}" destId="{6CC02CAD-6DA5-4C5B-AB49-773EB4275A8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B3792-0297-4E12-8762-40A46FFC704F}">
      <dsp:nvSpPr>
        <dsp:cNvPr id="0" name=""/>
        <dsp:cNvSpPr/>
      </dsp:nvSpPr>
      <dsp:spPr>
        <a:xfrm>
          <a:off x="5948613" y="459720"/>
          <a:ext cx="2348271" cy="234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tx1"/>
              </a:solidFill>
              <a:latin typeface="王漢宗特明體繁" panose="02020300000000000000" pitchFamily="18" charset="-120"/>
              <a:ea typeface="王漢宗特明體繁" panose="02020300000000000000" pitchFamily="18" charset="-120"/>
            </a:rPr>
            <a:t>取得機會的平等</a:t>
          </a:r>
          <a:endParaRPr lang="en-US" altLang="zh-TW" sz="1700" b="1" kern="1200" dirty="0" smtClean="0">
            <a:solidFill>
              <a:schemeClr val="tx1"/>
            </a:solidFill>
            <a:latin typeface="王漢宗特明體繁" panose="02020300000000000000" pitchFamily="18" charset="-120"/>
            <a:ea typeface="王漢宗特明體繁" panose="02020300000000000000" pitchFamily="18" charset="-120"/>
          </a:endParaRPr>
        </a:p>
        <a:p>
          <a:pPr lvl="0" algn="l" defTabSz="755650">
            <a:lnSpc>
              <a:spcPct val="90000"/>
            </a:lnSpc>
            <a:spcBef>
              <a:spcPct val="0"/>
            </a:spcBef>
            <a:spcAft>
              <a:spcPct val="35000"/>
            </a:spcAft>
          </a:pPr>
          <a:r>
            <a:rPr lang="zh-TW" altLang="en-US" sz="1700" b="0" kern="1200" dirty="0" smtClean="0">
              <a:solidFill>
                <a:schemeClr val="tx1"/>
              </a:solidFill>
              <a:latin typeface="王漢宗特明體繁" panose="02020300000000000000" pitchFamily="18" charset="-120"/>
              <a:ea typeface="王漢宗特明體繁" panose="02020300000000000000" pitchFamily="18" charset="-120"/>
            </a:rPr>
            <a:t>女性與男性必須有平等獲得國家資源的機會。此可透過保障婦女權益資源的法律架構、機制和政策來實現。</a:t>
          </a:r>
          <a:endParaRPr lang="zh-TW" altLang="en-US" sz="1700" b="0" kern="1200" dirty="0">
            <a:solidFill>
              <a:schemeClr val="tx1"/>
            </a:solidFill>
            <a:latin typeface="王漢宗特明體繁" panose="02020300000000000000" pitchFamily="18" charset="-120"/>
            <a:ea typeface="王漢宗特明體繁" panose="02020300000000000000" pitchFamily="18" charset="-120"/>
          </a:endParaRPr>
        </a:p>
      </dsp:txBody>
      <dsp:txXfrm>
        <a:off x="5948613" y="459720"/>
        <a:ext cx="2348271" cy="2348271"/>
      </dsp:txXfrm>
    </dsp:sp>
    <dsp:sp modelId="{A036719A-EC43-446D-8CC0-D0B9B7D843DC}">
      <dsp:nvSpPr>
        <dsp:cNvPr id="0" name=""/>
        <dsp:cNvSpPr/>
      </dsp:nvSpPr>
      <dsp:spPr>
        <a:xfrm>
          <a:off x="2374055" y="-1702"/>
          <a:ext cx="5550091" cy="5550091"/>
        </a:xfrm>
        <a:prstGeom prst="circularArrow">
          <a:avLst>
            <a:gd name="adj1" fmla="val 8251"/>
            <a:gd name="adj2" fmla="val 576295"/>
            <a:gd name="adj3" fmla="val 2963040"/>
            <a:gd name="adj4" fmla="val 52269"/>
            <a:gd name="adj5" fmla="val 96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690CC-78B6-4D3D-A39C-D846A1D0CB58}">
      <dsp:nvSpPr>
        <dsp:cNvPr id="0" name=""/>
        <dsp:cNvSpPr/>
      </dsp:nvSpPr>
      <dsp:spPr>
        <a:xfrm>
          <a:off x="3974965" y="3878180"/>
          <a:ext cx="2348271" cy="234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b="0" kern="1200" dirty="0" smtClean="0">
              <a:solidFill>
                <a:schemeClr val="tx1"/>
              </a:solidFill>
              <a:latin typeface="王漢宗特明體繁" panose="02020300000000000000" pitchFamily="18" charset="-120"/>
              <a:ea typeface="王漢宗特明體繁" panose="02020300000000000000" pitchFamily="18" charset="-120"/>
            </a:rPr>
            <a:t>結果的平等</a:t>
          </a:r>
          <a:endParaRPr lang="en-US" altLang="zh-TW" sz="1700" b="0" kern="1200" dirty="0" smtClean="0">
            <a:solidFill>
              <a:schemeClr val="tx1"/>
            </a:solidFill>
            <a:latin typeface="王漢宗特明體繁" panose="02020300000000000000" pitchFamily="18" charset="-120"/>
            <a:ea typeface="王漢宗特明體繁" panose="02020300000000000000" pitchFamily="18" charset="-120"/>
          </a:endParaRPr>
        </a:p>
        <a:p>
          <a:pPr lvl="0" algn="l" defTabSz="755650">
            <a:lnSpc>
              <a:spcPct val="90000"/>
            </a:lnSpc>
            <a:spcBef>
              <a:spcPct val="0"/>
            </a:spcBef>
            <a:spcAft>
              <a:spcPct val="35000"/>
            </a:spcAft>
          </a:pPr>
          <a:r>
            <a:rPr lang="zh-TW" altLang="en-US" sz="1700" b="0" kern="1200" dirty="0" smtClean="0">
              <a:solidFill>
                <a:schemeClr val="tx1"/>
              </a:solidFill>
              <a:latin typeface="王漢宗特明體繁" panose="02020300000000000000" pitchFamily="18" charset="-120"/>
              <a:ea typeface="王漢宗特明體繁" panose="02020300000000000000" pitchFamily="18" charset="-120"/>
            </a:rPr>
            <a:t>國家必須確保權利能實際執行。國家有義務展現結果，而不僅是紙上談兵。</a:t>
          </a:r>
          <a:endParaRPr lang="zh-TW" altLang="en-US" sz="1700" b="0" kern="1200" dirty="0">
            <a:solidFill>
              <a:schemeClr val="tx1"/>
            </a:solidFill>
            <a:latin typeface="王漢宗特明體繁" panose="02020300000000000000" pitchFamily="18" charset="-120"/>
            <a:ea typeface="王漢宗特明體繁" panose="02020300000000000000" pitchFamily="18" charset="-120"/>
          </a:endParaRPr>
        </a:p>
      </dsp:txBody>
      <dsp:txXfrm>
        <a:off x="3974965" y="3878180"/>
        <a:ext cx="2348271" cy="2348271"/>
      </dsp:txXfrm>
    </dsp:sp>
    <dsp:sp modelId="{99D49470-DDB5-4E7C-9510-21BA9ED7E133}">
      <dsp:nvSpPr>
        <dsp:cNvPr id="0" name=""/>
        <dsp:cNvSpPr/>
      </dsp:nvSpPr>
      <dsp:spPr>
        <a:xfrm>
          <a:off x="2374055" y="-1702"/>
          <a:ext cx="5550091" cy="5550091"/>
        </a:xfrm>
        <a:prstGeom prst="circularArrow">
          <a:avLst>
            <a:gd name="adj1" fmla="val 8251"/>
            <a:gd name="adj2" fmla="val 576295"/>
            <a:gd name="adj3" fmla="val 10171436"/>
            <a:gd name="adj4" fmla="val 7260665"/>
            <a:gd name="adj5" fmla="val 96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F1B0B-EBFE-4955-9F6E-176AD9EC3268}">
      <dsp:nvSpPr>
        <dsp:cNvPr id="0" name=""/>
        <dsp:cNvSpPr/>
      </dsp:nvSpPr>
      <dsp:spPr>
        <a:xfrm>
          <a:off x="2001316" y="459720"/>
          <a:ext cx="2348271" cy="234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tx1"/>
              </a:solidFill>
              <a:latin typeface="王漢宗特明體繁" panose="02020300000000000000" pitchFamily="18" charset="-120"/>
              <a:ea typeface="王漢宗特明體繁" panose="02020300000000000000" pitchFamily="18" charset="-120"/>
            </a:rPr>
            <a:t>機會的平等</a:t>
          </a:r>
          <a:endParaRPr lang="en-US" altLang="zh-TW" sz="1700" b="1" kern="1200" dirty="0" smtClean="0">
            <a:solidFill>
              <a:schemeClr val="tx1"/>
            </a:solidFill>
            <a:latin typeface="王漢宗特明體繁" panose="02020300000000000000" pitchFamily="18" charset="-120"/>
            <a:ea typeface="王漢宗特明體繁" panose="02020300000000000000" pitchFamily="18" charset="-120"/>
          </a:endParaRPr>
        </a:p>
        <a:p>
          <a:pPr lvl="0" algn="l" defTabSz="755650">
            <a:lnSpc>
              <a:spcPct val="90000"/>
            </a:lnSpc>
            <a:spcBef>
              <a:spcPct val="0"/>
            </a:spcBef>
            <a:spcAft>
              <a:spcPct val="35000"/>
            </a:spcAft>
          </a:pPr>
          <a:r>
            <a:rPr lang="zh-TW" altLang="en-US" sz="1700" b="1" kern="1200" dirty="0" smtClean="0">
              <a:solidFill>
                <a:schemeClr val="tx1"/>
              </a:solidFill>
              <a:latin typeface="王漢宗特明體繁" panose="02020300000000000000" pitchFamily="18" charset="-120"/>
              <a:ea typeface="王漢宗特明體繁" panose="02020300000000000000" pitchFamily="18" charset="-120"/>
            </a:rPr>
            <a:t>女性與男性有相同的機會，但若女性沒有取得的管道，進提供機會是不夠的。</a:t>
          </a:r>
          <a:endParaRPr lang="zh-TW" altLang="en-US" sz="1700" b="1" kern="1200" dirty="0">
            <a:solidFill>
              <a:schemeClr val="tx1"/>
            </a:solidFill>
            <a:latin typeface="王漢宗特明體繁" panose="02020300000000000000" pitchFamily="18" charset="-120"/>
            <a:ea typeface="王漢宗特明體繁" panose="02020300000000000000" pitchFamily="18" charset="-120"/>
          </a:endParaRPr>
        </a:p>
      </dsp:txBody>
      <dsp:txXfrm>
        <a:off x="2001316" y="459720"/>
        <a:ext cx="2348271" cy="2348271"/>
      </dsp:txXfrm>
    </dsp:sp>
    <dsp:sp modelId="{6CC02CAD-6DA5-4C5B-AB49-773EB4275A89}">
      <dsp:nvSpPr>
        <dsp:cNvPr id="0" name=""/>
        <dsp:cNvSpPr/>
      </dsp:nvSpPr>
      <dsp:spPr>
        <a:xfrm>
          <a:off x="2374055" y="-1702"/>
          <a:ext cx="5550091" cy="5550091"/>
        </a:xfrm>
        <a:prstGeom prst="circularArrow">
          <a:avLst>
            <a:gd name="adj1" fmla="val 8251"/>
            <a:gd name="adj2" fmla="val 576295"/>
            <a:gd name="adj3" fmla="val 16855959"/>
            <a:gd name="adj4" fmla="val 14967746"/>
            <a:gd name="adj5" fmla="val 96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5AA91F-5C3B-4DB5-8387-C091B248C10D}" type="datetimeFigureOut">
              <a:rPr lang="en-US" smtClean="0"/>
              <a:t>4/29/2022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5C5BD3-70EF-4C81-AC92-C9BD14DB92A2}" type="slidenum">
              <a:rPr lang="en-US" smtClean="0"/>
              <a:t>‹#›</a:t>
            </a:fld>
            <a:endParaRPr lang="en-US"/>
          </a:p>
        </p:txBody>
      </p:sp>
    </p:spTree>
    <p:extLst>
      <p:ext uri="{BB962C8B-B14F-4D97-AF65-F5344CB8AC3E}">
        <p14:creationId xmlns:p14="http://schemas.microsoft.com/office/powerpoint/2010/main" val="625640373"/>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5C5BD3-70EF-4C81-AC92-C9BD14DB92A2}" type="slidenum">
              <a:rPr lang="en-US" smtClean="0"/>
              <a:t>14</a:t>
            </a:fld>
            <a:endParaRPr lang="en-US"/>
          </a:p>
        </p:txBody>
      </p:sp>
    </p:spTree>
    <p:extLst>
      <p:ext uri="{BB962C8B-B14F-4D97-AF65-F5344CB8AC3E}">
        <p14:creationId xmlns:p14="http://schemas.microsoft.com/office/powerpoint/2010/main" val="39638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276371D3-4FF4-4780-8DCC-1A9DD3FBADB1}"/>
              </a:ext>
            </a:extLst>
          </p:cNvPr>
          <p:cNvSpPr/>
          <p:nvPr/>
        </p:nvSpPr>
        <p:spPr>
          <a:xfrm>
            <a:off x="4" y="10323"/>
            <a:ext cx="12197526" cy="68580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accent1">
              <a:lumMod val="9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40">
            <a:extLst>
              <a:ext uri="{FF2B5EF4-FFF2-40B4-BE49-F238E27FC236}">
                <a16:creationId xmlns:a16="http://schemas.microsoft.com/office/drawing/2014/main" id="{36F11E1C-D40B-4E44-841A-CDC5A1A8CE5D}"/>
              </a:ext>
            </a:extLst>
          </p:cNvPr>
          <p:cNvSpPr/>
          <p:nvPr userDrawn="1"/>
        </p:nvSpPr>
        <p:spPr>
          <a:xfrm>
            <a:off x="0" y="5670210"/>
            <a:ext cx="12192000" cy="118779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3675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15C431FD-5460-4260-B8FE-1385C3A0A934}"/>
              </a:ext>
            </a:extLst>
          </p:cNvPr>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883965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6309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7207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Break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8857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4288587" y="1397931"/>
            <a:ext cx="7278510" cy="830997"/>
          </a:xfrm>
          <a:prstGeom prst="rect">
            <a:avLst/>
          </a:prstGeom>
          <a:noFill/>
        </p:spPr>
        <p:txBody>
          <a:bodyPr wrap="square" rtlCol="0" anchor="ctr">
            <a:spAutoFit/>
          </a:bodyPr>
          <a:lstStyle/>
          <a:p>
            <a:r>
              <a:rPr lang="zh-TW" altLang="en-US" sz="4800" dirty="0" smtClean="0">
                <a:latin typeface="王漢宗特黑體繁" panose="02000500000000000000" pitchFamily="2" charset="-120"/>
                <a:ea typeface="王漢宗特黑體繁" panose="02000500000000000000" pitchFamily="2" charset="-120"/>
                <a:cs typeface="Amiri Quran" panose="00000500000000000000" pitchFamily="2" charset="-78"/>
              </a:rPr>
              <a:t>消除對婦女一切歧視公約</a:t>
            </a:r>
            <a:endParaRPr lang="ko-KR" altLang="en-US" sz="4800" dirty="0">
              <a:latin typeface="王漢宗特黑體繁" panose="02000500000000000000" pitchFamily="2" charset="-120"/>
              <a:cs typeface="Amiri Quran" panose="00000500000000000000" pitchFamily="2" charset="-78"/>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7510769" y="3527108"/>
            <a:ext cx="3706008" cy="379656"/>
          </a:xfrm>
          <a:prstGeom prst="rect">
            <a:avLst/>
          </a:prstGeom>
          <a:noFill/>
        </p:spPr>
        <p:txBody>
          <a:bodyPr wrap="square" rtlCol="0" anchor="ctr">
            <a:spAutoFit/>
          </a:bodyPr>
          <a:lstStyle/>
          <a:p>
            <a:r>
              <a:rPr lang="zh-TW" altLang="en-US" sz="1867" b="1" dirty="0" smtClean="0">
                <a:latin typeface="王漢宗特明體繁" panose="02020300000000000000" pitchFamily="18" charset="-120"/>
                <a:ea typeface="王漢宗特明體繁" panose="02020300000000000000" pitchFamily="18" charset="-120"/>
                <a:cs typeface="Arial" pitchFamily="34" charset="0"/>
              </a:rPr>
              <a:t>連江縣衛生福利局 社會福利科</a:t>
            </a:r>
            <a:endParaRPr lang="en-US" altLang="ko-KR" sz="1867" b="1" dirty="0">
              <a:latin typeface="王漢宗特明體繁" panose="02020300000000000000" pitchFamily="18" charset="-120"/>
              <a:ea typeface="王漢宗特明體繁" panose="02020300000000000000" pitchFamily="18" charset="-120"/>
              <a:cs typeface="Arial" pitchFamily="34" charset="0"/>
            </a:endParaRPr>
          </a:p>
        </p:txBody>
      </p:sp>
      <p:sp>
        <p:nvSpPr>
          <p:cNvPr id="119" name="Freeform: Shape 118">
            <a:extLst>
              <a:ext uri="{FF2B5EF4-FFF2-40B4-BE49-F238E27FC236}">
                <a16:creationId xmlns:a16="http://schemas.microsoft.com/office/drawing/2014/main" id="{6ED142D3-29FB-4AB3-80DF-6B614B73C5D2}"/>
              </a:ext>
            </a:extLst>
          </p:cNvPr>
          <p:cNvSpPr/>
          <p:nvPr/>
        </p:nvSpPr>
        <p:spPr>
          <a:xfrm>
            <a:off x="3749423" y="622301"/>
            <a:ext cx="7845677" cy="3622629"/>
          </a:xfrm>
          <a:custGeom>
            <a:avLst/>
            <a:gdLst>
              <a:gd name="connsiteX0" fmla="*/ 0 w 11768516"/>
              <a:gd name="connsiteY0" fmla="*/ 0 h 5433944"/>
              <a:gd name="connsiteX1" fmla="*/ 11768516 w 11768516"/>
              <a:gd name="connsiteY1" fmla="*/ 0 h 5433944"/>
              <a:gd name="connsiteX2" fmla="*/ 11768516 w 11768516"/>
              <a:gd name="connsiteY2" fmla="*/ 5433944 h 5433944"/>
              <a:gd name="connsiteX3" fmla="*/ 3711365 w 11768516"/>
              <a:gd name="connsiteY3" fmla="*/ 5433944 h 5433944"/>
              <a:gd name="connsiteX4" fmla="*/ 3711365 w 11768516"/>
              <a:gd name="connsiteY4" fmla="*/ 5233214 h 5433944"/>
              <a:gd name="connsiteX5" fmla="*/ 11567786 w 11768516"/>
              <a:gd name="connsiteY5" fmla="*/ 5233214 h 5433944"/>
              <a:gd name="connsiteX6" fmla="*/ 11567786 w 11768516"/>
              <a:gd name="connsiteY6" fmla="*/ 200730 h 5433944"/>
              <a:gd name="connsiteX7" fmla="*/ 200730 w 11768516"/>
              <a:gd name="connsiteY7" fmla="*/ 200730 h 5433944"/>
              <a:gd name="connsiteX8" fmla="*/ 200730 w 11768516"/>
              <a:gd name="connsiteY8" fmla="*/ 3480926 h 5433944"/>
              <a:gd name="connsiteX9" fmla="*/ 0 w 11768516"/>
              <a:gd name="connsiteY9" fmla="*/ 3480926 h 543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8516" h="5433944">
                <a:moveTo>
                  <a:pt x="0" y="0"/>
                </a:moveTo>
                <a:lnTo>
                  <a:pt x="11768516" y="0"/>
                </a:lnTo>
                <a:lnTo>
                  <a:pt x="11768516" y="5433944"/>
                </a:lnTo>
                <a:lnTo>
                  <a:pt x="3711365" y="5433944"/>
                </a:lnTo>
                <a:lnTo>
                  <a:pt x="3711365" y="5233214"/>
                </a:lnTo>
                <a:lnTo>
                  <a:pt x="11567786" y="5233214"/>
                </a:lnTo>
                <a:lnTo>
                  <a:pt x="11567786" y="200730"/>
                </a:lnTo>
                <a:lnTo>
                  <a:pt x="200730" y="200730"/>
                </a:lnTo>
                <a:lnTo>
                  <a:pt x="200730" y="3480926"/>
                </a:lnTo>
                <a:lnTo>
                  <a:pt x="0" y="34809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6" name="Group 15">
            <a:extLst>
              <a:ext uri="{FF2B5EF4-FFF2-40B4-BE49-F238E27FC236}">
                <a16:creationId xmlns:a16="http://schemas.microsoft.com/office/drawing/2014/main" id="{9A03E388-9BAB-4F1E-ACB7-1669E3F7E764}"/>
              </a:ext>
            </a:extLst>
          </p:cNvPr>
          <p:cNvGrpSpPr/>
          <p:nvPr/>
        </p:nvGrpSpPr>
        <p:grpSpPr>
          <a:xfrm rot="358920">
            <a:off x="3237344" y="2452457"/>
            <a:ext cx="3135963" cy="2949533"/>
            <a:chOff x="8479089" y="1262387"/>
            <a:chExt cx="6147593" cy="5684813"/>
          </a:xfrm>
        </p:grpSpPr>
        <p:grpSp>
          <p:nvGrpSpPr>
            <p:cNvPr id="17" name="Group 16">
              <a:extLst>
                <a:ext uri="{FF2B5EF4-FFF2-40B4-BE49-F238E27FC236}">
                  <a16:creationId xmlns:a16="http://schemas.microsoft.com/office/drawing/2014/main" id="{6DFB59B6-3382-47AE-AAE5-C0AFB4E35EE9}"/>
                </a:ext>
              </a:extLst>
            </p:cNvPr>
            <p:cNvGrpSpPr/>
            <p:nvPr/>
          </p:nvGrpSpPr>
          <p:grpSpPr>
            <a:xfrm rot="20275744" flipH="1">
              <a:off x="9114364" y="4275293"/>
              <a:ext cx="965714" cy="1155036"/>
              <a:chOff x="5704433" y="717502"/>
              <a:chExt cx="7365528" cy="8809481"/>
            </a:xfrm>
          </p:grpSpPr>
          <p:sp>
            <p:nvSpPr>
              <p:cNvPr id="106" name="Freeform: Shape 105">
                <a:extLst>
                  <a:ext uri="{FF2B5EF4-FFF2-40B4-BE49-F238E27FC236}">
                    <a16:creationId xmlns:a16="http://schemas.microsoft.com/office/drawing/2014/main" id="{0FE219E2-BED5-40DF-B4AE-A2B0F98EF35F}"/>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7" name="Freeform: Shape 106">
                <a:extLst>
                  <a:ext uri="{FF2B5EF4-FFF2-40B4-BE49-F238E27FC236}">
                    <a16:creationId xmlns:a16="http://schemas.microsoft.com/office/drawing/2014/main" id="{760B529C-0824-4515-BB90-4F2A23E6105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8" name="Freeform: Shape 107">
                <a:extLst>
                  <a:ext uri="{FF2B5EF4-FFF2-40B4-BE49-F238E27FC236}">
                    <a16:creationId xmlns:a16="http://schemas.microsoft.com/office/drawing/2014/main" id="{1A1B5FBD-480E-486F-84F2-9BEEE8B6810D}"/>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9" name="Freeform: Shape 108">
                <a:extLst>
                  <a:ext uri="{FF2B5EF4-FFF2-40B4-BE49-F238E27FC236}">
                    <a16:creationId xmlns:a16="http://schemas.microsoft.com/office/drawing/2014/main" id="{45E97D55-1A29-4ABE-B23A-52B9D0F5629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10" name="Freeform: Shape 109">
                <a:extLst>
                  <a:ext uri="{FF2B5EF4-FFF2-40B4-BE49-F238E27FC236}">
                    <a16:creationId xmlns:a16="http://schemas.microsoft.com/office/drawing/2014/main" id="{A674B560-08BC-493A-BEB3-17217BCE660C}"/>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11" name="Freeform: Shape 110">
                <a:extLst>
                  <a:ext uri="{FF2B5EF4-FFF2-40B4-BE49-F238E27FC236}">
                    <a16:creationId xmlns:a16="http://schemas.microsoft.com/office/drawing/2014/main" id="{A609599D-CB93-4845-9B8E-C8A407CDF7B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12" name="Freeform: Shape 111">
                <a:extLst>
                  <a:ext uri="{FF2B5EF4-FFF2-40B4-BE49-F238E27FC236}">
                    <a16:creationId xmlns:a16="http://schemas.microsoft.com/office/drawing/2014/main" id="{18D7141E-3E01-4877-B1E7-2FB9489576F5}"/>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18" name="Group 17">
              <a:extLst>
                <a:ext uri="{FF2B5EF4-FFF2-40B4-BE49-F238E27FC236}">
                  <a16:creationId xmlns:a16="http://schemas.microsoft.com/office/drawing/2014/main" id="{61EE2201-2FD3-435F-A07C-D09FFE6146C3}"/>
                </a:ext>
              </a:extLst>
            </p:cNvPr>
            <p:cNvGrpSpPr/>
            <p:nvPr/>
          </p:nvGrpSpPr>
          <p:grpSpPr>
            <a:xfrm rot="20275744" flipH="1">
              <a:off x="8479089" y="5341625"/>
              <a:ext cx="1416763" cy="1605575"/>
              <a:chOff x="5365048" y="479821"/>
              <a:chExt cx="8036930" cy="9108010"/>
            </a:xfrm>
          </p:grpSpPr>
          <p:sp>
            <p:nvSpPr>
              <p:cNvPr id="99" name="Freeform: Shape 98">
                <a:extLst>
                  <a:ext uri="{FF2B5EF4-FFF2-40B4-BE49-F238E27FC236}">
                    <a16:creationId xmlns:a16="http://schemas.microsoft.com/office/drawing/2014/main" id="{C38FBDB8-70EB-4F7B-87EA-E213DE6AB81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0" name="Freeform: Shape 99">
                <a:extLst>
                  <a:ext uri="{FF2B5EF4-FFF2-40B4-BE49-F238E27FC236}">
                    <a16:creationId xmlns:a16="http://schemas.microsoft.com/office/drawing/2014/main" id="{1E66548C-71B6-471E-8C87-3900F09FD78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1" name="Freeform: Shape 100">
                <a:extLst>
                  <a:ext uri="{FF2B5EF4-FFF2-40B4-BE49-F238E27FC236}">
                    <a16:creationId xmlns:a16="http://schemas.microsoft.com/office/drawing/2014/main" id="{79A4AE8E-40D8-4081-B62F-15A1938C11CF}"/>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2" name="Freeform: Shape 101">
                <a:extLst>
                  <a:ext uri="{FF2B5EF4-FFF2-40B4-BE49-F238E27FC236}">
                    <a16:creationId xmlns:a16="http://schemas.microsoft.com/office/drawing/2014/main" id="{BAFC1D33-3C39-4879-B1A4-2BEE377C2E0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3" name="Freeform: Shape 102">
                <a:extLst>
                  <a:ext uri="{FF2B5EF4-FFF2-40B4-BE49-F238E27FC236}">
                    <a16:creationId xmlns:a16="http://schemas.microsoft.com/office/drawing/2014/main" id="{E82D3C89-C7BB-417E-BE98-A49AD6203D9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4" name="Freeform: Shape 103">
                <a:extLst>
                  <a:ext uri="{FF2B5EF4-FFF2-40B4-BE49-F238E27FC236}">
                    <a16:creationId xmlns:a16="http://schemas.microsoft.com/office/drawing/2014/main" id="{8F587926-8F95-42C0-842D-E38CBAAC7597}"/>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105" name="Freeform: Shape 104">
                <a:extLst>
                  <a:ext uri="{FF2B5EF4-FFF2-40B4-BE49-F238E27FC236}">
                    <a16:creationId xmlns:a16="http://schemas.microsoft.com/office/drawing/2014/main" id="{0A8F6546-3A7E-486A-80AB-1B93764116F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19" name="Group 18">
              <a:extLst>
                <a:ext uri="{FF2B5EF4-FFF2-40B4-BE49-F238E27FC236}">
                  <a16:creationId xmlns:a16="http://schemas.microsoft.com/office/drawing/2014/main" id="{4AE3CE47-66EF-4B91-AE28-182BE821CFA5}"/>
                </a:ext>
              </a:extLst>
            </p:cNvPr>
            <p:cNvGrpSpPr/>
            <p:nvPr/>
          </p:nvGrpSpPr>
          <p:grpSpPr>
            <a:xfrm rot="20275744" flipH="1">
              <a:off x="10278521" y="5974428"/>
              <a:ext cx="496268" cy="512648"/>
              <a:chOff x="5365048" y="1982197"/>
              <a:chExt cx="7362621" cy="7605634"/>
            </a:xfrm>
          </p:grpSpPr>
          <p:sp>
            <p:nvSpPr>
              <p:cNvPr id="92" name="Freeform: Shape 91">
                <a:extLst>
                  <a:ext uri="{FF2B5EF4-FFF2-40B4-BE49-F238E27FC236}">
                    <a16:creationId xmlns:a16="http://schemas.microsoft.com/office/drawing/2014/main" id="{60F9631F-CF20-4497-A7A0-5E42637FEE7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3" name="Freeform: Shape 92">
                <a:extLst>
                  <a:ext uri="{FF2B5EF4-FFF2-40B4-BE49-F238E27FC236}">
                    <a16:creationId xmlns:a16="http://schemas.microsoft.com/office/drawing/2014/main" id="{B231E4A5-F67A-4206-9BE7-18B302529CB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4" name="Freeform: Shape 93">
                <a:extLst>
                  <a:ext uri="{FF2B5EF4-FFF2-40B4-BE49-F238E27FC236}">
                    <a16:creationId xmlns:a16="http://schemas.microsoft.com/office/drawing/2014/main" id="{7B94567D-9A0D-4BCA-8FAE-4777C8EE4605}"/>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5" name="Freeform: Shape 94">
                <a:extLst>
                  <a:ext uri="{FF2B5EF4-FFF2-40B4-BE49-F238E27FC236}">
                    <a16:creationId xmlns:a16="http://schemas.microsoft.com/office/drawing/2014/main" id="{0ABA9635-313D-473B-BA77-DA14528910D2}"/>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6" name="Freeform: Shape 95">
                <a:extLst>
                  <a:ext uri="{FF2B5EF4-FFF2-40B4-BE49-F238E27FC236}">
                    <a16:creationId xmlns:a16="http://schemas.microsoft.com/office/drawing/2014/main" id="{57B0118B-B35B-49D5-8D4F-D00EEE4396F0}"/>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7" name="Freeform: Shape 96">
                <a:extLst>
                  <a:ext uri="{FF2B5EF4-FFF2-40B4-BE49-F238E27FC236}">
                    <a16:creationId xmlns:a16="http://schemas.microsoft.com/office/drawing/2014/main" id="{19A46A83-2DB9-4779-A800-7D745426240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8" name="Freeform: Shape 97">
                <a:extLst>
                  <a:ext uri="{FF2B5EF4-FFF2-40B4-BE49-F238E27FC236}">
                    <a16:creationId xmlns:a16="http://schemas.microsoft.com/office/drawing/2014/main" id="{5FEFBC12-2ACF-419F-A13F-CA7CBC552D4A}"/>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0" name="Group 19">
              <a:extLst>
                <a:ext uri="{FF2B5EF4-FFF2-40B4-BE49-F238E27FC236}">
                  <a16:creationId xmlns:a16="http://schemas.microsoft.com/office/drawing/2014/main" id="{940133F7-DCF5-4682-A5BD-1BE01D4BA622}"/>
                </a:ext>
              </a:extLst>
            </p:cNvPr>
            <p:cNvGrpSpPr/>
            <p:nvPr/>
          </p:nvGrpSpPr>
          <p:grpSpPr>
            <a:xfrm rot="20275744" flipH="1">
              <a:off x="11620616" y="3813253"/>
              <a:ext cx="1199247" cy="1359069"/>
              <a:chOff x="5365051" y="479822"/>
              <a:chExt cx="8036930" cy="9108006"/>
            </a:xfrm>
          </p:grpSpPr>
          <p:sp>
            <p:nvSpPr>
              <p:cNvPr id="85" name="Freeform: Shape 84">
                <a:extLst>
                  <a:ext uri="{FF2B5EF4-FFF2-40B4-BE49-F238E27FC236}">
                    <a16:creationId xmlns:a16="http://schemas.microsoft.com/office/drawing/2014/main" id="{D6BEBB27-095C-4AFA-B403-17C76B0DFB21}"/>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6" name="Freeform: Shape 85">
                <a:extLst>
                  <a:ext uri="{FF2B5EF4-FFF2-40B4-BE49-F238E27FC236}">
                    <a16:creationId xmlns:a16="http://schemas.microsoft.com/office/drawing/2014/main" id="{8D19BA74-FF22-4761-B6B0-956F195A6D99}"/>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7" name="Freeform: Shape 86">
                <a:extLst>
                  <a:ext uri="{FF2B5EF4-FFF2-40B4-BE49-F238E27FC236}">
                    <a16:creationId xmlns:a16="http://schemas.microsoft.com/office/drawing/2014/main" id="{84079D17-A7B8-41ED-AA14-FFCC27781402}"/>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8" name="Freeform: Shape 87">
                <a:extLst>
                  <a:ext uri="{FF2B5EF4-FFF2-40B4-BE49-F238E27FC236}">
                    <a16:creationId xmlns:a16="http://schemas.microsoft.com/office/drawing/2014/main" id="{5A153433-C2BE-4FC2-9938-946FA50DABBC}"/>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9" name="Freeform: Shape 88">
                <a:extLst>
                  <a:ext uri="{FF2B5EF4-FFF2-40B4-BE49-F238E27FC236}">
                    <a16:creationId xmlns:a16="http://schemas.microsoft.com/office/drawing/2014/main" id="{E497F288-FA17-44BC-99E1-44CB677F74EF}"/>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0" name="Freeform: Shape 89">
                <a:extLst>
                  <a:ext uri="{FF2B5EF4-FFF2-40B4-BE49-F238E27FC236}">
                    <a16:creationId xmlns:a16="http://schemas.microsoft.com/office/drawing/2014/main" id="{ADB712A1-4C82-4915-9CAE-EC905DCE0276}"/>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91" name="Freeform: Shape 90">
                <a:extLst>
                  <a:ext uri="{FF2B5EF4-FFF2-40B4-BE49-F238E27FC236}">
                    <a16:creationId xmlns:a16="http://schemas.microsoft.com/office/drawing/2014/main" id="{DA9CB4A5-03BD-4C87-9BBE-26024EDEC045}"/>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1" name="Group 20">
              <a:extLst>
                <a:ext uri="{FF2B5EF4-FFF2-40B4-BE49-F238E27FC236}">
                  <a16:creationId xmlns:a16="http://schemas.microsoft.com/office/drawing/2014/main" id="{2BEA25B0-6ADB-4E65-A885-91605593EF76}"/>
                </a:ext>
              </a:extLst>
            </p:cNvPr>
            <p:cNvGrpSpPr/>
            <p:nvPr/>
          </p:nvGrpSpPr>
          <p:grpSpPr>
            <a:xfrm rot="20073958" flipH="1">
              <a:off x="10116519" y="4915091"/>
              <a:ext cx="1567652" cy="1079675"/>
              <a:chOff x="3667032" y="1708483"/>
              <a:chExt cx="8105829" cy="5582653"/>
            </a:xfrm>
          </p:grpSpPr>
          <p:sp>
            <p:nvSpPr>
              <p:cNvPr id="78" name="Freeform: Shape 77">
                <a:extLst>
                  <a:ext uri="{FF2B5EF4-FFF2-40B4-BE49-F238E27FC236}">
                    <a16:creationId xmlns:a16="http://schemas.microsoft.com/office/drawing/2014/main" id="{008703A4-BAA0-4F5F-9B10-0BBAA113032A}"/>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9" name="Freeform: Shape 78">
                <a:extLst>
                  <a:ext uri="{FF2B5EF4-FFF2-40B4-BE49-F238E27FC236}">
                    <a16:creationId xmlns:a16="http://schemas.microsoft.com/office/drawing/2014/main" id="{AAD0819E-5EAE-42CC-B768-6E7B0A2B911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0" name="Freeform: Shape 79">
                <a:extLst>
                  <a:ext uri="{FF2B5EF4-FFF2-40B4-BE49-F238E27FC236}">
                    <a16:creationId xmlns:a16="http://schemas.microsoft.com/office/drawing/2014/main" id="{E5247C33-6FF5-4BA0-9003-8730281C36B6}"/>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1" name="Freeform: Shape 80">
                <a:extLst>
                  <a:ext uri="{FF2B5EF4-FFF2-40B4-BE49-F238E27FC236}">
                    <a16:creationId xmlns:a16="http://schemas.microsoft.com/office/drawing/2014/main" id="{0D5EE29B-A225-4F5E-B847-6E0C79A9FA25}"/>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2" name="Freeform: Shape 81">
                <a:extLst>
                  <a:ext uri="{FF2B5EF4-FFF2-40B4-BE49-F238E27FC236}">
                    <a16:creationId xmlns:a16="http://schemas.microsoft.com/office/drawing/2014/main" id="{AC1EB51F-FE37-483B-A305-E0C24C334166}"/>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3" name="Freeform: Shape 82">
                <a:extLst>
                  <a:ext uri="{FF2B5EF4-FFF2-40B4-BE49-F238E27FC236}">
                    <a16:creationId xmlns:a16="http://schemas.microsoft.com/office/drawing/2014/main" id="{48CD9D1C-AC91-4B64-BB60-82D3B7EB8610}"/>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84" name="Freeform: Shape 83">
                <a:extLst>
                  <a:ext uri="{FF2B5EF4-FFF2-40B4-BE49-F238E27FC236}">
                    <a16:creationId xmlns:a16="http://schemas.microsoft.com/office/drawing/2014/main" id="{2F647630-00A7-4047-AC99-F551EA2565AA}"/>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a:solidFill>
                      <a:schemeClr val="accent2">
                        <a:lumMod val="75000"/>
                      </a:schemeClr>
                    </a:solidFill>
                  </a:ln>
                  <a:solidFill>
                    <a:schemeClr val="accent2">
                      <a:lumMod val="60000"/>
                      <a:lumOff val="40000"/>
                    </a:schemeClr>
                  </a:solidFill>
                </a:endParaRPr>
              </a:p>
            </p:txBody>
          </p:sp>
        </p:grpSp>
        <p:grpSp>
          <p:nvGrpSpPr>
            <p:cNvPr id="22" name="Group 21">
              <a:extLst>
                <a:ext uri="{FF2B5EF4-FFF2-40B4-BE49-F238E27FC236}">
                  <a16:creationId xmlns:a16="http://schemas.microsoft.com/office/drawing/2014/main" id="{A7528805-8D13-4693-BE99-BCA03E9788AB}"/>
                </a:ext>
              </a:extLst>
            </p:cNvPr>
            <p:cNvGrpSpPr/>
            <p:nvPr/>
          </p:nvGrpSpPr>
          <p:grpSpPr>
            <a:xfrm rot="20073958" flipH="1">
              <a:off x="10286237" y="3877079"/>
              <a:ext cx="981094" cy="675699"/>
              <a:chOff x="3667032" y="1708483"/>
              <a:chExt cx="8105829" cy="5582653"/>
            </a:xfrm>
          </p:grpSpPr>
          <p:sp>
            <p:nvSpPr>
              <p:cNvPr id="71" name="Freeform: Shape 70">
                <a:extLst>
                  <a:ext uri="{FF2B5EF4-FFF2-40B4-BE49-F238E27FC236}">
                    <a16:creationId xmlns:a16="http://schemas.microsoft.com/office/drawing/2014/main" id="{D3EC2A60-F9FB-4471-B449-39059652BB57}"/>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2" name="Freeform: Shape 71">
                <a:extLst>
                  <a:ext uri="{FF2B5EF4-FFF2-40B4-BE49-F238E27FC236}">
                    <a16:creationId xmlns:a16="http://schemas.microsoft.com/office/drawing/2014/main" id="{28BC0636-1D4E-4CFB-91C9-EDBAA49753C8}"/>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3" name="Freeform: Shape 72">
                <a:extLst>
                  <a:ext uri="{FF2B5EF4-FFF2-40B4-BE49-F238E27FC236}">
                    <a16:creationId xmlns:a16="http://schemas.microsoft.com/office/drawing/2014/main" id="{6B28CBF5-45CD-49CB-96E5-50B20A26078A}"/>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4" name="Freeform: Shape 73">
                <a:extLst>
                  <a:ext uri="{FF2B5EF4-FFF2-40B4-BE49-F238E27FC236}">
                    <a16:creationId xmlns:a16="http://schemas.microsoft.com/office/drawing/2014/main" id="{49D4DFC2-725D-4BCF-A10B-BB15DF395B7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5" name="Freeform: Shape 74">
                <a:extLst>
                  <a:ext uri="{FF2B5EF4-FFF2-40B4-BE49-F238E27FC236}">
                    <a16:creationId xmlns:a16="http://schemas.microsoft.com/office/drawing/2014/main" id="{98A9D4C7-E532-4FB6-BC6A-9D5B7D8FAAB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6" name="Freeform: Shape 75">
                <a:extLst>
                  <a:ext uri="{FF2B5EF4-FFF2-40B4-BE49-F238E27FC236}">
                    <a16:creationId xmlns:a16="http://schemas.microsoft.com/office/drawing/2014/main" id="{E6CA5827-46B2-4DBE-99DD-E3048791411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7" name="Freeform: Shape 76">
                <a:extLst>
                  <a:ext uri="{FF2B5EF4-FFF2-40B4-BE49-F238E27FC236}">
                    <a16:creationId xmlns:a16="http://schemas.microsoft.com/office/drawing/2014/main" id="{83B6924C-1237-49BB-96BB-BBE34ACC612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3" name="Group 22">
              <a:extLst>
                <a:ext uri="{FF2B5EF4-FFF2-40B4-BE49-F238E27FC236}">
                  <a16:creationId xmlns:a16="http://schemas.microsoft.com/office/drawing/2014/main" id="{75BD27C1-2908-4FE4-9450-C1BFDABB535B}"/>
                </a:ext>
              </a:extLst>
            </p:cNvPr>
            <p:cNvGrpSpPr/>
            <p:nvPr/>
          </p:nvGrpSpPr>
          <p:grpSpPr>
            <a:xfrm rot="20275744" flipH="1">
              <a:off x="10178216" y="1637990"/>
              <a:ext cx="1416763" cy="1605575"/>
              <a:chOff x="5365048" y="479821"/>
              <a:chExt cx="8036930" cy="9108010"/>
            </a:xfrm>
          </p:grpSpPr>
          <p:sp>
            <p:nvSpPr>
              <p:cNvPr id="64" name="Freeform: Shape 63">
                <a:extLst>
                  <a:ext uri="{FF2B5EF4-FFF2-40B4-BE49-F238E27FC236}">
                    <a16:creationId xmlns:a16="http://schemas.microsoft.com/office/drawing/2014/main" id="{A9D5CFE7-A417-439B-86D7-D8421C9E12FE}"/>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5" name="Freeform: Shape 64">
                <a:extLst>
                  <a:ext uri="{FF2B5EF4-FFF2-40B4-BE49-F238E27FC236}">
                    <a16:creationId xmlns:a16="http://schemas.microsoft.com/office/drawing/2014/main" id="{FE9AB9B6-11AE-469F-8932-A35799250133}"/>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6" name="Freeform: Shape 65">
                <a:extLst>
                  <a:ext uri="{FF2B5EF4-FFF2-40B4-BE49-F238E27FC236}">
                    <a16:creationId xmlns:a16="http://schemas.microsoft.com/office/drawing/2014/main" id="{2AE25715-8623-4E93-AE80-524A427AAEB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7" name="Freeform: Shape 66">
                <a:extLst>
                  <a:ext uri="{FF2B5EF4-FFF2-40B4-BE49-F238E27FC236}">
                    <a16:creationId xmlns:a16="http://schemas.microsoft.com/office/drawing/2014/main" id="{95E419DC-3900-4B7E-A244-1205F9A8795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8" name="Freeform: Shape 67">
                <a:extLst>
                  <a:ext uri="{FF2B5EF4-FFF2-40B4-BE49-F238E27FC236}">
                    <a16:creationId xmlns:a16="http://schemas.microsoft.com/office/drawing/2014/main" id="{82FE00A3-9100-4885-8ECF-CB470CE36F32}"/>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9" name="Freeform: Shape 68">
                <a:extLst>
                  <a:ext uri="{FF2B5EF4-FFF2-40B4-BE49-F238E27FC236}">
                    <a16:creationId xmlns:a16="http://schemas.microsoft.com/office/drawing/2014/main" id="{0DDAC6FE-FCDE-4D2C-B938-054DDDD8ACC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70" name="Freeform: Shape 69">
                <a:extLst>
                  <a:ext uri="{FF2B5EF4-FFF2-40B4-BE49-F238E27FC236}">
                    <a16:creationId xmlns:a16="http://schemas.microsoft.com/office/drawing/2014/main" id="{D1D7C540-22E3-4711-AB84-89F6592B86D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4" name="Group 23">
              <a:extLst>
                <a:ext uri="{FF2B5EF4-FFF2-40B4-BE49-F238E27FC236}">
                  <a16:creationId xmlns:a16="http://schemas.microsoft.com/office/drawing/2014/main" id="{744CBA99-087B-4F40-B4C6-09285F0A87F7}"/>
                </a:ext>
              </a:extLst>
            </p:cNvPr>
            <p:cNvGrpSpPr/>
            <p:nvPr/>
          </p:nvGrpSpPr>
          <p:grpSpPr>
            <a:xfrm rot="20275744" flipH="1">
              <a:off x="11852978" y="2424207"/>
              <a:ext cx="1074020" cy="1217154"/>
              <a:chOff x="5365048" y="479821"/>
              <a:chExt cx="8036930" cy="9108010"/>
            </a:xfrm>
          </p:grpSpPr>
          <p:sp>
            <p:nvSpPr>
              <p:cNvPr id="57" name="Freeform: Shape 56">
                <a:extLst>
                  <a:ext uri="{FF2B5EF4-FFF2-40B4-BE49-F238E27FC236}">
                    <a16:creationId xmlns:a16="http://schemas.microsoft.com/office/drawing/2014/main" id="{327AFD2C-F2AA-4193-8CA0-162EB635D8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8" name="Freeform: Shape 57">
                <a:extLst>
                  <a:ext uri="{FF2B5EF4-FFF2-40B4-BE49-F238E27FC236}">
                    <a16:creationId xmlns:a16="http://schemas.microsoft.com/office/drawing/2014/main" id="{8CE7568C-BA63-4361-AF9A-5390E0B456F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9" name="Freeform: Shape 58">
                <a:extLst>
                  <a:ext uri="{FF2B5EF4-FFF2-40B4-BE49-F238E27FC236}">
                    <a16:creationId xmlns:a16="http://schemas.microsoft.com/office/drawing/2014/main" id="{9E9A3C6F-51F8-4BB6-8552-DF5746FB05E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0" name="Freeform: Shape 59">
                <a:extLst>
                  <a:ext uri="{FF2B5EF4-FFF2-40B4-BE49-F238E27FC236}">
                    <a16:creationId xmlns:a16="http://schemas.microsoft.com/office/drawing/2014/main" id="{2DCE7116-ED1F-4644-813C-26E532A941D6}"/>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1" name="Freeform: Shape 60">
                <a:extLst>
                  <a:ext uri="{FF2B5EF4-FFF2-40B4-BE49-F238E27FC236}">
                    <a16:creationId xmlns:a16="http://schemas.microsoft.com/office/drawing/2014/main" id="{BE1164F5-B81D-4C5A-A41F-0DBD9CBDAF8C}"/>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2" name="Freeform: Shape 61">
                <a:extLst>
                  <a:ext uri="{FF2B5EF4-FFF2-40B4-BE49-F238E27FC236}">
                    <a16:creationId xmlns:a16="http://schemas.microsoft.com/office/drawing/2014/main" id="{7624041E-4628-4F22-8DEC-332A1DEB08C0}"/>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63" name="Freeform: Shape 62">
                <a:extLst>
                  <a:ext uri="{FF2B5EF4-FFF2-40B4-BE49-F238E27FC236}">
                    <a16:creationId xmlns:a16="http://schemas.microsoft.com/office/drawing/2014/main" id="{288DD19C-2E47-4654-A1C9-084B9712F12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5" name="Group 24">
              <a:extLst>
                <a:ext uri="{FF2B5EF4-FFF2-40B4-BE49-F238E27FC236}">
                  <a16:creationId xmlns:a16="http://schemas.microsoft.com/office/drawing/2014/main" id="{D6377AC3-ED99-468F-8753-77701B417695}"/>
                </a:ext>
              </a:extLst>
            </p:cNvPr>
            <p:cNvGrpSpPr/>
            <p:nvPr/>
          </p:nvGrpSpPr>
          <p:grpSpPr>
            <a:xfrm rot="21043784" flipH="1">
              <a:off x="12949687" y="4848328"/>
              <a:ext cx="885221" cy="609671"/>
              <a:chOff x="3667032" y="1708483"/>
              <a:chExt cx="8105829" cy="5582653"/>
            </a:xfrm>
          </p:grpSpPr>
          <p:sp>
            <p:nvSpPr>
              <p:cNvPr id="50" name="Freeform: Shape 49">
                <a:extLst>
                  <a:ext uri="{FF2B5EF4-FFF2-40B4-BE49-F238E27FC236}">
                    <a16:creationId xmlns:a16="http://schemas.microsoft.com/office/drawing/2014/main" id="{A915AEA8-71B2-4AC1-B73A-E1A20A560743}"/>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1" name="Freeform: Shape 50">
                <a:extLst>
                  <a:ext uri="{FF2B5EF4-FFF2-40B4-BE49-F238E27FC236}">
                    <a16:creationId xmlns:a16="http://schemas.microsoft.com/office/drawing/2014/main" id="{8CDE1446-1F0E-4440-A018-3127FA216255}"/>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2" name="Freeform: Shape 51">
                <a:extLst>
                  <a:ext uri="{FF2B5EF4-FFF2-40B4-BE49-F238E27FC236}">
                    <a16:creationId xmlns:a16="http://schemas.microsoft.com/office/drawing/2014/main" id="{2F8DD070-9918-4EEC-9C8A-6EE61B6B948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3" name="Freeform: Shape 52">
                <a:extLst>
                  <a:ext uri="{FF2B5EF4-FFF2-40B4-BE49-F238E27FC236}">
                    <a16:creationId xmlns:a16="http://schemas.microsoft.com/office/drawing/2014/main" id="{7FE28E48-09F5-454C-9C41-3A0CF199E40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4" name="Freeform: Shape 53">
                <a:extLst>
                  <a:ext uri="{FF2B5EF4-FFF2-40B4-BE49-F238E27FC236}">
                    <a16:creationId xmlns:a16="http://schemas.microsoft.com/office/drawing/2014/main" id="{B9AC060A-C647-41C5-8483-6E67DC67AE41}"/>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5" name="Freeform: Shape 54">
                <a:extLst>
                  <a:ext uri="{FF2B5EF4-FFF2-40B4-BE49-F238E27FC236}">
                    <a16:creationId xmlns:a16="http://schemas.microsoft.com/office/drawing/2014/main" id="{54BD020A-8867-4A5D-9680-3828AD26F98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56" name="Freeform: Shape 55">
                <a:extLst>
                  <a:ext uri="{FF2B5EF4-FFF2-40B4-BE49-F238E27FC236}">
                    <a16:creationId xmlns:a16="http://schemas.microsoft.com/office/drawing/2014/main" id="{B7A2BFE3-CCC5-4901-B06E-F99B1EDD7A38}"/>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6" name="Group 25">
              <a:extLst>
                <a:ext uri="{FF2B5EF4-FFF2-40B4-BE49-F238E27FC236}">
                  <a16:creationId xmlns:a16="http://schemas.microsoft.com/office/drawing/2014/main" id="{505C8009-255E-44E4-AE34-CE6B584A4F81}"/>
                </a:ext>
              </a:extLst>
            </p:cNvPr>
            <p:cNvGrpSpPr/>
            <p:nvPr/>
          </p:nvGrpSpPr>
          <p:grpSpPr>
            <a:xfrm rot="21043784" flipH="1">
              <a:off x="9098407" y="3250270"/>
              <a:ext cx="740471" cy="509978"/>
              <a:chOff x="3667032" y="1708483"/>
              <a:chExt cx="8105829" cy="5582653"/>
            </a:xfrm>
          </p:grpSpPr>
          <p:sp>
            <p:nvSpPr>
              <p:cNvPr id="43" name="Freeform: Shape 42">
                <a:extLst>
                  <a:ext uri="{FF2B5EF4-FFF2-40B4-BE49-F238E27FC236}">
                    <a16:creationId xmlns:a16="http://schemas.microsoft.com/office/drawing/2014/main" id="{6805E76B-C1FF-4BF2-832D-11AD0ED5C27C}"/>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4" name="Freeform: Shape 43">
                <a:extLst>
                  <a:ext uri="{FF2B5EF4-FFF2-40B4-BE49-F238E27FC236}">
                    <a16:creationId xmlns:a16="http://schemas.microsoft.com/office/drawing/2014/main" id="{5782E0B9-C6C8-4B36-A147-8A232F53445D}"/>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5" name="Freeform: Shape 44">
                <a:extLst>
                  <a:ext uri="{FF2B5EF4-FFF2-40B4-BE49-F238E27FC236}">
                    <a16:creationId xmlns:a16="http://schemas.microsoft.com/office/drawing/2014/main" id="{71D9905D-95DC-43F1-A06F-77EA09CB113D}"/>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6" name="Freeform: Shape 45">
                <a:extLst>
                  <a:ext uri="{FF2B5EF4-FFF2-40B4-BE49-F238E27FC236}">
                    <a16:creationId xmlns:a16="http://schemas.microsoft.com/office/drawing/2014/main" id="{31CBE348-D29E-4D12-8EBA-3A10A62E651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7" name="Freeform: Shape 46">
                <a:extLst>
                  <a:ext uri="{FF2B5EF4-FFF2-40B4-BE49-F238E27FC236}">
                    <a16:creationId xmlns:a16="http://schemas.microsoft.com/office/drawing/2014/main" id="{EF15391B-7E7B-4D97-A92F-F52794BAA5B9}"/>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8" name="Freeform: Shape 47">
                <a:extLst>
                  <a:ext uri="{FF2B5EF4-FFF2-40B4-BE49-F238E27FC236}">
                    <a16:creationId xmlns:a16="http://schemas.microsoft.com/office/drawing/2014/main" id="{07565C43-D2C7-430D-8258-D900EFD403DA}"/>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9" name="Freeform: Shape 48">
                <a:extLst>
                  <a:ext uri="{FF2B5EF4-FFF2-40B4-BE49-F238E27FC236}">
                    <a16:creationId xmlns:a16="http://schemas.microsoft.com/office/drawing/2014/main" id="{F9CB13AC-A08D-4EC6-AC11-22AC3443F18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7" name="Group 26">
              <a:extLst>
                <a:ext uri="{FF2B5EF4-FFF2-40B4-BE49-F238E27FC236}">
                  <a16:creationId xmlns:a16="http://schemas.microsoft.com/office/drawing/2014/main" id="{C9CF4153-1A76-423F-A578-7FA035624371}"/>
                </a:ext>
              </a:extLst>
            </p:cNvPr>
            <p:cNvGrpSpPr/>
            <p:nvPr/>
          </p:nvGrpSpPr>
          <p:grpSpPr>
            <a:xfrm rot="20275744" flipH="1">
              <a:off x="12999428" y="1262387"/>
              <a:ext cx="1627254" cy="1844118"/>
              <a:chOff x="5365048" y="479821"/>
              <a:chExt cx="8036930" cy="9108010"/>
            </a:xfrm>
          </p:grpSpPr>
          <p:sp>
            <p:nvSpPr>
              <p:cNvPr id="36" name="Freeform: Shape 35">
                <a:extLst>
                  <a:ext uri="{FF2B5EF4-FFF2-40B4-BE49-F238E27FC236}">
                    <a16:creationId xmlns:a16="http://schemas.microsoft.com/office/drawing/2014/main" id="{20E57069-86FB-4A4E-83B8-FC38BFB4FAE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7" name="Freeform: Shape 36">
                <a:extLst>
                  <a:ext uri="{FF2B5EF4-FFF2-40B4-BE49-F238E27FC236}">
                    <a16:creationId xmlns:a16="http://schemas.microsoft.com/office/drawing/2014/main" id="{C1C39E1D-15EE-48C8-B55B-08022A7729C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8" name="Freeform: Shape 37">
                <a:extLst>
                  <a:ext uri="{FF2B5EF4-FFF2-40B4-BE49-F238E27FC236}">
                    <a16:creationId xmlns:a16="http://schemas.microsoft.com/office/drawing/2014/main" id="{ED577E0C-07FB-4231-8072-5DF3B44C16C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9" name="Freeform: Shape 38">
                <a:extLst>
                  <a:ext uri="{FF2B5EF4-FFF2-40B4-BE49-F238E27FC236}">
                    <a16:creationId xmlns:a16="http://schemas.microsoft.com/office/drawing/2014/main" id="{29A40F15-538E-41E9-9E19-C63D93F4387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0" name="Freeform: Shape 39">
                <a:extLst>
                  <a:ext uri="{FF2B5EF4-FFF2-40B4-BE49-F238E27FC236}">
                    <a16:creationId xmlns:a16="http://schemas.microsoft.com/office/drawing/2014/main" id="{A5416930-B926-43E8-BDE5-C5D1981F11E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1" name="Freeform: Shape 40">
                <a:extLst>
                  <a:ext uri="{FF2B5EF4-FFF2-40B4-BE49-F238E27FC236}">
                    <a16:creationId xmlns:a16="http://schemas.microsoft.com/office/drawing/2014/main" id="{A6E4E422-62CE-47A9-AEAD-0EDA876D5C71}"/>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42" name="Freeform: Shape 41">
                <a:extLst>
                  <a:ext uri="{FF2B5EF4-FFF2-40B4-BE49-F238E27FC236}">
                    <a16:creationId xmlns:a16="http://schemas.microsoft.com/office/drawing/2014/main" id="{9983AB29-8A3C-45C2-9A8C-0BF94A1E3FA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nvGrpSpPr>
            <p:cNvPr id="28" name="Group 27">
              <a:extLst>
                <a:ext uri="{FF2B5EF4-FFF2-40B4-BE49-F238E27FC236}">
                  <a16:creationId xmlns:a16="http://schemas.microsoft.com/office/drawing/2014/main" id="{35467981-2AFE-480C-BFAA-BE450B41E130}"/>
                </a:ext>
              </a:extLst>
            </p:cNvPr>
            <p:cNvGrpSpPr/>
            <p:nvPr/>
          </p:nvGrpSpPr>
          <p:grpSpPr>
            <a:xfrm rot="19361629" flipH="1">
              <a:off x="13519304" y="3604291"/>
              <a:ext cx="825203" cy="568334"/>
              <a:chOff x="3667032" y="1708483"/>
              <a:chExt cx="8105829" cy="5582653"/>
            </a:xfrm>
          </p:grpSpPr>
          <p:sp>
            <p:nvSpPr>
              <p:cNvPr id="29" name="Freeform: Shape 28">
                <a:extLst>
                  <a:ext uri="{FF2B5EF4-FFF2-40B4-BE49-F238E27FC236}">
                    <a16:creationId xmlns:a16="http://schemas.microsoft.com/office/drawing/2014/main" id="{27667868-145A-4811-A4E6-5D7AE07EC3C2}"/>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0" name="Freeform: Shape 29">
                <a:extLst>
                  <a:ext uri="{FF2B5EF4-FFF2-40B4-BE49-F238E27FC236}">
                    <a16:creationId xmlns:a16="http://schemas.microsoft.com/office/drawing/2014/main" id="{6A12FE78-44F7-4267-AE79-0AD4F734834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1" name="Freeform: Shape 30">
                <a:extLst>
                  <a:ext uri="{FF2B5EF4-FFF2-40B4-BE49-F238E27FC236}">
                    <a16:creationId xmlns:a16="http://schemas.microsoft.com/office/drawing/2014/main" id="{8020F11C-E489-465D-9DED-1A0D1CFB1332}"/>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2" name="Freeform: Shape 31">
                <a:extLst>
                  <a:ext uri="{FF2B5EF4-FFF2-40B4-BE49-F238E27FC236}">
                    <a16:creationId xmlns:a16="http://schemas.microsoft.com/office/drawing/2014/main" id="{000FF429-5E8B-43CC-ACC3-2B1E0E89096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3" name="Freeform: Shape 32">
                <a:extLst>
                  <a:ext uri="{FF2B5EF4-FFF2-40B4-BE49-F238E27FC236}">
                    <a16:creationId xmlns:a16="http://schemas.microsoft.com/office/drawing/2014/main" id="{0F33EE23-C8C6-42A3-BEF4-66847440BE3A}"/>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4" name="Freeform: Shape 33">
                <a:extLst>
                  <a:ext uri="{FF2B5EF4-FFF2-40B4-BE49-F238E27FC236}">
                    <a16:creationId xmlns:a16="http://schemas.microsoft.com/office/drawing/2014/main" id="{A8C0CBCF-D596-4B50-AA5C-2DE18B2DE66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sp>
            <p:nvSpPr>
              <p:cNvPr id="35" name="Freeform: Shape 34">
                <a:extLst>
                  <a:ext uri="{FF2B5EF4-FFF2-40B4-BE49-F238E27FC236}">
                    <a16:creationId xmlns:a16="http://schemas.microsoft.com/office/drawing/2014/main" id="{0AE9311A-B6D9-48D6-9A10-E7CCE2DBF58D}"/>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75000"/>
                      </a:schemeClr>
                    </a:solidFill>
                  </a:ln>
                  <a:solidFill>
                    <a:schemeClr val="accent2">
                      <a:lumMod val="60000"/>
                      <a:lumOff val="40000"/>
                    </a:schemeClr>
                  </a:solidFill>
                </a:endParaRPr>
              </a:p>
            </p:txBody>
          </p:sp>
        </p:grpSp>
      </p:grpSp>
      <p:grpSp>
        <p:nvGrpSpPr>
          <p:cNvPr id="113" name="Group 112">
            <a:extLst>
              <a:ext uri="{FF2B5EF4-FFF2-40B4-BE49-F238E27FC236}">
                <a16:creationId xmlns:a16="http://schemas.microsoft.com/office/drawing/2014/main" id="{31F27109-B9F6-4669-B633-B3038D2645A7}"/>
              </a:ext>
            </a:extLst>
          </p:cNvPr>
          <p:cNvGrpSpPr/>
          <p:nvPr/>
        </p:nvGrpSpPr>
        <p:grpSpPr>
          <a:xfrm>
            <a:off x="580029" y="4595774"/>
            <a:ext cx="5643636" cy="1501886"/>
            <a:chOff x="3960971" y="2767117"/>
            <a:chExt cx="4267200" cy="1321489"/>
          </a:xfrm>
        </p:grpSpPr>
        <p:sp>
          <p:nvSpPr>
            <p:cNvPr id="114" name="Freeform: Shape 113">
              <a:extLst>
                <a:ext uri="{FF2B5EF4-FFF2-40B4-BE49-F238E27FC236}">
                  <a16:creationId xmlns:a16="http://schemas.microsoft.com/office/drawing/2014/main" id="{222850DF-6339-45A0-9715-5EFBF62D4EC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6">
                <a:lumMod val="20000"/>
                <a:lumOff val="80000"/>
              </a:schemeClr>
            </a:solidFill>
            <a:ln w="9525" cap="flat">
              <a:solidFill>
                <a:schemeClr val="accent6">
                  <a:lumMod val="40000"/>
                  <a:lumOff val="60000"/>
                </a:schemeClr>
              </a:solid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09F7AC77-C86D-41F2-941E-BD42FC797410}"/>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2B9C10CB-44CB-46F4-8C4A-2BD8013C237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solidFill>
                <a:schemeClr val="accent6">
                  <a:lumMod val="40000"/>
                  <a:lumOff val="60000"/>
                </a:schemeClr>
              </a:solidFill>
              <a:prstDash val="solid"/>
              <a:miter/>
            </a:ln>
          </p:spPr>
          <p:txBody>
            <a:bodyPr rtlCol="0" anchor="ctr"/>
            <a:lstStyle/>
            <a:p>
              <a:endParaRPr lang="en-US" sz="1200" dirty="0"/>
            </a:p>
          </p:txBody>
        </p:sp>
        <p:sp>
          <p:nvSpPr>
            <p:cNvPr id="117" name="Freeform: Shape 116">
              <a:extLst>
                <a:ext uri="{FF2B5EF4-FFF2-40B4-BE49-F238E27FC236}">
                  <a16:creationId xmlns:a16="http://schemas.microsoft.com/office/drawing/2014/main" id="{8EB2E6BD-2396-48EF-BEFF-AD7EDF7F8A75}"/>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solidFill>
                <a:schemeClr val="accent6">
                  <a:lumMod val="40000"/>
                  <a:lumOff val="60000"/>
                </a:schemeClr>
              </a:solidFill>
              <a:prstDash val="solid"/>
              <a:miter/>
            </a:ln>
          </p:spPr>
          <p:txBody>
            <a:bodyPr rtlCol="0" anchor="ctr"/>
            <a:lstStyle/>
            <a:p>
              <a:endParaRPr lang="en-US" sz="1200"/>
            </a:p>
          </p:txBody>
        </p:sp>
      </p:grpSp>
      <p:sp>
        <p:nvSpPr>
          <p:cNvPr id="118" name="TextBox 12">
            <a:extLst>
              <a:ext uri="{FF2B5EF4-FFF2-40B4-BE49-F238E27FC236}">
                <a16:creationId xmlns:a16="http://schemas.microsoft.com/office/drawing/2014/main" id="{C221F751-3C5B-4561-AD14-8637C5B66736}"/>
              </a:ext>
            </a:extLst>
          </p:cNvPr>
          <p:cNvSpPr txBox="1"/>
          <p:nvPr/>
        </p:nvSpPr>
        <p:spPr>
          <a:xfrm>
            <a:off x="9313293" y="2437041"/>
            <a:ext cx="1870841" cy="584775"/>
          </a:xfrm>
          <a:prstGeom prst="rect">
            <a:avLst/>
          </a:prstGeom>
          <a:noFill/>
        </p:spPr>
        <p:txBody>
          <a:bodyPr wrap="square" rtlCol="0" anchor="ctr">
            <a:spAutoFit/>
          </a:bodyPr>
          <a:lstStyle/>
          <a:p>
            <a:r>
              <a:rPr lang="zh-TW" altLang="en-US" sz="3200" dirty="0" smtClean="0">
                <a:latin typeface="王漢宗特黑體繁" panose="02000500000000000000" pitchFamily="2" charset="-120"/>
                <a:ea typeface="王漢宗特黑體繁" panose="02000500000000000000" pitchFamily="2" charset="-120"/>
                <a:cs typeface="Amiri Quran" panose="00000500000000000000" pitchFamily="2" charset="-78"/>
              </a:rPr>
              <a:t>宣導媒材</a:t>
            </a:r>
            <a:endParaRPr lang="ko-KR" altLang="en-US" sz="3200" dirty="0">
              <a:latin typeface="王漢宗特黑體繁" panose="02000500000000000000" pitchFamily="2" charset="-120"/>
              <a:cs typeface="Amiri Quran" panose="00000500000000000000" pitchFamily="2" charset="-78"/>
            </a:endParaRPr>
          </a:p>
        </p:txBody>
      </p:sp>
      <p:sp>
        <p:nvSpPr>
          <p:cNvPr id="121" name="Freeform: Shape 118">
            <a:extLst>
              <a:ext uri="{FF2B5EF4-FFF2-40B4-BE49-F238E27FC236}">
                <a16:creationId xmlns:a16="http://schemas.microsoft.com/office/drawing/2014/main" id="{6ED142D3-29FB-4AB3-80DF-6B614B73C5D2}"/>
              </a:ext>
            </a:extLst>
          </p:cNvPr>
          <p:cNvSpPr/>
          <p:nvPr/>
        </p:nvSpPr>
        <p:spPr>
          <a:xfrm>
            <a:off x="3768401" y="889298"/>
            <a:ext cx="7845677" cy="3622629"/>
          </a:xfrm>
          <a:custGeom>
            <a:avLst/>
            <a:gdLst>
              <a:gd name="connsiteX0" fmla="*/ 0 w 11768516"/>
              <a:gd name="connsiteY0" fmla="*/ 0 h 5433944"/>
              <a:gd name="connsiteX1" fmla="*/ 11768516 w 11768516"/>
              <a:gd name="connsiteY1" fmla="*/ 0 h 5433944"/>
              <a:gd name="connsiteX2" fmla="*/ 11768516 w 11768516"/>
              <a:gd name="connsiteY2" fmla="*/ 5433944 h 5433944"/>
              <a:gd name="connsiteX3" fmla="*/ 3711365 w 11768516"/>
              <a:gd name="connsiteY3" fmla="*/ 5433944 h 5433944"/>
              <a:gd name="connsiteX4" fmla="*/ 3711365 w 11768516"/>
              <a:gd name="connsiteY4" fmla="*/ 5233214 h 5433944"/>
              <a:gd name="connsiteX5" fmla="*/ 11567786 w 11768516"/>
              <a:gd name="connsiteY5" fmla="*/ 5233214 h 5433944"/>
              <a:gd name="connsiteX6" fmla="*/ 11567786 w 11768516"/>
              <a:gd name="connsiteY6" fmla="*/ 200730 h 5433944"/>
              <a:gd name="connsiteX7" fmla="*/ 200730 w 11768516"/>
              <a:gd name="connsiteY7" fmla="*/ 200730 h 5433944"/>
              <a:gd name="connsiteX8" fmla="*/ 200730 w 11768516"/>
              <a:gd name="connsiteY8" fmla="*/ 3480926 h 5433944"/>
              <a:gd name="connsiteX9" fmla="*/ 0 w 11768516"/>
              <a:gd name="connsiteY9" fmla="*/ 3480926 h 543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8516" h="5433944">
                <a:moveTo>
                  <a:pt x="0" y="0"/>
                </a:moveTo>
                <a:lnTo>
                  <a:pt x="11768516" y="0"/>
                </a:lnTo>
                <a:lnTo>
                  <a:pt x="11768516" y="5433944"/>
                </a:lnTo>
                <a:lnTo>
                  <a:pt x="3711365" y="5433944"/>
                </a:lnTo>
                <a:lnTo>
                  <a:pt x="3711365" y="5233214"/>
                </a:lnTo>
                <a:lnTo>
                  <a:pt x="11567786" y="5233214"/>
                </a:lnTo>
                <a:lnTo>
                  <a:pt x="11567786" y="200730"/>
                </a:lnTo>
                <a:lnTo>
                  <a:pt x="200730" y="200730"/>
                </a:lnTo>
                <a:lnTo>
                  <a:pt x="200730" y="3480926"/>
                </a:lnTo>
                <a:lnTo>
                  <a:pt x="0" y="3480926"/>
                </a:lnTo>
                <a:close/>
              </a:path>
            </a:pathLst>
          </a:cu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Arial"/>
              <a:cs typeface="+mn-cs"/>
            </a:endParaRPr>
          </a:p>
        </p:txBody>
      </p:sp>
      <p:sp>
        <p:nvSpPr>
          <p:cNvPr id="122" name="Rectangle 67">
            <a:extLst>
              <a:ext uri="{FF2B5EF4-FFF2-40B4-BE49-F238E27FC236}">
                <a16:creationId xmlns:a16="http://schemas.microsoft.com/office/drawing/2014/main" id="{2DF8C064-88C3-4247-BAC2-07A5C7AEE1D3}"/>
              </a:ext>
            </a:extLst>
          </p:cNvPr>
          <p:cNvSpPr/>
          <p:nvPr/>
        </p:nvSpPr>
        <p:spPr>
          <a:xfrm>
            <a:off x="5469" y="6093746"/>
            <a:ext cx="12192000" cy="2060892"/>
          </a:xfrm>
          <a:prstGeom prst="rect">
            <a:avLst/>
          </a:prstGeom>
          <a:solidFill>
            <a:schemeClr val="accent5">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n>
                <a:solidFill>
                  <a:schemeClr val="accent2">
                    <a:lumMod val="40000"/>
                    <a:lumOff val="60000"/>
                  </a:schemeClr>
                </a:solidFill>
              </a:ln>
              <a:solidFill>
                <a:schemeClr val="accent2">
                  <a:lumMod val="40000"/>
                  <a:lumOff val="60000"/>
                </a:schemeClr>
              </a:solidFill>
            </a:endParaRPr>
          </a:p>
        </p:txBody>
      </p:sp>
      <p:pic>
        <p:nvPicPr>
          <p:cNvPr id="120" name="圖片 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2461" y="2852158"/>
            <a:ext cx="4935704" cy="4820474"/>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3304">
            <a:off x="498094" y="1270283"/>
            <a:ext cx="2939757" cy="2939757"/>
          </a:xfrm>
          <a:prstGeom prst="rect">
            <a:avLst/>
          </a:prstGeom>
        </p:spPr>
      </p:pic>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774516" y="1157823"/>
            <a:ext cx="2652266" cy="7477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zh-TW"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三</a:t>
            </a:r>
            <a:r>
              <a:rPr lang="en-US" altLang="zh-TW"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國家義務</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6" name="矩形 5"/>
          <p:cNvSpPr/>
          <p:nvPr/>
        </p:nvSpPr>
        <p:spPr>
          <a:xfrm>
            <a:off x="9018847" y="6479684"/>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sp>
        <p:nvSpPr>
          <p:cNvPr id="4" name="矩形 3"/>
          <p:cNvSpPr/>
          <p:nvPr/>
        </p:nvSpPr>
        <p:spPr>
          <a:xfrm>
            <a:off x="253180" y="304777"/>
            <a:ext cx="6792244" cy="646331"/>
          </a:xfrm>
          <a:prstGeom prst="rect">
            <a:avLst/>
          </a:prstGeom>
        </p:spPr>
        <p:txBody>
          <a:bodyPr wrap="none">
            <a:spAutoFit/>
          </a:bodyPr>
          <a:lstStyle/>
          <a:p>
            <a:pPr>
              <a:lnSpc>
                <a:spcPct val="90000"/>
              </a:lnSpc>
            </a:pP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二、</a:t>
            </a:r>
            <a:r>
              <a:rPr lang="en-US" altLang="ko-KR"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CEDAW</a:t>
            </a: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 三核心</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概念</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續</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endParaRPr lang="ko-KR" altLang="en-US" sz="4000" b="1" dirty="0">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grpSp>
        <p:nvGrpSpPr>
          <p:cNvPr id="12" name="群組 11"/>
          <p:cNvGrpSpPr/>
          <p:nvPr/>
        </p:nvGrpSpPr>
        <p:grpSpPr>
          <a:xfrm>
            <a:off x="986237" y="2112300"/>
            <a:ext cx="10089929" cy="4168044"/>
            <a:chOff x="1376856" y="2276110"/>
            <a:chExt cx="10089929" cy="4168044"/>
          </a:xfrm>
        </p:grpSpPr>
        <p:sp>
          <p:nvSpPr>
            <p:cNvPr id="7" name="圓角矩形 6"/>
            <p:cNvSpPr/>
            <p:nvPr/>
          </p:nvSpPr>
          <p:spPr>
            <a:xfrm>
              <a:off x="1376856" y="2276110"/>
              <a:ext cx="1828800"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smtClean="0">
                  <a:latin typeface="王漢宗特黑體繁" panose="02000500000000000000" pitchFamily="2" charset="-120"/>
                  <a:ea typeface="王漢宗特黑體繁" panose="02000500000000000000" pitchFamily="2" charset="-120"/>
                </a:rPr>
                <a:t>尊重義務</a:t>
              </a:r>
              <a:endParaRPr lang="zh-TW" altLang="en-US" sz="2800" dirty="0">
                <a:latin typeface="王漢宗特黑體繁" panose="02000500000000000000" pitchFamily="2" charset="-120"/>
                <a:ea typeface="王漢宗特黑體繁" panose="02000500000000000000" pitchFamily="2" charset="-120"/>
              </a:endParaRPr>
            </a:p>
          </p:txBody>
        </p:sp>
        <p:sp>
          <p:nvSpPr>
            <p:cNvPr id="9" name="圓角矩形 8"/>
            <p:cNvSpPr/>
            <p:nvPr/>
          </p:nvSpPr>
          <p:spPr>
            <a:xfrm>
              <a:off x="1376856" y="4545394"/>
              <a:ext cx="1828800"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a:latin typeface="王漢宗特黑體繁" panose="02000500000000000000" pitchFamily="2" charset="-120"/>
                  <a:ea typeface="王漢宗特黑體繁" panose="02000500000000000000" pitchFamily="2" charset="-120"/>
                </a:rPr>
                <a:t>實現</a:t>
              </a:r>
              <a:r>
                <a:rPr lang="zh-TW" altLang="en-US" sz="2800" dirty="0" smtClean="0">
                  <a:latin typeface="王漢宗特黑體繁" panose="02000500000000000000" pitchFamily="2" charset="-120"/>
                  <a:ea typeface="王漢宗特黑體繁" panose="02000500000000000000" pitchFamily="2" charset="-120"/>
                </a:rPr>
                <a:t>義務</a:t>
              </a:r>
              <a:endParaRPr lang="zh-TW" altLang="en-US" sz="2800" dirty="0">
                <a:latin typeface="王漢宗特黑體繁" panose="02000500000000000000" pitchFamily="2" charset="-120"/>
                <a:ea typeface="王漢宗特黑體繁" panose="02000500000000000000" pitchFamily="2" charset="-120"/>
              </a:endParaRPr>
            </a:p>
          </p:txBody>
        </p:sp>
        <p:sp>
          <p:nvSpPr>
            <p:cNvPr id="10" name="圓角矩形 9"/>
            <p:cNvSpPr/>
            <p:nvPr/>
          </p:nvSpPr>
          <p:spPr>
            <a:xfrm>
              <a:off x="1376856" y="3350828"/>
              <a:ext cx="1828800"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a:latin typeface="王漢宗特黑體繁" panose="02000500000000000000" pitchFamily="2" charset="-120"/>
                  <a:ea typeface="王漢宗特黑體繁" panose="02000500000000000000" pitchFamily="2" charset="-120"/>
                </a:rPr>
                <a:t>保護</a:t>
              </a:r>
              <a:r>
                <a:rPr lang="zh-TW" altLang="en-US" sz="2800" dirty="0" smtClean="0">
                  <a:latin typeface="王漢宗特黑體繁" panose="02000500000000000000" pitchFamily="2" charset="-120"/>
                  <a:ea typeface="王漢宗特黑體繁" panose="02000500000000000000" pitchFamily="2" charset="-120"/>
                </a:rPr>
                <a:t>義務</a:t>
              </a:r>
              <a:endParaRPr lang="zh-TW" altLang="en-US" sz="2800" dirty="0">
                <a:latin typeface="王漢宗特黑體繁" panose="02000500000000000000" pitchFamily="2" charset="-120"/>
                <a:ea typeface="王漢宗特黑體繁" panose="02000500000000000000" pitchFamily="2" charset="-120"/>
              </a:endParaRPr>
            </a:p>
          </p:txBody>
        </p:sp>
        <p:sp>
          <p:nvSpPr>
            <p:cNvPr id="11" name="圓角矩形 10"/>
            <p:cNvSpPr/>
            <p:nvPr/>
          </p:nvSpPr>
          <p:spPr>
            <a:xfrm>
              <a:off x="1376856" y="5739961"/>
              <a:ext cx="1828800"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a:latin typeface="王漢宗特黑體繁" panose="02000500000000000000" pitchFamily="2" charset="-120"/>
                  <a:ea typeface="王漢宗特黑體繁" panose="02000500000000000000" pitchFamily="2" charset="-120"/>
                </a:rPr>
                <a:t>促進</a:t>
              </a:r>
              <a:r>
                <a:rPr lang="zh-TW" altLang="en-US" sz="2800" dirty="0" smtClean="0">
                  <a:latin typeface="王漢宗特黑體繁" panose="02000500000000000000" pitchFamily="2" charset="-120"/>
                  <a:ea typeface="王漢宗特黑體繁" panose="02000500000000000000" pitchFamily="2" charset="-120"/>
                </a:rPr>
                <a:t>義務</a:t>
              </a:r>
              <a:endParaRPr lang="zh-TW" altLang="en-US" sz="2800" dirty="0">
                <a:latin typeface="王漢宗特黑體繁" panose="02000500000000000000" pitchFamily="2" charset="-120"/>
                <a:ea typeface="王漢宗特黑體繁" panose="02000500000000000000" pitchFamily="2" charset="-120"/>
              </a:endParaRPr>
            </a:p>
          </p:txBody>
        </p:sp>
        <p:sp>
          <p:nvSpPr>
            <p:cNvPr id="8" name="向右箭號 7"/>
            <p:cNvSpPr/>
            <p:nvPr/>
          </p:nvSpPr>
          <p:spPr>
            <a:xfrm>
              <a:off x="3655663" y="2452157"/>
              <a:ext cx="638919" cy="352097"/>
            </a:xfrm>
            <a:prstGeom prst="righ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3" name="向右箭號 12"/>
            <p:cNvSpPr/>
            <p:nvPr/>
          </p:nvSpPr>
          <p:spPr>
            <a:xfrm>
              <a:off x="3655663" y="3526875"/>
              <a:ext cx="638919" cy="352097"/>
            </a:xfrm>
            <a:prstGeom prst="righ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p>
          </p:txBody>
        </p:sp>
        <p:sp>
          <p:nvSpPr>
            <p:cNvPr id="14" name="向右箭號 13"/>
            <p:cNvSpPr/>
            <p:nvPr/>
          </p:nvSpPr>
          <p:spPr>
            <a:xfrm>
              <a:off x="3655660" y="4721441"/>
              <a:ext cx="638919" cy="352097"/>
            </a:xfrm>
            <a:prstGeom prst="righ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5" name="向右箭號 14"/>
            <p:cNvSpPr/>
            <p:nvPr/>
          </p:nvSpPr>
          <p:spPr>
            <a:xfrm>
              <a:off x="3655661" y="5916007"/>
              <a:ext cx="638919" cy="352097"/>
            </a:xfrm>
            <a:prstGeom prst="righ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6" name="圓角矩形 15"/>
            <p:cNvSpPr/>
            <p:nvPr/>
          </p:nvSpPr>
          <p:spPr>
            <a:xfrm>
              <a:off x="4744588" y="2276110"/>
              <a:ext cx="6722197"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zh-TW" altLang="en-US" sz="2800" dirty="0">
                  <a:latin typeface="王漢宗特黑體繁" panose="02000500000000000000" pitchFamily="2" charset="-120"/>
                  <a:ea typeface="王漢宗特黑體繁" panose="02000500000000000000" pitchFamily="2" charset="-120"/>
                </a:rPr>
                <a:t>法規或政策必須確沒有直接或間接歧視。</a:t>
              </a:r>
            </a:p>
          </p:txBody>
        </p:sp>
        <p:sp>
          <p:nvSpPr>
            <p:cNvPr id="17" name="圓角矩形 16"/>
            <p:cNvSpPr/>
            <p:nvPr/>
          </p:nvSpPr>
          <p:spPr>
            <a:xfrm>
              <a:off x="4744586" y="4400564"/>
              <a:ext cx="6722197" cy="9938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zh-TW" altLang="en-US" sz="2800" dirty="0">
                  <a:latin typeface="王漢宗特黑體繁" panose="02000500000000000000" pitchFamily="2" charset="-120"/>
                  <a:ea typeface="王漢宗特黑體繁" panose="02000500000000000000" pitchFamily="2" charset="-120"/>
                </a:rPr>
                <a:t>創造有利環境，以積極的政策和有效之</a:t>
              </a:r>
            </a:p>
            <a:p>
              <a:r>
                <a:rPr lang="zh-TW" altLang="en-US" sz="2800" dirty="0">
                  <a:latin typeface="王漢宗特黑體繁" panose="02000500000000000000" pitchFamily="2" charset="-120"/>
                  <a:ea typeface="王漢宗特黑體繁" panose="02000500000000000000" pitchFamily="2" charset="-120"/>
                </a:rPr>
                <a:t>方案實現婦女權利，改善婦女的狀況。</a:t>
              </a:r>
            </a:p>
          </p:txBody>
        </p:sp>
        <p:sp>
          <p:nvSpPr>
            <p:cNvPr id="18" name="圓角矩形 17"/>
            <p:cNvSpPr/>
            <p:nvPr/>
          </p:nvSpPr>
          <p:spPr>
            <a:xfrm>
              <a:off x="4744587" y="3350826"/>
              <a:ext cx="6722197"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zh-TW" altLang="en-US" sz="2800" dirty="0">
                  <a:latin typeface="王漢宗特黑體繁" panose="02000500000000000000" pitchFamily="2" charset="-120"/>
                  <a:ea typeface="王漢宗特黑體繁" panose="02000500000000000000" pitchFamily="2" charset="-120"/>
                </a:rPr>
                <a:t>法律要防止違法行為、提供救濟。</a:t>
              </a:r>
            </a:p>
          </p:txBody>
        </p:sp>
        <p:sp>
          <p:nvSpPr>
            <p:cNvPr id="19" name="圓角矩形 18"/>
            <p:cNvSpPr/>
            <p:nvPr/>
          </p:nvSpPr>
          <p:spPr>
            <a:xfrm>
              <a:off x="4744586" y="5739960"/>
              <a:ext cx="6722197" cy="70419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zh-TW" altLang="en-US" sz="2800" dirty="0">
                  <a:latin typeface="王漢宗特黑體繁" panose="02000500000000000000" pitchFamily="2" charset="-120"/>
                  <a:ea typeface="王漢宗特黑體繁" panose="02000500000000000000" pitchFamily="2" charset="-120"/>
                </a:rPr>
                <a:t>宣傳和提倡</a:t>
              </a:r>
              <a:r>
                <a:rPr lang="en-US" altLang="zh-TW" sz="2800" dirty="0">
                  <a:latin typeface="王漢宗特黑體繁" panose="02000500000000000000" pitchFamily="2" charset="-120"/>
                  <a:ea typeface="王漢宗特黑體繁" panose="02000500000000000000" pitchFamily="2" charset="-120"/>
                </a:rPr>
                <a:t>CEDAW</a:t>
              </a:r>
              <a:r>
                <a:rPr lang="zh-TW" altLang="en-US" sz="2800" dirty="0">
                  <a:latin typeface="王漢宗特黑體繁" panose="02000500000000000000" pitchFamily="2" charset="-120"/>
                  <a:ea typeface="王漢宗特黑體繁" panose="02000500000000000000" pitchFamily="2" charset="-120"/>
                </a:rPr>
                <a:t>之原則。</a:t>
              </a:r>
            </a:p>
          </p:txBody>
        </p:sp>
      </p:grpSp>
    </p:spTree>
    <p:extLst>
      <p:ext uri="{BB962C8B-B14F-4D97-AF65-F5344CB8AC3E}">
        <p14:creationId xmlns:p14="http://schemas.microsoft.com/office/powerpoint/2010/main" val="291945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3180" y="304777"/>
            <a:ext cx="8792792" cy="646331"/>
          </a:xfrm>
          <a:prstGeom prst="rect">
            <a:avLst/>
          </a:prstGeom>
        </p:spPr>
        <p:txBody>
          <a:bodyPr wrap="none">
            <a:spAutoFit/>
          </a:bodyPr>
          <a:lstStyle/>
          <a:p>
            <a:pPr>
              <a:lnSpc>
                <a:spcPct val="90000"/>
              </a:lnSpc>
            </a:pP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三、</a:t>
            </a: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民眾向行政機關</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引用</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CEDAW</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指引</a:t>
            </a:r>
            <a:endParaRPr lang="ko-KR" altLang="en-US" sz="4000" b="1" dirty="0">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3" name="矩形 2"/>
          <p:cNvSpPr/>
          <p:nvPr/>
        </p:nvSpPr>
        <p:spPr>
          <a:xfrm>
            <a:off x="253180" y="1255334"/>
            <a:ext cx="11014841" cy="1754326"/>
          </a:xfrm>
          <a:prstGeom prst="rect">
            <a:avLst/>
          </a:prstGeom>
        </p:spPr>
        <p:txBody>
          <a:bodyPr wrap="square">
            <a:spAutoFit/>
          </a:bodyPr>
          <a:lstStyle/>
          <a:p>
            <a:pPr marL="342900" indent="-342900">
              <a:buFont typeface="+mj-lt"/>
              <a:buAutoNum type="arabicPeriod"/>
            </a:pPr>
            <a:r>
              <a:rPr lang="zh-TW" altLang="en-US" dirty="0" smtClean="0">
                <a:latin typeface="王漢宗特明體繁" panose="02020300000000000000" pitchFamily="18" charset="-120"/>
                <a:ea typeface="王漢宗特明體繁" panose="02020300000000000000" pitchFamily="18" charset="-120"/>
              </a:rPr>
              <a:t>為</a:t>
            </a:r>
            <a:r>
              <a:rPr lang="zh-TW" altLang="en-US" dirty="0">
                <a:latin typeface="王漢宗特明體繁" panose="02020300000000000000" pitchFamily="18" charset="-120"/>
                <a:ea typeface="王漢宗特明體繁" panose="02020300000000000000" pitchFamily="18" charset="-120"/>
              </a:rPr>
              <a:t>便利引用，民眾得參考本指引及案例，引用</a:t>
            </a:r>
            <a:r>
              <a:rPr lang="zh-TW" altLang="en-US" dirty="0" smtClean="0">
                <a:latin typeface="王漢宗特明體繁" panose="02020300000000000000" pitchFamily="18" charset="-120"/>
                <a:ea typeface="王漢宗特明體繁" panose="02020300000000000000" pitchFamily="18" charset="-120"/>
              </a:rPr>
              <a:t>相關</a:t>
            </a:r>
            <a:r>
              <a:rPr lang="en-US" altLang="zh-TW" dirty="0" smtClean="0">
                <a:latin typeface="王漢宗特明體繁" panose="02020300000000000000" pitchFamily="18" charset="-120"/>
                <a:ea typeface="王漢宗特明體繁" panose="02020300000000000000" pitchFamily="18" charset="-120"/>
              </a:rPr>
              <a:t>CEDAW</a:t>
            </a:r>
            <a:r>
              <a:rPr lang="zh-TW" altLang="en-US" dirty="0" smtClean="0">
                <a:latin typeface="王漢宗特明體繁" panose="02020300000000000000" pitchFamily="18" charset="-120"/>
                <a:ea typeface="王漢宗特明體繁" panose="02020300000000000000" pitchFamily="18" charset="-120"/>
              </a:rPr>
              <a:t>或一般性</a:t>
            </a:r>
            <a:r>
              <a:rPr lang="zh-TW" altLang="en-US" dirty="0">
                <a:latin typeface="王漢宗特明體繁" panose="02020300000000000000" pitchFamily="18" charset="-120"/>
                <a:ea typeface="王漢宗特明體繁" panose="02020300000000000000" pitchFamily="18" charset="-120"/>
              </a:rPr>
              <a:t>建議，或同時</a:t>
            </a:r>
            <a:r>
              <a:rPr lang="zh-TW" altLang="en-US" dirty="0" smtClean="0">
                <a:latin typeface="王漢宗特明體繁" panose="02020300000000000000" pitchFamily="18" charset="-120"/>
                <a:ea typeface="王漢宗特明體繁" panose="02020300000000000000" pitchFamily="18" charset="-120"/>
              </a:rPr>
              <a:t>引用</a:t>
            </a:r>
            <a:r>
              <a:rPr lang="en-US" altLang="zh-TW" dirty="0" smtClean="0">
                <a:latin typeface="王漢宗特明體繁" panose="02020300000000000000" pitchFamily="18" charset="-120"/>
                <a:ea typeface="王漢宗特明體繁" panose="02020300000000000000" pitchFamily="18" charset="-120"/>
              </a:rPr>
              <a:t>CEDAW</a:t>
            </a:r>
            <a:r>
              <a:rPr lang="zh-TW" altLang="en-US" dirty="0" smtClean="0">
                <a:latin typeface="王漢宗特明體繁" panose="02020300000000000000" pitchFamily="18" charset="-120"/>
                <a:ea typeface="王漢宗特明體繁" panose="02020300000000000000" pitchFamily="18" charset="-120"/>
              </a:rPr>
              <a:t>或</a:t>
            </a:r>
            <a:r>
              <a:rPr lang="zh-TW" altLang="en-US" dirty="0">
                <a:latin typeface="王漢宗特明體繁" panose="02020300000000000000" pitchFamily="18" charset="-120"/>
                <a:ea typeface="王漢宗特明體繁" panose="02020300000000000000" pitchFamily="18" charset="-120"/>
              </a:rPr>
              <a:t>一般性建議及現行法規向行政</a:t>
            </a:r>
            <a:r>
              <a:rPr lang="zh-TW" altLang="en-US" dirty="0" smtClean="0">
                <a:latin typeface="王漢宗特明體繁" panose="02020300000000000000" pitchFamily="18" charset="-120"/>
                <a:ea typeface="王漢宗特明體繁" panose="02020300000000000000" pitchFamily="18" charset="-120"/>
              </a:rPr>
              <a:t>機關主張</a:t>
            </a:r>
            <a:r>
              <a:rPr lang="en-US" altLang="zh-TW" dirty="0" smtClean="0">
                <a:latin typeface="王漢宗特明體繁" panose="02020300000000000000" pitchFamily="18" charset="-120"/>
                <a:ea typeface="王漢宗特明體繁" panose="02020300000000000000" pitchFamily="18" charset="-120"/>
              </a:rPr>
              <a:t>(</a:t>
            </a:r>
            <a:r>
              <a:rPr lang="zh-TW" altLang="en-US" dirty="0" smtClean="0">
                <a:latin typeface="王漢宗特明體繁" panose="02020300000000000000" pitchFamily="18" charset="-120"/>
                <a:ea typeface="王漢宗特明體繁" panose="02020300000000000000" pitchFamily="18" charset="-120"/>
              </a:rPr>
              <a:t>行使</a:t>
            </a:r>
            <a:r>
              <a:rPr lang="en-US" altLang="zh-TW" dirty="0" smtClean="0">
                <a:latin typeface="王漢宗特明體繁" panose="02020300000000000000" pitchFamily="18" charset="-120"/>
                <a:ea typeface="王漢宗特明體繁" panose="02020300000000000000" pitchFamily="18" charset="-120"/>
              </a:rPr>
              <a:t>)</a:t>
            </a:r>
            <a:r>
              <a:rPr lang="zh-TW" altLang="en-US" dirty="0" smtClean="0">
                <a:latin typeface="王漢宗特明體繁" panose="02020300000000000000" pitchFamily="18" charset="-120"/>
                <a:ea typeface="王漢宗特明體繁" panose="02020300000000000000" pitchFamily="18" charset="-120"/>
              </a:rPr>
              <a:t>權利</a:t>
            </a:r>
            <a:r>
              <a:rPr lang="en-US" altLang="zh-TW" dirty="0" smtClean="0">
                <a:latin typeface="王漢宗特明體繁" panose="02020300000000000000" pitchFamily="18" charset="-120"/>
                <a:ea typeface="王漢宗特明體繁" panose="02020300000000000000" pitchFamily="18" charset="-120"/>
              </a:rPr>
              <a:t>(</a:t>
            </a:r>
            <a:r>
              <a:rPr lang="zh-TW" altLang="en-US" dirty="0" smtClean="0">
                <a:latin typeface="王漢宗特明體繁" panose="02020300000000000000" pitchFamily="18" charset="-120"/>
                <a:ea typeface="王漢宗特明體繁" panose="02020300000000000000" pitchFamily="18" charset="-120"/>
              </a:rPr>
              <a:t>含</a:t>
            </a:r>
            <a:r>
              <a:rPr lang="zh-TW" altLang="en-US" dirty="0">
                <a:latin typeface="王漢宗特明體繁" panose="02020300000000000000" pitchFamily="18" charset="-120"/>
                <a:ea typeface="王漢宗特明體繁" panose="02020300000000000000" pitchFamily="18" charset="-120"/>
              </a:rPr>
              <a:t>申訴、</a:t>
            </a:r>
            <a:r>
              <a:rPr lang="zh-TW" altLang="en-US" dirty="0" smtClean="0">
                <a:latin typeface="王漢宗特明體繁" panose="02020300000000000000" pitchFamily="18" charset="-120"/>
                <a:ea typeface="王漢宗特明體繁" panose="02020300000000000000" pitchFamily="18" charset="-120"/>
              </a:rPr>
              <a:t>陳情</a:t>
            </a:r>
            <a:r>
              <a:rPr lang="en-US" altLang="zh-TW" dirty="0" smtClean="0">
                <a:latin typeface="王漢宗特明體繁" panose="02020300000000000000" pitchFamily="18" charset="-120"/>
                <a:ea typeface="王漢宗特明體繁" panose="02020300000000000000" pitchFamily="18" charset="-120"/>
              </a:rPr>
              <a:t>)</a:t>
            </a:r>
            <a:r>
              <a:rPr lang="zh-TW" altLang="en-US" dirty="0" smtClean="0">
                <a:latin typeface="王漢宗特明體繁" panose="02020300000000000000" pitchFamily="18" charset="-120"/>
                <a:ea typeface="王漢宗特明體繁" panose="02020300000000000000" pitchFamily="18" charset="-120"/>
              </a:rPr>
              <a:t>。</a:t>
            </a:r>
            <a:endParaRPr lang="en-US" altLang="zh-TW" dirty="0" smtClean="0">
              <a:latin typeface="王漢宗特明體繁" panose="02020300000000000000" pitchFamily="18" charset="-120"/>
              <a:ea typeface="王漢宗特明體繁" panose="02020300000000000000" pitchFamily="18" charset="-120"/>
            </a:endParaRPr>
          </a:p>
          <a:p>
            <a:endParaRPr lang="zh-TW" altLang="en-US" dirty="0">
              <a:latin typeface="王漢宗特明體繁" panose="02020300000000000000" pitchFamily="18" charset="-120"/>
              <a:ea typeface="王漢宗特明體繁" panose="02020300000000000000" pitchFamily="18" charset="-120"/>
            </a:endParaRPr>
          </a:p>
          <a:p>
            <a:pPr marL="342900" indent="-342900">
              <a:buFont typeface="+mj-lt"/>
              <a:buAutoNum type="arabicPeriod" startAt="2"/>
            </a:pPr>
            <a:r>
              <a:rPr lang="zh-TW" altLang="en-US" dirty="0" smtClean="0">
                <a:latin typeface="王漢宗特明體繁" panose="02020300000000000000" pitchFamily="18" charset="-120"/>
                <a:ea typeface="王漢宗特明體繁" panose="02020300000000000000" pitchFamily="18" charset="-120"/>
              </a:rPr>
              <a:t>倘</a:t>
            </a:r>
            <a:r>
              <a:rPr lang="zh-TW" altLang="en-US" dirty="0">
                <a:latin typeface="王漢宗特明體繁" panose="02020300000000000000" pitchFamily="18" charset="-120"/>
                <a:ea typeface="王漢宗特明體繁" panose="02020300000000000000" pitchFamily="18" charset="-120"/>
              </a:rPr>
              <a:t>民眾僅陳述事實者，可由行政機關依職權</a:t>
            </a:r>
            <a:r>
              <a:rPr lang="zh-TW" altLang="en-US" dirty="0" smtClean="0">
                <a:latin typeface="王漢宗特明體繁" panose="02020300000000000000" pitchFamily="18" charset="-120"/>
                <a:ea typeface="王漢宗特明體繁" panose="02020300000000000000" pitchFamily="18" charset="-120"/>
              </a:rPr>
              <a:t>適用</a:t>
            </a:r>
            <a:r>
              <a:rPr lang="en-US" altLang="zh-TW" dirty="0" smtClean="0">
                <a:latin typeface="王漢宗特明體繁" panose="02020300000000000000" pitchFamily="18" charset="-120"/>
                <a:ea typeface="王漢宗特明體繁" panose="02020300000000000000" pitchFamily="18" charset="-120"/>
              </a:rPr>
              <a:t>CEDAW</a:t>
            </a:r>
            <a:r>
              <a:rPr lang="zh-TW" altLang="en-US" dirty="0" smtClean="0">
                <a:latin typeface="王漢宗特明體繁" panose="02020300000000000000" pitchFamily="18" charset="-120"/>
                <a:ea typeface="王漢宗特明體繁" panose="02020300000000000000" pitchFamily="18" charset="-120"/>
              </a:rPr>
              <a:t>或一般性建議</a:t>
            </a:r>
            <a:r>
              <a:rPr lang="zh-TW" altLang="en-US" dirty="0">
                <a:latin typeface="王漢宗特明體繁" panose="02020300000000000000" pitchFamily="18" charset="-120"/>
                <a:ea typeface="王漢宗特明體繁" panose="02020300000000000000" pitchFamily="18" charset="-120"/>
              </a:rPr>
              <a:t>或併同現行法規辦理</a:t>
            </a:r>
            <a:r>
              <a:rPr lang="zh-TW" altLang="en-US" dirty="0" smtClean="0">
                <a:latin typeface="王漢宗特明體繁" panose="02020300000000000000" pitchFamily="18" charset="-120"/>
                <a:ea typeface="王漢宗特明體繁" panose="02020300000000000000" pitchFamily="18" charset="-120"/>
              </a:rPr>
              <a:t>。</a:t>
            </a:r>
            <a:endParaRPr lang="en-US" altLang="zh-TW" dirty="0" smtClean="0">
              <a:latin typeface="王漢宗特明體繁" panose="02020300000000000000" pitchFamily="18" charset="-120"/>
              <a:ea typeface="王漢宗特明體繁" panose="02020300000000000000" pitchFamily="18" charset="-120"/>
            </a:endParaRPr>
          </a:p>
          <a:p>
            <a:pPr marL="342900" indent="-342900">
              <a:buFont typeface="+mj-lt"/>
              <a:buAutoNum type="arabicPeriod" startAt="2"/>
            </a:pPr>
            <a:endParaRPr lang="en-US" altLang="zh-TW" dirty="0">
              <a:latin typeface="王漢宗特明體繁" panose="02020300000000000000" pitchFamily="18" charset="-120"/>
              <a:ea typeface="王漢宗特明體繁" panose="02020300000000000000" pitchFamily="18" charset="-120"/>
            </a:endParaRPr>
          </a:p>
          <a:p>
            <a:pPr marL="342900" indent="-342900">
              <a:buFont typeface="+mj-lt"/>
              <a:buAutoNum type="arabicPeriod" startAt="2"/>
            </a:pPr>
            <a:r>
              <a:rPr lang="zh-TW" altLang="en-US" dirty="0" smtClean="0">
                <a:latin typeface="王漢宗特明體繁" panose="02020300000000000000" pitchFamily="18" charset="-120"/>
                <a:ea typeface="王漢宗特明體繁" panose="02020300000000000000" pitchFamily="18" charset="-120"/>
              </a:rPr>
              <a:t>民眾引用</a:t>
            </a:r>
            <a:r>
              <a:rPr lang="en-US" altLang="zh-TW" dirty="0" smtClean="0">
                <a:latin typeface="王漢宗特明體繁" panose="02020300000000000000" pitchFamily="18" charset="-120"/>
                <a:ea typeface="王漢宗特明體繁" panose="02020300000000000000" pitchFamily="18" charset="-120"/>
              </a:rPr>
              <a:t>CEDAW</a:t>
            </a:r>
            <a:r>
              <a:rPr lang="zh-TW" altLang="en-US" dirty="0" smtClean="0">
                <a:latin typeface="王漢宗特明體繁" panose="02020300000000000000" pitchFamily="18" charset="-120"/>
                <a:ea typeface="王漢宗特明體繁" panose="02020300000000000000" pitchFamily="18" charset="-120"/>
              </a:rPr>
              <a:t>流程圖：</a:t>
            </a:r>
            <a:endParaRPr lang="zh-TW" altLang="en-US" dirty="0">
              <a:latin typeface="王漢宗特明體繁" panose="02020300000000000000" pitchFamily="18" charset="-120"/>
              <a:ea typeface="王漢宗特明體繁" panose="02020300000000000000" pitchFamily="18" charset="-120"/>
            </a:endParaRP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268" y="2945079"/>
            <a:ext cx="8344663" cy="2811902"/>
          </a:xfrm>
          <a:prstGeom prst="rect">
            <a:avLst/>
          </a:prstGeom>
        </p:spPr>
      </p:pic>
      <p:sp>
        <p:nvSpPr>
          <p:cNvPr id="21" name="矩形 20"/>
          <p:cNvSpPr/>
          <p:nvPr/>
        </p:nvSpPr>
        <p:spPr>
          <a:xfrm>
            <a:off x="8200202" y="6571619"/>
            <a:ext cx="3991798"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性別平等處民眾向行政機關引用 </a:t>
            </a:r>
            <a:r>
              <a:rPr lang="en-US" altLang="zh-TW" sz="1050" dirty="0"/>
              <a:t>CEDAW </a:t>
            </a:r>
            <a:r>
              <a:rPr lang="zh-TW" altLang="en-US" sz="1050" dirty="0"/>
              <a:t>指引及案例</a:t>
            </a:r>
          </a:p>
        </p:txBody>
      </p:sp>
      <p:sp>
        <p:nvSpPr>
          <p:cNvPr id="20" name="矩形 19"/>
          <p:cNvSpPr/>
          <p:nvPr/>
        </p:nvSpPr>
        <p:spPr>
          <a:xfrm>
            <a:off x="644893" y="5812437"/>
            <a:ext cx="11463483" cy="759182"/>
          </a:xfrm>
          <a:prstGeom prst="rect">
            <a:avLst/>
          </a:prstGeom>
        </p:spPr>
        <p:txBody>
          <a:bodyPr wrap="square">
            <a:spAutoFit/>
          </a:bodyPr>
          <a:lstStyle/>
          <a:p>
            <a:pPr>
              <a:lnSpc>
                <a:spcPts val="2600"/>
              </a:lnSpc>
            </a:pPr>
            <a:r>
              <a:rPr lang="zh-TW" altLang="en-US" dirty="0">
                <a:latin typeface="王漢宗特明體繁" panose="02020300000000000000" pitchFamily="18" charset="-120"/>
                <a:ea typeface="王漢宗特明體繁" panose="02020300000000000000" pitchFamily="18" charset="-120"/>
              </a:rPr>
              <a:t>完整版本及 </a:t>
            </a:r>
            <a:r>
              <a:rPr lang="en-US" altLang="zh-TW" dirty="0">
                <a:latin typeface="王漢宗特明體繁" panose="02020300000000000000" pitchFamily="18" charset="-120"/>
                <a:ea typeface="王漢宗特明體繁" panose="02020300000000000000" pitchFamily="18" charset="-120"/>
              </a:rPr>
              <a:t>CEDAW </a:t>
            </a:r>
            <a:r>
              <a:rPr lang="zh-TW" altLang="en-US" dirty="0">
                <a:latin typeface="王漢宗特明體繁" panose="02020300000000000000" pitchFamily="18" charset="-120"/>
                <a:ea typeface="王漢宗特明體繁" panose="02020300000000000000" pitchFamily="18" charset="-120"/>
              </a:rPr>
              <a:t>條文、一般性建議、</a:t>
            </a:r>
            <a:r>
              <a:rPr lang="en-US" altLang="zh-TW" dirty="0">
                <a:latin typeface="王漢宗特明體繁" panose="02020300000000000000" pitchFamily="18" charset="-120"/>
                <a:ea typeface="王漢宗特明體繁" panose="02020300000000000000" pitchFamily="18" charset="-120"/>
              </a:rPr>
              <a:t>CEDAW </a:t>
            </a:r>
            <a:r>
              <a:rPr lang="zh-TW" altLang="en-US" dirty="0">
                <a:latin typeface="王漢宗特明體繁" panose="02020300000000000000" pitchFamily="18" charset="-120"/>
                <a:ea typeface="王漢宗特明體繁" panose="02020300000000000000" pitchFamily="18" charset="-120"/>
              </a:rPr>
              <a:t>施行法等法規內容，請上行政院性別平等會專區瀏覽。</a:t>
            </a:r>
          </a:p>
          <a:p>
            <a:pPr>
              <a:lnSpc>
                <a:spcPts val="2600"/>
              </a:lnSpc>
            </a:pPr>
            <a:r>
              <a:rPr lang="en-US" altLang="zh-TW" sz="1600" dirty="0">
                <a:latin typeface="標楷體" panose="03000509000000000000" pitchFamily="65" charset="-120"/>
                <a:ea typeface="標楷體" panose="03000509000000000000" pitchFamily="65" charset="-120"/>
              </a:rPr>
              <a:t>(https://gec.ey.gov.tw/)/</a:t>
            </a:r>
            <a:r>
              <a:rPr lang="en-US" altLang="zh-TW" sz="1600" dirty="0" smtClean="0">
                <a:latin typeface="標楷體" panose="03000509000000000000" pitchFamily="65" charset="-120"/>
                <a:ea typeface="標楷體" panose="03000509000000000000" pitchFamily="65" charset="-120"/>
              </a:rPr>
              <a:t>CEDAW)</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4216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65238" y="5053637"/>
            <a:ext cx="3991798"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性別平等處民眾向行政機關引用 </a:t>
            </a:r>
            <a:r>
              <a:rPr lang="en-US" altLang="zh-TW" sz="1050" dirty="0"/>
              <a:t>CEDAW </a:t>
            </a:r>
            <a:r>
              <a:rPr lang="zh-TW" altLang="en-US" sz="1050" dirty="0"/>
              <a:t>指引及案例</a:t>
            </a:r>
          </a:p>
        </p:txBody>
      </p:sp>
      <p:sp>
        <p:nvSpPr>
          <p:cNvPr id="5" name="矩形 4"/>
          <p:cNvSpPr/>
          <p:nvPr/>
        </p:nvSpPr>
        <p:spPr>
          <a:xfrm>
            <a:off x="706791" y="1019599"/>
            <a:ext cx="10745401" cy="2308324"/>
          </a:xfrm>
          <a:prstGeom prst="rect">
            <a:avLst/>
          </a:prstGeom>
        </p:spPr>
        <p:txBody>
          <a:bodyPr wrap="square">
            <a:spAutoFit/>
          </a:bodyPr>
          <a:lstStyle/>
          <a:p>
            <a:pPr algn="just">
              <a:lnSpc>
                <a:spcPct val="150000"/>
              </a:lnSpc>
              <a:spcBef>
                <a:spcPts val="600"/>
              </a:spcBef>
            </a:pP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女與</a:t>
            </a:r>
            <a:r>
              <a:rPr lang="en-US" altLang="zh-TW" sz="2400" dirty="0" smtClean="0">
                <a:latin typeface="王漢宗特黑體繁" panose="02000500000000000000" pitchFamily="2" charset="-120"/>
                <a:ea typeface="王漢宗特黑體繁" panose="02000500000000000000" pitchFamily="2" charset="-120"/>
              </a:rPr>
              <a:t>B</a:t>
            </a:r>
            <a:r>
              <a:rPr lang="zh-TW" altLang="en-US" sz="2400" dirty="0" smtClean="0">
                <a:latin typeface="王漢宗特黑體繁" panose="02000500000000000000" pitchFamily="2" charset="-120"/>
                <a:ea typeface="王漢宗特黑體繁" panose="02000500000000000000" pitchFamily="2" charset="-120"/>
              </a:rPr>
              <a:t>男同居近</a:t>
            </a:r>
            <a:r>
              <a:rPr lang="en-US" altLang="zh-TW" sz="2400" dirty="0" smtClean="0">
                <a:latin typeface="王漢宗特黑體繁" panose="02000500000000000000" pitchFamily="2" charset="-120"/>
                <a:ea typeface="王漢宗特黑體繁" panose="02000500000000000000" pitchFamily="2" charset="-120"/>
              </a:rPr>
              <a:t>20</a:t>
            </a:r>
            <a:r>
              <a:rPr lang="zh-TW" altLang="en-US" sz="2400" dirty="0" smtClean="0">
                <a:latin typeface="王漢宗特黑體繁" panose="02000500000000000000" pitchFamily="2" charset="-120"/>
                <a:ea typeface="王漢宗特黑體繁" panose="02000500000000000000" pitchFamily="2" charset="-120"/>
              </a:rPr>
              <a:t>年，兩造無婚姻關係，育有</a:t>
            </a:r>
            <a:r>
              <a:rPr lang="en-US" altLang="zh-TW" sz="2400" dirty="0" smtClean="0">
                <a:latin typeface="王漢宗特黑體繁" panose="02000500000000000000" pitchFamily="2" charset="-120"/>
                <a:ea typeface="王漢宗特黑體繁" panose="02000500000000000000" pitchFamily="2" charset="-120"/>
              </a:rPr>
              <a:t>4</a:t>
            </a:r>
            <a:r>
              <a:rPr lang="zh-TW" altLang="en-US" sz="2400" dirty="0" smtClean="0">
                <a:latin typeface="王漢宗特黑體繁" panose="02000500000000000000" pitchFamily="2" charset="-120"/>
                <a:ea typeface="王漢宗特黑體繁" panose="02000500000000000000" pitchFamily="2" charset="-120"/>
              </a:rPr>
              <a:t>子，均未經生父</a:t>
            </a:r>
            <a:r>
              <a:rPr lang="en-US" altLang="zh-TW" sz="2400" dirty="0" smtClean="0">
                <a:latin typeface="王漢宗特黑體繁" panose="02000500000000000000" pitchFamily="2" charset="-120"/>
                <a:ea typeface="王漢宗特黑體繁" panose="02000500000000000000" pitchFamily="2" charset="-120"/>
              </a:rPr>
              <a:t>B</a:t>
            </a:r>
            <a:r>
              <a:rPr lang="zh-TW" altLang="en-US" sz="2400" dirty="0" smtClean="0">
                <a:latin typeface="王漢宗特黑體繁" panose="02000500000000000000" pitchFamily="2" charset="-120"/>
                <a:ea typeface="王漢宗特黑體繁" panose="02000500000000000000" pitchFamily="2" charset="-120"/>
              </a:rPr>
              <a:t>男認領，由</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女行使親權。</a:t>
            </a:r>
            <a:r>
              <a:rPr lang="en-US" altLang="zh-TW" sz="2400" dirty="0" smtClean="0">
                <a:latin typeface="王漢宗特黑體繁" panose="02000500000000000000" pitchFamily="2" charset="-120"/>
                <a:ea typeface="王漢宗特黑體繁" panose="02000500000000000000" pitchFamily="2" charset="-120"/>
              </a:rPr>
              <a:t>B</a:t>
            </a:r>
            <a:r>
              <a:rPr lang="zh-TW" altLang="en-US" sz="2400" dirty="0" smtClean="0">
                <a:latin typeface="王漢宗特黑體繁" panose="02000500000000000000" pitchFamily="2" charset="-120"/>
                <a:ea typeface="王漢宗特黑體繁" panose="02000500000000000000" pitchFamily="2" charset="-120"/>
              </a:rPr>
              <a:t>男因案入監出獄後</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女有意分手，</a:t>
            </a:r>
            <a:r>
              <a:rPr lang="en-US" altLang="zh-TW" sz="2400" dirty="0" smtClean="0">
                <a:latin typeface="王漢宗特黑體繁" panose="02000500000000000000" pitchFamily="2" charset="-120"/>
                <a:ea typeface="王漢宗特黑體繁" panose="02000500000000000000" pitchFamily="2" charset="-120"/>
              </a:rPr>
              <a:t>B</a:t>
            </a:r>
            <a:r>
              <a:rPr lang="zh-TW" altLang="en-US" sz="2400" dirty="0" smtClean="0">
                <a:latin typeface="王漢宗特黑體繁" panose="02000500000000000000" pitchFamily="2" charset="-120"/>
                <a:ea typeface="王漢宗特黑體繁" panose="02000500000000000000" pitchFamily="2" charset="-120"/>
              </a:rPr>
              <a:t>男以其為</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女原伴侶為由於網路散佈</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女拋夫棄子未盡母職之傳言，意圖施以人際控制與心理脅迫方式迫使</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女與</a:t>
            </a:r>
            <a:r>
              <a:rPr lang="en-US" altLang="zh-TW" sz="2400" dirty="0" smtClean="0">
                <a:latin typeface="王漢宗特黑體繁" panose="02000500000000000000" pitchFamily="2" charset="-120"/>
                <a:ea typeface="王漢宗特黑體繁" panose="02000500000000000000" pitchFamily="2" charset="-120"/>
              </a:rPr>
              <a:t>B</a:t>
            </a:r>
            <a:r>
              <a:rPr lang="zh-TW" altLang="en-US" sz="2400" dirty="0" smtClean="0">
                <a:latin typeface="王漢宗特黑體繁" panose="02000500000000000000" pitchFamily="2" charset="-120"/>
                <a:ea typeface="王漢宗特黑體繁" panose="02000500000000000000" pitchFamily="2" charset="-120"/>
              </a:rPr>
              <a:t>男繼續伴侶關係，造成</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女生活、心理、身體健康上之損害。</a:t>
            </a:r>
            <a:endParaRPr lang="zh-TW" altLang="en-US" sz="2400" dirty="0">
              <a:latin typeface="王漢宗特黑體繁" panose="02000500000000000000" pitchFamily="2" charset="-120"/>
              <a:ea typeface="王漢宗特黑體繁" panose="02000500000000000000" pitchFamily="2" charset="-120"/>
            </a:endParaRPr>
          </a:p>
        </p:txBody>
      </p:sp>
      <p:sp>
        <p:nvSpPr>
          <p:cNvPr id="6" name="Title 1">
            <a:extLst>
              <a:ext uri="{FF2B5EF4-FFF2-40B4-BE49-F238E27FC236}">
                <a16:creationId xmlns:a16="http://schemas.microsoft.com/office/drawing/2014/main" id="{F2EEAC32-7139-4F96-8ABA-0478752D784E}"/>
              </a:ext>
            </a:extLst>
          </p:cNvPr>
          <p:cNvSpPr txBox="1">
            <a:spLocks/>
          </p:cNvSpPr>
          <p:nvPr/>
        </p:nvSpPr>
        <p:spPr>
          <a:xfrm>
            <a:off x="501939" y="3815088"/>
            <a:ext cx="11155097" cy="1341546"/>
          </a:xfrm>
          <a:prstGeom prst="rect">
            <a:avLst/>
          </a:prstGeom>
        </p:spPr>
        <p:txBody>
          <a:bodyPr anchor="ctr"/>
          <a:lst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a:lstStyle>
          <a:p>
            <a:r>
              <a:rPr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法規指引： </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sz="1800" dirty="0">
                <a:latin typeface="標楷體" panose="03000509000000000000" pitchFamily="65" charset="-120"/>
                <a:ea typeface="標楷體" panose="03000509000000000000" pitchFamily="65" charset="-120"/>
              </a:rPr>
              <a:t>CEDAW </a:t>
            </a:r>
            <a:r>
              <a:rPr lang="zh-TW" altLang="en-US" sz="1800" dirty="0" smtClean="0">
                <a:latin typeface="標楷體" panose="03000509000000000000" pitchFamily="65" charset="-120"/>
                <a:ea typeface="標楷體" panose="03000509000000000000" pitchFamily="65" charset="-120"/>
              </a:rPr>
              <a:t>第</a:t>
            </a:r>
            <a:r>
              <a:rPr lang="en-US" altLang="zh-TW" sz="1800" dirty="0" smtClean="0">
                <a:latin typeface="標楷體" panose="03000509000000000000" pitchFamily="65" charset="-120"/>
                <a:ea typeface="標楷體" panose="03000509000000000000" pitchFamily="65" charset="-120"/>
              </a:rPr>
              <a:t>2</a:t>
            </a:r>
            <a:r>
              <a:rPr lang="zh-TW" altLang="en-US" sz="1800" dirty="0" smtClean="0">
                <a:latin typeface="標楷體" panose="03000509000000000000" pitchFamily="65" charset="-120"/>
                <a:ea typeface="標楷體" panose="03000509000000000000" pitchFamily="65" charset="-120"/>
              </a:rPr>
              <a:t>條</a:t>
            </a:r>
            <a:r>
              <a:rPr lang="zh-TW" altLang="en-US" sz="1800" dirty="0">
                <a:latin typeface="標楷體" panose="03000509000000000000" pitchFamily="65" charset="-120"/>
                <a:ea typeface="標楷體" panose="03000509000000000000" pitchFamily="65" charset="-120"/>
              </a:rPr>
              <a:t>摘要</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algn="just"/>
            <a:r>
              <a:rPr lang="zh-TW" altLang="en-US" sz="1800" dirty="0" smtClean="0">
                <a:latin typeface="標楷體" panose="03000509000000000000" pitchFamily="65" charset="-120"/>
                <a:ea typeface="標楷體" panose="03000509000000000000" pitchFamily="65" charset="-120"/>
              </a:rPr>
              <a:t>締約</a:t>
            </a:r>
            <a:r>
              <a:rPr lang="zh-TW" altLang="en-US" sz="1800" dirty="0">
                <a:latin typeface="標楷體" panose="03000509000000000000" pitchFamily="65" charset="-120"/>
                <a:ea typeface="標楷體" panose="03000509000000000000" pitchFamily="65" charset="-120"/>
              </a:rPr>
              <a:t>各國譴責對婦女一切形式的歧視，（</a:t>
            </a:r>
            <a:r>
              <a:rPr lang="en-US" altLang="zh-TW" sz="1800" dirty="0">
                <a:latin typeface="標楷體" panose="03000509000000000000" pitchFamily="65" charset="-120"/>
                <a:ea typeface="標楷體" panose="03000509000000000000" pitchFamily="65" charset="-120"/>
              </a:rPr>
              <a:t>b</a:t>
            </a:r>
            <a:r>
              <a:rPr lang="zh-TW" altLang="en-US" sz="1800" dirty="0">
                <a:latin typeface="標楷體" panose="03000509000000000000" pitchFamily="65" charset="-120"/>
                <a:ea typeface="標楷體" panose="03000509000000000000" pitchFamily="65" charset="-120"/>
              </a:rPr>
              <a:t>）採取適當立法和其他措施，包括在適 當情況下實行制裁，以禁止對婦女的一切歧視、（</a:t>
            </a:r>
            <a:r>
              <a:rPr lang="en-US" altLang="zh-TW" sz="1800" dirty="0">
                <a:latin typeface="標楷體" panose="03000509000000000000" pitchFamily="65" charset="-120"/>
                <a:ea typeface="標楷體" panose="03000509000000000000" pitchFamily="65" charset="-120"/>
              </a:rPr>
              <a:t>c</a:t>
            </a:r>
            <a:r>
              <a:rPr lang="zh-TW" altLang="en-US" sz="1800" dirty="0">
                <a:latin typeface="標楷體" panose="03000509000000000000" pitchFamily="65" charset="-120"/>
                <a:ea typeface="標楷體" panose="03000509000000000000" pitchFamily="65" charset="-120"/>
              </a:rPr>
              <a:t>）為婦女確立與男子平等權利的 法律保護、（</a:t>
            </a:r>
            <a:r>
              <a:rPr lang="en-US" altLang="zh-TW" sz="1800" dirty="0">
                <a:latin typeface="標楷體" panose="03000509000000000000" pitchFamily="65" charset="-120"/>
                <a:ea typeface="標楷體" panose="03000509000000000000" pitchFamily="65" charset="-120"/>
              </a:rPr>
              <a:t>e</a:t>
            </a:r>
            <a:r>
              <a:rPr lang="zh-TW" altLang="en-US" sz="1800" dirty="0">
                <a:latin typeface="標楷體" panose="03000509000000000000" pitchFamily="65" charset="-120"/>
                <a:ea typeface="標楷體" panose="03000509000000000000" pitchFamily="65" charset="-120"/>
              </a:rPr>
              <a:t>）採取一切適當措施，消除任何個人、組織或企業對婦女的歧視。 </a:t>
            </a:r>
            <a:endParaRPr lang="en-US" altLang="zh-TW" sz="1800" dirty="0">
              <a:latin typeface="標楷體" panose="03000509000000000000" pitchFamily="65" charset="-120"/>
              <a:ea typeface="標楷體" panose="03000509000000000000" pitchFamily="65" charset="-120"/>
            </a:endParaRPr>
          </a:p>
        </p:txBody>
      </p:sp>
      <p:sp>
        <p:nvSpPr>
          <p:cNvPr id="7" name="Frame 7">
            <a:extLst>
              <a:ext uri="{FF2B5EF4-FFF2-40B4-BE49-F238E27FC236}">
                <a16:creationId xmlns:a16="http://schemas.microsoft.com/office/drawing/2014/main" id="{9ACAC182-B43C-461D-9909-82D6E78B1121}"/>
              </a:ext>
            </a:extLst>
          </p:cNvPr>
          <p:cNvSpPr/>
          <p:nvPr/>
        </p:nvSpPr>
        <p:spPr>
          <a:xfrm>
            <a:off x="501944" y="937003"/>
            <a:ext cx="11155097" cy="2663854"/>
          </a:xfrm>
          <a:prstGeom prst="frame">
            <a:avLst>
              <a:gd name="adj1" fmla="val 28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矩形 1"/>
          <p:cNvSpPr/>
          <p:nvPr/>
        </p:nvSpPr>
        <p:spPr>
          <a:xfrm>
            <a:off x="501944" y="233791"/>
            <a:ext cx="1415772" cy="535531"/>
          </a:xfrm>
          <a:prstGeom prst="rect">
            <a:avLst/>
          </a:prstGeom>
        </p:spPr>
        <p:txBody>
          <a:bodyPr wrap="none">
            <a:spAutoFit/>
          </a:bodyPr>
          <a:lstStyle/>
          <a:p>
            <a:pPr defTabSz="914400" latinLnBrk="1">
              <a:lnSpc>
                <a:spcPct val="90000"/>
              </a:lnSpc>
              <a:spcBef>
                <a:spcPct val="0"/>
              </a:spcBef>
            </a:pP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案例：</a:t>
            </a:r>
            <a:endPar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endParaRPr>
          </a:p>
        </p:txBody>
      </p:sp>
      <p:sp>
        <p:nvSpPr>
          <p:cNvPr id="3" name="矩形 2"/>
          <p:cNvSpPr/>
          <p:nvPr/>
        </p:nvSpPr>
        <p:spPr>
          <a:xfrm>
            <a:off x="8308622" y="3620815"/>
            <a:ext cx="3663336" cy="338554"/>
          </a:xfrm>
          <a:prstGeom prst="rect">
            <a:avLst/>
          </a:prstGeom>
        </p:spPr>
        <p:txBody>
          <a:bodyPr wrap="square">
            <a:spAutoFit/>
          </a:bodyPr>
          <a:lstStyle/>
          <a:p>
            <a:r>
              <a:rPr lang="zh-TW" altLang="en-US" sz="1600" dirty="0" smtClean="0">
                <a:latin typeface="標楷體" panose="03000509000000000000" pitchFamily="65" charset="-120"/>
                <a:ea typeface="標楷體" panose="03000509000000000000" pitchFamily="65" charset="-120"/>
              </a:rPr>
              <a:t>消除歧視</a:t>
            </a:r>
            <a:r>
              <a:rPr lang="en-US" altLang="zh-TW" sz="1600" dirty="0" smtClean="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家庭暴力、網路性別暴力</a:t>
            </a:r>
            <a:r>
              <a:rPr lang="en-US" altLang="zh-TW" sz="1600" dirty="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
        <p:nvSpPr>
          <p:cNvPr id="4" name="矩形 3"/>
          <p:cNvSpPr/>
          <p:nvPr/>
        </p:nvSpPr>
        <p:spPr>
          <a:xfrm>
            <a:off x="501939" y="5448001"/>
            <a:ext cx="11155097" cy="1231106"/>
          </a:xfrm>
          <a:prstGeom prst="rect">
            <a:avLst/>
          </a:prstGeom>
          <a:solidFill>
            <a:schemeClr val="accent4">
              <a:lumMod val="40000"/>
              <a:lumOff val="60000"/>
            </a:schemeClr>
          </a:solidFill>
        </p:spPr>
        <p:txBody>
          <a:bodyPr wrap="square">
            <a:spAutoFit/>
          </a:bodyPr>
          <a:lstStyle/>
          <a:p>
            <a:r>
              <a:rPr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社會福利服務措施</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a:t>
            </a:r>
            <a:endParaRPr lang="en-US" altLang="zh-TW" dirty="0" smtClean="0">
              <a:latin typeface="標楷體" panose="03000509000000000000" pitchFamily="65" charset="-120"/>
              <a:ea typeface="標楷體" panose="03000509000000000000" pitchFamily="65" charset="-120"/>
              <a:cs typeface="+mj-cs"/>
            </a:endParaRPr>
          </a:p>
          <a:p>
            <a:r>
              <a:rPr lang="zh-TW" altLang="en-US" dirty="0" smtClean="0">
                <a:latin typeface="標楷體" panose="03000509000000000000" pitchFamily="65" charset="-120"/>
                <a:ea typeface="標楷體" panose="03000509000000000000" pitchFamily="65" charset="-120"/>
                <a:cs typeface="+mj-cs"/>
              </a:rPr>
              <a:t>考量</a:t>
            </a:r>
            <a:r>
              <a:rPr lang="zh-TW" altLang="en-US" dirty="0">
                <a:latin typeface="標楷體" panose="03000509000000000000" pitchFamily="65" charset="-120"/>
                <a:ea typeface="標楷體" panose="03000509000000000000" pitchFamily="65" charset="-120"/>
                <a:cs typeface="+mj-cs"/>
              </a:rPr>
              <a:t>配偶死亡、離婚、受暴未婚懷孕及單親獨自扶養未成年子女之婦女較易陷入經濟困境，現行依「特殊境遇家庭扶助條例」可提供經濟弱勢且遭逢特殊境遇之婦女給予緊急生活扶助措施，以協助暫度困境，解決生活困難。</a:t>
            </a:r>
          </a:p>
        </p:txBody>
      </p:sp>
      <p:sp>
        <p:nvSpPr>
          <p:cNvPr id="9" name="矩形 8"/>
          <p:cNvSpPr/>
          <p:nvPr/>
        </p:nvSpPr>
        <p:spPr>
          <a:xfrm>
            <a:off x="6681461" y="6430863"/>
            <a:ext cx="5091458" cy="253916"/>
          </a:xfrm>
          <a:prstGeom prst="rect">
            <a:avLst/>
          </a:prstGeom>
        </p:spPr>
        <p:txBody>
          <a:bodyPr wrap="none">
            <a:spAutoFit/>
          </a:bodyPr>
          <a:lstStyle/>
          <a:p>
            <a:r>
              <a:rPr lang="zh-TW" altLang="en-US" sz="1050" dirty="0" smtClean="0"/>
              <a:t>摘錄</a:t>
            </a:r>
            <a:r>
              <a:rPr lang="en-US" altLang="zh-TW" sz="1050" dirty="0"/>
              <a:t>CEDAW </a:t>
            </a:r>
            <a:r>
              <a:rPr lang="zh-TW" altLang="en-US" sz="1050" dirty="0"/>
              <a:t>第 </a:t>
            </a:r>
            <a:r>
              <a:rPr lang="en-US" altLang="zh-TW" sz="1050" dirty="0"/>
              <a:t>3 </a:t>
            </a:r>
            <a:r>
              <a:rPr lang="zh-TW" altLang="en-US" sz="1050" dirty="0"/>
              <a:t>次國家報告第 </a:t>
            </a:r>
            <a:r>
              <a:rPr lang="en-US" altLang="zh-TW" sz="1050" dirty="0"/>
              <a:t>64 </a:t>
            </a:r>
            <a:r>
              <a:rPr lang="zh-TW" altLang="en-US" sz="1050" dirty="0"/>
              <a:t>至 </a:t>
            </a:r>
            <a:r>
              <a:rPr lang="en-US" altLang="zh-TW" sz="1050" dirty="0"/>
              <a:t>65 </a:t>
            </a:r>
            <a:r>
              <a:rPr lang="zh-TW" altLang="en-US" sz="1050" dirty="0"/>
              <a:t>點結論性意見與建議各權責機關之回應表</a:t>
            </a:r>
          </a:p>
        </p:txBody>
      </p:sp>
    </p:spTree>
    <p:extLst>
      <p:ext uri="{BB962C8B-B14F-4D97-AF65-F5344CB8AC3E}">
        <p14:creationId xmlns:p14="http://schemas.microsoft.com/office/powerpoint/2010/main" val="410795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889848" y="6246117"/>
            <a:ext cx="3991798"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性別平等處民眾向行政機關引用 </a:t>
            </a:r>
            <a:r>
              <a:rPr lang="en-US" altLang="zh-TW" sz="1050" dirty="0"/>
              <a:t>CEDAW </a:t>
            </a:r>
            <a:r>
              <a:rPr lang="zh-TW" altLang="en-US" sz="1050" dirty="0"/>
              <a:t>指引及案例</a:t>
            </a:r>
          </a:p>
        </p:txBody>
      </p:sp>
      <p:sp>
        <p:nvSpPr>
          <p:cNvPr id="6" name="Title 1">
            <a:extLst>
              <a:ext uri="{FF2B5EF4-FFF2-40B4-BE49-F238E27FC236}">
                <a16:creationId xmlns:a16="http://schemas.microsoft.com/office/drawing/2014/main" id="{F2EEAC32-7139-4F96-8ABA-0478752D784E}"/>
              </a:ext>
            </a:extLst>
          </p:cNvPr>
          <p:cNvSpPr txBox="1">
            <a:spLocks/>
          </p:cNvSpPr>
          <p:nvPr/>
        </p:nvSpPr>
        <p:spPr>
          <a:xfrm>
            <a:off x="501943" y="3541464"/>
            <a:ext cx="11155097" cy="1798800"/>
          </a:xfrm>
          <a:prstGeom prst="rect">
            <a:avLst/>
          </a:prstGeom>
        </p:spPr>
        <p:txBody>
          <a:bodyPr anchor="ctr"/>
          <a:lst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a:lstStyle>
          <a:p>
            <a:r>
              <a:rPr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法規指引： </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en-US" altLang="zh-TW"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sz="1800" dirty="0">
                <a:latin typeface="標楷體" panose="03000509000000000000" pitchFamily="65" charset="-120"/>
                <a:ea typeface="標楷體" panose="03000509000000000000" pitchFamily="65" charset="-120"/>
              </a:rPr>
              <a:t>CEDAW </a:t>
            </a:r>
            <a:r>
              <a:rPr lang="zh-TW" altLang="en-US" sz="1800" dirty="0" smtClean="0">
                <a:latin typeface="標楷體" panose="03000509000000000000" pitchFamily="65" charset="-120"/>
                <a:ea typeface="標楷體" panose="03000509000000000000" pitchFamily="65" charset="-120"/>
              </a:rPr>
              <a:t>第</a:t>
            </a:r>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條</a:t>
            </a:r>
            <a:r>
              <a:rPr lang="zh-TW" altLang="en-US" sz="1800" dirty="0">
                <a:latin typeface="標楷體" panose="03000509000000000000" pitchFamily="65" charset="-120"/>
                <a:ea typeface="標楷體" panose="03000509000000000000" pitchFamily="65" charset="-120"/>
              </a:rPr>
              <a:t>摘要：</a:t>
            </a:r>
            <a:endParaRPr lang="en-US" altLang="zh-TW" sz="1800" dirty="0">
              <a:latin typeface="標楷體" panose="03000509000000000000" pitchFamily="65" charset="-120"/>
              <a:ea typeface="標楷體" panose="03000509000000000000" pitchFamily="65" charset="-120"/>
            </a:endParaRPr>
          </a:p>
          <a:p>
            <a:pPr algn="just"/>
            <a:r>
              <a:rPr lang="zh-TW" altLang="en-US" sz="1800" dirty="0">
                <a:latin typeface="標楷體" panose="03000509000000000000" pitchFamily="65" charset="-120"/>
                <a:ea typeface="標楷體" panose="03000509000000000000" pitchFamily="65" charset="-120"/>
              </a:rPr>
              <a:t>締約各國應（</a:t>
            </a:r>
            <a:r>
              <a:rPr lang="en-US" altLang="zh-TW" sz="1800" dirty="0">
                <a:latin typeface="標楷體" panose="03000509000000000000" pitchFamily="65" charset="-120"/>
                <a:ea typeface="標楷體" panose="03000509000000000000" pitchFamily="65" charset="-120"/>
              </a:rPr>
              <a:t>a</a:t>
            </a:r>
            <a:r>
              <a:rPr lang="zh-TW" altLang="en-US" sz="1800" dirty="0">
                <a:latin typeface="標楷體" panose="03000509000000000000" pitchFamily="65" charset="-120"/>
                <a:ea typeface="標楷體" panose="03000509000000000000" pitchFamily="65" charset="-120"/>
              </a:rPr>
              <a:t>）改變男女的社會和文化行為模式，以消除基於性別而分尊卑觀念或基於男女任務定型所產生的偏見、習俗和一切其他做法；（</a:t>
            </a:r>
            <a:r>
              <a:rPr lang="en-US" altLang="zh-TW" sz="1800" dirty="0">
                <a:latin typeface="標楷體" panose="03000509000000000000" pitchFamily="65" charset="-120"/>
                <a:ea typeface="標楷體" panose="03000509000000000000" pitchFamily="65" charset="-120"/>
              </a:rPr>
              <a:t>b</a:t>
            </a:r>
            <a:r>
              <a:rPr lang="zh-TW" altLang="en-US" sz="1800" dirty="0">
                <a:latin typeface="標楷體" panose="03000509000000000000" pitchFamily="65" charset="-120"/>
                <a:ea typeface="標楷體" panose="03000509000000000000" pitchFamily="65" charset="-120"/>
              </a:rPr>
              <a:t>）保證家庭教育應包括正確了解母性的社會功能和確認教養子女是父母的共同責任，當然在任何情況下都應首先考慮子女的利益。</a:t>
            </a:r>
            <a:endParaRPr lang="en-US" altLang="zh-TW" sz="1800" dirty="0">
              <a:latin typeface="標楷體" panose="03000509000000000000" pitchFamily="65" charset="-120"/>
              <a:ea typeface="標楷體" panose="03000509000000000000" pitchFamily="65" charset="-120"/>
            </a:endParaRPr>
          </a:p>
        </p:txBody>
      </p:sp>
      <p:sp>
        <p:nvSpPr>
          <p:cNvPr id="7" name="Frame 7">
            <a:extLst>
              <a:ext uri="{FF2B5EF4-FFF2-40B4-BE49-F238E27FC236}">
                <a16:creationId xmlns:a16="http://schemas.microsoft.com/office/drawing/2014/main" id="{9ACAC182-B43C-461D-9909-82D6E78B1121}"/>
              </a:ext>
            </a:extLst>
          </p:cNvPr>
          <p:cNvSpPr/>
          <p:nvPr/>
        </p:nvSpPr>
        <p:spPr>
          <a:xfrm>
            <a:off x="501944" y="937003"/>
            <a:ext cx="11155097" cy="2195864"/>
          </a:xfrm>
          <a:prstGeom prst="frame">
            <a:avLst>
              <a:gd name="adj1" fmla="val 28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矩形 1"/>
          <p:cNvSpPr/>
          <p:nvPr/>
        </p:nvSpPr>
        <p:spPr>
          <a:xfrm>
            <a:off x="501944" y="233791"/>
            <a:ext cx="1415772" cy="535531"/>
          </a:xfrm>
          <a:prstGeom prst="rect">
            <a:avLst/>
          </a:prstGeom>
        </p:spPr>
        <p:txBody>
          <a:bodyPr wrap="none">
            <a:spAutoFit/>
          </a:bodyPr>
          <a:lstStyle/>
          <a:p>
            <a:pPr defTabSz="914400" latinLnBrk="1">
              <a:lnSpc>
                <a:spcPct val="90000"/>
              </a:lnSpc>
              <a:spcBef>
                <a:spcPct val="0"/>
              </a:spcBef>
            </a:pP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案例：</a:t>
            </a:r>
            <a:endPar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endParaRPr>
          </a:p>
        </p:txBody>
      </p:sp>
      <p:sp>
        <p:nvSpPr>
          <p:cNvPr id="4" name="矩形 3"/>
          <p:cNvSpPr/>
          <p:nvPr/>
        </p:nvSpPr>
        <p:spPr>
          <a:xfrm>
            <a:off x="737236" y="1296271"/>
            <a:ext cx="10684510" cy="1477328"/>
          </a:xfrm>
          <a:prstGeom prst="rect">
            <a:avLst/>
          </a:prstGeom>
        </p:spPr>
        <p:txBody>
          <a:bodyPr wrap="square">
            <a:spAutoFit/>
          </a:bodyPr>
          <a:lstStyle/>
          <a:p>
            <a:pPr algn="just">
              <a:lnSpc>
                <a:spcPts val="3600"/>
              </a:lnSpc>
            </a:pP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男</a:t>
            </a:r>
            <a:r>
              <a:rPr lang="zh-TW" altLang="en-US" sz="2400" dirty="0">
                <a:latin typeface="王漢宗特黑體繁" panose="02000500000000000000" pitchFamily="2" charset="-120"/>
                <a:ea typeface="王漢宗特黑體繁" panose="02000500000000000000" pitchFamily="2" charset="-120"/>
              </a:rPr>
              <a:t>自小被教導男生不得入廚房，也不需要協助</a:t>
            </a:r>
            <a:r>
              <a:rPr lang="zh-TW" altLang="en-US" sz="2400" dirty="0" smtClean="0">
                <a:latin typeface="王漢宗特黑體繁" panose="02000500000000000000" pitchFamily="2" charset="-120"/>
                <a:ea typeface="王漢宗特黑體繁" panose="02000500000000000000" pitchFamily="2" charset="-120"/>
              </a:rPr>
              <a:t>分擔家務</a:t>
            </a:r>
            <a:r>
              <a:rPr lang="zh-TW" altLang="en-US" sz="2400" dirty="0">
                <a:latin typeface="王漢宗特黑體繁" panose="02000500000000000000" pitchFamily="2" charset="-120"/>
                <a:ea typeface="王漢宗特黑體繁" panose="02000500000000000000" pitchFamily="2" charset="-120"/>
              </a:rPr>
              <a:t>。婚後，因為雙薪家庭，雙方回家後都很疲累</a:t>
            </a:r>
            <a:r>
              <a:rPr lang="zh-TW" altLang="en-US" sz="2400" dirty="0" smtClean="0">
                <a:latin typeface="王漢宗特黑體繁" panose="02000500000000000000" pitchFamily="2" charset="-120"/>
                <a:ea typeface="王漢宗特黑體繁" panose="02000500000000000000" pitchFamily="2" charset="-120"/>
              </a:rPr>
              <a:t>，太太</a:t>
            </a:r>
            <a:r>
              <a:rPr lang="zh-TW" altLang="en-US" sz="2400" dirty="0">
                <a:latin typeface="王漢宗特黑體繁" panose="02000500000000000000" pitchFamily="2" charset="-120"/>
                <a:ea typeface="王漢宗特黑體繁" panose="02000500000000000000" pitchFamily="2" charset="-120"/>
              </a:rPr>
              <a:t>要求家務分工及照顧子女，但</a:t>
            </a:r>
            <a:r>
              <a:rPr lang="zh-TW" altLang="en-US" sz="2400" dirty="0" smtClean="0">
                <a:latin typeface="王漢宗特黑體繁" panose="02000500000000000000" pitchFamily="2" charset="-120"/>
                <a:ea typeface="王漢宗特黑體繁" panose="02000500000000000000" pitchFamily="2" charset="-120"/>
              </a:rPr>
              <a:t>遭到</a:t>
            </a:r>
            <a:r>
              <a:rPr lang="en-US" altLang="zh-TW" sz="2400" dirty="0" smtClean="0">
                <a:latin typeface="王漢宗特黑體繁" panose="02000500000000000000" pitchFamily="2" charset="-120"/>
                <a:ea typeface="王漢宗特黑體繁" panose="02000500000000000000" pitchFamily="2" charset="-120"/>
              </a:rPr>
              <a:t>A</a:t>
            </a:r>
            <a:r>
              <a:rPr lang="zh-TW" altLang="en-US" sz="2400" dirty="0" smtClean="0">
                <a:latin typeface="王漢宗特黑體繁" panose="02000500000000000000" pitchFamily="2" charset="-120"/>
                <a:ea typeface="王漢宗特黑體繁" panose="02000500000000000000" pitchFamily="2" charset="-120"/>
              </a:rPr>
              <a:t>男</a:t>
            </a:r>
            <a:r>
              <a:rPr lang="zh-TW" altLang="en-US" sz="2400" dirty="0">
                <a:latin typeface="王漢宗特黑體繁" panose="02000500000000000000" pitchFamily="2" charset="-120"/>
                <a:ea typeface="王漢宗特黑體繁" panose="02000500000000000000" pitchFamily="2" charset="-120"/>
              </a:rPr>
              <a:t>一口</a:t>
            </a:r>
            <a:r>
              <a:rPr lang="zh-TW" altLang="en-US" sz="2400" dirty="0" smtClean="0">
                <a:latin typeface="王漢宗特黑體繁" panose="02000500000000000000" pitchFamily="2" charset="-120"/>
                <a:ea typeface="王漢宗特黑體繁" panose="02000500000000000000" pitchFamily="2" charset="-120"/>
              </a:rPr>
              <a:t>回絕</a:t>
            </a:r>
            <a:r>
              <a:rPr lang="en-US" altLang="zh-TW" sz="2400" dirty="0">
                <a:latin typeface="王漢宗特黑體繁" panose="02000500000000000000" pitchFamily="2" charset="-120"/>
                <a:ea typeface="王漢宗特黑體繁" panose="02000500000000000000" pitchFamily="2" charset="-120"/>
              </a:rPr>
              <a:t>……</a:t>
            </a:r>
            <a:r>
              <a:rPr lang="zh-TW" altLang="en-US" sz="2400" dirty="0">
                <a:latin typeface="王漢宗特黑體繁" panose="02000500000000000000" pitchFamily="2" charset="-120"/>
                <a:ea typeface="王漢宗特黑體繁" panose="02000500000000000000" pitchFamily="2" charset="-120"/>
              </a:rPr>
              <a:t>。</a:t>
            </a:r>
          </a:p>
        </p:txBody>
      </p:sp>
      <p:sp>
        <p:nvSpPr>
          <p:cNvPr id="9" name="矩形 8"/>
          <p:cNvSpPr/>
          <p:nvPr/>
        </p:nvSpPr>
        <p:spPr>
          <a:xfrm>
            <a:off x="7049821" y="3167888"/>
            <a:ext cx="5142179" cy="338554"/>
          </a:xfrm>
          <a:prstGeom prst="rect">
            <a:avLst/>
          </a:prstGeom>
        </p:spPr>
        <p:txBody>
          <a:bodyPr wrap="square">
            <a:spAutoFit/>
          </a:bodyPr>
          <a:lstStyle/>
          <a:p>
            <a:r>
              <a:rPr lang="zh-TW" altLang="en-US" sz="1600" dirty="0" smtClean="0">
                <a:latin typeface="標楷體" panose="03000509000000000000" pitchFamily="65" charset="-120"/>
                <a:ea typeface="標楷體" panose="03000509000000000000" pitchFamily="65" charset="-120"/>
              </a:rPr>
              <a:t>改變性別刻板印象與偏見</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文化、習俗與社會觀念</a:t>
            </a:r>
            <a:r>
              <a:rPr lang="en-US" altLang="zh-TW" sz="1600" dirty="0" smtClean="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081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5979" y="514145"/>
            <a:ext cx="10374320" cy="769441"/>
          </a:xfrm>
          <a:prstGeom prst="rect">
            <a:avLst/>
          </a:prstGeom>
        </p:spPr>
        <p:txBody>
          <a:bodyPr wrap="square">
            <a:spAutoFit/>
          </a:bodyPr>
          <a:lstStyle/>
          <a:p>
            <a:r>
              <a:rPr lang="zh-TW" altLang="en-US" sz="4400" dirty="0">
                <a:latin typeface="王漢宗特黑體繁" panose="02000500000000000000" pitchFamily="2" charset="-120"/>
                <a:ea typeface="王漢宗特黑體繁" panose="02000500000000000000" pitchFamily="2" charset="-120"/>
              </a:rPr>
              <a:t>兩性和諧無他法，尊重、互愛與包容。</a:t>
            </a:r>
          </a:p>
        </p:txBody>
      </p:sp>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t="25514" b="10124"/>
          <a:stretch/>
        </p:blipFill>
        <p:spPr>
          <a:xfrm>
            <a:off x="2786761" y="1422401"/>
            <a:ext cx="6858000" cy="4413955"/>
          </a:xfrm>
          <a:prstGeom prst="rect">
            <a:avLst/>
          </a:prstGeom>
        </p:spPr>
      </p:pic>
    </p:spTree>
    <p:extLst>
      <p:ext uri="{BB962C8B-B14F-4D97-AF65-F5344CB8AC3E}">
        <p14:creationId xmlns:p14="http://schemas.microsoft.com/office/powerpoint/2010/main" val="356093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253180" y="342226"/>
            <a:ext cx="5611591"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一</a:t>
            </a: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en-US" altLang="ko-KR"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CEDAW</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 是什麼 </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endParaRPr lang="ko-KR" altLang="en-US" sz="4000" b="1" dirty="0">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2" name="文字方塊 1"/>
          <p:cNvSpPr txBox="1"/>
          <p:nvPr/>
        </p:nvSpPr>
        <p:spPr>
          <a:xfrm>
            <a:off x="253180" y="5113178"/>
            <a:ext cx="8859288" cy="400110"/>
          </a:xfrm>
          <a:prstGeom prst="rect">
            <a:avLst/>
          </a:prstGeom>
          <a:noFill/>
        </p:spPr>
        <p:txBody>
          <a:bodyPr wrap="square" rtlCol="0">
            <a:spAutoFit/>
          </a:bodyPr>
          <a:lstStyle/>
          <a:p>
            <a:pPr algn="just"/>
            <a:r>
              <a:rPr lang="zh-TW" altLang="en-US" sz="2000" dirty="0" smtClean="0">
                <a:latin typeface="王漢宗特明體繁" panose="02020300000000000000" pitchFamily="18" charset="-120"/>
                <a:ea typeface="王漢宗特明體繁" panose="02020300000000000000" pitchFamily="18" charset="-120"/>
              </a:rPr>
              <a:t>我國於</a:t>
            </a:r>
            <a:r>
              <a:rPr lang="en-US" altLang="zh-TW" sz="2000" dirty="0" smtClean="0">
                <a:latin typeface="王漢宗特明體繁" panose="02020300000000000000" pitchFamily="18" charset="-120"/>
                <a:ea typeface="王漢宗特明體繁" panose="02020300000000000000" pitchFamily="18" charset="-120"/>
              </a:rPr>
              <a:t>2011</a:t>
            </a:r>
            <a:r>
              <a:rPr lang="zh-TW" altLang="en-US" sz="2000" dirty="0" smtClean="0">
                <a:latin typeface="王漢宗特明體繁" panose="02020300000000000000" pitchFamily="18" charset="-120"/>
                <a:ea typeface="王漢宗特明體繁" panose="02020300000000000000" pitchFamily="18" charset="-120"/>
              </a:rPr>
              <a:t>年訂頒</a:t>
            </a:r>
            <a:r>
              <a:rPr lang="zh-TW" altLang="en-US" sz="2000" dirty="0">
                <a:latin typeface="王漢宗特明體繁" panose="02020300000000000000" pitchFamily="18" charset="-120"/>
                <a:ea typeface="王漢宗特明體繁" panose="02020300000000000000" pitchFamily="18" charset="-120"/>
              </a:rPr>
              <a:t>「消除對婦女</a:t>
            </a:r>
            <a:r>
              <a:rPr lang="zh-TW" altLang="en-US" sz="2000" dirty="0" smtClean="0">
                <a:latin typeface="王漢宗特明體繁" panose="02020300000000000000" pitchFamily="18" charset="-120"/>
                <a:ea typeface="王漢宗特明體繁" panose="02020300000000000000" pitchFamily="18" charset="-120"/>
              </a:rPr>
              <a:t>一切公約施行法」並自</a:t>
            </a:r>
            <a:r>
              <a:rPr lang="en-US" altLang="zh-TW" sz="2000" dirty="0" smtClean="0">
                <a:latin typeface="王漢宗特明體繁" panose="02020300000000000000" pitchFamily="18" charset="-120"/>
                <a:ea typeface="王漢宗特明體繁" panose="02020300000000000000" pitchFamily="18" charset="-120"/>
              </a:rPr>
              <a:t>2012</a:t>
            </a:r>
            <a:r>
              <a:rPr lang="zh-TW" altLang="en-US" sz="2000" dirty="0" smtClean="0">
                <a:latin typeface="王漢宗特明體繁" panose="02020300000000000000" pitchFamily="18" charset="-120"/>
                <a:ea typeface="王漢宗特明體繁" panose="02020300000000000000" pitchFamily="18" charset="-120"/>
              </a:rPr>
              <a:t>年</a:t>
            </a:r>
            <a:r>
              <a:rPr lang="en-US" altLang="zh-TW" sz="2000" dirty="0" smtClean="0">
                <a:latin typeface="王漢宗特明體繁" panose="02020300000000000000" pitchFamily="18" charset="-120"/>
                <a:ea typeface="王漢宗特明體繁" panose="02020300000000000000" pitchFamily="18" charset="-120"/>
              </a:rPr>
              <a:t>1</a:t>
            </a:r>
            <a:r>
              <a:rPr lang="zh-TW" altLang="en-US" sz="2000" dirty="0" smtClean="0">
                <a:latin typeface="王漢宗特明體繁" panose="02020300000000000000" pitchFamily="18" charset="-120"/>
                <a:ea typeface="王漢宗特明體繁" panose="02020300000000000000" pitchFamily="18" charset="-120"/>
              </a:rPr>
              <a:t>月</a:t>
            </a:r>
            <a:r>
              <a:rPr lang="en-US" altLang="zh-TW" sz="2000" dirty="0" smtClean="0">
                <a:latin typeface="王漢宗特明體繁" panose="02020300000000000000" pitchFamily="18" charset="-120"/>
                <a:ea typeface="王漢宗特明體繁" panose="02020300000000000000" pitchFamily="18" charset="-120"/>
              </a:rPr>
              <a:t>1</a:t>
            </a:r>
            <a:r>
              <a:rPr lang="zh-TW" altLang="en-US" sz="2000" dirty="0" smtClean="0">
                <a:latin typeface="王漢宗特明體繁" panose="02020300000000000000" pitchFamily="18" charset="-120"/>
                <a:ea typeface="王漢宗特明體繁" panose="02020300000000000000" pitchFamily="18" charset="-120"/>
              </a:rPr>
              <a:t>日施行。</a:t>
            </a:r>
            <a:endParaRPr lang="zh-TW" altLang="en-US" sz="2000" dirty="0">
              <a:latin typeface="王漢宗特明體繁" panose="02020300000000000000" pitchFamily="18" charset="-120"/>
              <a:ea typeface="王漢宗特明體繁" panose="02020300000000000000" pitchFamily="18" charset="-120"/>
            </a:endParaRPr>
          </a:p>
        </p:txBody>
      </p:sp>
      <p:sp>
        <p:nvSpPr>
          <p:cNvPr id="206" name="文字方塊 205"/>
          <p:cNvSpPr txBox="1"/>
          <p:nvPr/>
        </p:nvSpPr>
        <p:spPr>
          <a:xfrm>
            <a:off x="253181" y="1743951"/>
            <a:ext cx="11784788" cy="2624501"/>
          </a:xfrm>
          <a:prstGeom prst="rect">
            <a:avLst/>
          </a:prstGeom>
          <a:noFill/>
        </p:spPr>
        <p:txBody>
          <a:bodyPr wrap="square" rtlCol="0">
            <a:spAutoFit/>
          </a:bodyPr>
          <a:lstStyle/>
          <a:p>
            <a:pPr algn="just">
              <a:lnSpc>
                <a:spcPts val="4000"/>
              </a:lnSpc>
            </a:pPr>
            <a:r>
              <a:rPr lang="en-US" altLang="zh-TW" sz="2800" dirty="0">
                <a:latin typeface="王漢宗特明體繁" panose="02020300000000000000" pitchFamily="18" charset="-120"/>
                <a:ea typeface="王漢宗特明體繁" panose="02020300000000000000" pitchFamily="18" charset="-120"/>
              </a:rPr>
              <a:t>CEDAW </a:t>
            </a:r>
            <a:r>
              <a:rPr lang="zh-TW" altLang="en-US" sz="2800" dirty="0">
                <a:latin typeface="王漢宗特明體繁" panose="02020300000000000000" pitchFamily="18" charset="-120"/>
                <a:ea typeface="王漢宗特明體繁" panose="02020300000000000000" pitchFamily="18" charset="-120"/>
              </a:rPr>
              <a:t>是「消除對婦女一切形式歧視公約</a:t>
            </a:r>
            <a:r>
              <a:rPr lang="zh-TW" altLang="en-US" sz="2800" dirty="0" smtClean="0">
                <a:latin typeface="王漢宗特明體繁" panose="02020300000000000000" pitchFamily="18" charset="-120"/>
                <a:ea typeface="王漢宗特明體繁" panose="02020300000000000000" pitchFamily="18" charset="-120"/>
              </a:rPr>
              <a:t>」</a:t>
            </a:r>
            <a:endParaRPr lang="en-US" altLang="zh-TW" sz="2800" dirty="0" smtClean="0">
              <a:latin typeface="王漢宗特明體繁" panose="02020300000000000000" pitchFamily="18" charset="-120"/>
              <a:ea typeface="王漢宗特明體繁" panose="02020300000000000000" pitchFamily="18" charset="-120"/>
            </a:endParaRPr>
          </a:p>
          <a:p>
            <a:pPr algn="just">
              <a:lnSpc>
                <a:spcPts val="4000"/>
              </a:lnSpc>
            </a:pPr>
            <a:r>
              <a:rPr lang="en-US" altLang="zh-TW" dirty="0">
                <a:latin typeface="Arial Black" panose="020B0A04020102020204" pitchFamily="34" charset="0"/>
                <a:ea typeface="王漢宗特明體繁" panose="02020300000000000000" pitchFamily="18" charset="-120"/>
              </a:rPr>
              <a:t>(</a:t>
            </a:r>
            <a:r>
              <a:rPr lang="en-US" altLang="zh-TW" dirty="0" smtClean="0">
                <a:latin typeface="Arial Black" panose="020B0A04020102020204" pitchFamily="34" charset="0"/>
                <a:ea typeface="王漢宗特明體繁" panose="02020300000000000000" pitchFamily="18" charset="-120"/>
              </a:rPr>
              <a:t>The </a:t>
            </a:r>
            <a:r>
              <a:rPr lang="en-US" altLang="zh-TW" dirty="0">
                <a:latin typeface="Arial Black" panose="020B0A04020102020204" pitchFamily="34" charset="0"/>
                <a:ea typeface="王漢宗特明體繁" panose="02020300000000000000" pitchFamily="18" charset="-120"/>
              </a:rPr>
              <a:t>Convention on </a:t>
            </a:r>
            <a:r>
              <a:rPr lang="en-US" altLang="zh-TW" dirty="0" smtClean="0">
                <a:latin typeface="Arial Black" panose="020B0A04020102020204" pitchFamily="34" charset="0"/>
                <a:ea typeface="王漢宗特明體繁" panose="02020300000000000000" pitchFamily="18" charset="-120"/>
              </a:rPr>
              <a:t>the</a:t>
            </a:r>
            <a:r>
              <a:rPr lang="zh-TW" altLang="en-US" dirty="0" smtClean="0">
                <a:latin typeface="Arial Black" panose="020B0A04020102020204" pitchFamily="34" charset="0"/>
                <a:ea typeface="王漢宗特明體繁" panose="02020300000000000000" pitchFamily="18" charset="-120"/>
              </a:rPr>
              <a:t> </a:t>
            </a:r>
            <a:r>
              <a:rPr lang="en-US" altLang="zh-TW" dirty="0" smtClean="0">
                <a:latin typeface="Arial Black" panose="020B0A04020102020204" pitchFamily="34" charset="0"/>
                <a:ea typeface="王漢宗特明體繁" panose="02020300000000000000" pitchFamily="18" charset="-120"/>
              </a:rPr>
              <a:t>Elimination </a:t>
            </a:r>
            <a:r>
              <a:rPr lang="en-US" altLang="zh-TW" dirty="0">
                <a:latin typeface="Arial Black" panose="020B0A04020102020204" pitchFamily="34" charset="0"/>
                <a:ea typeface="王漢宗特明體繁" panose="02020300000000000000" pitchFamily="18" charset="-120"/>
              </a:rPr>
              <a:t>of All Forms of Discrimination against </a:t>
            </a:r>
            <a:r>
              <a:rPr lang="en-US" altLang="zh-TW" dirty="0" smtClean="0">
                <a:latin typeface="Arial Black" panose="020B0A04020102020204" pitchFamily="34" charset="0"/>
                <a:ea typeface="王漢宗特明體繁" panose="02020300000000000000" pitchFamily="18" charset="-120"/>
              </a:rPr>
              <a:t>Women</a:t>
            </a:r>
            <a:r>
              <a:rPr lang="zh-TW" altLang="en-US" dirty="0">
                <a:latin typeface="Arial Black" panose="020B0A04020102020204" pitchFamily="34" charset="0"/>
                <a:ea typeface="王漢宗特明體繁" panose="02020300000000000000" pitchFamily="18" charset="-120"/>
              </a:rPr>
              <a:t>）</a:t>
            </a:r>
            <a:r>
              <a:rPr lang="zh-TW" altLang="en-US" sz="2800" dirty="0">
                <a:latin typeface="王漢宗特明體繁" panose="02020300000000000000" pitchFamily="18" charset="-120"/>
                <a:ea typeface="王漢宗特明體繁" panose="02020300000000000000" pitchFamily="18" charset="-120"/>
              </a:rPr>
              <a:t>的</a:t>
            </a:r>
            <a:r>
              <a:rPr lang="zh-TW" altLang="en-US" sz="2800" dirty="0" smtClean="0">
                <a:latin typeface="王漢宗特明體繁" panose="02020300000000000000" pitchFamily="18" charset="-120"/>
                <a:ea typeface="王漢宗特明體繁" panose="02020300000000000000" pitchFamily="18" charset="-120"/>
              </a:rPr>
              <a:t>簡稱由聯合國大會</a:t>
            </a:r>
            <a:r>
              <a:rPr lang="zh-TW" altLang="en-US" sz="2800" dirty="0">
                <a:latin typeface="王漢宗特明體繁" panose="02020300000000000000" pitchFamily="18" charset="-120"/>
                <a:ea typeface="王漢宗特明體繁" panose="02020300000000000000" pitchFamily="18" charset="-120"/>
              </a:rPr>
              <a:t>決議通過，並於 </a:t>
            </a:r>
            <a:r>
              <a:rPr lang="en-US" altLang="zh-TW" sz="2800" dirty="0">
                <a:latin typeface="王漢宗特明體繁" panose="02020300000000000000" pitchFamily="18" charset="-120"/>
                <a:ea typeface="王漢宗特明體繁" panose="02020300000000000000" pitchFamily="18" charset="-120"/>
              </a:rPr>
              <a:t>1981 </a:t>
            </a:r>
            <a:r>
              <a:rPr lang="zh-TW" altLang="en-US" sz="2800" dirty="0">
                <a:latin typeface="王漢宗特明體繁" panose="02020300000000000000" pitchFamily="18" charset="-120"/>
                <a:ea typeface="王漢宗特明體繁" panose="02020300000000000000" pitchFamily="18" charset="-120"/>
              </a:rPr>
              <a:t>年（民國 </a:t>
            </a:r>
            <a:r>
              <a:rPr lang="en-US" altLang="zh-TW" sz="2800" dirty="0">
                <a:latin typeface="王漢宗特明體繁" panose="02020300000000000000" pitchFamily="18" charset="-120"/>
                <a:ea typeface="王漢宗特明體繁" panose="02020300000000000000" pitchFamily="18" charset="-120"/>
              </a:rPr>
              <a:t>70 </a:t>
            </a:r>
            <a:r>
              <a:rPr lang="zh-TW" altLang="en-US" sz="2800" dirty="0">
                <a:latin typeface="王漢宗特明體繁" panose="02020300000000000000" pitchFamily="18" charset="-120"/>
                <a:ea typeface="王漢宗特明體繁" panose="02020300000000000000" pitchFamily="18" charset="-120"/>
              </a:rPr>
              <a:t>年）生效，明文規範</a:t>
            </a:r>
            <a:r>
              <a:rPr lang="zh-TW" altLang="en-US" sz="2800" dirty="0" smtClean="0">
                <a:latin typeface="王漢宗特明體繁" panose="02020300000000000000" pitchFamily="18" charset="-120"/>
                <a:ea typeface="王漢宗特明體繁" panose="02020300000000000000" pitchFamily="18" charset="-120"/>
              </a:rPr>
              <a:t>締約國應</a:t>
            </a:r>
            <a:r>
              <a:rPr lang="zh-TW" altLang="en-US" sz="2800" dirty="0">
                <a:latin typeface="王漢宗特明體繁" panose="02020300000000000000" pitchFamily="18" charset="-120"/>
                <a:ea typeface="王漢宗特明體繁" panose="02020300000000000000" pitchFamily="18" charset="-120"/>
              </a:rPr>
              <a:t>採取立法及一切適當措施，消除對婦女的歧視，確保婦女在教育、</a:t>
            </a:r>
            <a:r>
              <a:rPr lang="zh-TW" altLang="en-US" sz="2800" dirty="0" smtClean="0">
                <a:latin typeface="王漢宗特明體繁" panose="02020300000000000000" pitchFamily="18" charset="-120"/>
                <a:ea typeface="王漢宗特明體繁" panose="02020300000000000000" pitchFamily="18" charset="-120"/>
              </a:rPr>
              <a:t>就業</a:t>
            </a:r>
            <a:r>
              <a:rPr lang="zh-TW" altLang="en-US" sz="2800" dirty="0">
                <a:latin typeface="王漢宗特明體繁" panose="02020300000000000000" pitchFamily="18" charset="-120"/>
                <a:ea typeface="王漢宗特明體繁" panose="02020300000000000000" pitchFamily="18" charset="-120"/>
              </a:rPr>
              <a:t>、保健、家庭、政治、法律、社會、經濟等各方面享有平等權利。</a:t>
            </a:r>
          </a:p>
        </p:txBody>
      </p:sp>
    </p:spTree>
    <p:extLst>
      <p:ext uri="{BB962C8B-B14F-4D97-AF65-F5344CB8AC3E}">
        <p14:creationId xmlns:p14="http://schemas.microsoft.com/office/powerpoint/2010/main" val="258222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a:extLst>
              <a:ext uri="{FF2B5EF4-FFF2-40B4-BE49-F238E27FC236}">
                <a16:creationId xmlns:a16="http://schemas.microsoft.com/office/drawing/2014/main" id="{1BB1259F-758E-41AE-99C6-53200109B62C}"/>
              </a:ext>
            </a:extLst>
          </p:cNvPr>
          <p:cNvSpPr txBox="1">
            <a:spLocks/>
          </p:cNvSpPr>
          <p:nvPr/>
        </p:nvSpPr>
        <p:spPr>
          <a:xfrm>
            <a:off x="305267" y="186428"/>
            <a:ext cx="6074512"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二</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en-US" altLang="ko-KR"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CEDAW</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 三核心概念</a:t>
            </a:r>
            <a:endParaRPr lang="ko-KR" altLang="en-US" sz="4000" b="1" dirty="0">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grpSp>
        <p:nvGrpSpPr>
          <p:cNvPr id="109" name="群組 108"/>
          <p:cNvGrpSpPr/>
          <p:nvPr/>
        </p:nvGrpSpPr>
        <p:grpSpPr>
          <a:xfrm>
            <a:off x="3362985" y="1495779"/>
            <a:ext cx="7776968" cy="4751236"/>
            <a:chOff x="1622472" y="1416137"/>
            <a:chExt cx="8526638" cy="4929352"/>
          </a:xfrm>
        </p:grpSpPr>
        <p:sp>
          <p:nvSpPr>
            <p:cNvPr id="2" name="橢圓 1"/>
            <p:cNvSpPr/>
            <p:nvPr/>
          </p:nvSpPr>
          <p:spPr>
            <a:xfrm>
              <a:off x="1622474" y="1416137"/>
              <a:ext cx="1891863" cy="1849821"/>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000" dirty="0">
                  <a:latin typeface="王漢宗特黑體繁" panose="02000500000000000000" pitchFamily="2" charset="-120"/>
                  <a:ea typeface="王漢宗特黑體繁" panose="02000500000000000000" pitchFamily="2" charset="-120"/>
                </a:rPr>
                <a:t>不歧視</a:t>
              </a:r>
            </a:p>
          </p:txBody>
        </p:sp>
        <p:sp>
          <p:nvSpPr>
            <p:cNvPr id="114" name="橢圓 113"/>
            <p:cNvSpPr/>
            <p:nvPr/>
          </p:nvSpPr>
          <p:spPr>
            <a:xfrm>
              <a:off x="4939860" y="1416137"/>
              <a:ext cx="1891864" cy="1849821"/>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000" dirty="0" smtClean="0">
                  <a:latin typeface="王漢宗特黑體繁" panose="02000500000000000000" pitchFamily="2" charset="-120"/>
                  <a:ea typeface="王漢宗特黑體繁" panose="02000500000000000000" pitchFamily="2" charset="-120"/>
                </a:rPr>
                <a:t>形式平等</a:t>
              </a:r>
              <a:endParaRPr lang="zh-TW" altLang="en-US" sz="2000" dirty="0">
                <a:latin typeface="王漢宗特黑體繁" panose="02000500000000000000" pitchFamily="2" charset="-120"/>
                <a:ea typeface="王漢宗特黑體繁" panose="02000500000000000000" pitchFamily="2" charset="-120"/>
              </a:endParaRPr>
            </a:p>
          </p:txBody>
        </p:sp>
        <p:sp>
          <p:nvSpPr>
            <p:cNvPr id="115" name="橢圓 114"/>
            <p:cNvSpPr/>
            <p:nvPr/>
          </p:nvSpPr>
          <p:spPr>
            <a:xfrm>
              <a:off x="1622472" y="4487077"/>
              <a:ext cx="1891863" cy="1849821"/>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000" dirty="0">
                  <a:latin typeface="王漢宗特黑體繁" panose="02000500000000000000" pitchFamily="2" charset="-120"/>
                  <a:ea typeface="王漢宗特黑體繁" panose="02000500000000000000" pitchFamily="2" charset="-120"/>
                </a:rPr>
                <a:t>禁止歧視</a:t>
              </a:r>
            </a:p>
          </p:txBody>
        </p:sp>
        <p:sp>
          <p:nvSpPr>
            <p:cNvPr id="116" name="橢圓 115"/>
            <p:cNvSpPr/>
            <p:nvPr/>
          </p:nvSpPr>
          <p:spPr>
            <a:xfrm>
              <a:off x="4939861" y="4495668"/>
              <a:ext cx="1891864" cy="1849821"/>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000" dirty="0">
                  <a:latin typeface="王漢宗特黑體繁" panose="02000500000000000000" pitchFamily="2" charset="-120"/>
                  <a:ea typeface="王漢宗特黑體繁" panose="02000500000000000000" pitchFamily="2" charset="-120"/>
                </a:rPr>
                <a:t>實質平等</a:t>
              </a:r>
            </a:p>
          </p:txBody>
        </p:sp>
        <p:sp>
          <p:nvSpPr>
            <p:cNvPr id="117" name="橢圓 116"/>
            <p:cNvSpPr/>
            <p:nvPr/>
          </p:nvSpPr>
          <p:spPr>
            <a:xfrm>
              <a:off x="8257246" y="4487077"/>
              <a:ext cx="1891864" cy="1849821"/>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000" dirty="0">
                  <a:latin typeface="王漢宗特黑體繁" panose="02000500000000000000" pitchFamily="2" charset="-120"/>
                  <a:ea typeface="王漢宗特黑體繁" panose="02000500000000000000" pitchFamily="2" charset="-120"/>
                </a:rPr>
                <a:t>國家義務</a:t>
              </a:r>
            </a:p>
          </p:txBody>
        </p:sp>
        <p:sp>
          <p:nvSpPr>
            <p:cNvPr id="118" name="橢圓 117"/>
            <p:cNvSpPr/>
            <p:nvPr/>
          </p:nvSpPr>
          <p:spPr>
            <a:xfrm>
              <a:off x="8257246" y="1416137"/>
              <a:ext cx="1891864" cy="1849821"/>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000" dirty="0">
                  <a:latin typeface="王漢宗特黑體繁" panose="02000500000000000000" pitchFamily="2" charset="-120"/>
                  <a:ea typeface="王漢宗特黑體繁" panose="02000500000000000000" pitchFamily="2" charset="-120"/>
                </a:rPr>
                <a:t>個人義務</a:t>
              </a:r>
            </a:p>
          </p:txBody>
        </p:sp>
        <p:sp>
          <p:nvSpPr>
            <p:cNvPr id="3" name="向下箭號 2"/>
            <p:cNvSpPr/>
            <p:nvPr/>
          </p:nvSpPr>
          <p:spPr>
            <a:xfrm>
              <a:off x="2321412" y="3511923"/>
              <a:ext cx="493987" cy="798787"/>
            </a:xfrm>
            <a:prstGeom prst="downArrow">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000">
                <a:latin typeface="王漢宗特黑體繁" panose="02000500000000000000" pitchFamily="2" charset="-120"/>
                <a:ea typeface="王漢宗特黑體繁" panose="02000500000000000000" pitchFamily="2" charset="-120"/>
              </a:endParaRPr>
            </a:p>
          </p:txBody>
        </p:sp>
        <p:sp>
          <p:nvSpPr>
            <p:cNvPr id="120" name="向下箭號 119"/>
            <p:cNvSpPr/>
            <p:nvPr/>
          </p:nvSpPr>
          <p:spPr>
            <a:xfrm>
              <a:off x="8956183" y="3505830"/>
              <a:ext cx="493987" cy="798787"/>
            </a:xfrm>
            <a:prstGeom prst="downArrow">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000">
                <a:latin typeface="王漢宗特黑體繁" panose="02000500000000000000" pitchFamily="2" charset="-120"/>
                <a:ea typeface="王漢宗特黑體繁" panose="02000500000000000000" pitchFamily="2" charset="-120"/>
              </a:endParaRPr>
            </a:p>
          </p:txBody>
        </p:sp>
        <p:sp>
          <p:nvSpPr>
            <p:cNvPr id="121" name="向下箭號 120"/>
            <p:cNvSpPr/>
            <p:nvPr/>
          </p:nvSpPr>
          <p:spPr>
            <a:xfrm>
              <a:off x="5638799" y="3481420"/>
              <a:ext cx="493987" cy="798787"/>
            </a:xfrm>
            <a:prstGeom prst="downArrow">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000">
                <a:latin typeface="王漢宗特黑體繁" panose="02000500000000000000" pitchFamily="2" charset="-120"/>
                <a:ea typeface="王漢宗特黑體繁" panose="02000500000000000000" pitchFamily="2" charset="-120"/>
              </a:endParaRPr>
            </a:p>
          </p:txBody>
        </p:sp>
      </p:grpSp>
      <p:sp>
        <p:nvSpPr>
          <p:cNvPr id="122" name="矩形 121"/>
          <p:cNvSpPr/>
          <p:nvPr/>
        </p:nvSpPr>
        <p:spPr>
          <a:xfrm>
            <a:off x="9089869" y="6473538"/>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grpSp>
        <p:nvGrpSpPr>
          <p:cNvPr id="126" name="Group 52">
            <a:extLst>
              <a:ext uri="{FF2B5EF4-FFF2-40B4-BE49-F238E27FC236}">
                <a16:creationId xmlns:a16="http://schemas.microsoft.com/office/drawing/2014/main" id="{75753B3B-E8F7-4602-9B73-7698E9C717F9}"/>
              </a:ext>
            </a:extLst>
          </p:cNvPr>
          <p:cNvGrpSpPr/>
          <p:nvPr/>
        </p:nvGrpSpPr>
        <p:grpSpPr>
          <a:xfrm rot="21120703">
            <a:off x="-223124" y="2674359"/>
            <a:ext cx="3305605" cy="3973227"/>
            <a:chOff x="136327" y="2284439"/>
            <a:chExt cx="6956676" cy="7851588"/>
          </a:xfrm>
        </p:grpSpPr>
        <p:sp>
          <p:nvSpPr>
            <p:cNvPr id="127" name="Freeform 2">
              <a:extLst>
                <a:ext uri="{FF2B5EF4-FFF2-40B4-BE49-F238E27FC236}">
                  <a16:creationId xmlns:a16="http://schemas.microsoft.com/office/drawing/2014/main" id="{E5613825-5FE8-4F87-BB63-E14AE8879BEE}"/>
                </a:ext>
              </a:extLst>
            </p:cNvPr>
            <p:cNvSpPr/>
            <p:nvPr/>
          </p:nvSpPr>
          <p:spPr>
            <a:xfrm>
              <a:off x="136327" y="2284439"/>
              <a:ext cx="6956676" cy="7851588"/>
            </a:xfrm>
            <a:custGeom>
              <a:avLst/>
              <a:gdLst>
                <a:gd name="connsiteX0" fmla="*/ 2428875 w 4000500"/>
                <a:gd name="connsiteY0" fmla="*/ 3952875 h 4600575"/>
                <a:gd name="connsiteX1" fmla="*/ 2628900 w 4000500"/>
                <a:gd name="connsiteY1" fmla="*/ 3257550 h 4600575"/>
                <a:gd name="connsiteX2" fmla="*/ 3533775 w 4000500"/>
                <a:gd name="connsiteY2" fmla="*/ 3314700 h 4600575"/>
                <a:gd name="connsiteX3" fmla="*/ 3543300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43300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43300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31427 w 4000500"/>
                <a:gd name="connsiteY4" fmla="*/ 2800019 h 4600575"/>
                <a:gd name="connsiteX5" fmla="*/ 3724275 w 4000500"/>
                <a:gd name="connsiteY5" fmla="*/ 2705100 h 4600575"/>
                <a:gd name="connsiteX6" fmla="*/ 3629025 w 4000500"/>
                <a:gd name="connsiteY6" fmla="*/ 2600325 h 4600575"/>
                <a:gd name="connsiteX7" fmla="*/ 3752850 w 4000500"/>
                <a:gd name="connsiteY7" fmla="*/ 2524125 h 4600575"/>
                <a:gd name="connsiteX8" fmla="*/ 3686175 w 4000500"/>
                <a:gd name="connsiteY8" fmla="*/ 2295525 h 4600575"/>
                <a:gd name="connsiteX9" fmla="*/ 4000500 w 4000500"/>
                <a:gd name="connsiteY9" fmla="*/ 2085975 h 4600575"/>
                <a:gd name="connsiteX10" fmla="*/ 3552825 w 4000500"/>
                <a:gd name="connsiteY10" fmla="*/ 1457325 h 4600575"/>
                <a:gd name="connsiteX11" fmla="*/ 2028825 w 4000500"/>
                <a:gd name="connsiteY11" fmla="*/ 0 h 4600575"/>
                <a:gd name="connsiteX12" fmla="*/ 533400 w 4000500"/>
                <a:gd name="connsiteY12" fmla="*/ 933450 h 4600575"/>
                <a:gd name="connsiteX13" fmla="*/ 1028700 w 4000500"/>
                <a:gd name="connsiteY13" fmla="*/ 2838450 h 4600575"/>
                <a:gd name="connsiteX14" fmla="*/ 0 w 4000500"/>
                <a:gd name="connsiteY14" fmla="*/ 4600575 h 4600575"/>
                <a:gd name="connsiteX15" fmla="*/ 0 w 4000500"/>
                <a:gd name="connsiteY15"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12348 w 4000500"/>
                <a:gd name="connsiteY4" fmla="*/ 2709075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12348 w 4000500"/>
                <a:gd name="connsiteY4" fmla="*/ 2709075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12348 w 4000500"/>
                <a:gd name="connsiteY4" fmla="*/ 2709075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12427"/>
                <a:gd name="connsiteY0" fmla="*/ 3952875 h 4600575"/>
                <a:gd name="connsiteX1" fmla="*/ 2632875 w 4012427"/>
                <a:gd name="connsiteY1" fmla="*/ 3281404 h 4600575"/>
                <a:gd name="connsiteX2" fmla="*/ 3509921 w 4012427"/>
                <a:gd name="connsiteY2" fmla="*/ 3306749 h 4600575"/>
                <a:gd name="connsiteX3" fmla="*/ 3555226 w 4012427"/>
                <a:gd name="connsiteY3" fmla="*/ 2851950 h 4600575"/>
                <a:gd name="connsiteX4" fmla="*/ 3696446 w 4012427"/>
                <a:gd name="connsiteY4" fmla="*/ 2701124 h 4600575"/>
                <a:gd name="connsiteX5" fmla="*/ 3664806 w 4012427"/>
                <a:gd name="connsiteY5" fmla="*/ 2620203 h 4600575"/>
                <a:gd name="connsiteX6" fmla="*/ 3752850 w 4012427"/>
                <a:gd name="connsiteY6" fmla="*/ 2524125 h 4600575"/>
                <a:gd name="connsiteX7" fmla="*/ 3666297 w 4012427"/>
                <a:gd name="connsiteY7" fmla="*/ 2291549 h 4600575"/>
                <a:gd name="connsiteX8" fmla="*/ 4012427 w 4012427"/>
                <a:gd name="connsiteY8" fmla="*/ 2157537 h 4600575"/>
                <a:gd name="connsiteX9" fmla="*/ 3552825 w 4012427"/>
                <a:gd name="connsiteY9" fmla="*/ 1457325 h 4600575"/>
                <a:gd name="connsiteX10" fmla="*/ 2028825 w 4012427"/>
                <a:gd name="connsiteY10" fmla="*/ 0 h 4600575"/>
                <a:gd name="connsiteX11" fmla="*/ 533400 w 4012427"/>
                <a:gd name="connsiteY11" fmla="*/ 933450 h 4600575"/>
                <a:gd name="connsiteX12" fmla="*/ 1028700 w 4012427"/>
                <a:gd name="connsiteY12" fmla="*/ 2838450 h 4600575"/>
                <a:gd name="connsiteX13" fmla="*/ 0 w 4012427"/>
                <a:gd name="connsiteY13" fmla="*/ 4600575 h 4600575"/>
                <a:gd name="connsiteX14" fmla="*/ 0 w 4012427"/>
                <a:gd name="connsiteY14" fmla="*/ 4600575 h 4600575"/>
                <a:gd name="connsiteX0" fmla="*/ 2428875 w 4012427"/>
                <a:gd name="connsiteY0" fmla="*/ 3952875 h 4600575"/>
                <a:gd name="connsiteX1" fmla="*/ 2632875 w 4012427"/>
                <a:gd name="connsiteY1" fmla="*/ 3281404 h 4600575"/>
                <a:gd name="connsiteX2" fmla="*/ 3509921 w 4012427"/>
                <a:gd name="connsiteY2" fmla="*/ 3306749 h 4600575"/>
                <a:gd name="connsiteX3" fmla="*/ 3555226 w 4012427"/>
                <a:gd name="connsiteY3" fmla="*/ 2851950 h 4600575"/>
                <a:gd name="connsiteX4" fmla="*/ 3696446 w 4012427"/>
                <a:gd name="connsiteY4" fmla="*/ 2701124 h 4600575"/>
                <a:gd name="connsiteX5" fmla="*/ 3664806 w 4012427"/>
                <a:gd name="connsiteY5" fmla="*/ 2620203 h 4600575"/>
                <a:gd name="connsiteX6" fmla="*/ 3752850 w 4012427"/>
                <a:gd name="connsiteY6" fmla="*/ 2524125 h 4600575"/>
                <a:gd name="connsiteX7" fmla="*/ 3666297 w 4012427"/>
                <a:gd name="connsiteY7" fmla="*/ 2291549 h 4600575"/>
                <a:gd name="connsiteX8" fmla="*/ 4012427 w 4012427"/>
                <a:gd name="connsiteY8" fmla="*/ 2157537 h 4600575"/>
                <a:gd name="connsiteX9" fmla="*/ 3552825 w 4012427"/>
                <a:gd name="connsiteY9" fmla="*/ 1457325 h 4600575"/>
                <a:gd name="connsiteX10" fmla="*/ 2028825 w 4012427"/>
                <a:gd name="connsiteY10" fmla="*/ 0 h 4600575"/>
                <a:gd name="connsiteX11" fmla="*/ 533400 w 4012427"/>
                <a:gd name="connsiteY11" fmla="*/ 933450 h 4600575"/>
                <a:gd name="connsiteX12" fmla="*/ 1028700 w 4012427"/>
                <a:gd name="connsiteY12" fmla="*/ 2838450 h 4600575"/>
                <a:gd name="connsiteX13" fmla="*/ 0 w 4012427"/>
                <a:gd name="connsiteY13" fmla="*/ 4600575 h 4600575"/>
                <a:gd name="connsiteX14" fmla="*/ 0 w 4012427"/>
                <a:gd name="connsiteY14" fmla="*/ 4600575 h 4600575"/>
                <a:gd name="connsiteX0" fmla="*/ 2428875 w 4024354"/>
                <a:gd name="connsiteY0" fmla="*/ 3952875 h 4600575"/>
                <a:gd name="connsiteX1" fmla="*/ 2632875 w 4024354"/>
                <a:gd name="connsiteY1" fmla="*/ 3281404 h 4600575"/>
                <a:gd name="connsiteX2" fmla="*/ 3509921 w 4024354"/>
                <a:gd name="connsiteY2" fmla="*/ 3306749 h 4600575"/>
                <a:gd name="connsiteX3" fmla="*/ 3555226 w 4024354"/>
                <a:gd name="connsiteY3" fmla="*/ 2851950 h 4600575"/>
                <a:gd name="connsiteX4" fmla="*/ 3696446 w 4024354"/>
                <a:gd name="connsiteY4" fmla="*/ 2701124 h 4600575"/>
                <a:gd name="connsiteX5" fmla="*/ 3664806 w 4024354"/>
                <a:gd name="connsiteY5" fmla="*/ 2620203 h 4600575"/>
                <a:gd name="connsiteX6" fmla="*/ 3752850 w 4024354"/>
                <a:gd name="connsiteY6" fmla="*/ 2524125 h 4600575"/>
                <a:gd name="connsiteX7" fmla="*/ 3666297 w 4024354"/>
                <a:gd name="connsiteY7" fmla="*/ 2291549 h 4600575"/>
                <a:gd name="connsiteX8" fmla="*/ 4024354 w 4024354"/>
                <a:gd name="connsiteY8" fmla="*/ 2097902 h 4600575"/>
                <a:gd name="connsiteX9" fmla="*/ 3552825 w 4024354"/>
                <a:gd name="connsiteY9" fmla="*/ 1457325 h 4600575"/>
                <a:gd name="connsiteX10" fmla="*/ 2028825 w 4024354"/>
                <a:gd name="connsiteY10" fmla="*/ 0 h 4600575"/>
                <a:gd name="connsiteX11" fmla="*/ 533400 w 4024354"/>
                <a:gd name="connsiteY11" fmla="*/ 933450 h 4600575"/>
                <a:gd name="connsiteX12" fmla="*/ 1028700 w 4024354"/>
                <a:gd name="connsiteY12" fmla="*/ 2838450 h 4600575"/>
                <a:gd name="connsiteX13" fmla="*/ 0 w 4024354"/>
                <a:gd name="connsiteY13" fmla="*/ 4600575 h 4600575"/>
                <a:gd name="connsiteX14" fmla="*/ 0 w 4024354"/>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66297 w 4008452"/>
                <a:gd name="connsiteY7" fmla="*/ 2291549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66297 w 4008452"/>
                <a:gd name="connsiteY7" fmla="*/ 2291549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92581 w 4008452"/>
                <a:gd name="connsiteY9" fmla="*/ 1489130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92581 w 4008452"/>
                <a:gd name="connsiteY9" fmla="*/ 1489130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70"/>
                <a:gd name="connsiteY0" fmla="*/ 3952875 h 4600575"/>
                <a:gd name="connsiteX1" fmla="*/ 2632875 w 4008470"/>
                <a:gd name="connsiteY1" fmla="*/ 3281404 h 4600575"/>
                <a:gd name="connsiteX2" fmla="*/ 3509921 w 4008470"/>
                <a:gd name="connsiteY2" fmla="*/ 3306749 h 4600575"/>
                <a:gd name="connsiteX3" fmla="*/ 3555226 w 4008470"/>
                <a:gd name="connsiteY3" fmla="*/ 2851950 h 4600575"/>
                <a:gd name="connsiteX4" fmla="*/ 3696446 w 4008470"/>
                <a:gd name="connsiteY4" fmla="*/ 2701124 h 4600575"/>
                <a:gd name="connsiteX5" fmla="*/ 3664806 w 4008470"/>
                <a:gd name="connsiteY5" fmla="*/ 2620203 h 4600575"/>
                <a:gd name="connsiteX6" fmla="*/ 3752850 w 4008470"/>
                <a:gd name="connsiteY6" fmla="*/ 2524125 h 4600575"/>
                <a:gd name="connsiteX7" fmla="*/ 3686175 w 4008470"/>
                <a:gd name="connsiteY7" fmla="*/ 2315403 h 4600575"/>
                <a:gd name="connsiteX8" fmla="*/ 4008452 w 4008470"/>
                <a:gd name="connsiteY8" fmla="*/ 2105854 h 4600575"/>
                <a:gd name="connsiteX9" fmla="*/ 3592581 w 4008470"/>
                <a:gd name="connsiteY9" fmla="*/ 1489130 h 4600575"/>
                <a:gd name="connsiteX10" fmla="*/ 2028825 w 4008470"/>
                <a:gd name="connsiteY10" fmla="*/ 0 h 4600575"/>
                <a:gd name="connsiteX11" fmla="*/ 533400 w 4008470"/>
                <a:gd name="connsiteY11" fmla="*/ 933450 h 4600575"/>
                <a:gd name="connsiteX12" fmla="*/ 1028700 w 4008470"/>
                <a:gd name="connsiteY12" fmla="*/ 2838450 h 4600575"/>
                <a:gd name="connsiteX13" fmla="*/ 0 w 4008470"/>
                <a:gd name="connsiteY13" fmla="*/ 4600575 h 4600575"/>
                <a:gd name="connsiteX14" fmla="*/ 0 w 4008470"/>
                <a:gd name="connsiteY14" fmla="*/ 4600575 h 4600575"/>
                <a:gd name="connsiteX0" fmla="*/ 2428875 w 4008470"/>
                <a:gd name="connsiteY0" fmla="*/ 3952875 h 4600575"/>
                <a:gd name="connsiteX1" fmla="*/ 2632875 w 4008470"/>
                <a:gd name="connsiteY1" fmla="*/ 3281404 h 4600575"/>
                <a:gd name="connsiteX2" fmla="*/ 3509921 w 4008470"/>
                <a:gd name="connsiteY2" fmla="*/ 3306749 h 4600575"/>
                <a:gd name="connsiteX3" fmla="*/ 3555226 w 4008470"/>
                <a:gd name="connsiteY3" fmla="*/ 2851950 h 4600575"/>
                <a:gd name="connsiteX4" fmla="*/ 3696446 w 4008470"/>
                <a:gd name="connsiteY4" fmla="*/ 2701124 h 4600575"/>
                <a:gd name="connsiteX5" fmla="*/ 3664806 w 4008470"/>
                <a:gd name="connsiteY5" fmla="*/ 2620203 h 4600575"/>
                <a:gd name="connsiteX6" fmla="*/ 3752850 w 4008470"/>
                <a:gd name="connsiteY6" fmla="*/ 2524125 h 4600575"/>
                <a:gd name="connsiteX7" fmla="*/ 3686175 w 4008470"/>
                <a:gd name="connsiteY7" fmla="*/ 2315403 h 4600575"/>
                <a:gd name="connsiteX8" fmla="*/ 4008452 w 4008470"/>
                <a:gd name="connsiteY8" fmla="*/ 2105854 h 4600575"/>
                <a:gd name="connsiteX9" fmla="*/ 3592581 w 4008470"/>
                <a:gd name="connsiteY9" fmla="*/ 1489130 h 4600575"/>
                <a:gd name="connsiteX10" fmla="*/ 2028825 w 4008470"/>
                <a:gd name="connsiteY10" fmla="*/ 0 h 4600575"/>
                <a:gd name="connsiteX11" fmla="*/ 533400 w 4008470"/>
                <a:gd name="connsiteY11" fmla="*/ 933450 h 4600575"/>
                <a:gd name="connsiteX12" fmla="*/ 1028700 w 4008470"/>
                <a:gd name="connsiteY12" fmla="*/ 2838450 h 4600575"/>
                <a:gd name="connsiteX13" fmla="*/ 0 w 4008470"/>
                <a:gd name="connsiteY13" fmla="*/ 4600575 h 4600575"/>
                <a:gd name="connsiteX14" fmla="*/ 0 w 4008470"/>
                <a:gd name="connsiteY14" fmla="*/ 4600575 h 4600575"/>
                <a:gd name="connsiteX0" fmla="*/ 2428875 w 4008470"/>
                <a:gd name="connsiteY0" fmla="*/ 3952875 h 4600575"/>
                <a:gd name="connsiteX1" fmla="*/ 2632875 w 4008470"/>
                <a:gd name="connsiteY1" fmla="*/ 3281404 h 4600575"/>
                <a:gd name="connsiteX2" fmla="*/ 3509921 w 4008470"/>
                <a:gd name="connsiteY2" fmla="*/ 3306749 h 4600575"/>
                <a:gd name="connsiteX3" fmla="*/ 3555226 w 4008470"/>
                <a:gd name="connsiteY3" fmla="*/ 2851950 h 4600575"/>
                <a:gd name="connsiteX4" fmla="*/ 3696446 w 4008470"/>
                <a:gd name="connsiteY4" fmla="*/ 2701124 h 4600575"/>
                <a:gd name="connsiteX5" fmla="*/ 3664806 w 4008470"/>
                <a:gd name="connsiteY5" fmla="*/ 2620203 h 4600575"/>
                <a:gd name="connsiteX6" fmla="*/ 3752850 w 4008470"/>
                <a:gd name="connsiteY6" fmla="*/ 2524125 h 4600575"/>
                <a:gd name="connsiteX7" fmla="*/ 3686175 w 4008470"/>
                <a:gd name="connsiteY7" fmla="*/ 2315403 h 4600575"/>
                <a:gd name="connsiteX8" fmla="*/ 4008452 w 4008470"/>
                <a:gd name="connsiteY8" fmla="*/ 2105854 h 4600575"/>
                <a:gd name="connsiteX9" fmla="*/ 3592581 w 4008470"/>
                <a:gd name="connsiteY9" fmla="*/ 1489130 h 4600575"/>
                <a:gd name="connsiteX10" fmla="*/ 2028825 w 4008470"/>
                <a:gd name="connsiteY10" fmla="*/ 0 h 4600575"/>
                <a:gd name="connsiteX11" fmla="*/ 533400 w 4008470"/>
                <a:gd name="connsiteY11" fmla="*/ 933450 h 4600575"/>
                <a:gd name="connsiteX12" fmla="*/ 1028700 w 4008470"/>
                <a:gd name="connsiteY12" fmla="*/ 2838450 h 4600575"/>
                <a:gd name="connsiteX13" fmla="*/ 0 w 4008470"/>
                <a:gd name="connsiteY13" fmla="*/ 4600575 h 4600575"/>
                <a:gd name="connsiteX14" fmla="*/ 0 w 4008470"/>
                <a:gd name="connsiteY14" fmla="*/ 4600575 h 4600575"/>
                <a:gd name="connsiteX0" fmla="*/ 2428875 w 4008470"/>
                <a:gd name="connsiteY0" fmla="*/ 3980705 h 4628405"/>
                <a:gd name="connsiteX1" fmla="*/ 2632875 w 4008470"/>
                <a:gd name="connsiteY1" fmla="*/ 3309234 h 4628405"/>
                <a:gd name="connsiteX2" fmla="*/ 3509921 w 4008470"/>
                <a:gd name="connsiteY2" fmla="*/ 3334579 h 4628405"/>
                <a:gd name="connsiteX3" fmla="*/ 3555226 w 4008470"/>
                <a:gd name="connsiteY3" fmla="*/ 2879780 h 4628405"/>
                <a:gd name="connsiteX4" fmla="*/ 3696446 w 4008470"/>
                <a:gd name="connsiteY4" fmla="*/ 2728954 h 4628405"/>
                <a:gd name="connsiteX5" fmla="*/ 3664806 w 4008470"/>
                <a:gd name="connsiteY5" fmla="*/ 2648033 h 4628405"/>
                <a:gd name="connsiteX6" fmla="*/ 3752850 w 4008470"/>
                <a:gd name="connsiteY6" fmla="*/ 2551955 h 4628405"/>
                <a:gd name="connsiteX7" fmla="*/ 3686175 w 4008470"/>
                <a:gd name="connsiteY7" fmla="*/ 2343233 h 4628405"/>
                <a:gd name="connsiteX8" fmla="*/ 4008452 w 4008470"/>
                <a:gd name="connsiteY8" fmla="*/ 2133684 h 4628405"/>
                <a:gd name="connsiteX9" fmla="*/ 3592581 w 4008470"/>
                <a:gd name="connsiteY9" fmla="*/ 1516960 h 4628405"/>
                <a:gd name="connsiteX10" fmla="*/ 2000996 w 4008470"/>
                <a:gd name="connsiteY10" fmla="*/ 0 h 4628405"/>
                <a:gd name="connsiteX11" fmla="*/ 533400 w 4008470"/>
                <a:gd name="connsiteY11" fmla="*/ 961280 h 4628405"/>
                <a:gd name="connsiteX12" fmla="*/ 1028700 w 4008470"/>
                <a:gd name="connsiteY12" fmla="*/ 2866280 h 4628405"/>
                <a:gd name="connsiteX13" fmla="*/ 0 w 4008470"/>
                <a:gd name="connsiteY13" fmla="*/ 4628405 h 4628405"/>
                <a:gd name="connsiteX14" fmla="*/ 0 w 4008470"/>
                <a:gd name="connsiteY14" fmla="*/ 4628405 h 4628405"/>
                <a:gd name="connsiteX0" fmla="*/ 2428875 w 4008470"/>
                <a:gd name="connsiteY0" fmla="*/ 3980705 h 4628405"/>
                <a:gd name="connsiteX1" fmla="*/ 2632875 w 4008470"/>
                <a:gd name="connsiteY1" fmla="*/ 3309234 h 4628405"/>
                <a:gd name="connsiteX2" fmla="*/ 3509921 w 4008470"/>
                <a:gd name="connsiteY2" fmla="*/ 3334579 h 4628405"/>
                <a:gd name="connsiteX3" fmla="*/ 3555226 w 4008470"/>
                <a:gd name="connsiteY3" fmla="*/ 2879780 h 4628405"/>
                <a:gd name="connsiteX4" fmla="*/ 3696446 w 4008470"/>
                <a:gd name="connsiteY4" fmla="*/ 2728954 h 4628405"/>
                <a:gd name="connsiteX5" fmla="*/ 3664806 w 4008470"/>
                <a:gd name="connsiteY5" fmla="*/ 2648033 h 4628405"/>
                <a:gd name="connsiteX6" fmla="*/ 3752850 w 4008470"/>
                <a:gd name="connsiteY6" fmla="*/ 2551955 h 4628405"/>
                <a:gd name="connsiteX7" fmla="*/ 3686175 w 4008470"/>
                <a:gd name="connsiteY7" fmla="*/ 2343233 h 4628405"/>
                <a:gd name="connsiteX8" fmla="*/ 4008452 w 4008470"/>
                <a:gd name="connsiteY8" fmla="*/ 2133684 h 4628405"/>
                <a:gd name="connsiteX9" fmla="*/ 3592581 w 4008470"/>
                <a:gd name="connsiteY9" fmla="*/ 1516960 h 4628405"/>
                <a:gd name="connsiteX10" fmla="*/ 2000996 w 4008470"/>
                <a:gd name="connsiteY10" fmla="*/ 0 h 4628405"/>
                <a:gd name="connsiteX11" fmla="*/ 533400 w 4008470"/>
                <a:gd name="connsiteY11" fmla="*/ 961280 h 4628405"/>
                <a:gd name="connsiteX12" fmla="*/ 1028700 w 4008470"/>
                <a:gd name="connsiteY12" fmla="*/ 2866280 h 4628405"/>
                <a:gd name="connsiteX13" fmla="*/ 0 w 4008470"/>
                <a:gd name="connsiteY13" fmla="*/ 4628405 h 4628405"/>
                <a:gd name="connsiteX14" fmla="*/ 0 w 4008470"/>
                <a:gd name="connsiteY14" fmla="*/ 4628405 h 4628405"/>
                <a:gd name="connsiteX0" fmla="*/ 2428875 w 4008470"/>
                <a:gd name="connsiteY0" fmla="*/ 3980705 h 4628405"/>
                <a:gd name="connsiteX1" fmla="*/ 2632875 w 4008470"/>
                <a:gd name="connsiteY1" fmla="*/ 3309234 h 4628405"/>
                <a:gd name="connsiteX2" fmla="*/ 3509921 w 4008470"/>
                <a:gd name="connsiteY2" fmla="*/ 3334579 h 4628405"/>
                <a:gd name="connsiteX3" fmla="*/ 3555226 w 4008470"/>
                <a:gd name="connsiteY3" fmla="*/ 2879780 h 4628405"/>
                <a:gd name="connsiteX4" fmla="*/ 3696446 w 4008470"/>
                <a:gd name="connsiteY4" fmla="*/ 2728954 h 4628405"/>
                <a:gd name="connsiteX5" fmla="*/ 3664806 w 4008470"/>
                <a:gd name="connsiteY5" fmla="*/ 2648033 h 4628405"/>
                <a:gd name="connsiteX6" fmla="*/ 3752850 w 4008470"/>
                <a:gd name="connsiteY6" fmla="*/ 2551955 h 4628405"/>
                <a:gd name="connsiteX7" fmla="*/ 3686175 w 4008470"/>
                <a:gd name="connsiteY7" fmla="*/ 2343233 h 4628405"/>
                <a:gd name="connsiteX8" fmla="*/ 4008452 w 4008470"/>
                <a:gd name="connsiteY8" fmla="*/ 2133684 h 4628405"/>
                <a:gd name="connsiteX9" fmla="*/ 3592581 w 4008470"/>
                <a:gd name="connsiteY9" fmla="*/ 1516960 h 4628405"/>
                <a:gd name="connsiteX10" fmla="*/ 2000996 w 4008470"/>
                <a:gd name="connsiteY10" fmla="*/ 0 h 4628405"/>
                <a:gd name="connsiteX11" fmla="*/ 533400 w 4008470"/>
                <a:gd name="connsiteY11" fmla="*/ 961280 h 4628405"/>
                <a:gd name="connsiteX12" fmla="*/ 1028700 w 4008470"/>
                <a:gd name="connsiteY12" fmla="*/ 2866280 h 4628405"/>
                <a:gd name="connsiteX13" fmla="*/ 0 w 4008470"/>
                <a:gd name="connsiteY13" fmla="*/ 4628405 h 4628405"/>
                <a:gd name="connsiteX14" fmla="*/ 0 w 4008470"/>
                <a:gd name="connsiteY14" fmla="*/ 4628405 h 4628405"/>
                <a:gd name="connsiteX0" fmla="*/ 2428875 w 4008470"/>
                <a:gd name="connsiteY0" fmla="*/ 3980809 h 4628509"/>
                <a:gd name="connsiteX1" fmla="*/ 2632875 w 4008470"/>
                <a:gd name="connsiteY1" fmla="*/ 3309338 h 4628509"/>
                <a:gd name="connsiteX2" fmla="*/ 3509921 w 4008470"/>
                <a:gd name="connsiteY2" fmla="*/ 3334683 h 4628509"/>
                <a:gd name="connsiteX3" fmla="*/ 3555226 w 4008470"/>
                <a:gd name="connsiteY3" fmla="*/ 2879884 h 4628509"/>
                <a:gd name="connsiteX4" fmla="*/ 3696446 w 4008470"/>
                <a:gd name="connsiteY4" fmla="*/ 2729058 h 4628509"/>
                <a:gd name="connsiteX5" fmla="*/ 3664806 w 4008470"/>
                <a:gd name="connsiteY5" fmla="*/ 2648137 h 4628509"/>
                <a:gd name="connsiteX6" fmla="*/ 3752850 w 4008470"/>
                <a:gd name="connsiteY6" fmla="*/ 2552059 h 4628509"/>
                <a:gd name="connsiteX7" fmla="*/ 3686175 w 4008470"/>
                <a:gd name="connsiteY7" fmla="*/ 2343337 h 4628509"/>
                <a:gd name="connsiteX8" fmla="*/ 4008452 w 4008470"/>
                <a:gd name="connsiteY8" fmla="*/ 2133788 h 4628509"/>
                <a:gd name="connsiteX9" fmla="*/ 3592581 w 4008470"/>
                <a:gd name="connsiteY9" fmla="*/ 1517064 h 4628509"/>
                <a:gd name="connsiteX10" fmla="*/ 2000996 w 4008470"/>
                <a:gd name="connsiteY10" fmla="*/ 104 h 4628509"/>
                <a:gd name="connsiteX11" fmla="*/ 533400 w 4008470"/>
                <a:gd name="connsiteY11" fmla="*/ 961384 h 4628509"/>
                <a:gd name="connsiteX12" fmla="*/ 1028700 w 4008470"/>
                <a:gd name="connsiteY12" fmla="*/ 2866384 h 4628509"/>
                <a:gd name="connsiteX13" fmla="*/ 0 w 4008470"/>
                <a:gd name="connsiteY13" fmla="*/ 4628509 h 4628509"/>
                <a:gd name="connsiteX14" fmla="*/ 0 w 4008470"/>
                <a:gd name="connsiteY14" fmla="*/ 4628509 h 4628509"/>
                <a:gd name="connsiteX0" fmla="*/ 2428875 w 4008470"/>
                <a:gd name="connsiteY0" fmla="*/ 3980809 h 4628509"/>
                <a:gd name="connsiteX1" fmla="*/ 2632875 w 4008470"/>
                <a:gd name="connsiteY1" fmla="*/ 3309338 h 4628509"/>
                <a:gd name="connsiteX2" fmla="*/ 3509921 w 4008470"/>
                <a:gd name="connsiteY2" fmla="*/ 3334683 h 4628509"/>
                <a:gd name="connsiteX3" fmla="*/ 3555226 w 4008470"/>
                <a:gd name="connsiteY3" fmla="*/ 2879884 h 4628509"/>
                <a:gd name="connsiteX4" fmla="*/ 3696446 w 4008470"/>
                <a:gd name="connsiteY4" fmla="*/ 2729058 h 4628509"/>
                <a:gd name="connsiteX5" fmla="*/ 3664806 w 4008470"/>
                <a:gd name="connsiteY5" fmla="*/ 2648137 h 4628509"/>
                <a:gd name="connsiteX6" fmla="*/ 3752850 w 4008470"/>
                <a:gd name="connsiteY6" fmla="*/ 2552059 h 4628509"/>
                <a:gd name="connsiteX7" fmla="*/ 3686175 w 4008470"/>
                <a:gd name="connsiteY7" fmla="*/ 2343337 h 4628509"/>
                <a:gd name="connsiteX8" fmla="*/ 4008452 w 4008470"/>
                <a:gd name="connsiteY8" fmla="*/ 2133788 h 4628509"/>
                <a:gd name="connsiteX9" fmla="*/ 3592581 w 4008470"/>
                <a:gd name="connsiteY9" fmla="*/ 1517064 h 4628509"/>
                <a:gd name="connsiteX10" fmla="*/ 2000996 w 4008470"/>
                <a:gd name="connsiteY10" fmla="*/ 104 h 4628509"/>
                <a:gd name="connsiteX11" fmla="*/ 549303 w 4008470"/>
                <a:gd name="connsiteY11" fmla="*/ 965360 h 4628509"/>
                <a:gd name="connsiteX12" fmla="*/ 1028700 w 4008470"/>
                <a:gd name="connsiteY12" fmla="*/ 2866384 h 4628509"/>
                <a:gd name="connsiteX13" fmla="*/ 0 w 4008470"/>
                <a:gd name="connsiteY13" fmla="*/ 4628509 h 4628509"/>
                <a:gd name="connsiteX14" fmla="*/ 0 w 4008470"/>
                <a:gd name="connsiteY14" fmla="*/ 4628509 h 4628509"/>
                <a:gd name="connsiteX0" fmla="*/ 2428875 w 4008470"/>
                <a:gd name="connsiteY0" fmla="*/ 3980953 h 4628653"/>
                <a:gd name="connsiteX1" fmla="*/ 2632875 w 4008470"/>
                <a:gd name="connsiteY1" fmla="*/ 3309482 h 4628653"/>
                <a:gd name="connsiteX2" fmla="*/ 3509921 w 4008470"/>
                <a:gd name="connsiteY2" fmla="*/ 3334827 h 4628653"/>
                <a:gd name="connsiteX3" fmla="*/ 3555226 w 4008470"/>
                <a:gd name="connsiteY3" fmla="*/ 2880028 h 4628653"/>
                <a:gd name="connsiteX4" fmla="*/ 3696446 w 4008470"/>
                <a:gd name="connsiteY4" fmla="*/ 2729202 h 4628653"/>
                <a:gd name="connsiteX5" fmla="*/ 3664806 w 4008470"/>
                <a:gd name="connsiteY5" fmla="*/ 2648281 h 4628653"/>
                <a:gd name="connsiteX6" fmla="*/ 3752850 w 4008470"/>
                <a:gd name="connsiteY6" fmla="*/ 2552203 h 4628653"/>
                <a:gd name="connsiteX7" fmla="*/ 3686175 w 4008470"/>
                <a:gd name="connsiteY7" fmla="*/ 2343481 h 4628653"/>
                <a:gd name="connsiteX8" fmla="*/ 4008452 w 4008470"/>
                <a:gd name="connsiteY8" fmla="*/ 2133932 h 4628653"/>
                <a:gd name="connsiteX9" fmla="*/ 3592581 w 4008470"/>
                <a:gd name="connsiteY9" fmla="*/ 1517208 h 4628653"/>
                <a:gd name="connsiteX10" fmla="*/ 2000996 w 4008470"/>
                <a:gd name="connsiteY10" fmla="*/ 248 h 4628653"/>
                <a:gd name="connsiteX11" fmla="*/ 549303 w 4008470"/>
                <a:gd name="connsiteY11" fmla="*/ 965504 h 4628653"/>
                <a:gd name="connsiteX12" fmla="*/ 1028700 w 4008470"/>
                <a:gd name="connsiteY12" fmla="*/ 2866528 h 4628653"/>
                <a:gd name="connsiteX13" fmla="*/ 0 w 4008470"/>
                <a:gd name="connsiteY13" fmla="*/ 4628653 h 4628653"/>
                <a:gd name="connsiteX14" fmla="*/ 0 w 4008470"/>
                <a:gd name="connsiteY14" fmla="*/ 4628653 h 4628653"/>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28700 w 4008470"/>
                <a:gd name="connsiteY12" fmla="*/ 2850641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28700 w 4008470"/>
                <a:gd name="connsiteY12" fmla="*/ 2850641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17859 w 4008470"/>
                <a:gd name="connsiteY0" fmla="*/ 3005448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17859 w 4008470"/>
                <a:gd name="connsiteY0" fmla="*/ 3005448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48004 w 4008470"/>
                <a:gd name="connsiteY0" fmla="*/ 2909989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48004 w 4008470"/>
                <a:gd name="connsiteY0" fmla="*/ 2909989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48004 w 4008470"/>
                <a:gd name="connsiteY0" fmla="*/ 2909989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248004 w 4008470"/>
                <a:gd name="connsiteY0" fmla="*/ 2909989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248004 w 4008470"/>
                <a:gd name="connsiteY0" fmla="*/ 2909989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127424 w 4008470"/>
                <a:gd name="connsiteY0" fmla="*/ 2809506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127424 w 4008470"/>
                <a:gd name="connsiteY0" fmla="*/ 2769313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102304 w 4008470"/>
                <a:gd name="connsiteY0" fmla="*/ 2759264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094989 w 4008470"/>
                <a:gd name="connsiteY0" fmla="*/ 2810471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094989 w 4008470"/>
                <a:gd name="connsiteY0" fmla="*/ 2810454 h 4612749"/>
                <a:gd name="connsiteX1" fmla="*/ 2172536 w 4008470"/>
                <a:gd name="connsiteY1" fmla="*/ 3138676 h 4612749"/>
                <a:gd name="connsiteX2" fmla="*/ 2632875 w 4008470"/>
                <a:gd name="connsiteY2" fmla="*/ 3293578 h 4612749"/>
                <a:gd name="connsiteX3" fmla="*/ 3509921 w 4008470"/>
                <a:gd name="connsiteY3" fmla="*/ 3318923 h 4612749"/>
                <a:gd name="connsiteX4" fmla="*/ 3555226 w 4008470"/>
                <a:gd name="connsiteY4" fmla="*/ 2864124 h 4612749"/>
                <a:gd name="connsiteX5" fmla="*/ 3710053 w 4008470"/>
                <a:gd name="connsiteY5" fmla="*/ 2718741 h 4612749"/>
                <a:gd name="connsiteX6" fmla="*/ 3664806 w 4008470"/>
                <a:gd name="connsiteY6" fmla="*/ 2632377 h 4612749"/>
                <a:gd name="connsiteX7" fmla="*/ 3752850 w 4008470"/>
                <a:gd name="connsiteY7" fmla="*/ 2536299 h 4612749"/>
                <a:gd name="connsiteX8" fmla="*/ 3686175 w 4008470"/>
                <a:gd name="connsiteY8" fmla="*/ 2327577 h 4612749"/>
                <a:gd name="connsiteX9" fmla="*/ 4008452 w 4008470"/>
                <a:gd name="connsiteY9" fmla="*/ 2118028 h 4612749"/>
                <a:gd name="connsiteX10" fmla="*/ 3592581 w 4008470"/>
                <a:gd name="connsiteY10" fmla="*/ 1501304 h 4612749"/>
                <a:gd name="connsiteX11" fmla="*/ 2000996 w 4008470"/>
                <a:gd name="connsiteY11" fmla="*/ 247 h 4612749"/>
                <a:gd name="connsiteX12" fmla="*/ 549303 w 4008470"/>
                <a:gd name="connsiteY12" fmla="*/ 949600 h 4612749"/>
                <a:gd name="connsiteX13" fmla="*/ 1016773 w 4008470"/>
                <a:gd name="connsiteY13" fmla="*/ 2874478 h 4612749"/>
                <a:gd name="connsiteX14" fmla="*/ 0 w 4008470"/>
                <a:gd name="connsiteY14" fmla="*/ 4612749 h 4612749"/>
                <a:gd name="connsiteX15" fmla="*/ 0 w 4008470"/>
                <a:gd name="connsiteY15" fmla="*/ 4612749 h 4612749"/>
                <a:gd name="connsiteX0" fmla="*/ 2279716 w 4193197"/>
                <a:gd name="connsiteY0" fmla="*/ 2810454 h 4802265"/>
                <a:gd name="connsiteX1" fmla="*/ 2357263 w 4193197"/>
                <a:gd name="connsiteY1" fmla="*/ 3138676 h 4802265"/>
                <a:gd name="connsiteX2" fmla="*/ 2817602 w 4193197"/>
                <a:gd name="connsiteY2" fmla="*/ 3293578 h 4802265"/>
                <a:gd name="connsiteX3" fmla="*/ 3694648 w 4193197"/>
                <a:gd name="connsiteY3" fmla="*/ 3318923 h 4802265"/>
                <a:gd name="connsiteX4" fmla="*/ 3739953 w 4193197"/>
                <a:gd name="connsiteY4" fmla="*/ 2864124 h 4802265"/>
                <a:gd name="connsiteX5" fmla="*/ 3894780 w 4193197"/>
                <a:gd name="connsiteY5" fmla="*/ 2718741 h 4802265"/>
                <a:gd name="connsiteX6" fmla="*/ 3849533 w 4193197"/>
                <a:gd name="connsiteY6" fmla="*/ 2632377 h 4802265"/>
                <a:gd name="connsiteX7" fmla="*/ 3937577 w 4193197"/>
                <a:gd name="connsiteY7" fmla="*/ 2536299 h 4802265"/>
                <a:gd name="connsiteX8" fmla="*/ 3870902 w 4193197"/>
                <a:gd name="connsiteY8" fmla="*/ 2327577 h 4802265"/>
                <a:gd name="connsiteX9" fmla="*/ 4193179 w 4193197"/>
                <a:gd name="connsiteY9" fmla="*/ 2118028 h 4802265"/>
                <a:gd name="connsiteX10" fmla="*/ 3777308 w 4193197"/>
                <a:gd name="connsiteY10" fmla="*/ 1501304 h 4802265"/>
                <a:gd name="connsiteX11" fmla="*/ 2185723 w 4193197"/>
                <a:gd name="connsiteY11" fmla="*/ 247 h 4802265"/>
                <a:gd name="connsiteX12" fmla="*/ 734030 w 4193197"/>
                <a:gd name="connsiteY12" fmla="*/ 949600 h 4802265"/>
                <a:gd name="connsiteX13" fmla="*/ 1201500 w 4193197"/>
                <a:gd name="connsiteY13" fmla="*/ 2874478 h 4802265"/>
                <a:gd name="connsiteX14" fmla="*/ 184727 w 4193197"/>
                <a:gd name="connsiteY14" fmla="*/ 4612749 h 4802265"/>
                <a:gd name="connsiteX15" fmla="*/ 0 w 4193197"/>
                <a:gd name="connsiteY15" fmla="*/ 4797476 h 4802265"/>
                <a:gd name="connsiteX0" fmla="*/ 2094989 w 4008470"/>
                <a:gd name="connsiteY0" fmla="*/ 2810454 h 4612749"/>
                <a:gd name="connsiteX1" fmla="*/ 2172536 w 4008470"/>
                <a:gd name="connsiteY1" fmla="*/ 3138676 h 4612749"/>
                <a:gd name="connsiteX2" fmla="*/ 2632875 w 4008470"/>
                <a:gd name="connsiteY2" fmla="*/ 3293578 h 4612749"/>
                <a:gd name="connsiteX3" fmla="*/ 3509921 w 4008470"/>
                <a:gd name="connsiteY3" fmla="*/ 3318923 h 4612749"/>
                <a:gd name="connsiteX4" fmla="*/ 3555226 w 4008470"/>
                <a:gd name="connsiteY4" fmla="*/ 2864124 h 4612749"/>
                <a:gd name="connsiteX5" fmla="*/ 3710053 w 4008470"/>
                <a:gd name="connsiteY5" fmla="*/ 2718741 h 4612749"/>
                <a:gd name="connsiteX6" fmla="*/ 3664806 w 4008470"/>
                <a:gd name="connsiteY6" fmla="*/ 2632377 h 4612749"/>
                <a:gd name="connsiteX7" fmla="*/ 3752850 w 4008470"/>
                <a:gd name="connsiteY7" fmla="*/ 2536299 h 4612749"/>
                <a:gd name="connsiteX8" fmla="*/ 3686175 w 4008470"/>
                <a:gd name="connsiteY8" fmla="*/ 2327577 h 4612749"/>
                <a:gd name="connsiteX9" fmla="*/ 4008452 w 4008470"/>
                <a:gd name="connsiteY9" fmla="*/ 2118028 h 4612749"/>
                <a:gd name="connsiteX10" fmla="*/ 3592581 w 4008470"/>
                <a:gd name="connsiteY10" fmla="*/ 1501304 h 4612749"/>
                <a:gd name="connsiteX11" fmla="*/ 2000996 w 4008470"/>
                <a:gd name="connsiteY11" fmla="*/ 247 h 4612749"/>
                <a:gd name="connsiteX12" fmla="*/ 549303 w 4008470"/>
                <a:gd name="connsiteY12" fmla="*/ 949600 h 4612749"/>
                <a:gd name="connsiteX13" fmla="*/ 1016773 w 4008470"/>
                <a:gd name="connsiteY13" fmla="*/ 2874478 h 4612749"/>
                <a:gd name="connsiteX14" fmla="*/ 0 w 4008470"/>
                <a:gd name="connsiteY14" fmla="*/ 4612749 h 4612749"/>
                <a:gd name="connsiteX0" fmla="*/ 2279716 w 4193197"/>
                <a:gd name="connsiteY0" fmla="*/ 2810454 h 4732822"/>
                <a:gd name="connsiteX1" fmla="*/ 2357263 w 4193197"/>
                <a:gd name="connsiteY1" fmla="*/ 3138676 h 4732822"/>
                <a:gd name="connsiteX2" fmla="*/ 2817602 w 4193197"/>
                <a:gd name="connsiteY2" fmla="*/ 3293578 h 4732822"/>
                <a:gd name="connsiteX3" fmla="*/ 3694648 w 4193197"/>
                <a:gd name="connsiteY3" fmla="*/ 3318923 h 4732822"/>
                <a:gd name="connsiteX4" fmla="*/ 3739953 w 4193197"/>
                <a:gd name="connsiteY4" fmla="*/ 2864124 h 4732822"/>
                <a:gd name="connsiteX5" fmla="*/ 3894780 w 4193197"/>
                <a:gd name="connsiteY5" fmla="*/ 2718741 h 4732822"/>
                <a:gd name="connsiteX6" fmla="*/ 3849533 w 4193197"/>
                <a:gd name="connsiteY6" fmla="*/ 2632377 h 4732822"/>
                <a:gd name="connsiteX7" fmla="*/ 3937577 w 4193197"/>
                <a:gd name="connsiteY7" fmla="*/ 2536299 h 4732822"/>
                <a:gd name="connsiteX8" fmla="*/ 3870902 w 4193197"/>
                <a:gd name="connsiteY8" fmla="*/ 2327577 h 4732822"/>
                <a:gd name="connsiteX9" fmla="*/ 4193179 w 4193197"/>
                <a:gd name="connsiteY9" fmla="*/ 2118028 h 4732822"/>
                <a:gd name="connsiteX10" fmla="*/ 3777308 w 4193197"/>
                <a:gd name="connsiteY10" fmla="*/ 1501304 h 4732822"/>
                <a:gd name="connsiteX11" fmla="*/ 2185723 w 4193197"/>
                <a:gd name="connsiteY11" fmla="*/ 247 h 4732822"/>
                <a:gd name="connsiteX12" fmla="*/ 734030 w 4193197"/>
                <a:gd name="connsiteY12" fmla="*/ 949600 h 4732822"/>
                <a:gd name="connsiteX13" fmla="*/ 1201500 w 4193197"/>
                <a:gd name="connsiteY13" fmla="*/ 2874478 h 4732822"/>
                <a:gd name="connsiteX14" fmla="*/ 0 w 4193197"/>
                <a:gd name="connsiteY14" fmla="*/ 4732822 h 4732822"/>
                <a:gd name="connsiteX0" fmla="*/ 2279716 w 4193197"/>
                <a:gd name="connsiteY0" fmla="*/ 2810222 h 4732590"/>
                <a:gd name="connsiteX1" fmla="*/ 2357263 w 4193197"/>
                <a:gd name="connsiteY1" fmla="*/ 3138444 h 4732590"/>
                <a:gd name="connsiteX2" fmla="*/ 2817602 w 4193197"/>
                <a:gd name="connsiteY2" fmla="*/ 3293346 h 4732590"/>
                <a:gd name="connsiteX3" fmla="*/ 3694648 w 4193197"/>
                <a:gd name="connsiteY3" fmla="*/ 3318691 h 4732590"/>
                <a:gd name="connsiteX4" fmla="*/ 3739953 w 4193197"/>
                <a:gd name="connsiteY4" fmla="*/ 2863892 h 4732590"/>
                <a:gd name="connsiteX5" fmla="*/ 3894780 w 4193197"/>
                <a:gd name="connsiteY5" fmla="*/ 2718509 h 4732590"/>
                <a:gd name="connsiteX6" fmla="*/ 3849533 w 4193197"/>
                <a:gd name="connsiteY6" fmla="*/ 2632145 h 4732590"/>
                <a:gd name="connsiteX7" fmla="*/ 3937577 w 4193197"/>
                <a:gd name="connsiteY7" fmla="*/ 2536067 h 4732590"/>
                <a:gd name="connsiteX8" fmla="*/ 3870902 w 4193197"/>
                <a:gd name="connsiteY8" fmla="*/ 2327345 h 4732590"/>
                <a:gd name="connsiteX9" fmla="*/ 4193179 w 4193197"/>
                <a:gd name="connsiteY9" fmla="*/ 2117796 h 4732590"/>
                <a:gd name="connsiteX10" fmla="*/ 3777308 w 4193197"/>
                <a:gd name="connsiteY10" fmla="*/ 1501072 h 4732590"/>
                <a:gd name="connsiteX11" fmla="*/ 2185723 w 4193197"/>
                <a:gd name="connsiteY11" fmla="*/ 15 h 4732590"/>
                <a:gd name="connsiteX12" fmla="*/ 734030 w 4193197"/>
                <a:gd name="connsiteY12" fmla="*/ 949368 h 4732590"/>
                <a:gd name="connsiteX13" fmla="*/ 1201500 w 4193197"/>
                <a:gd name="connsiteY13" fmla="*/ 2874246 h 4732590"/>
                <a:gd name="connsiteX14" fmla="*/ 0 w 4193197"/>
                <a:gd name="connsiteY14" fmla="*/ 4732590 h 4732590"/>
                <a:gd name="connsiteX0" fmla="*/ 2279716 w 4193197"/>
                <a:gd name="connsiteY0" fmla="*/ 2810579 h 4732947"/>
                <a:gd name="connsiteX1" fmla="*/ 2357263 w 4193197"/>
                <a:gd name="connsiteY1" fmla="*/ 3138801 h 4732947"/>
                <a:gd name="connsiteX2" fmla="*/ 2817602 w 4193197"/>
                <a:gd name="connsiteY2" fmla="*/ 3293703 h 4732947"/>
                <a:gd name="connsiteX3" fmla="*/ 3694648 w 4193197"/>
                <a:gd name="connsiteY3" fmla="*/ 3319048 h 4732947"/>
                <a:gd name="connsiteX4" fmla="*/ 3739953 w 4193197"/>
                <a:gd name="connsiteY4" fmla="*/ 2864249 h 4732947"/>
                <a:gd name="connsiteX5" fmla="*/ 3894780 w 4193197"/>
                <a:gd name="connsiteY5" fmla="*/ 2718866 h 4732947"/>
                <a:gd name="connsiteX6" fmla="*/ 3849533 w 4193197"/>
                <a:gd name="connsiteY6" fmla="*/ 2632502 h 4732947"/>
                <a:gd name="connsiteX7" fmla="*/ 3937577 w 4193197"/>
                <a:gd name="connsiteY7" fmla="*/ 2536424 h 4732947"/>
                <a:gd name="connsiteX8" fmla="*/ 3870902 w 4193197"/>
                <a:gd name="connsiteY8" fmla="*/ 2327702 h 4732947"/>
                <a:gd name="connsiteX9" fmla="*/ 4193179 w 4193197"/>
                <a:gd name="connsiteY9" fmla="*/ 2118153 h 4732947"/>
                <a:gd name="connsiteX10" fmla="*/ 3777308 w 4193197"/>
                <a:gd name="connsiteY10" fmla="*/ 1501429 h 4732947"/>
                <a:gd name="connsiteX11" fmla="*/ 2185723 w 4193197"/>
                <a:gd name="connsiteY11" fmla="*/ 372 h 4732947"/>
                <a:gd name="connsiteX12" fmla="*/ 734030 w 4193197"/>
                <a:gd name="connsiteY12" fmla="*/ 949725 h 4732947"/>
                <a:gd name="connsiteX13" fmla="*/ 1201500 w 4193197"/>
                <a:gd name="connsiteY13" fmla="*/ 2874603 h 4732947"/>
                <a:gd name="connsiteX14" fmla="*/ 0 w 4193197"/>
                <a:gd name="connsiteY14" fmla="*/ 4732947 h 4732947"/>
                <a:gd name="connsiteX0" fmla="*/ 2279716 w 4193197"/>
                <a:gd name="connsiteY0" fmla="*/ 2810605 h 4732973"/>
                <a:gd name="connsiteX1" fmla="*/ 2357263 w 4193197"/>
                <a:gd name="connsiteY1" fmla="*/ 3138827 h 4732973"/>
                <a:gd name="connsiteX2" fmla="*/ 2817602 w 4193197"/>
                <a:gd name="connsiteY2" fmla="*/ 3293729 h 4732973"/>
                <a:gd name="connsiteX3" fmla="*/ 3694648 w 4193197"/>
                <a:gd name="connsiteY3" fmla="*/ 3319074 h 4732973"/>
                <a:gd name="connsiteX4" fmla="*/ 3739953 w 4193197"/>
                <a:gd name="connsiteY4" fmla="*/ 2864275 h 4732973"/>
                <a:gd name="connsiteX5" fmla="*/ 3894780 w 4193197"/>
                <a:gd name="connsiteY5" fmla="*/ 2718892 h 4732973"/>
                <a:gd name="connsiteX6" fmla="*/ 3849533 w 4193197"/>
                <a:gd name="connsiteY6" fmla="*/ 2632528 h 4732973"/>
                <a:gd name="connsiteX7" fmla="*/ 3937577 w 4193197"/>
                <a:gd name="connsiteY7" fmla="*/ 2536450 h 4732973"/>
                <a:gd name="connsiteX8" fmla="*/ 3870902 w 4193197"/>
                <a:gd name="connsiteY8" fmla="*/ 2327728 h 4732973"/>
                <a:gd name="connsiteX9" fmla="*/ 4193179 w 4193197"/>
                <a:gd name="connsiteY9" fmla="*/ 2118179 h 4732973"/>
                <a:gd name="connsiteX10" fmla="*/ 3777308 w 4193197"/>
                <a:gd name="connsiteY10" fmla="*/ 1501455 h 4732973"/>
                <a:gd name="connsiteX11" fmla="*/ 2185723 w 4193197"/>
                <a:gd name="connsiteY11" fmla="*/ 398 h 4732973"/>
                <a:gd name="connsiteX12" fmla="*/ 734030 w 4193197"/>
                <a:gd name="connsiteY12" fmla="*/ 949751 h 4732973"/>
                <a:gd name="connsiteX13" fmla="*/ 1201500 w 4193197"/>
                <a:gd name="connsiteY13" fmla="*/ 2874629 h 4732973"/>
                <a:gd name="connsiteX14" fmla="*/ 0 w 4193197"/>
                <a:gd name="connsiteY14" fmla="*/ 4732973 h 4732973"/>
                <a:gd name="connsiteX0" fmla="*/ 2279716 w 4193197"/>
                <a:gd name="connsiteY0" fmla="*/ 2810605 h 4732973"/>
                <a:gd name="connsiteX1" fmla="*/ 2357263 w 4193197"/>
                <a:gd name="connsiteY1" fmla="*/ 3138827 h 4732973"/>
                <a:gd name="connsiteX2" fmla="*/ 2817602 w 4193197"/>
                <a:gd name="connsiteY2" fmla="*/ 3293729 h 4732973"/>
                <a:gd name="connsiteX3" fmla="*/ 3694648 w 4193197"/>
                <a:gd name="connsiteY3" fmla="*/ 3319074 h 4732973"/>
                <a:gd name="connsiteX4" fmla="*/ 3739953 w 4193197"/>
                <a:gd name="connsiteY4" fmla="*/ 2864275 h 4732973"/>
                <a:gd name="connsiteX5" fmla="*/ 3894780 w 4193197"/>
                <a:gd name="connsiteY5" fmla="*/ 2718892 h 4732973"/>
                <a:gd name="connsiteX6" fmla="*/ 3849533 w 4193197"/>
                <a:gd name="connsiteY6" fmla="*/ 2632528 h 4732973"/>
                <a:gd name="connsiteX7" fmla="*/ 3937577 w 4193197"/>
                <a:gd name="connsiteY7" fmla="*/ 2536450 h 4732973"/>
                <a:gd name="connsiteX8" fmla="*/ 3870902 w 4193197"/>
                <a:gd name="connsiteY8" fmla="*/ 2327728 h 4732973"/>
                <a:gd name="connsiteX9" fmla="*/ 4193179 w 4193197"/>
                <a:gd name="connsiteY9" fmla="*/ 2118179 h 4732973"/>
                <a:gd name="connsiteX10" fmla="*/ 3777308 w 4193197"/>
                <a:gd name="connsiteY10" fmla="*/ 1501455 h 4732973"/>
                <a:gd name="connsiteX11" fmla="*/ 2185723 w 4193197"/>
                <a:gd name="connsiteY11" fmla="*/ 398 h 4732973"/>
                <a:gd name="connsiteX12" fmla="*/ 734030 w 4193197"/>
                <a:gd name="connsiteY12" fmla="*/ 949751 h 4732973"/>
                <a:gd name="connsiteX13" fmla="*/ 1201500 w 4193197"/>
                <a:gd name="connsiteY13" fmla="*/ 2874629 h 4732973"/>
                <a:gd name="connsiteX14" fmla="*/ 0 w 4193197"/>
                <a:gd name="connsiteY14" fmla="*/ 4732973 h 4732973"/>
                <a:gd name="connsiteX0" fmla="*/ 2279716 w 4193197"/>
                <a:gd name="connsiteY0" fmla="*/ 2810245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 name="connsiteX0" fmla="*/ 2146101 w 4193197"/>
                <a:gd name="connsiteY0" fmla="*/ 2793543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 name="connsiteX0" fmla="*/ 2171154 w 4193197"/>
                <a:gd name="connsiteY0" fmla="*/ 2793543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 name="connsiteX0" fmla="*/ 2171154 w 4193197"/>
                <a:gd name="connsiteY0" fmla="*/ 2793543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3197" h="4732613">
                  <a:moveTo>
                    <a:pt x="2171154" y="2793543"/>
                  </a:moveTo>
                  <a:cubicBezTo>
                    <a:pt x="2171137" y="2796491"/>
                    <a:pt x="2241171" y="3055163"/>
                    <a:pt x="2357263" y="3138467"/>
                  </a:cubicBezTo>
                  <a:cubicBezTo>
                    <a:pt x="2473355" y="3221771"/>
                    <a:pt x="2602241" y="3253280"/>
                    <a:pt x="2817602" y="3293369"/>
                  </a:cubicBezTo>
                  <a:cubicBezTo>
                    <a:pt x="3120276" y="3326939"/>
                    <a:pt x="3353266" y="3509048"/>
                    <a:pt x="3694648" y="3318714"/>
                  </a:cubicBezTo>
                  <a:cubicBezTo>
                    <a:pt x="3836971" y="3193620"/>
                    <a:pt x="3740754" y="3068524"/>
                    <a:pt x="3739953" y="2863915"/>
                  </a:cubicBezTo>
                  <a:cubicBezTo>
                    <a:pt x="3775679" y="2763640"/>
                    <a:pt x="3886456" y="2819891"/>
                    <a:pt x="3894780" y="2718532"/>
                  </a:cubicBezTo>
                  <a:cubicBezTo>
                    <a:pt x="3894481" y="2664225"/>
                    <a:pt x="3872007" y="2665768"/>
                    <a:pt x="3849533" y="2632168"/>
                  </a:cubicBezTo>
                  <a:cubicBezTo>
                    <a:pt x="3878881" y="2600142"/>
                    <a:pt x="3931042" y="2590928"/>
                    <a:pt x="3937577" y="2536090"/>
                  </a:cubicBezTo>
                  <a:cubicBezTo>
                    <a:pt x="3940460" y="2476644"/>
                    <a:pt x="3869273" y="2411520"/>
                    <a:pt x="3870902" y="2327368"/>
                  </a:cubicBezTo>
                  <a:cubicBezTo>
                    <a:pt x="3906766" y="2246916"/>
                    <a:pt x="4161291" y="2257906"/>
                    <a:pt x="4193179" y="2117819"/>
                  </a:cubicBezTo>
                  <a:cubicBezTo>
                    <a:pt x="4196354" y="1985132"/>
                    <a:pt x="3794012" y="1784857"/>
                    <a:pt x="3777308" y="1501095"/>
                  </a:cubicBezTo>
                  <a:cubicBezTo>
                    <a:pt x="3788793" y="-21000"/>
                    <a:pt x="2469554" y="2993"/>
                    <a:pt x="2185723" y="38"/>
                  </a:cubicBezTo>
                  <a:cubicBezTo>
                    <a:pt x="1850254" y="-3455"/>
                    <a:pt x="986143" y="238773"/>
                    <a:pt x="734030" y="949391"/>
                  </a:cubicBezTo>
                  <a:cubicBezTo>
                    <a:pt x="415922" y="2116797"/>
                    <a:pt x="1089409" y="2188910"/>
                    <a:pt x="1201500" y="2874269"/>
                  </a:cubicBezTo>
                  <a:cubicBezTo>
                    <a:pt x="1152798" y="3891015"/>
                    <a:pt x="200250" y="4412113"/>
                    <a:pt x="0" y="4732613"/>
                  </a:cubicBezTo>
                </a:path>
              </a:pathLst>
            </a:cu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p>
          </p:txBody>
        </p:sp>
        <p:grpSp>
          <p:nvGrpSpPr>
            <p:cNvPr id="128" name="Group 44">
              <a:extLst>
                <a:ext uri="{FF2B5EF4-FFF2-40B4-BE49-F238E27FC236}">
                  <a16:creationId xmlns:a16="http://schemas.microsoft.com/office/drawing/2014/main" id="{AFDEB046-99D2-4524-AB06-0B16C88AE6D7}"/>
                </a:ext>
              </a:extLst>
            </p:cNvPr>
            <p:cNvGrpSpPr/>
            <p:nvPr/>
          </p:nvGrpSpPr>
          <p:grpSpPr>
            <a:xfrm rot="19540464" flipH="1">
              <a:off x="1999740" y="2347681"/>
              <a:ext cx="3774112" cy="4277087"/>
              <a:chOff x="5365048" y="479821"/>
              <a:chExt cx="8036930" cy="9108010"/>
            </a:xfrm>
            <a:effectLst>
              <a:outerShdw blurRad="50800" dist="38100" dir="5400000" algn="t" rotWithShape="0">
                <a:prstClr val="black">
                  <a:alpha val="40000"/>
                </a:prstClr>
              </a:outerShdw>
            </a:effectLst>
          </p:grpSpPr>
          <p:sp>
            <p:nvSpPr>
              <p:cNvPr id="129" name="Freeform: Shape 45">
                <a:extLst>
                  <a:ext uri="{FF2B5EF4-FFF2-40B4-BE49-F238E27FC236}">
                    <a16:creationId xmlns:a16="http://schemas.microsoft.com/office/drawing/2014/main" id="{F662FDEE-E66B-4638-ABBF-DFB2EC1DEA5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0" name="Freeform: Shape 46">
                <a:extLst>
                  <a:ext uri="{FF2B5EF4-FFF2-40B4-BE49-F238E27FC236}">
                    <a16:creationId xmlns:a16="http://schemas.microsoft.com/office/drawing/2014/main" id="{8FF5C193-82C9-49F8-827B-3930DF425AC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1" name="Freeform: Shape 47">
                <a:extLst>
                  <a:ext uri="{FF2B5EF4-FFF2-40B4-BE49-F238E27FC236}">
                    <a16:creationId xmlns:a16="http://schemas.microsoft.com/office/drawing/2014/main" id="{82F768EB-6A4D-4C96-ADD5-1975B5DB33D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2" name="Freeform: Shape 48">
                <a:extLst>
                  <a:ext uri="{FF2B5EF4-FFF2-40B4-BE49-F238E27FC236}">
                    <a16:creationId xmlns:a16="http://schemas.microsoft.com/office/drawing/2014/main" id="{88CC8E19-EB5A-4020-BDF4-20BD9D65753A}"/>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adFill>
                <a:gsLst>
                  <a:gs pos="0">
                    <a:schemeClr val="accent1">
                      <a:lumMod val="75000"/>
                    </a:schemeClr>
                  </a:gs>
                  <a:gs pos="100000">
                    <a:schemeClr val="accent1">
                      <a:lumMod val="75000"/>
                    </a:schemeClr>
                  </a:gs>
                </a:gsLst>
                <a:lin ang="192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3" name="Freeform: Shape 49">
                <a:extLst>
                  <a:ext uri="{FF2B5EF4-FFF2-40B4-BE49-F238E27FC236}">
                    <a16:creationId xmlns:a16="http://schemas.microsoft.com/office/drawing/2014/main" id="{AEFFEA12-6120-4381-92BC-1581FDF1649F}"/>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adFill>
                <a:gsLst>
                  <a:gs pos="0">
                    <a:schemeClr val="accent1">
                      <a:lumMod val="90000"/>
                    </a:schemeClr>
                  </a:gs>
                  <a:gs pos="100000">
                    <a:schemeClr val="accent1">
                      <a:lumMod val="90000"/>
                    </a:schemeClr>
                  </a:gs>
                </a:gsLst>
                <a:lin ang="192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Freeform: Shape 50">
                <a:extLst>
                  <a:ext uri="{FF2B5EF4-FFF2-40B4-BE49-F238E27FC236}">
                    <a16:creationId xmlns:a16="http://schemas.microsoft.com/office/drawing/2014/main" id="{361C6D23-0836-4512-BAD6-2CD7E0ACF45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accent1">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5" name="Freeform: Shape 51">
                <a:extLst>
                  <a:ext uri="{FF2B5EF4-FFF2-40B4-BE49-F238E27FC236}">
                    <a16:creationId xmlns:a16="http://schemas.microsoft.com/office/drawing/2014/main" id="{970DE500-7DE5-4C82-BAF9-B410AF55F79D}"/>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799718" y="1484854"/>
            <a:ext cx="5611591"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zh-TW"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一</a:t>
            </a:r>
            <a:r>
              <a:rPr lang="en-US" altLang="zh-TW"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禁止歧視原則</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2" name="文字方塊 1"/>
          <p:cNvSpPr txBox="1"/>
          <p:nvPr/>
        </p:nvSpPr>
        <p:spPr>
          <a:xfrm>
            <a:off x="799718" y="2642583"/>
            <a:ext cx="10435841" cy="2246769"/>
          </a:xfrm>
          <a:prstGeom prst="rect">
            <a:avLst/>
          </a:prstGeom>
          <a:noFill/>
        </p:spPr>
        <p:txBody>
          <a:bodyPr wrap="square" rtlCol="0">
            <a:spAutoFit/>
          </a:bodyPr>
          <a:lstStyle/>
          <a:p>
            <a:pPr marL="457200" indent="-457200" algn="just">
              <a:buFont typeface="Wingdings" panose="05000000000000000000" pitchFamily="2" charset="2"/>
              <a:buChar char="u"/>
            </a:pPr>
            <a:r>
              <a:rPr lang="zh-TW" altLang="en-US" sz="2800" dirty="0" smtClean="0">
                <a:latin typeface="王漢宗特黑體繁" panose="02000500000000000000" pitchFamily="2" charset="-120"/>
                <a:ea typeface="王漢宗特黑體繁" panose="02000500000000000000" pitchFamily="2" charset="-120"/>
              </a:rPr>
              <a:t>有意</a:t>
            </a:r>
            <a:r>
              <a:rPr lang="zh-TW" altLang="en-US" sz="2800" dirty="0">
                <a:latin typeface="王漢宗特黑體繁" panose="02000500000000000000" pitchFamily="2" charset="-120"/>
                <a:ea typeface="王漢宗特黑體繁" panose="02000500000000000000" pitchFamily="2" charset="-120"/>
              </a:rPr>
              <a:t>的歧視與無意的歧視 </a:t>
            </a:r>
            <a:endParaRPr lang="en-US" altLang="zh-TW" sz="2800" dirty="0" smtClean="0">
              <a:latin typeface="王漢宗特黑體繁" panose="02000500000000000000" pitchFamily="2" charset="-120"/>
              <a:ea typeface="王漢宗特黑體繁" panose="02000500000000000000" pitchFamily="2" charset="-120"/>
            </a:endParaRPr>
          </a:p>
          <a:p>
            <a:pPr algn="just"/>
            <a:endParaRPr lang="en-US" altLang="zh-TW" sz="2800" dirty="0" smtClean="0">
              <a:latin typeface="王漢宗特黑體繁" panose="02000500000000000000" pitchFamily="2" charset="-120"/>
              <a:ea typeface="王漢宗特黑體繁" panose="02000500000000000000" pitchFamily="2" charset="-120"/>
            </a:endParaRPr>
          </a:p>
          <a:p>
            <a:pPr marL="457200" indent="-457200" algn="just">
              <a:buFont typeface="Wingdings" panose="05000000000000000000" pitchFamily="2" charset="2"/>
              <a:buChar char="u"/>
            </a:pPr>
            <a:r>
              <a:rPr lang="zh-TW" altLang="en-US" sz="2800" u="sng" dirty="0" smtClean="0">
                <a:latin typeface="王漢宗特黑體繁" panose="02000500000000000000" pitchFamily="2" charset="-120"/>
                <a:ea typeface="王漢宗特黑體繁" panose="02000500000000000000" pitchFamily="2" charset="-120"/>
              </a:rPr>
              <a:t>法律</a:t>
            </a:r>
            <a:r>
              <a:rPr lang="zh-TW" altLang="en-US" sz="2800" u="sng" dirty="0">
                <a:latin typeface="王漢宗特黑體繁" panose="02000500000000000000" pitchFamily="2" charset="-120"/>
                <a:ea typeface="王漢宗特黑體繁" panose="02000500000000000000" pitchFamily="2" charset="-120"/>
              </a:rPr>
              <a:t>上</a:t>
            </a:r>
            <a:r>
              <a:rPr lang="en-US" altLang="zh-TW" sz="2800" u="sng" dirty="0">
                <a:latin typeface="王漢宗特黑體繁" panose="02000500000000000000" pitchFamily="2" charset="-120"/>
                <a:ea typeface="王漢宗特黑體繁" panose="02000500000000000000" pitchFamily="2" charset="-120"/>
              </a:rPr>
              <a:t>(de jure)</a:t>
            </a:r>
            <a:r>
              <a:rPr lang="zh-TW" altLang="en-US" sz="2800" dirty="0">
                <a:latin typeface="王漢宗特黑體繁" panose="02000500000000000000" pitchFamily="2" charset="-120"/>
                <a:ea typeface="王漢宗特黑體繁" panose="02000500000000000000" pitchFamily="2" charset="-120"/>
              </a:rPr>
              <a:t>之歧視與</a:t>
            </a:r>
            <a:r>
              <a:rPr lang="zh-TW" altLang="en-US" sz="2800" u="sng" dirty="0">
                <a:latin typeface="王漢宗特黑體繁" panose="02000500000000000000" pitchFamily="2" charset="-120"/>
                <a:ea typeface="王漢宗特黑體繁" panose="02000500000000000000" pitchFamily="2" charset="-120"/>
              </a:rPr>
              <a:t>實際上</a:t>
            </a:r>
            <a:r>
              <a:rPr lang="en-US" altLang="zh-TW" sz="2800" u="sng" dirty="0">
                <a:latin typeface="王漢宗特黑體繁" panose="02000500000000000000" pitchFamily="2" charset="-120"/>
                <a:ea typeface="王漢宗特黑體繁" panose="02000500000000000000" pitchFamily="2" charset="-120"/>
              </a:rPr>
              <a:t>(de facto)</a:t>
            </a:r>
            <a:r>
              <a:rPr lang="zh-TW" altLang="en-US" sz="2800" dirty="0">
                <a:latin typeface="王漢宗特黑體繁" panose="02000500000000000000" pitchFamily="2" charset="-120"/>
                <a:ea typeface="王漢宗特黑體繁" panose="02000500000000000000" pitchFamily="2" charset="-120"/>
              </a:rPr>
              <a:t>之歧視 </a:t>
            </a:r>
            <a:endParaRPr lang="en-US" altLang="zh-TW" sz="2800" dirty="0" smtClean="0">
              <a:latin typeface="王漢宗特黑體繁" panose="02000500000000000000" pitchFamily="2" charset="-120"/>
              <a:ea typeface="王漢宗特黑體繁" panose="02000500000000000000" pitchFamily="2" charset="-120"/>
            </a:endParaRPr>
          </a:p>
          <a:p>
            <a:pPr algn="just"/>
            <a:endParaRPr lang="en-US" altLang="zh-TW" sz="2800" dirty="0" smtClean="0">
              <a:latin typeface="王漢宗特黑體繁" panose="02000500000000000000" pitchFamily="2" charset="-120"/>
              <a:ea typeface="王漢宗特黑體繁" panose="02000500000000000000" pitchFamily="2" charset="-120"/>
            </a:endParaRPr>
          </a:p>
          <a:p>
            <a:pPr marL="457200" indent="-457200" algn="just">
              <a:buFont typeface="Wingdings" panose="05000000000000000000" pitchFamily="2" charset="2"/>
              <a:buChar char="u"/>
            </a:pPr>
            <a:r>
              <a:rPr lang="zh-TW" altLang="en-US" sz="2800" dirty="0" smtClean="0">
                <a:latin typeface="王漢宗特黑體繁" panose="02000500000000000000" pitchFamily="2" charset="-120"/>
                <a:ea typeface="王漢宗特黑體繁" panose="02000500000000000000" pitchFamily="2" charset="-120"/>
              </a:rPr>
              <a:t>政府</a:t>
            </a:r>
            <a:r>
              <a:rPr lang="zh-TW" altLang="en-US" sz="2800" dirty="0">
                <a:latin typeface="王漢宗特黑體繁" panose="02000500000000000000" pitchFamily="2" charset="-120"/>
                <a:ea typeface="王漢宗特黑體繁" panose="02000500000000000000" pitchFamily="2" charset="-120"/>
              </a:rPr>
              <a:t>行為和私人行為</a:t>
            </a:r>
            <a:r>
              <a:rPr lang="en-US" altLang="zh-TW" sz="2800" dirty="0">
                <a:latin typeface="王漢宗特黑體繁" panose="02000500000000000000" pitchFamily="2" charset="-120"/>
                <a:ea typeface="王漢宗特黑體繁" panose="02000500000000000000" pitchFamily="2" charset="-120"/>
              </a:rPr>
              <a:t>(</a:t>
            </a:r>
            <a:r>
              <a:rPr lang="zh-TW" altLang="en-US" sz="2800" dirty="0">
                <a:latin typeface="王漢宗特黑體繁" panose="02000500000000000000" pitchFamily="2" charset="-120"/>
                <a:ea typeface="王漢宗特黑體繁" panose="02000500000000000000" pitchFamily="2" charset="-120"/>
              </a:rPr>
              <a:t>非政府組織、</a:t>
            </a:r>
            <a:r>
              <a:rPr lang="zh-TW" altLang="en-US" sz="2800" dirty="0" smtClean="0">
                <a:latin typeface="王漢宗特黑體繁" panose="02000500000000000000" pitchFamily="2" charset="-120"/>
                <a:ea typeface="王漢宗特黑體繁" panose="02000500000000000000" pitchFamily="2" charset="-120"/>
              </a:rPr>
              <a:t>機構、個人、企業</a:t>
            </a:r>
            <a:r>
              <a:rPr lang="zh-TW" altLang="en-US" sz="2800" dirty="0">
                <a:latin typeface="王漢宗特黑體繁" panose="02000500000000000000" pitchFamily="2" charset="-120"/>
                <a:ea typeface="王漢宗特黑體繁" panose="02000500000000000000" pitchFamily="2" charset="-120"/>
              </a:rPr>
              <a:t>等</a:t>
            </a:r>
            <a:r>
              <a:rPr lang="en-US" altLang="zh-TW" sz="2800" dirty="0">
                <a:latin typeface="王漢宗特黑體繁" panose="02000500000000000000" pitchFamily="2" charset="-120"/>
                <a:ea typeface="王漢宗特黑體繁" panose="02000500000000000000" pitchFamily="2" charset="-120"/>
              </a:rPr>
              <a:t>)</a:t>
            </a:r>
            <a:endParaRPr lang="zh-TW" altLang="en-US" sz="2800" dirty="0">
              <a:latin typeface="王漢宗特黑體繁" panose="02000500000000000000" pitchFamily="2" charset="-120"/>
              <a:ea typeface="王漢宗特黑體繁" panose="02000500000000000000" pitchFamily="2" charset="-120"/>
            </a:endParaRPr>
          </a:p>
        </p:txBody>
      </p:sp>
      <p:sp>
        <p:nvSpPr>
          <p:cNvPr id="6" name="矩形 5"/>
          <p:cNvSpPr/>
          <p:nvPr/>
        </p:nvSpPr>
        <p:spPr>
          <a:xfrm>
            <a:off x="9089869" y="6355396"/>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sp>
        <p:nvSpPr>
          <p:cNvPr id="4" name="矩形 3"/>
          <p:cNvSpPr/>
          <p:nvPr/>
        </p:nvSpPr>
        <p:spPr>
          <a:xfrm>
            <a:off x="253180" y="304777"/>
            <a:ext cx="6792244" cy="646331"/>
          </a:xfrm>
          <a:prstGeom prst="rect">
            <a:avLst/>
          </a:prstGeom>
        </p:spPr>
        <p:txBody>
          <a:bodyPr wrap="none">
            <a:spAutoFit/>
          </a:bodyPr>
          <a:lstStyle/>
          <a:p>
            <a:pPr>
              <a:lnSpc>
                <a:spcPct val="90000"/>
              </a:lnSpc>
            </a:pP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二、</a:t>
            </a:r>
            <a:r>
              <a:rPr lang="en-US" altLang="ko-KR"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CEDAW</a:t>
            </a: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 三核心</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概念</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續</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endParaRPr lang="ko-KR" altLang="en-US" sz="4000" b="1" dirty="0">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9" name="Freeform 13">
            <a:extLst>
              <a:ext uri="{FF2B5EF4-FFF2-40B4-BE49-F238E27FC236}">
                <a16:creationId xmlns:a16="http://schemas.microsoft.com/office/drawing/2014/main" id="{08C25716-4655-4B56-B91F-0022C19B185E}"/>
              </a:ext>
            </a:extLst>
          </p:cNvPr>
          <p:cNvSpPr>
            <a:spLocks/>
          </p:cNvSpPr>
          <p:nvPr/>
        </p:nvSpPr>
        <p:spPr bwMode="auto">
          <a:xfrm rot="8349887" flipV="1">
            <a:off x="8948941" y="1575797"/>
            <a:ext cx="3146388" cy="2321649"/>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tx1">
              <a:lumMod val="50000"/>
              <a:lumOff val="50000"/>
            </a:schemeClr>
          </a:solidFill>
          <a:ln>
            <a:noFill/>
          </a:ln>
          <a:scene3d>
            <a:camera prst="isometricTopUp">
              <a:rot lat="585005" lon="17518078" rev="3941966"/>
            </a:camera>
            <a:lightRig rig="threePt" dir="t"/>
          </a:scene3d>
          <a:extLst/>
        </p:spPr>
        <p:txBody>
          <a:bodyPr vert="horz" wrap="square" lIns="60960" tIns="30480" rIns="60960" bIns="30480"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843842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768188" y="1199988"/>
            <a:ext cx="5611591"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zh-TW"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二</a:t>
            </a:r>
            <a:r>
              <a:rPr lang="en-US" altLang="zh-TW"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實質平等</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2" name="文字方塊 1"/>
          <p:cNvSpPr txBox="1"/>
          <p:nvPr/>
        </p:nvSpPr>
        <p:spPr>
          <a:xfrm>
            <a:off x="768188" y="2354280"/>
            <a:ext cx="10435841" cy="1815882"/>
          </a:xfrm>
          <a:prstGeom prst="rect">
            <a:avLst/>
          </a:prstGeom>
          <a:noFill/>
        </p:spPr>
        <p:txBody>
          <a:bodyPr wrap="square" rtlCol="0">
            <a:spAutoFit/>
          </a:bodyPr>
          <a:lstStyle>
            <a:defPPr>
              <a:defRPr lang="en-US"/>
            </a:defPPr>
            <a:lvl1pPr marL="457200" indent="-457200" algn="just">
              <a:buFont typeface="Wingdings" panose="05000000000000000000" pitchFamily="2" charset="2"/>
              <a:buChar char="u"/>
              <a:defRPr sz="2800">
                <a:latin typeface="王漢宗特黑體繁" panose="02000500000000000000" pitchFamily="2" charset="-120"/>
                <a:ea typeface="王漢宗特黑體繁" panose="02000500000000000000" pitchFamily="2" charset="-120"/>
              </a:defRPr>
            </a:lvl1pPr>
          </a:lstStyle>
          <a:p>
            <a:r>
              <a:rPr lang="zh-TW" altLang="en-US" dirty="0"/>
              <a:t>男女平等易流於形式平等或保護主義平等</a:t>
            </a:r>
            <a:r>
              <a:rPr lang="zh-TW" altLang="en-US" dirty="0" smtClean="0"/>
              <a:t>，應加以辨識。</a:t>
            </a:r>
            <a:endParaRPr lang="en-US" altLang="zh-TW" dirty="0" smtClean="0"/>
          </a:p>
          <a:p>
            <a:pPr marL="0" indent="0">
              <a:buNone/>
            </a:pPr>
            <a:r>
              <a:rPr lang="zh-TW" altLang="en-US" dirty="0"/>
              <a:t> </a:t>
            </a:r>
            <a:r>
              <a:rPr lang="zh-TW" altLang="en-US" dirty="0" smtClean="0"/>
              <a:t>  必要</a:t>
            </a:r>
            <a:r>
              <a:rPr lang="zh-TW" altLang="en-US" dirty="0"/>
              <a:t>時需運用矯正式平等以達成實質平等</a:t>
            </a:r>
            <a:r>
              <a:rPr lang="zh-TW" altLang="en-US" dirty="0" smtClean="0"/>
              <a:t>。</a:t>
            </a:r>
            <a:endParaRPr lang="en-US" altLang="zh-TW" dirty="0" smtClean="0"/>
          </a:p>
          <a:p>
            <a:pPr marL="0" indent="0">
              <a:buNone/>
            </a:pPr>
            <a:r>
              <a:rPr lang="zh-TW" altLang="en-US" dirty="0" smtClean="0"/>
              <a:t> </a:t>
            </a:r>
            <a:endParaRPr lang="en-US" altLang="zh-TW" dirty="0"/>
          </a:p>
          <a:p>
            <a:r>
              <a:rPr lang="zh-TW" altLang="en-US" dirty="0"/>
              <a:t>從「形式平等」到「實質平等」</a:t>
            </a:r>
          </a:p>
        </p:txBody>
      </p:sp>
      <p:sp>
        <p:nvSpPr>
          <p:cNvPr id="6" name="矩形 5"/>
          <p:cNvSpPr/>
          <p:nvPr/>
        </p:nvSpPr>
        <p:spPr>
          <a:xfrm>
            <a:off x="4951006" y="6490150"/>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sp>
        <p:nvSpPr>
          <p:cNvPr id="4" name="矩形 3"/>
          <p:cNvSpPr/>
          <p:nvPr/>
        </p:nvSpPr>
        <p:spPr>
          <a:xfrm>
            <a:off x="253180" y="304777"/>
            <a:ext cx="6792244" cy="646331"/>
          </a:xfrm>
          <a:prstGeom prst="rect">
            <a:avLst/>
          </a:prstGeom>
        </p:spPr>
        <p:txBody>
          <a:bodyPr wrap="none">
            <a:spAutoFit/>
          </a:bodyPr>
          <a:lstStyle/>
          <a:p>
            <a:pPr>
              <a:lnSpc>
                <a:spcPct val="90000"/>
              </a:lnSpc>
            </a:pP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二、</a:t>
            </a:r>
            <a:r>
              <a:rPr lang="en-US" altLang="ko-KR"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CEDAW</a:t>
            </a:r>
            <a:r>
              <a:rPr lang="zh-TW" altLang="en-US" sz="4000" b="1" dirty="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 三核心</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概念</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r>
              <a:rPr lang="zh-TW" altLang="en-US"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續</a:t>
            </a:r>
            <a:r>
              <a:rPr lang="en-US" altLang="zh-TW" sz="4000" b="1" dirty="0" smtClean="0">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a:t>
            </a:r>
            <a:endParaRPr lang="ko-KR" altLang="en-US" sz="4000" b="1" dirty="0">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grpSp>
        <p:nvGrpSpPr>
          <p:cNvPr id="11" name="Group 18">
            <a:extLst>
              <a:ext uri="{FF2B5EF4-FFF2-40B4-BE49-F238E27FC236}">
                <a16:creationId xmlns:a16="http://schemas.microsoft.com/office/drawing/2014/main" id="{1E9A55AF-EC06-4B73-A912-BBF05D59CBC7}"/>
              </a:ext>
            </a:extLst>
          </p:cNvPr>
          <p:cNvGrpSpPr/>
          <p:nvPr/>
        </p:nvGrpSpPr>
        <p:grpSpPr>
          <a:xfrm rot="21030810">
            <a:off x="7621444" y="3546946"/>
            <a:ext cx="4587779" cy="4375693"/>
            <a:chOff x="7791821" y="3364327"/>
            <a:chExt cx="9278040" cy="10776161"/>
          </a:xfrm>
        </p:grpSpPr>
        <p:sp>
          <p:nvSpPr>
            <p:cNvPr id="12" name="Freeform 13">
              <a:extLst>
                <a:ext uri="{FF2B5EF4-FFF2-40B4-BE49-F238E27FC236}">
                  <a16:creationId xmlns:a16="http://schemas.microsoft.com/office/drawing/2014/main" id="{08C25716-4655-4B56-B91F-0022C19B185E}"/>
                </a:ext>
              </a:extLst>
            </p:cNvPr>
            <p:cNvSpPr>
              <a:spLocks/>
            </p:cNvSpPr>
            <p:nvPr/>
          </p:nvSpPr>
          <p:spPr bwMode="auto">
            <a:xfrm rot="10798665" flipV="1">
              <a:off x="7791821" y="5812882"/>
              <a:ext cx="5372240" cy="8327606"/>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tx1">
                <a:lumMod val="50000"/>
                <a:lumOff val="50000"/>
              </a:schemeClr>
            </a:solidFill>
            <a:ln>
              <a:noFill/>
            </a:ln>
            <a:scene3d>
              <a:camera prst="isometricTopUp">
                <a:rot lat="585005" lon="17518078" rev="3941966"/>
              </a:camera>
              <a:lightRig rig="threePt" dir="t"/>
            </a:scene3d>
            <a:extLst/>
          </p:spPr>
          <p:txBody>
            <a:bodyPr vert="horz" wrap="square" lIns="60960" tIns="30480" rIns="60960" bIns="30480" numCol="1" anchor="t" anchorCtr="0" compatLnSpc="1">
              <a:prstTxWarp prst="textNoShape">
                <a:avLst/>
              </a:prstTxWarp>
            </a:bodyPr>
            <a:lstStyle/>
            <a:p>
              <a:endParaRPr lang="en-US" sz="1200"/>
            </a:p>
          </p:txBody>
        </p:sp>
        <p:grpSp>
          <p:nvGrpSpPr>
            <p:cNvPr id="13" name="Group 15">
              <a:extLst>
                <a:ext uri="{FF2B5EF4-FFF2-40B4-BE49-F238E27FC236}">
                  <a16:creationId xmlns:a16="http://schemas.microsoft.com/office/drawing/2014/main" id="{1E3225E7-9CC9-4B6F-A193-E012EBABA35C}"/>
                </a:ext>
              </a:extLst>
            </p:cNvPr>
            <p:cNvGrpSpPr/>
            <p:nvPr/>
          </p:nvGrpSpPr>
          <p:grpSpPr>
            <a:xfrm>
              <a:off x="10844351" y="3364327"/>
              <a:ext cx="6225510" cy="6170721"/>
              <a:chOff x="6292563" y="4362074"/>
              <a:chExt cx="5765635" cy="5714893"/>
            </a:xfrm>
          </p:grpSpPr>
          <p:sp>
            <p:nvSpPr>
              <p:cNvPr id="14" name="Freeform: Shape 16">
                <a:extLst>
                  <a:ext uri="{FF2B5EF4-FFF2-40B4-BE49-F238E27FC236}">
                    <a16:creationId xmlns:a16="http://schemas.microsoft.com/office/drawing/2014/main" id="{0248A8DD-D788-483C-9465-B8C49AC029D3}"/>
                  </a:ext>
                </a:extLst>
              </p:cNvPr>
              <p:cNvSpPr/>
              <p:nvPr/>
            </p:nvSpPr>
            <p:spPr>
              <a:xfrm rot="3687888">
                <a:off x="7667640" y="2986997"/>
                <a:ext cx="3015481" cy="5765635"/>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Freeform: Shape 17">
                <a:extLst>
                  <a:ext uri="{FF2B5EF4-FFF2-40B4-BE49-F238E27FC236}">
                    <a16:creationId xmlns:a16="http://schemas.microsoft.com/office/drawing/2014/main" id="{5ED4446C-8EE1-4FC3-9DA4-CC49043CA207}"/>
                  </a:ext>
                </a:extLst>
              </p:cNvPr>
              <p:cNvSpPr/>
              <p:nvPr/>
            </p:nvSpPr>
            <p:spPr>
              <a:xfrm rot="1520710">
                <a:off x="6535789" y="8051739"/>
                <a:ext cx="678948" cy="2025228"/>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Tree>
    <p:extLst>
      <p:ext uri="{BB962C8B-B14F-4D97-AF65-F5344CB8AC3E}">
        <p14:creationId xmlns:p14="http://schemas.microsoft.com/office/powerpoint/2010/main" val="362978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657826" y="0"/>
            <a:ext cx="1975013"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形式平等</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2" name="文字方塊 1"/>
          <p:cNvSpPr txBox="1"/>
          <p:nvPr/>
        </p:nvSpPr>
        <p:spPr>
          <a:xfrm>
            <a:off x="657825" y="1029362"/>
            <a:ext cx="10935084" cy="1815882"/>
          </a:xfrm>
          <a:prstGeom prst="rect">
            <a:avLst/>
          </a:prstGeom>
          <a:noFill/>
        </p:spPr>
        <p:txBody>
          <a:bodyPr wrap="square" rtlCol="0">
            <a:spAutoFit/>
          </a:bodyPr>
          <a:lstStyle>
            <a:defPPr>
              <a:defRPr lang="en-US"/>
            </a:defPPr>
            <a:lvl1pPr marL="457200" indent="-457200" algn="just">
              <a:buFont typeface="Wingdings" panose="05000000000000000000" pitchFamily="2" charset="2"/>
              <a:buChar char="u"/>
              <a:defRPr sz="2800">
                <a:latin typeface="王漢宗特黑體繁" panose="02000500000000000000" pitchFamily="2" charset="-120"/>
                <a:ea typeface="王漢宗特黑體繁" panose="02000500000000000000" pitchFamily="2" charset="-120"/>
              </a:defRPr>
            </a:lvl1pPr>
          </a:lstStyle>
          <a:p>
            <a:r>
              <a:rPr lang="zh-TW" altLang="en-US" dirty="0"/>
              <a:t>形式平等，假設所有男人和女人都一樣，</a:t>
            </a:r>
            <a:r>
              <a:rPr lang="zh-TW" altLang="en-US" dirty="0" smtClean="0"/>
              <a:t>若以</a:t>
            </a:r>
            <a:r>
              <a:rPr lang="zh-TW" altLang="en-US" dirty="0"/>
              <a:t>不同的方式對待即謂不平等，因此，</a:t>
            </a:r>
            <a:r>
              <a:rPr lang="zh-TW" altLang="en-US" dirty="0" smtClean="0"/>
              <a:t>男人和</a:t>
            </a:r>
            <a:r>
              <a:rPr lang="zh-TW" altLang="en-US" dirty="0"/>
              <a:t>女人必須一視同仁，沒有分別</a:t>
            </a:r>
            <a:r>
              <a:rPr lang="zh-TW" altLang="en-US" dirty="0" smtClean="0"/>
              <a:t>。</a:t>
            </a:r>
            <a:endParaRPr lang="en-US" altLang="zh-TW" dirty="0" smtClean="0"/>
          </a:p>
          <a:p>
            <a:pPr marL="0" indent="0">
              <a:buNone/>
            </a:pPr>
            <a:endParaRPr lang="en-US" altLang="zh-TW" dirty="0" smtClean="0"/>
          </a:p>
          <a:p>
            <a:r>
              <a:rPr lang="zh-TW" altLang="en-US" dirty="0" smtClean="0"/>
              <a:t>忽視</a:t>
            </a:r>
            <a:r>
              <a:rPr lang="zh-TW" altLang="en-US" dirty="0"/>
              <a:t>女性的特殊需求，及較難取得某些</a:t>
            </a:r>
            <a:r>
              <a:rPr lang="zh-TW" altLang="en-US" dirty="0" smtClean="0"/>
              <a:t>機會管道</a:t>
            </a:r>
            <a:r>
              <a:rPr lang="zh-TW" altLang="en-US" dirty="0"/>
              <a:t>。</a:t>
            </a:r>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361" y="2920754"/>
            <a:ext cx="7214014" cy="3679794"/>
          </a:xfrm>
          <a:prstGeom prst="rect">
            <a:avLst/>
          </a:prstGeom>
        </p:spPr>
      </p:pic>
      <p:sp>
        <p:nvSpPr>
          <p:cNvPr id="8" name="矩形 7"/>
          <p:cNvSpPr/>
          <p:nvPr/>
        </p:nvSpPr>
        <p:spPr>
          <a:xfrm>
            <a:off x="4574302" y="6585169"/>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spTree>
    <p:extLst>
      <p:ext uri="{BB962C8B-B14F-4D97-AF65-F5344CB8AC3E}">
        <p14:creationId xmlns:p14="http://schemas.microsoft.com/office/powerpoint/2010/main" val="336840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657826" y="270027"/>
            <a:ext cx="3325595" cy="66150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保護</a:t>
            </a: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主義的平等</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2" name="文字方塊 1"/>
          <p:cNvSpPr txBox="1"/>
          <p:nvPr/>
        </p:nvSpPr>
        <p:spPr>
          <a:xfrm>
            <a:off x="657826" y="1071199"/>
            <a:ext cx="11124303" cy="1815882"/>
          </a:xfrm>
          <a:prstGeom prst="rect">
            <a:avLst/>
          </a:prstGeom>
          <a:noFill/>
        </p:spPr>
        <p:txBody>
          <a:bodyPr wrap="square" rtlCol="0">
            <a:spAutoFit/>
          </a:bodyPr>
          <a:lstStyle>
            <a:defPPr>
              <a:defRPr lang="en-US"/>
            </a:defPPr>
            <a:lvl1pPr marL="457200" indent="-457200" algn="just">
              <a:buFont typeface="Wingdings" panose="05000000000000000000" pitchFamily="2" charset="2"/>
              <a:buChar char="u"/>
              <a:defRPr sz="2800">
                <a:latin typeface="王漢宗特黑體繁" panose="02000500000000000000" pitchFamily="2" charset="-120"/>
                <a:ea typeface="王漢宗特黑體繁" panose="02000500000000000000" pitchFamily="2" charset="-120"/>
              </a:defRPr>
            </a:lvl1pPr>
          </a:lstStyle>
          <a:p>
            <a:r>
              <a:rPr lang="zh-TW" altLang="en-US" dirty="0" smtClean="0"/>
              <a:t>保護</a:t>
            </a:r>
            <a:r>
              <a:rPr lang="zh-TW" altLang="en-US" dirty="0"/>
              <a:t>主義的平等，認知到男女間的差異 </a:t>
            </a:r>
            <a:endParaRPr lang="en-US" altLang="zh-TW" dirty="0" smtClean="0"/>
          </a:p>
          <a:p>
            <a:endParaRPr lang="en-US" altLang="zh-TW" dirty="0" smtClean="0"/>
          </a:p>
          <a:p>
            <a:r>
              <a:rPr lang="zh-TW" altLang="en-US" dirty="0" smtClean="0"/>
              <a:t>但</a:t>
            </a:r>
            <a:r>
              <a:rPr lang="zh-TW" altLang="en-US" dirty="0"/>
              <a:t>這種差異，被認為是弱點 </a:t>
            </a:r>
            <a:endParaRPr lang="en-US" altLang="zh-TW" dirty="0" smtClean="0"/>
          </a:p>
          <a:p>
            <a:pPr marL="0" indent="0">
              <a:buNone/>
            </a:pPr>
            <a:endParaRPr lang="en-US" altLang="zh-TW" dirty="0"/>
          </a:p>
        </p:txBody>
      </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403" y="2263275"/>
            <a:ext cx="4518734" cy="3905477"/>
          </a:xfrm>
          <a:prstGeom prst="rect">
            <a:avLst/>
          </a:prstGeom>
        </p:spPr>
      </p:pic>
      <p:sp>
        <p:nvSpPr>
          <p:cNvPr id="9" name="矩形 8"/>
          <p:cNvSpPr/>
          <p:nvPr/>
        </p:nvSpPr>
        <p:spPr>
          <a:xfrm>
            <a:off x="657826" y="2771672"/>
            <a:ext cx="6901161" cy="3539430"/>
          </a:xfrm>
          <a:prstGeom prst="rect">
            <a:avLst/>
          </a:prstGeom>
        </p:spPr>
        <p:txBody>
          <a:bodyPr wrap="square">
            <a:spAutoFit/>
          </a:bodyPr>
          <a:lstStyle/>
          <a:p>
            <a:pPr marL="457200" indent="-457200">
              <a:buFont typeface="Wingdings" panose="05000000000000000000" pitchFamily="2" charset="2"/>
              <a:buChar char="u"/>
            </a:pPr>
            <a:r>
              <a:rPr lang="zh-TW" altLang="en-US" sz="2800" dirty="0">
                <a:latin typeface="王漢宗特黑體繁" panose="02000500000000000000" pitchFamily="2" charset="-120"/>
                <a:ea typeface="王漢宗特黑體繁" panose="02000500000000000000" pitchFamily="2" charset="-120"/>
              </a:rPr>
              <a:t>並採取管制、控制或排除女性的方式來提供平等 </a:t>
            </a:r>
            <a:endParaRPr lang="en-US" altLang="zh-TW" sz="2800" dirty="0">
              <a:latin typeface="王漢宗特黑體繁" panose="02000500000000000000" pitchFamily="2" charset="-120"/>
              <a:ea typeface="王漢宗特黑體繁" panose="02000500000000000000" pitchFamily="2" charset="-120"/>
            </a:endParaRPr>
          </a:p>
          <a:p>
            <a:pPr marL="457200" indent="-457200">
              <a:buFont typeface="Wingdings" panose="05000000000000000000" pitchFamily="2" charset="2"/>
              <a:buChar char="u"/>
            </a:pPr>
            <a:endParaRPr lang="en-US" altLang="zh-TW" sz="2800" dirty="0">
              <a:latin typeface="王漢宗特黑體繁" panose="02000500000000000000" pitchFamily="2" charset="-120"/>
              <a:ea typeface="王漢宗特黑體繁" panose="02000500000000000000" pitchFamily="2" charset="-120"/>
            </a:endParaRPr>
          </a:p>
          <a:p>
            <a:pPr marL="457200" indent="-457200">
              <a:buFont typeface="Wingdings" panose="05000000000000000000" pitchFamily="2" charset="2"/>
              <a:buChar char="u"/>
            </a:pPr>
            <a:r>
              <a:rPr lang="zh-TW" altLang="en-US" sz="2800" dirty="0">
                <a:latin typeface="王漢宗特黑體繁" panose="02000500000000000000" pitchFamily="2" charset="-120"/>
                <a:ea typeface="王漢宗特黑體繁" panose="02000500000000000000" pitchFamily="2" charset="-120"/>
              </a:rPr>
              <a:t>而不是將環境導正為有利於婦女的環境，給予女性安全與安心</a:t>
            </a:r>
            <a:endParaRPr lang="en-US" altLang="zh-TW" sz="2800" dirty="0">
              <a:latin typeface="王漢宗特黑體繁" panose="02000500000000000000" pitchFamily="2" charset="-120"/>
              <a:ea typeface="王漢宗特黑體繁" panose="02000500000000000000" pitchFamily="2" charset="-120"/>
            </a:endParaRPr>
          </a:p>
          <a:p>
            <a:pPr marL="457200" indent="-457200">
              <a:buFont typeface="Wingdings" panose="05000000000000000000" pitchFamily="2" charset="2"/>
              <a:buChar char="u"/>
            </a:pPr>
            <a:endParaRPr lang="en-US" altLang="zh-TW" sz="2800" dirty="0">
              <a:latin typeface="王漢宗特黑體繁" panose="02000500000000000000" pitchFamily="2" charset="-120"/>
              <a:ea typeface="王漢宗特黑體繁" panose="02000500000000000000" pitchFamily="2" charset="-120"/>
            </a:endParaRPr>
          </a:p>
          <a:p>
            <a:pPr marL="457200" indent="-457200">
              <a:buFont typeface="Wingdings" panose="05000000000000000000" pitchFamily="2" charset="2"/>
              <a:buChar char="u"/>
            </a:pPr>
            <a:r>
              <a:rPr lang="zh-TW" altLang="en-US" sz="2800" dirty="0">
                <a:latin typeface="王漢宗特黑體繁" panose="02000500000000000000" pitchFamily="2" charset="-120"/>
                <a:ea typeface="王漢宗特黑體繁" panose="02000500000000000000" pitchFamily="2" charset="-120"/>
              </a:rPr>
              <a:t>這種方式並不改變結構，僅是以限制和管控限縮了女性的平等機會</a:t>
            </a:r>
          </a:p>
        </p:txBody>
      </p:sp>
      <p:sp>
        <p:nvSpPr>
          <p:cNvPr id="11" name="矩形 10"/>
          <p:cNvSpPr/>
          <p:nvPr/>
        </p:nvSpPr>
        <p:spPr>
          <a:xfrm>
            <a:off x="8761395" y="6382029"/>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spTree>
    <p:extLst>
      <p:ext uri="{BB962C8B-B14F-4D97-AF65-F5344CB8AC3E}">
        <p14:creationId xmlns:p14="http://schemas.microsoft.com/office/powerpoint/2010/main" val="232171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657826" y="0"/>
            <a:ext cx="2978753"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zh-TW"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矯正式</a:t>
            </a: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平等</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2" name="文字方塊 1"/>
          <p:cNvSpPr txBox="1"/>
          <p:nvPr/>
        </p:nvSpPr>
        <p:spPr>
          <a:xfrm>
            <a:off x="657825" y="929397"/>
            <a:ext cx="10935084" cy="3108543"/>
          </a:xfrm>
          <a:prstGeom prst="rect">
            <a:avLst/>
          </a:prstGeom>
          <a:noFill/>
        </p:spPr>
        <p:txBody>
          <a:bodyPr wrap="square" rtlCol="0">
            <a:spAutoFit/>
          </a:bodyPr>
          <a:lstStyle>
            <a:defPPr>
              <a:defRPr lang="en-US"/>
            </a:defPPr>
            <a:lvl1pPr marL="457200" indent="-457200" algn="just">
              <a:buFont typeface="Wingdings" panose="05000000000000000000" pitchFamily="2" charset="2"/>
              <a:buChar char="u"/>
              <a:defRPr sz="2800">
                <a:latin typeface="王漢宗特黑體繁" panose="02000500000000000000" pitchFamily="2" charset="-120"/>
                <a:ea typeface="王漢宗特黑體繁" panose="02000500000000000000" pitchFamily="2" charset="-120"/>
              </a:defRPr>
            </a:lvl1pPr>
          </a:lstStyle>
          <a:p>
            <a:r>
              <a:rPr lang="zh-TW" altLang="en-US" dirty="0" smtClean="0"/>
              <a:t>認知</a:t>
            </a:r>
            <a:r>
              <a:rPr lang="zh-TW" altLang="en-US" dirty="0"/>
              <a:t>到是甚麼原因造成性別差異 </a:t>
            </a:r>
            <a:r>
              <a:rPr lang="en-US" altLang="zh-TW" dirty="0" smtClean="0"/>
              <a:t> </a:t>
            </a:r>
          </a:p>
          <a:p>
            <a:pPr marL="0" indent="0">
              <a:buNone/>
            </a:pPr>
            <a:endParaRPr lang="en-US" altLang="zh-TW" dirty="0" smtClean="0"/>
          </a:p>
          <a:p>
            <a:r>
              <a:rPr lang="zh-TW" altLang="en-US" dirty="0" smtClean="0"/>
              <a:t>設計</a:t>
            </a:r>
            <a:r>
              <a:rPr lang="zh-TW" altLang="en-US" dirty="0"/>
              <a:t>出有效手段消弭女性在地位與權力上之</a:t>
            </a:r>
            <a:r>
              <a:rPr lang="zh-TW" altLang="en-US" dirty="0" smtClean="0"/>
              <a:t>弱勢</a:t>
            </a:r>
            <a:endParaRPr lang="en-US" altLang="zh-TW" dirty="0" smtClean="0"/>
          </a:p>
          <a:p>
            <a:endParaRPr lang="en-US" altLang="zh-TW" dirty="0"/>
          </a:p>
          <a:p>
            <a:r>
              <a:rPr lang="zh-TW" altLang="en-US" dirty="0"/>
              <a:t>任何忽略性別地位差異的政策或措施</a:t>
            </a:r>
            <a:r>
              <a:rPr lang="en-US" altLang="zh-TW" dirty="0"/>
              <a:t>, </a:t>
            </a:r>
            <a:r>
              <a:rPr lang="zh-TW" altLang="en-US" dirty="0"/>
              <a:t>都有可能 造成不平等的結果 </a:t>
            </a:r>
            <a:endParaRPr lang="en-US" altLang="zh-TW" dirty="0"/>
          </a:p>
          <a:p>
            <a:endParaRPr lang="zh-TW" altLang="en-US" dirty="0"/>
          </a:p>
        </p:txBody>
      </p:sp>
      <p:sp>
        <p:nvSpPr>
          <p:cNvPr id="8" name="矩形 7"/>
          <p:cNvSpPr/>
          <p:nvPr/>
        </p:nvSpPr>
        <p:spPr>
          <a:xfrm>
            <a:off x="4574302" y="6585169"/>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910" y="4081825"/>
            <a:ext cx="5897090" cy="2503344"/>
          </a:xfrm>
          <a:prstGeom prst="rect">
            <a:avLst/>
          </a:prstGeom>
        </p:spPr>
      </p:pic>
      <p:sp>
        <p:nvSpPr>
          <p:cNvPr id="5" name="矩形 4"/>
          <p:cNvSpPr/>
          <p:nvPr/>
        </p:nvSpPr>
        <p:spPr>
          <a:xfrm>
            <a:off x="577701" y="3743208"/>
            <a:ext cx="5547666" cy="2677656"/>
          </a:xfrm>
          <a:prstGeom prst="rect">
            <a:avLst/>
          </a:prstGeom>
        </p:spPr>
        <p:txBody>
          <a:bodyPr wrap="square">
            <a:spAutoFit/>
          </a:bodyPr>
          <a:lstStyle/>
          <a:p>
            <a:pPr marL="457200" indent="-457200" algn="just">
              <a:buFont typeface="Wingdings" panose="05000000000000000000" pitchFamily="2" charset="2"/>
              <a:buChar char="u"/>
            </a:pPr>
            <a:r>
              <a:rPr lang="zh-TW" altLang="en-US" sz="2800" dirty="0" smtClean="0">
                <a:latin typeface="王漢宗特黑體繁" panose="02000500000000000000" pitchFamily="2" charset="-120"/>
                <a:ea typeface="王漢宗特黑體繁" panose="02000500000000000000" pitchFamily="2" charset="-120"/>
              </a:rPr>
              <a:t>應用</a:t>
            </a:r>
            <a:r>
              <a:rPr lang="zh-TW" altLang="en-US" sz="2800" dirty="0">
                <a:latin typeface="王漢宗特黑體繁" panose="02000500000000000000" pitchFamily="2" charset="-120"/>
                <a:ea typeface="王漢宗特黑體繁" panose="02000500000000000000" pitchFamily="2" charset="-120"/>
              </a:rPr>
              <a:t>各種政策法令計畫優惠措施等方法解決結構 上的</a:t>
            </a:r>
            <a:r>
              <a:rPr lang="zh-TW" altLang="en-US" sz="2800" dirty="0" smtClean="0">
                <a:latin typeface="王漢宗特黑體繁" panose="02000500000000000000" pitchFamily="2" charset="-120"/>
                <a:ea typeface="王漢宗特黑體繁" panose="02000500000000000000" pitchFamily="2" charset="-120"/>
              </a:rPr>
              <a:t>不平等</a:t>
            </a:r>
            <a:endParaRPr lang="en-US" altLang="zh-TW" sz="2800" dirty="0" smtClean="0">
              <a:latin typeface="王漢宗特黑體繁" panose="02000500000000000000" pitchFamily="2" charset="-120"/>
              <a:ea typeface="王漢宗特黑體繁" panose="02000500000000000000" pitchFamily="2" charset="-120"/>
            </a:endParaRPr>
          </a:p>
          <a:p>
            <a:pPr algn="just"/>
            <a:r>
              <a:rPr lang="zh-TW" altLang="en-US" sz="2800" dirty="0" smtClean="0">
                <a:latin typeface="王漢宗特黑體繁" panose="02000500000000000000" pitchFamily="2" charset="-120"/>
                <a:ea typeface="王漢宗特黑體繁" panose="02000500000000000000" pitchFamily="2" charset="-120"/>
              </a:rPr>
              <a:t> </a:t>
            </a:r>
            <a:endParaRPr lang="en-US" altLang="zh-TW" sz="2800" dirty="0">
              <a:latin typeface="王漢宗特黑體繁" panose="02000500000000000000" pitchFamily="2" charset="-120"/>
              <a:ea typeface="王漢宗特黑體繁" panose="02000500000000000000" pitchFamily="2" charset="-120"/>
            </a:endParaRPr>
          </a:p>
          <a:p>
            <a:pPr marL="457200" indent="-457200" algn="just">
              <a:buFont typeface="Wingdings" panose="05000000000000000000" pitchFamily="2" charset="2"/>
              <a:buChar char="u"/>
            </a:pPr>
            <a:r>
              <a:rPr lang="en-US" altLang="zh-TW" sz="2800" dirty="0" smtClean="0">
                <a:latin typeface="王漢宗特黑體繁" panose="02000500000000000000" pitchFamily="2" charset="-120"/>
                <a:ea typeface="王漢宗特黑體繁" panose="02000500000000000000" pitchFamily="2" charset="-120"/>
              </a:rPr>
              <a:t>CEDAW</a:t>
            </a:r>
            <a:r>
              <a:rPr lang="zh-TW" altLang="en-US" sz="2800" dirty="0">
                <a:latin typeface="王漢宗特黑體繁" panose="02000500000000000000" pitchFamily="2" charset="-120"/>
                <a:ea typeface="王漢宗特黑體繁" panose="02000500000000000000" pitchFamily="2" charset="-120"/>
              </a:rPr>
              <a:t>是以矯正式平等促進實質平等，創造有利 的環境，消除不利於婦女的因素</a:t>
            </a:r>
          </a:p>
        </p:txBody>
      </p:sp>
    </p:spTree>
    <p:extLst>
      <p:ext uri="{BB962C8B-B14F-4D97-AF65-F5344CB8AC3E}">
        <p14:creationId xmlns:p14="http://schemas.microsoft.com/office/powerpoint/2010/main" val="21300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1BB1259F-758E-41AE-99C6-53200109B62C}"/>
              </a:ext>
            </a:extLst>
          </p:cNvPr>
          <p:cNvSpPr txBox="1">
            <a:spLocks/>
          </p:cNvSpPr>
          <p:nvPr/>
        </p:nvSpPr>
        <p:spPr>
          <a:xfrm>
            <a:off x="271292" y="0"/>
            <a:ext cx="3451718" cy="102936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zh-TW" altLang="en-US" sz="3200" b="1" dirty="0" smtClean="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ea typeface="王漢宗特黑體繁" panose="02000500000000000000" pitchFamily="2" charset="-120"/>
                <a:cs typeface="Arial" pitchFamily="34" charset="0"/>
              </a:rPr>
              <a:t>實質平等的三組成</a:t>
            </a:r>
            <a:endParaRPr lang="ko-KR" altLang="en-US" sz="3200" b="1" dirty="0">
              <a:solidFill>
                <a:schemeClr val="accent1">
                  <a:lumMod val="75000"/>
                </a:schemeClr>
              </a:solidFill>
              <a:effectLst>
                <a:outerShdw blurRad="38100" dist="38100" dir="2700000" algn="tl">
                  <a:srgbClr val="000000">
                    <a:alpha val="43137"/>
                  </a:srgbClr>
                </a:outerShdw>
              </a:effectLst>
              <a:latin typeface="王漢宗特黑體繁" panose="02000500000000000000" pitchFamily="2" charset="-120"/>
              <a:cs typeface="Arial" pitchFamily="34" charset="0"/>
            </a:endParaRPr>
          </a:p>
        </p:txBody>
      </p:sp>
      <p:sp>
        <p:nvSpPr>
          <p:cNvPr id="8" name="矩形 7"/>
          <p:cNvSpPr/>
          <p:nvPr/>
        </p:nvSpPr>
        <p:spPr>
          <a:xfrm>
            <a:off x="8832416" y="6246782"/>
            <a:ext cx="3102131" cy="253916"/>
          </a:xfrm>
          <a:prstGeom prst="rect">
            <a:avLst/>
          </a:prstGeom>
        </p:spPr>
        <p:txBody>
          <a:bodyPr wrap="none">
            <a:spAutoFit/>
          </a:bodyPr>
          <a:lstStyle/>
          <a:p>
            <a:r>
              <a:rPr lang="zh-TW" altLang="en-US" sz="1050" dirty="0"/>
              <a:t>摘錄</a:t>
            </a:r>
            <a:r>
              <a:rPr lang="zh-TW" altLang="en-US" sz="1050" dirty="0" smtClean="0"/>
              <a:t>行政院</a:t>
            </a:r>
            <a:r>
              <a:rPr lang="zh-TW" altLang="en-US" sz="1050" dirty="0"/>
              <a:t>性別平等</a:t>
            </a:r>
            <a:r>
              <a:rPr lang="zh-TW" altLang="en-US" sz="1050" dirty="0" smtClean="0"/>
              <a:t>處</a:t>
            </a:r>
            <a:r>
              <a:rPr lang="en-US" altLang="zh-TW" sz="1050" dirty="0" smtClean="0"/>
              <a:t>CEDAW</a:t>
            </a:r>
            <a:r>
              <a:rPr lang="zh-TW" altLang="en-US" sz="1050" dirty="0" smtClean="0"/>
              <a:t>教育</a:t>
            </a:r>
            <a:r>
              <a:rPr lang="zh-TW" altLang="en-US" sz="1050" dirty="0"/>
              <a:t>訓練 </a:t>
            </a:r>
            <a:r>
              <a:rPr lang="en-US" altLang="zh-TW" sz="1050" dirty="0"/>
              <a:t>(</a:t>
            </a:r>
            <a:r>
              <a:rPr lang="zh-TW" altLang="en-US" sz="1050" dirty="0"/>
              <a:t>參考版</a:t>
            </a:r>
            <a:r>
              <a:rPr lang="en-US" altLang="zh-TW" sz="1050" dirty="0"/>
              <a:t>)</a:t>
            </a:r>
            <a:endParaRPr lang="zh-TW" altLang="en-US" sz="1050" dirty="0"/>
          </a:p>
        </p:txBody>
      </p:sp>
      <p:graphicFrame>
        <p:nvGraphicFramePr>
          <p:cNvPr id="10" name="資料庫圖表 9"/>
          <p:cNvGraphicFramePr/>
          <p:nvPr>
            <p:extLst>
              <p:ext uri="{D42A27DB-BD31-4B8C-83A1-F6EECF244321}">
                <p14:modId xmlns:p14="http://schemas.microsoft.com/office/powerpoint/2010/main" val="2034800620"/>
              </p:ext>
            </p:extLst>
          </p:nvPr>
        </p:nvGraphicFramePr>
        <p:xfrm>
          <a:off x="905418" y="701336"/>
          <a:ext cx="10298202" cy="6227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710063"/>
      </p:ext>
    </p:extLst>
  </p:cSld>
  <p:clrMapOvr>
    <a:masterClrMapping/>
  </p:clrMapOvr>
</p:sld>
</file>

<file path=ppt/theme/theme1.xml><?xml version="1.0" encoding="utf-8"?>
<a:theme xmlns:a="http://schemas.openxmlformats.org/drawingml/2006/main" name="Cover and End Slide Master">
  <a:themeElements>
    <a:clrScheme name="Custom 2">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OPENED BOOK">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0563C1"/>
      </a:hlink>
      <a:folHlink>
        <a:srgbClr val="954F7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Golden-Egg">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0563C1"/>
      </a:hlink>
      <a:folHlink>
        <a:srgbClr val="954F7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1306</Words>
  <Application>Microsoft Office PowerPoint</Application>
  <PresentationFormat>寬螢幕</PresentationFormat>
  <Paragraphs>105</Paragraphs>
  <Slides>14</Slides>
  <Notes>1</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14</vt:i4>
      </vt:variant>
    </vt:vector>
  </HeadingPairs>
  <TitlesOfParts>
    <vt:vector size="27" baseType="lpstr">
      <vt:lpstr>Arial Unicode MS</vt:lpstr>
      <vt:lpstr>王漢宗特明體繁</vt:lpstr>
      <vt:lpstr>王漢宗特黑體繁</vt:lpstr>
      <vt:lpstr>新細明體</vt:lpstr>
      <vt:lpstr>標楷體</vt:lpstr>
      <vt:lpstr>Amiri Quran</vt:lpstr>
      <vt:lpstr>Arial</vt:lpstr>
      <vt:lpstr>Arial Black</vt:lpstr>
      <vt:lpstr>Calibri</vt:lpstr>
      <vt:lpstr>Wingdings</vt:lpstr>
      <vt:lpstr>Cover and End Slide Master</vt:lpstr>
      <vt:lpstr>Contents Slide Master</vt:lpstr>
      <vt:lpstr>Section Break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PC</cp:lastModifiedBy>
  <cp:revision>176</cp:revision>
  <dcterms:created xsi:type="dcterms:W3CDTF">2018-04-24T17:14:44Z</dcterms:created>
  <dcterms:modified xsi:type="dcterms:W3CDTF">2022-04-29T06:33:44Z</dcterms:modified>
</cp:coreProperties>
</file>