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274" r:id="rId3"/>
    <p:sldId id="263" r:id="rId4"/>
    <p:sldId id="258" r:id="rId5"/>
    <p:sldId id="272" r:id="rId6"/>
    <p:sldId id="270" r:id="rId7"/>
    <p:sldId id="279" r:id="rId8"/>
    <p:sldId id="277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CF6D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6400" autoAdjust="0"/>
  </p:normalViewPr>
  <p:slideViewPr>
    <p:cSldViewPr>
      <p:cViewPr varScale="1">
        <p:scale>
          <a:sx n="111" d="100"/>
          <a:sy n="111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2E80-ABBB-41F6-B47D-83ADB381C999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C1EB-F2B8-4BC5-A1ED-97CC76E5B9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81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B262-587A-4F18-98FA-A0F4CE787650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3EF2-1212-4400-9834-B11FAE6EDF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53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3EF2-1212-4400-9834-B11FAE6EDF5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9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432C-C2B4-4199-8A36-26D9A6A521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4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8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9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6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04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2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48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8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8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61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96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35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4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1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A4B12-6ADE-4E99-A281-4B5F8C7AC93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E2AE-8E83-40B9-9E80-E070E5DA10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2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32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5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41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9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2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3B04-33DC-42A7-9D05-D2BE518B7A0A}" type="datetimeFigureOut">
              <a:rPr lang="zh-TW" altLang="en-US" smtClean="0"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E3B04-33DC-42A7-9D05-D2BE518B7A0A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B1067-2715-4BA4-A34D-A462DB20D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su.gov.tw/Chhtml/Index/371030000A00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3897" t="-11714" b="1"/>
          <a:stretch/>
        </p:blipFill>
        <p:spPr>
          <a:xfrm>
            <a:off x="12753" y="-878717"/>
            <a:ext cx="9144000" cy="7764101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467544" y="2924944"/>
            <a:ext cx="3760391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mployee</a:t>
            </a:r>
          </a:p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ssistance</a:t>
            </a:r>
            <a:r>
              <a:rPr lang="en-US" altLang="zh-TW" sz="66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rograms</a:t>
            </a:r>
            <a:endParaRPr lang="zh-TW" altLang="en-US" sz="6600" dirty="0">
              <a:solidFill>
                <a:srgbClr val="3A2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1080186" y="2142746"/>
            <a:ext cx="7009135" cy="1008112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方案服務簡介</a:t>
            </a:r>
            <a:endParaRPr lang="zh-TW" altLang="en-US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8126"/>
            <a:ext cx="1376263" cy="13762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6090"/>
            <a:ext cx="5112568" cy="11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-36512" y="1118182"/>
            <a:ext cx="7272808" cy="58262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設立目的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142"/>
          <p:cNvSpPr>
            <a:spLocks noChangeArrowheads="1"/>
          </p:cNvSpPr>
          <p:nvPr/>
        </p:nvSpPr>
        <p:spPr bwMode="auto">
          <a:xfrm>
            <a:off x="245788" y="1116033"/>
            <a:ext cx="568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人生的難題 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EAP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與您一起面對</a:t>
            </a:r>
            <a:endParaRPr lang="zh-CN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3653" y="1118182"/>
            <a:ext cx="265173" cy="598316"/>
            <a:chOff x="9956" y="1102492"/>
            <a:chExt cx="265173" cy="598316"/>
          </a:xfrm>
        </p:grpSpPr>
        <p:sp>
          <p:nvSpPr>
            <p:cNvPr id="14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5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1520" y="1988840"/>
            <a:ext cx="84863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EAP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是為了</a:t>
            </a: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照顧員工及提昇生產力，所提供的一種計劃性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活動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EAP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目的在發現及解決</a:t>
            </a: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會影響生產力的個人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問題。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適用對象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：連江縣政府所屬機關</a:t>
            </a: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構</a:t>
            </a: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學校之</a:t>
            </a: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公務人員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、教師、約聘僱人員、技工、工友、清潔隊員、測量助理及臨時人員。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endParaRPr lang="en-US" altLang="zh-TW" sz="200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121696"/>
            <a:ext cx="43098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480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80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服務內容</a:t>
            </a:r>
            <a:endParaRPr lang="zh-TW" altLang="en-US" sz="4800" dirty="0">
              <a:solidFill>
                <a:srgbClr val="3A2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服務內容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-18859" y="1118182"/>
            <a:ext cx="6463067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內涵  滿足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各面向需求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-13653" y="1118182"/>
            <a:ext cx="265173" cy="598316"/>
            <a:chOff x="9956" y="1102492"/>
            <a:chExt cx="265173" cy="598316"/>
          </a:xfrm>
        </p:grpSpPr>
        <p:sp>
          <p:nvSpPr>
            <p:cNvPr id="9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0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34888" y="1905934"/>
            <a:ext cx="7941568" cy="4326636"/>
            <a:chOff x="9756576" y="2335200"/>
            <a:chExt cx="3696970" cy="2441523"/>
          </a:xfrm>
        </p:grpSpPr>
        <p:grpSp>
          <p:nvGrpSpPr>
            <p:cNvPr id="12" name="群組 11"/>
            <p:cNvGrpSpPr/>
            <p:nvPr/>
          </p:nvGrpSpPr>
          <p:grpSpPr>
            <a:xfrm>
              <a:off x="9756576" y="2335200"/>
              <a:ext cx="3696970" cy="1241425"/>
              <a:chOff x="-543412" y="-9357"/>
              <a:chExt cx="3697515" cy="1242204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" t="4427" r="9330" b="64674"/>
              <a:stretch/>
            </p:blipFill>
            <p:spPr bwMode="auto">
              <a:xfrm>
                <a:off x="-543412" y="-9357"/>
                <a:ext cx="3631720" cy="124220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文字方塊 2"/>
              <p:cNvSpPr txBox="1">
                <a:spLocks noChangeArrowheads="1"/>
              </p:cNvSpPr>
              <p:nvPr/>
            </p:nvSpPr>
            <p:spPr bwMode="auto">
              <a:xfrm>
                <a:off x="1837478" y="292568"/>
                <a:ext cx="1316625" cy="67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專家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入場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服務</a:t>
                </a:r>
              </a:p>
            </p:txBody>
          </p:sp>
          <p:sp>
            <p:nvSpPr>
              <p:cNvPr id="24" name="文字方塊 2"/>
              <p:cNvSpPr txBox="1">
                <a:spLocks noChangeArrowheads="1"/>
              </p:cNvSpPr>
              <p:nvPr/>
            </p:nvSpPr>
            <p:spPr bwMode="auto">
              <a:xfrm>
                <a:off x="698791" y="275315"/>
                <a:ext cx="1191770" cy="584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團體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諮詢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服務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3200" kern="100" dirty="0">
                    <a:solidFill>
                      <a:srgbClr val="000000"/>
                    </a:solidFill>
                    <a:effectLst/>
                    <a:latin typeface="微軟正黑體"/>
                    <a:ea typeface="新細明體"/>
                    <a:cs typeface="Times New Roman"/>
                  </a:rPr>
                  <a:t> 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5" name="文字方塊 2"/>
              <p:cNvSpPr txBox="1">
                <a:spLocks noChangeArrowheads="1"/>
              </p:cNvSpPr>
              <p:nvPr/>
            </p:nvSpPr>
            <p:spPr bwMode="auto">
              <a:xfrm>
                <a:off x="-474401" y="292568"/>
                <a:ext cx="1152404" cy="61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員工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個別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諮詢</a:t>
                </a:r>
              </a:p>
            </p:txBody>
          </p:sp>
          <p:sp>
            <p:nvSpPr>
              <p:cNvPr id="26" name="文字方塊 2"/>
              <p:cNvSpPr txBox="1">
                <a:spLocks noChangeArrowheads="1"/>
              </p:cNvSpPr>
              <p:nvPr/>
            </p:nvSpPr>
            <p:spPr bwMode="auto">
              <a:xfrm>
                <a:off x="-517533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1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7" name="文字方塊 2"/>
              <p:cNvSpPr txBox="1">
                <a:spLocks noChangeArrowheads="1"/>
              </p:cNvSpPr>
              <p:nvPr/>
            </p:nvSpPr>
            <p:spPr bwMode="auto">
              <a:xfrm>
                <a:off x="664286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2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8" name="文字方塊 2"/>
              <p:cNvSpPr txBox="1">
                <a:spLocks noChangeArrowheads="1"/>
              </p:cNvSpPr>
              <p:nvPr/>
            </p:nvSpPr>
            <p:spPr bwMode="auto">
              <a:xfrm>
                <a:off x="1863358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CA8262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3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10326578" y="3474390"/>
              <a:ext cx="1430201" cy="1241425"/>
              <a:chOff x="10326578" y="3474390"/>
              <a:chExt cx="1430201" cy="1241425"/>
            </a:xfrm>
          </p:grpSpPr>
          <p:pic>
            <p:nvPicPr>
              <p:cNvPr id="19" name="圖片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33" r="68212" b="36268"/>
              <a:stretch/>
            </p:blipFill>
            <p:spPr bwMode="auto">
              <a:xfrm>
                <a:off x="10326578" y="3474390"/>
                <a:ext cx="1302466" cy="12414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文字方塊 2"/>
              <p:cNvSpPr txBox="1">
                <a:spLocks noChangeArrowheads="1"/>
              </p:cNvSpPr>
              <p:nvPr/>
            </p:nvSpPr>
            <p:spPr bwMode="auto">
              <a:xfrm>
                <a:off x="10385291" y="3853478"/>
                <a:ext cx="1371488" cy="595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課程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講座</a:t>
                </a:r>
              </a:p>
            </p:txBody>
          </p:sp>
          <p:sp>
            <p:nvSpPr>
              <p:cNvPr id="21" name="文字方塊 2"/>
              <p:cNvSpPr txBox="1">
                <a:spLocks noChangeArrowheads="1"/>
              </p:cNvSpPr>
              <p:nvPr/>
            </p:nvSpPr>
            <p:spPr bwMode="auto">
              <a:xfrm>
                <a:off x="10440920" y="3576625"/>
                <a:ext cx="426635" cy="343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4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14" name="文字方塊 2"/>
            <p:cNvSpPr txBox="1">
              <a:spLocks noChangeArrowheads="1"/>
            </p:cNvSpPr>
            <p:nvPr/>
          </p:nvSpPr>
          <p:spPr bwMode="auto">
            <a:xfrm>
              <a:off x="12183334" y="3551979"/>
              <a:ext cx="330169" cy="33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kern="100">
                  <a:solidFill>
                    <a:srgbClr val="FFFFFF"/>
                  </a:solidFill>
                  <a:effectLst/>
                  <a:latin typeface="Meiryo"/>
                  <a:ea typeface="新細明體"/>
                  <a:cs typeface="Times New Roman"/>
                </a:rPr>
                <a:t>6</a:t>
              </a:r>
              <a:endParaRPr lang="zh-TW" sz="3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1688128" y="3532900"/>
              <a:ext cx="1349883" cy="1243823"/>
              <a:chOff x="13400033" y="4653563"/>
              <a:chExt cx="1349883" cy="1243823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6275" b="67843" l="61731" r="88462">
                            <a14:foregroundMark x1="65000" y1="36275" x2="76154" y2="40000"/>
                            <a14:foregroundMark x1="76923" y1="62353" x2="74423" y2="67843"/>
                            <a14:foregroundMark x1="74038" y1="59608" x2="72115" y2="63137"/>
                            <a14:foregroundMark x1="76154" y1="59020" x2="73077" y2="6509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37" t="35543" r="8216" b="33558"/>
              <a:stretch/>
            </p:blipFill>
            <p:spPr bwMode="auto">
              <a:xfrm>
                <a:off x="13400033" y="4653563"/>
                <a:ext cx="1349883" cy="124382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文字方塊 2"/>
              <p:cNvSpPr txBox="1">
                <a:spLocks noChangeArrowheads="1"/>
              </p:cNvSpPr>
              <p:nvPr/>
            </p:nvSpPr>
            <p:spPr bwMode="auto">
              <a:xfrm>
                <a:off x="13519679" y="4917551"/>
                <a:ext cx="1195609" cy="671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28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人事處官網</a:t>
                </a: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專區</a:t>
                </a:r>
                <a:endParaRPr lang="zh-TW" altLang="en-US" sz="3200" b="1" kern="100" dirty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</p:txBody>
          </p:sp>
          <p:sp>
            <p:nvSpPr>
              <p:cNvPr id="18" name="文字方塊 2"/>
              <p:cNvSpPr txBox="1">
                <a:spLocks noChangeArrowheads="1"/>
              </p:cNvSpPr>
              <p:nvPr/>
            </p:nvSpPr>
            <p:spPr bwMode="auto">
              <a:xfrm>
                <a:off x="13475085" y="4681046"/>
                <a:ext cx="426577" cy="34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5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7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邊形 14"/>
          <p:cNvSpPr/>
          <p:nvPr/>
        </p:nvSpPr>
        <p:spPr>
          <a:xfrm>
            <a:off x="0" y="1115616"/>
            <a:ext cx="8227644" cy="585191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四大議題  真心為您著想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894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員工個別諮詢服務內容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956" y="1102492"/>
            <a:ext cx="265173" cy="598316"/>
            <a:chOff x="9956" y="1102492"/>
            <a:chExt cx="265173" cy="598316"/>
          </a:xfrm>
        </p:grpSpPr>
        <p:sp>
          <p:nvSpPr>
            <p:cNvPr id="12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6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6499" t="47599" r="39677" b="14661"/>
          <a:stretch/>
        </p:blipFill>
        <p:spPr>
          <a:xfrm>
            <a:off x="3779912" y="1719720"/>
            <a:ext cx="5040560" cy="4738773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275129" y="1874318"/>
            <a:ext cx="3216751" cy="141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心理諮商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301160" y="4964153"/>
            <a:ext cx="3216751" cy="141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理財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275128" y="2846426"/>
            <a:ext cx="3216751" cy="141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法律諮詢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81579" y="3818534"/>
            <a:ext cx="3216751" cy="141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醫療諮詢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652627" y="3087756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員工協助方案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簡介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專業個資保密</a:t>
            </a: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諮詢</a:t>
            </a: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服務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說明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相關資源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一覽表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電子報</a:t>
            </a:r>
            <a:endParaRPr kumimoji="1" lang="zh-TW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14326"/>
            <a:ext cx="8229600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人事處官網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</a:p>
        </p:txBody>
      </p:sp>
      <p:sp>
        <p:nvSpPr>
          <p:cNvPr id="14" name="五邊形 13"/>
          <p:cNvSpPr/>
          <p:nvPr/>
        </p:nvSpPr>
        <p:spPr>
          <a:xfrm>
            <a:off x="-1629372" y="3200457"/>
            <a:ext cx="7272808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142"/>
          <p:cNvSpPr>
            <a:spLocks noChangeArrowheads="1"/>
          </p:cNvSpPr>
          <p:nvPr/>
        </p:nvSpPr>
        <p:spPr bwMode="auto">
          <a:xfrm>
            <a:off x="245788" y="1188041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安心工作  有您真好</a:t>
            </a:r>
            <a:endParaRPr lang="zh-CN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956" y="1174500"/>
            <a:ext cx="265173" cy="598316"/>
            <a:chOff x="9956" y="1102492"/>
            <a:chExt cx="265173" cy="598316"/>
          </a:xfrm>
        </p:grpSpPr>
        <p:sp>
          <p:nvSpPr>
            <p:cNvPr id="17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8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6533" t="5954" r="17712" b="10801"/>
          <a:stretch/>
        </p:blipFill>
        <p:spPr>
          <a:xfrm>
            <a:off x="171960" y="2469972"/>
            <a:ext cx="5508104" cy="4090669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286357" y="3389943"/>
            <a:ext cx="802727" cy="8008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箭號 (左彎) 5"/>
          <p:cNvSpPr/>
          <p:nvPr/>
        </p:nvSpPr>
        <p:spPr>
          <a:xfrm flipV="1">
            <a:off x="2260534" y="2708920"/>
            <a:ext cx="1011228" cy="1089852"/>
          </a:xfrm>
          <a:prstGeom prst="curvedLeftArrow">
            <a:avLst>
              <a:gd name="adj1" fmla="val 25000"/>
              <a:gd name="adj2" fmla="val 50000"/>
              <a:gd name="adj3" fmla="val 3037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5129" y="2348880"/>
            <a:ext cx="379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員工協助方案專區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5788" y="1874131"/>
            <a:ext cx="8574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網址  </a:t>
            </a:r>
            <a:r>
              <a:rPr lang="en-US" altLang="zh-TW" sz="2400" dirty="0" smtClean="0">
                <a:hlinkClick r:id="rId4"/>
              </a:rPr>
              <a:t>https://www.matsu.gov.tw/Chhtml/Index/371030000A0011#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38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五邊形 59"/>
          <p:cNvSpPr/>
          <p:nvPr/>
        </p:nvSpPr>
        <p:spPr>
          <a:xfrm>
            <a:off x="-36512" y="1102492"/>
            <a:ext cx="7272808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101"/>
          <p:cNvSpPr>
            <a:spLocks noChangeArrowheads="1"/>
          </p:cNvSpPr>
          <p:nvPr/>
        </p:nvSpPr>
        <p:spPr bwMode="auto">
          <a:xfrm>
            <a:off x="0" y="29553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宋体" pitchFamily="2" charset="-122"/>
            </a:endParaRPr>
          </a:p>
        </p:txBody>
      </p:sp>
      <p:sp>
        <p:nvSpPr>
          <p:cNvPr id="5" name="文本框 102"/>
          <p:cNvSpPr>
            <a:spLocks noChangeArrowheads="1"/>
          </p:cNvSpPr>
          <p:nvPr/>
        </p:nvSpPr>
        <p:spPr bwMode="auto">
          <a:xfrm>
            <a:off x="2808015" y="339725"/>
            <a:ext cx="4757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itchFamily="34" charset="-122"/>
              </a:rPr>
              <a:t>推動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itchFamily="34" charset="-122"/>
              </a:rPr>
              <a:t>EAP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itchFamily="34" charset="-122"/>
              </a:rPr>
              <a:t>輔助配合方案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微软雅黑" pitchFamily="34" charset="-122"/>
            </a:endParaRPr>
          </a:p>
        </p:txBody>
      </p:sp>
      <p:sp>
        <p:nvSpPr>
          <p:cNvPr id="6" name="文本框 142"/>
          <p:cNvSpPr>
            <a:spLocks noChangeArrowheads="1"/>
          </p:cNvSpPr>
          <p:nvPr/>
        </p:nvSpPr>
        <p:spPr bwMode="auto">
          <a:xfrm>
            <a:off x="245788" y="1116033"/>
            <a:ext cx="67024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itchFamily="34" charset="-122"/>
              </a:rPr>
              <a:t>員工協助方案再升級    健康生活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itchFamily="34" charset="-122"/>
              </a:rPr>
              <a:t>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微软雅黑" pitchFamily="34" charset="-122"/>
            </a:endParaRPr>
          </a:p>
        </p:txBody>
      </p:sp>
      <p:cxnSp>
        <p:nvCxnSpPr>
          <p:cNvPr id="45" name="Straight Connector 8"/>
          <p:cNvCxnSpPr/>
          <p:nvPr/>
        </p:nvCxnSpPr>
        <p:spPr>
          <a:xfrm rot="5400000">
            <a:off x="2079455" y="4136610"/>
            <a:ext cx="4763591" cy="793"/>
          </a:xfrm>
          <a:prstGeom prst="line">
            <a:avLst/>
          </a:prstGeom>
          <a:ln w="12700">
            <a:solidFill>
              <a:srgbClr val="546E7A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00"/>
          <p:cNvGrpSpPr/>
          <p:nvPr/>
        </p:nvGrpSpPr>
        <p:grpSpPr>
          <a:xfrm rot="371384">
            <a:off x="4061224" y="4010065"/>
            <a:ext cx="808688" cy="114301"/>
            <a:chOff x="4166032" y="2707510"/>
            <a:chExt cx="808689" cy="85726"/>
          </a:xfrm>
        </p:grpSpPr>
        <p:cxnSp>
          <p:nvCxnSpPr>
            <p:cNvPr id="47" name="Straight Connector 48"/>
            <p:cNvCxnSpPr>
              <a:stCxn id="59" idx="3"/>
              <a:endCxn id="98" idx="1"/>
            </p:cNvCxnSpPr>
            <p:nvPr/>
          </p:nvCxnSpPr>
          <p:spPr>
            <a:xfrm rot="21228616">
              <a:off x="4166032" y="2708973"/>
              <a:ext cx="808689" cy="60068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51"/>
            <p:cNvSpPr/>
            <p:nvPr/>
          </p:nvSpPr>
          <p:spPr>
            <a:xfrm>
              <a:off x="4520907" y="2707510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49" name="Group 99"/>
          <p:cNvGrpSpPr/>
          <p:nvPr/>
        </p:nvGrpSpPr>
        <p:grpSpPr>
          <a:xfrm rot="21307268">
            <a:off x="4069068" y="2543144"/>
            <a:ext cx="803601" cy="114301"/>
            <a:chOff x="4183174" y="1652810"/>
            <a:chExt cx="803601" cy="85726"/>
          </a:xfrm>
        </p:grpSpPr>
        <p:cxnSp>
          <p:nvCxnSpPr>
            <p:cNvPr id="50" name="Straight Connector 45"/>
            <p:cNvCxnSpPr>
              <a:stCxn id="65" idx="3"/>
              <a:endCxn id="83" idx="1"/>
            </p:cNvCxnSpPr>
            <p:nvPr/>
          </p:nvCxnSpPr>
          <p:spPr>
            <a:xfrm rot="292732" flipV="1">
              <a:off x="4183174" y="1676150"/>
              <a:ext cx="803601" cy="19221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2"/>
            <p:cNvSpPr/>
            <p:nvPr/>
          </p:nvSpPr>
          <p:spPr>
            <a:xfrm>
              <a:off x="4533862" y="1652810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2" name="Group 101"/>
          <p:cNvGrpSpPr/>
          <p:nvPr/>
        </p:nvGrpSpPr>
        <p:grpSpPr>
          <a:xfrm rot="345220">
            <a:off x="4036314" y="5854743"/>
            <a:ext cx="803601" cy="137336"/>
            <a:chOff x="4181203" y="3868217"/>
            <a:chExt cx="803601" cy="103002"/>
          </a:xfrm>
        </p:grpSpPr>
        <p:cxnSp>
          <p:nvCxnSpPr>
            <p:cNvPr id="53" name="Straight Connector 50"/>
            <p:cNvCxnSpPr>
              <a:stCxn id="74" idx="3"/>
              <a:endCxn id="103" idx="1"/>
            </p:cNvCxnSpPr>
            <p:nvPr/>
          </p:nvCxnSpPr>
          <p:spPr>
            <a:xfrm rot="21254780">
              <a:off x="4181203" y="3868217"/>
              <a:ext cx="803601" cy="103002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23892" y="3882883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7" name="Rectangle 32"/>
          <p:cNvSpPr/>
          <p:nvPr/>
        </p:nvSpPr>
        <p:spPr>
          <a:xfrm>
            <a:off x="5682312" y="1701969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新進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員工工作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生活教練方案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59" name="Rectangle 22"/>
          <p:cNvSpPr/>
          <p:nvPr/>
        </p:nvSpPr>
        <p:spPr>
          <a:xfrm>
            <a:off x="3191722" y="3505920"/>
            <a:ext cx="871136" cy="1012367"/>
          </a:xfrm>
          <a:prstGeom prst="rect">
            <a:avLst/>
          </a:prstGeom>
          <a:solidFill>
            <a:srgbClr val="936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3" name="Rectangle 30"/>
          <p:cNvSpPr/>
          <p:nvPr/>
        </p:nvSpPr>
        <p:spPr>
          <a:xfrm>
            <a:off x="236241" y="3214137"/>
            <a:ext cx="24753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新手父母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FUN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輕鬆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65" name="Rectangle 13"/>
          <p:cNvSpPr/>
          <p:nvPr/>
        </p:nvSpPr>
        <p:spPr>
          <a:xfrm>
            <a:off x="3211528" y="2079933"/>
            <a:ext cx="856416" cy="10400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2" name="Rectangle 34"/>
          <p:cNvSpPr/>
          <p:nvPr/>
        </p:nvSpPr>
        <p:spPr>
          <a:xfrm>
            <a:off x="5643170" y="5520858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重大傷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病及涉訟關懷方案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3200343" y="5022132"/>
            <a:ext cx="867601" cy="1005836"/>
          </a:xfrm>
          <a:prstGeom prst="rect">
            <a:avLst/>
          </a:prstGeom>
          <a:solidFill>
            <a:srgbClr val="9BB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79" name="Group 90"/>
          <p:cNvGrpSpPr/>
          <p:nvPr/>
        </p:nvGrpSpPr>
        <p:grpSpPr>
          <a:xfrm>
            <a:off x="5796136" y="3284984"/>
            <a:ext cx="3347864" cy="2355264"/>
            <a:chOff x="6142787" y="1268368"/>
            <a:chExt cx="2649738" cy="1766450"/>
          </a:xfrm>
        </p:grpSpPr>
        <p:sp>
          <p:nvSpPr>
            <p:cNvPr id="80" name="Rectangle 35"/>
            <p:cNvSpPr/>
            <p:nvPr/>
          </p:nvSpPr>
          <p:spPr>
            <a:xfrm>
              <a:off x="6149319" y="1484392"/>
              <a:ext cx="2643206" cy="1550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加強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40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歲以上人員健康檢查密度，擴大補助對象及金額。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(111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年起縣府一級單位主管及一級機關首長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14000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元增至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16000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元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，員工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3500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元增至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4500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元，補助對象新增約聘僱人員及技工工友等，並依實際檢查時間最高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天公假，未滿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40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歲亦可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申請公假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員工慶生活動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00" dirty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配合</a:t>
              </a:r>
              <a:r>
                <a:rPr kumimoji="0" lang="zh-TW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各處首長生日辦理</a:t>
              </a: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。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1" name="Rectangle 36"/>
            <p:cNvSpPr/>
            <p:nvPr/>
          </p:nvSpPr>
          <p:spPr>
            <a:xfrm>
              <a:off x="6142787" y="1268368"/>
              <a:ext cx="1894596" cy="32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健康職場</a:t>
              </a:r>
              <a:r>
                <a:rPr kumimoji="0" lang="en-US" altLang="zh-TW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2.0</a:t>
              </a:r>
              <a:r>
                <a:rPr kumimoji="0" lang="zh-TW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方案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</p:grpSp>
      <p:sp>
        <p:nvSpPr>
          <p:cNvPr id="83" name="Rectangle 16"/>
          <p:cNvSpPr/>
          <p:nvPr/>
        </p:nvSpPr>
        <p:spPr>
          <a:xfrm>
            <a:off x="4871545" y="2059099"/>
            <a:ext cx="797801" cy="1030426"/>
          </a:xfrm>
          <a:prstGeom prst="rect">
            <a:avLst/>
          </a:pr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6" name="Rectangle 38"/>
          <p:cNvSpPr/>
          <p:nvPr/>
        </p:nvSpPr>
        <p:spPr>
          <a:xfrm>
            <a:off x="251520" y="4725144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退休生活人生方案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98" name="Rectangle 23"/>
          <p:cNvSpPr/>
          <p:nvPr/>
        </p:nvSpPr>
        <p:spPr>
          <a:xfrm>
            <a:off x="4871546" y="3603262"/>
            <a:ext cx="797799" cy="977866"/>
          </a:xfrm>
          <a:prstGeom prst="rect">
            <a:avLst/>
          </a:prstGeom>
          <a:solidFill>
            <a:srgbClr val="F26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3" name="Rectangle 27"/>
          <p:cNvSpPr/>
          <p:nvPr/>
        </p:nvSpPr>
        <p:spPr>
          <a:xfrm>
            <a:off x="4865587" y="5706977"/>
            <a:ext cx="797800" cy="1005836"/>
          </a:xfrm>
          <a:prstGeom prst="rect">
            <a:avLst/>
          </a:prstGeom>
          <a:solidFill>
            <a:srgbClr val="3C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7" name="Rectangle 35"/>
          <p:cNvSpPr/>
          <p:nvPr/>
        </p:nvSpPr>
        <p:spPr>
          <a:xfrm>
            <a:off x="288146" y="5085184"/>
            <a:ext cx="2848407" cy="14260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退撫權益講座及退休生活體驗課程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退休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算諮詢服務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加入退休協會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8" name="Rectangle 35"/>
          <p:cNvSpPr/>
          <p:nvPr/>
        </p:nvSpPr>
        <p:spPr>
          <a:xfrm>
            <a:off x="318117" y="3573016"/>
            <a:ext cx="29577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育兒講座及懶人包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產後憂鬱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檢測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26" y="3603261"/>
            <a:ext cx="546002" cy="9451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7" y="2077819"/>
            <a:ext cx="659282" cy="110111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0" y="5682974"/>
            <a:ext cx="355002" cy="100206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11" y="3590994"/>
            <a:ext cx="717102" cy="1062142"/>
          </a:xfrm>
          <a:prstGeom prst="rect">
            <a:avLst/>
          </a:prstGeom>
        </p:spPr>
      </p:pic>
      <p:sp>
        <p:nvSpPr>
          <p:cNvPr id="43" name="Rectangle 30"/>
          <p:cNvSpPr/>
          <p:nvPr/>
        </p:nvSpPr>
        <p:spPr>
          <a:xfrm>
            <a:off x="219717" y="1727315"/>
            <a:ext cx="2696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結合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心理諮商服務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44" name="Rectangle 35"/>
          <p:cNvSpPr/>
          <p:nvPr/>
        </p:nvSpPr>
        <p:spPr>
          <a:xfrm>
            <a:off x="229689" y="2054934"/>
            <a:ext cx="27058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專人專業服務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lvl="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結合衛福局心衛雙軌諮商服務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Rectangle 35"/>
          <p:cNvSpPr/>
          <p:nvPr/>
        </p:nvSpPr>
        <p:spPr>
          <a:xfrm>
            <a:off x="5782438" y="2002969"/>
            <a:ext cx="31996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新進員工食住行懶人包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新進人員工作調適課程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新進員工與縣長有約活動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6" name="Rectangle 35"/>
          <p:cNvSpPr/>
          <p:nvPr/>
        </p:nvSpPr>
        <p:spPr>
          <a:xfrm>
            <a:off x="5689505" y="5830304"/>
            <a:ext cx="315531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傷病員工定期關懷訪視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提供職醫復工評估諮詢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lvl="0" indent="-285750">
              <a:lnSpc>
                <a:spcPts val="2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因公涉訟關懷協助小組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57" y="5008931"/>
            <a:ext cx="1001896" cy="10322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26" y="2060848"/>
            <a:ext cx="546002" cy="1071064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9956" y="1102492"/>
            <a:ext cx="265173" cy="598316"/>
            <a:chOff x="9956" y="1102492"/>
            <a:chExt cx="265173" cy="598316"/>
          </a:xfrm>
        </p:grpSpPr>
        <p:sp>
          <p:nvSpPr>
            <p:cNvPr id="7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宋体" pitchFamily="2" charset="-122"/>
              </a:endParaRPr>
            </a:p>
          </p:txBody>
        </p:sp>
        <p:sp>
          <p:nvSpPr>
            <p:cNvPr id="58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8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314326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連江縣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您同在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32391" y="2780928"/>
            <a:ext cx="3923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0800-098-985</a:t>
            </a:r>
            <a:r>
              <a:rPr lang="zh-TW" altLang="en-US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（限市話撥打）、</a:t>
            </a:r>
            <a:r>
              <a:rPr lang="en-US" altLang="zh-TW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(02)2986-3099 </a:t>
            </a:r>
            <a:r>
              <a:rPr lang="zh-TW" altLang="en-US" sz="3600" dirty="0" smtClean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、</a:t>
            </a:r>
            <a:endParaRPr lang="en-US" altLang="zh-TW" sz="3600" dirty="0" smtClean="0">
              <a:solidFill>
                <a:srgbClr val="00B0F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zh-TW" altLang="en-US" sz="3600" dirty="0" smtClean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電子郵件</a:t>
            </a:r>
            <a:r>
              <a:rPr lang="zh-TW" altLang="en-US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world.wide.union2@gmail.com</a:t>
            </a:r>
          </a:p>
          <a:p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4927" y="1484784"/>
            <a:ext cx="310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Contact us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1269"/>
          <a:stretch/>
        </p:blipFill>
        <p:spPr>
          <a:xfrm>
            <a:off x="323528" y="2060848"/>
            <a:ext cx="4620831" cy="39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414</Words>
  <Application>Microsoft Office PowerPoint</Application>
  <PresentationFormat>如螢幕大小 (4:3)</PresentationFormat>
  <Paragraphs>76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22" baseType="lpstr">
      <vt:lpstr>Meiryo</vt:lpstr>
      <vt:lpstr>微软雅黑</vt:lpstr>
      <vt:lpstr>Open Sans</vt:lpstr>
      <vt:lpstr>宋体</vt:lpstr>
      <vt:lpstr>Source Sans Pro Black</vt:lpstr>
      <vt:lpstr>王漢宗細圓體繁</vt:lpstr>
      <vt:lpstr>華康娃娃體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1_Office 佈景主題</vt:lpstr>
      <vt:lpstr>員工協助方案服務簡介</vt:lpstr>
      <vt:lpstr>PowerPoint 簡報</vt:lpstr>
      <vt:lpstr>EAP服務內容</vt:lpstr>
      <vt:lpstr>員工個別諮詢服務內容</vt:lpstr>
      <vt:lpstr>人事處官網EAP專區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員工協助方案服務簡介</dc:title>
  <dc:creator>user</dc:creator>
  <cp:lastModifiedBy>user</cp:lastModifiedBy>
  <cp:revision>67</cp:revision>
  <cp:lastPrinted>2019-04-29T06:16:17Z</cp:lastPrinted>
  <dcterms:created xsi:type="dcterms:W3CDTF">2019-04-15T07:21:40Z</dcterms:created>
  <dcterms:modified xsi:type="dcterms:W3CDTF">2021-10-19T06:32:29Z</dcterms:modified>
</cp:coreProperties>
</file>