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48"/>
  </p:notesMasterIdLst>
  <p:sldIdLst>
    <p:sldId id="256" r:id="rId2"/>
    <p:sldId id="257" r:id="rId3"/>
    <p:sldId id="258" r:id="rId4"/>
    <p:sldId id="260" r:id="rId5"/>
    <p:sldId id="303" r:id="rId6"/>
    <p:sldId id="262" r:id="rId7"/>
    <p:sldId id="270" r:id="rId8"/>
    <p:sldId id="271" r:id="rId9"/>
    <p:sldId id="275" r:id="rId10"/>
    <p:sldId id="276" r:id="rId11"/>
    <p:sldId id="272" r:id="rId12"/>
    <p:sldId id="273" r:id="rId13"/>
    <p:sldId id="261" r:id="rId14"/>
    <p:sldId id="264" r:id="rId15"/>
    <p:sldId id="265" r:id="rId16"/>
    <p:sldId id="266" r:id="rId17"/>
    <p:sldId id="267" r:id="rId18"/>
    <p:sldId id="268"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63" r:id="rId39"/>
    <p:sldId id="269" r:id="rId40"/>
    <p:sldId id="296" r:id="rId41"/>
    <p:sldId id="297" r:id="rId42"/>
    <p:sldId id="298" r:id="rId43"/>
    <p:sldId id="299" r:id="rId44"/>
    <p:sldId id="300" r:id="rId45"/>
    <p:sldId id="301" r:id="rId46"/>
    <p:sldId id="259" r:id="rId47"/>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23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F3D8BB-64D6-4E0A-9160-ED8488855751}" type="datetimeFigureOut">
              <a:rPr lang="zh-TW" altLang="en-US" smtClean="0"/>
              <a:t>2017/9/21</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3A888A-C3BD-4FD1-8622-96998EC2F5A6}" type="slidenum">
              <a:rPr lang="zh-TW" altLang="en-US" smtClean="0"/>
              <a:t>‹#›</a:t>
            </a:fld>
            <a:endParaRPr lang="zh-TW" altLang="en-US"/>
          </a:p>
        </p:txBody>
      </p:sp>
    </p:spTree>
    <p:extLst>
      <p:ext uri="{BB962C8B-B14F-4D97-AF65-F5344CB8AC3E}">
        <p14:creationId xmlns:p14="http://schemas.microsoft.com/office/powerpoint/2010/main" val="12850311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F73A888A-C3BD-4FD1-8622-96998EC2F5A6}" type="slidenum">
              <a:rPr lang="zh-TW" altLang="en-US" smtClean="0"/>
              <a:t>1</a:t>
            </a:fld>
            <a:endParaRPr lang="zh-TW" altLang="en-US"/>
          </a:p>
        </p:txBody>
      </p:sp>
    </p:spTree>
    <p:extLst>
      <p:ext uri="{BB962C8B-B14F-4D97-AF65-F5344CB8AC3E}">
        <p14:creationId xmlns:p14="http://schemas.microsoft.com/office/powerpoint/2010/main" val="1780062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spect="1" noChangeArrowheads="1" noTextEdit="1"/>
          </p:cNvSpPr>
          <p:nvPr>
            <p:ph type="sldImg"/>
          </p:nvPr>
        </p:nvSpPr>
        <p:spPr>
          <a:xfrm>
            <a:off x="1143000" y="685800"/>
            <a:ext cx="4570413" cy="3427413"/>
          </a:xfrm>
          <a:ln/>
        </p:spPr>
      </p:sp>
      <p:sp>
        <p:nvSpPr>
          <p:cNvPr id="174083" name="Rectangle 3"/>
          <p:cNvSpPr>
            <a:spLocks noGrp="1" noChangeArrowheads="1"/>
          </p:cNvSpPr>
          <p:nvPr>
            <p:ph type="body" idx="1"/>
          </p:nvPr>
        </p:nvSpPr>
        <p:spPr>
          <a:xfrm>
            <a:off x="685494" y="4342939"/>
            <a:ext cx="5487013" cy="4114587"/>
          </a:xfrm>
        </p:spPr>
        <p:txBody>
          <a:bodyPr/>
          <a:lstStyle/>
          <a:p>
            <a:r>
              <a:rPr lang="zh-TW" altLang="en-US" sz="1300"/>
              <a:t>未能察覺業務推動過程潛在之風險、未將重要之內、外在風險因素納入評估或低估風險等級等。</a:t>
            </a:r>
          </a:p>
          <a:p>
            <a:pPr lvl="1"/>
            <a:r>
              <a:rPr lang="zh-TW" altLang="en-US" sz="1300"/>
              <a:t>對於主管業務所建立之檢（查）驗機制，欠缺風險意識，致所列查驗品項過少，且未納入高風險之品項，影響民眾使用安全。</a:t>
            </a:r>
          </a:p>
          <a:p>
            <a:pPr lvl="1"/>
            <a:r>
              <a:rPr lang="zh-TW" altLang="en-US" sz="1300"/>
              <a:t>忽視存在某型病毒之事實，致未依風險程度召開會議，徒增防疫風險，影響防治效能。</a:t>
            </a:r>
          </a:p>
          <a:p>
            <a:r>
              <a:rPr lang="zh-TW" altLang="en-US" sz="1300"/>
              <a:t>某機關籌設計畫於規劃徵收用地時未審慎考量在地住民之意見，辨識重大風險及評估其影響程度，遭致住民抗爭而重新變更基地範圍，無法達成預期經濟效益。</a:t>
            </a:r>
          </a:p>
          <a:p>
            <a:r>
              <a:rPr lang="zh-TW" altLang="en-US" sz="1300"/>
              <a:t>某機關辦理設備採購案，規劃階段未審慎考量該設備使用率偏低，仍陸續購置，造成閒置及投資效益偏低。</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txBox="1">
            <a:spLocks noGrp="1" noChangeArrowheads="1"/>
          </p:cNvSpPr>
          <p:nvPr/>
        </p:nvSpPr>
        <p:spPr bwMode="auto">
          <a:xfrm>
            <a:off x="3884462" y="8687297"/>
            <a:ext cx="2973538" cy="456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165" tIns="44081" rIns="88165" bIns="44081" anchor="b"/>
          <a:lstStyle>
            <a:lvl1pPr defTabSz="954088" eaLnBrk="0" hangingPunct="0">
              <a:spcBef>
                <a:spcPct val="30000"/>
              </a:spcBef>
              <a:defRPr kumimoji="1" sz="1200">
                <a:solidFill>
                  <a:schemeClr val="tx1"/>
                </a:solidFill>
                <a:latin typeface="Times New Roman" pitchFamily="18" charset="0"/>
                <a:ea typeface="新細明體" pitchFamily="18" charset="-120"/>
              </a:defRPr>
            </a:lvl1pPr>
            <a:lvl2pPr marL="742950" indent="-285750" defTabSz="954088" eaLnBrk="0" hangingPunct="0">
              <a:spcBef>
                <a:spcPct val="30000"/>
              </a:spcBef>
              <a:defRPr kumimoji="1" sz="1200">
                <a:solidFill>
                  <a:schemeClr val="tx1"/>
                </a:solidFill>
                <a:latin typeface="Times New Roman" pitchFamily="18" charset="0"/>
                <a:ea typeface="新細明體" pitchFamily="18" charset="-120"/>
              </a:defRPr>
            </a:lvl2pPr>
            <a:lvl3pPr marL="1143000" indent="-230188" defTabSz="954088" eaLnBrk="0" hangingPunct="0">
              <a:spcBef>
                <a:spcPct val="30000"/>
              </a:spcBef>
              <a:defRPr kumimoji="1" sz="1200">
                <a:solidFill>
                  <a:schemeClr val="tx1"/>
                </a:solidFill>
                <a:latin typeface="Times New Roman" pitchFamily="18" charset="0"/>
                <a:ea typeface="新細明體" pitchFamily="18" charset="-120"/>
              </a:defRPr>
            </a:lvl3pPr>
            <a:lvl4pPr marL="1600200" indent="-228600" defTabSz="954088" eaLnBrk="0" hangingPunct="0">
              <a:spcBef>
                <a:spcPct val="30000"/>
              </a:spcBef>
              <a:defRPr kumimoji="1" sz="1200">
                <a:solidFill>
                  <a:schemeClr val="tx1"/>
                </a:solidFill>
                <a:latin typeface="Times New Roman" pitchFamily="18" charset="0"/>
                <a:ea typeface="新細明體" pitchFamily="18" charset="-120"/>
              </a:defRPr>
            </a:lvl4pPr>
            <a:lvl5pPr marL="2057400" indent="-228600" defTabSz="954088" eaLnBrk="0" hangingPunct="0">
              <a:spcBef>
                <a:spcPct val="30000"/>
              </a:spcBef>
              <a:defRPr kumimoji="1" sz="1200">
                <a:solidFill>
                  <a:schemeClr val="tx1"/>
                </a:solidFill>
                <a:latin typeface="Times New Roman" pitchFamily="18" charset="0"/>
                <a:ea typeface="新細明體" pitchFamily="18" charset="-120"/>
              </a:defRPr>
            </a:lvl5pPr>
            <a:lvl6pPr marL="2514600" indent="-228600" defTabSz="954088"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6pPr>
            <a:lvl7pPr marL="2971800" indent="-228600" defTabSz="954088"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7pPr>
            <a:lvl8pPr marL="3429000" indent="-228600" defTabSz="954088"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8pPr>
            <a:lvl9pPr marL="3886200" indent="-228600" defTabSz="954088"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9pPr>
          </a:lstStyle>
          <a:p>
            <a:pPr algn="r" eaLnBrk="1" hangingPunct="1">
              <a:spcBef>
                <a:spcPct val="0"/>
              </a:spcBef>
            </a:pPr>
            <a:fld id="{E2DFF05C-C6A1-4947-861B-CA5F3740EC69}" type="slidenum">
              <a:rPr lang="zh-TW" altLang="en-US"/>
              <a:pPr algn="r" eaLnBrk="1" hangingPunct="1">
                <a:spcBef>
                  <a:spcPct val="0"/>
                </a:spcBef>
              </a:pPr>
              <a:t>40</a:t>
            </a:fld>
            <a:endParaRPr lang="en-US" altLang="zh-TW"/>
          </a:p>
        </p:txBody>
      </p:sp>
      <p:sp>
        <p:nvSpPr>
          <p:cNvPr id="9219" name="Rectangle 2"/>
          <p:cNvSpPr>
            <a:spLocks noGrp="1" noRot="1" noChangeAspect="1" noChangeArrowheads="1" noTextEdit="1"/>
          </p:cNvSpPr>
          <p:nvPr>
            <p:ph type="sldImg"/>
          </p:nvPr>
        </p:nvSpPr>
        <p:spPr>
          <a:xfrm>
            <a:off x="952500" y="685800"/>
            <a:ext cx="4953000" cy="3429000"/>
          </a:xfrm>
          <a:solidFill>
            <a:srgbClr val="FFFFFF"/>
          </a:solidFill>
          <a:ln/>
        </p:spPr>
      </p:sp>
      <p:sp>
        <p:nvSpPr>
          <p:cNvPr id="9220" name="Rectangle 3"/>
          <p:cNvSpPr>
            <a:spLocks noGrp="1" noChangeArrowheads="1"/>
          </p:cNvSpPr>
          <p:nvPr>
            <p:ph type="body" idx="1"/>
          </p:nvPr>
        </p:nvSpPr>
        <p:spPr>
          <a:solidFill>
            <a:srgbClr val="FFFFFF"/>
          </a:solidFill>
          <a:ln>
            <a:solidFill>
              <a:srgbClr val="000000"/>
            </a:solidFill>
            <a:miter lim="800000"/>
            <a:headEnd/>
            <a:tailEnd/>
          </a:ln>
        </p:spPr>
        <p:txBody>
          <a:bodyPr lIns="87399" tIns="43702" rIns="87399" bIns="43702"/>
          <a:lstStyle/>
          <a:p>
            <a:pPr eaLnBrk="1" hangingPunct="1"/>
            <a:endParaRPr lang="zh-TW"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投影片圖像版面配置區 1"/>
          <p:cNvSpPr>
            <a:spLocks noGrp="1" noRot="1" noChangeAspect="1" noTextEdit="1"/>
          </p:cNvSpPr>
          <p:nvPr>
            <p:ph type="sldImg"/>
          </p:nvPr>
        </p:nvSpPr>
        <p:spPr>
          <a:xfrm>
            <a:off x="1143000" y="685800"/>
            <a:ext cx="4572000" cy="3429000"/>
          </a:xfrm>
          <a:ln/>
        </p:spPr>
      </p:sp>
      <p:sp>
        <p:nvSpPr>
          <p:cNvPr id="10243" name="備忘稿版面配置區 2"/>
          <p:cNvSpPr>
            <a:spLocks noGrp="1"/>
          </p:cNvSpPr>
          <p:nvPr>
            <p:ph type="body" idx="1"/>
          </p:nvPr>
        </p:nvSpPr>
        <p:spPr>
          <a:noFill/>
        </p:spPr>
        <p:txBody>
          <a:bodyPr lIns="88146" tIns="44071" rIns="88146" bIns="44071"/>
          <a:lstStyle/>
          <a:p>
            <a:endParaRPr lang="zh-TW" altLang="en-US" smtClean="0"/>
          </a:p>
        </p:txBody>
      </p:sp>
      <p:sp>
        <p:nvSpPr>
          <p:cNvPr id="10244" name="投影片編號版面配置區 3"/>
          <p:cNvSpPr txBox="1">
            <a:spLocks noGrp="1"/>
          </p:cNvSpPr>
          <p:nvPr/>
        </p:nvSpPr>
        <p:spPr bwMode="auto">
          <a:xfrm>
            <a:off x="3884462" y="8687297"/>
            <a:ext cx="2973538" cy="456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163" tIns="44080" rIns="88163" bIns="44080" anchor="b"/>
          <a:lstStyle>
            <a:lvl1pPr defTabSz="920750" eaLnBrk="0" hangingPunct="0">
              <a:spcBef>
                <a:spcPct val="30000"/>
              </a:spcBef>
              <a:defRPr kumimoji="1" sz="1200">
                <a:solidFill>
                  <a:schemeClr val="tx1"/>
                </a:solidFill>
                <a:latin typeface="Times New Roman" pitchFamily="18" charset="0"/>
                <a:ea typeface="新細明體" pitchFamily="18" charset="-120"/>
              </a:defRPr>
            </a:lvl1pPr>
            <a:lvl2pPr marL="739775" indent="-284163" defTabSz="920750" eaLnBrk="0" hangingPunct="0">
              <a:spcBef>
                <a:spcPct val="30000"/>
              </a:spcBef>
              <a:defRPr kumimoji="1" sz="1200">
                <a:solidFill>
                  <a:schemeClr val="tx1"/>
                </a:solidFill>
                <a:latin typeface="Times New Roman" pitchFamily="18" charset="0"/>
                <a:ea typeface="新細明體" pitchFamily="18" charset="-120"/>
              </a:defRPr>
            </a:lvl2pPr>
            <a:lvl3pPr marL="1138238" indent="-227013" defTabSz="920750" eaLnBrk="0" hangingPunct="0">
              <a:spcBef>
                <a:spcPct val="30000"/>
              </a:spcBef>
              <a:defRPr kumimoji="1" sz="1200">
                <a:solidFill>
                  <a:schemeClr val="tx1"/>
                </a:solidFill>
                <a:latin typeface="Times New Roman" pitchFamily="18" charset="0"/>
                <a:ea typeface="新細明體" pitchFamily="18" charset="-120"/>
              </a:defRPr>
            </a:lvl3pPr>
            <a:lvl4pPr marL="1593850" indent="-227013" defTabSz="920750" eaLnBrk="0" hangingPunct="0">
              <a:spcBef>
                <a:spcPct val="30000"/>
              </a:spcBef>
              <a:defRPr kumimoji="1" sz="1200">
                <a:solidFill>
                  <a:schemeClr val="tx1"/>
                </a:solidFill>
                <a:latin typeface="Times New Roman" pitchFamily="18" charset="0"/>
                <a:ea typeface="新細明體" pitchFamily="18" charset="-120"/>
              </a:defRPr>
            </a:lvl4pPr>
            <a:lvl5pPr marL="2049463" indent="-228600" defTabSz="920750" eaLnBrk="0" hangingPunct="0">
              <a:spcBef>
                <a:spcPct val="30000"/>
              </a:spcBef>
              <a:defRPr kumimoji="1" sz="1200">
                <a:solidFill>
                  <a:schemeClr val="tx1"/>
                </a:solidFill>
                <a:latin typeface="Times New Roman" pitchFamily="18" charset="0"/>
                <a:ea typeface="新細明體" pitchFamily="18" charset="-120"/>
              </a:defRPr>
            </a:lvl5pPr>
            <a:lvl6pPr marL="2506663" indent="-228600" defTabSz="92075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6pPr>
            <a:lvl7pPr marL="2963863" indent="-228600" defTabSz="92075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7pPr>
            <a:lvl8pPr marL="3421063" indent="-228600" defTabSz="92075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8pPr>
            <a:lvl9pPr marL="3878263" indent="-228600" defTabSz="92075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9pPr>
          </a:lstStyle>
          <a:p>
            <a:pPr algn="r" eaLnBrk="1" hangingPunct="1">
              <a:spcBef>
                <a:spcPct val="0"/>
              </a:spcBef>
            </a:pPr>
            <a:fld id="{80A3D812-6F3D-4FCD-80EC-6F5888051607}" type="slidenum">
              <a:rPr lang="zh-TW" altLang="en-US"/>
              <a:pPr algn="r" eaLnBrk="1" hangingPunct="1">
                <a:spcBef>
                  <a:spcPct val="0"/>
                </a:spcBef>
              </a:pPr>
              <a:t>44</a:t>
            </a:fld>
            <a:endParaRPr lang="en-US" altLang="zh-TW"/>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投影片圖像版面配置區 1"/>
          <p:cNvSpPr>
            <a:spLocks noGrp="1" noRot="1" noChangeAspect="1" noTextEdit="1"/>
          </p:cNvSpPr>
          <p:nvPr>
            <p:ph type="sldImg"/>
          </p:nvPr>
        </p:nvSpPr>
        <p:spPr>
          <a:xfrm>
            <a:off x="1143000" y="685800"/>
            <a:ext cx="4572000" cy="3429000"/>
          </a:xfrm>
          <a:ln/>
        </p:spPr>
      </p:sp>
      <p:sp>
        <p:nvSpPr>
          <p:cNvPr id="11267" name="備忘稿版面配置區 2"/>
          <p:cNvSpPr>
            <a:spLocks noGrp="1"/>
          </p:cNvSpPr>
          <p:nvPr>
            <p:ph type="body" idx="1"/>
          </p:nvPr>
        </p:nvSpPr>
        <p:spPr>
          <a:noFill/>
        </p:spPr>
        <p:txBody>
          <a:bodyPr lIns="88146" tIns="44071" rIns="88146" bIns="44071"/>
          <a:lstStyle/>
          <a:p>
            <a:endParaRPr lang="zh-TW" altLang="en-US" smtClean="0"/>
          </a:p>
        </p:txBody>
      </p:sp>
      <p:sp>
        <p:nvSpPr>
          <p:cNvPr id="11268" name="投影片編號版面配置區 3"/>
          <p:cNvSpPr txBox="1">
            <a:spLocks noGrp="1"/>
          </p:cNvSpPr>
          <p:nvPr/>
        </p:nvSpPr>
        <p:spPr bwMode="auto">
          <a:xfrm>
            <a:off x="3884462" y="8687297"/>
            <a:ext cx="2973538" cy="456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163" tIns="44080" rIns="88163" bIns="44080" anchor="b"/>
          <a:lstStyle>
            <a:lvl1pPr defTabSz="920750" eaLnBrk="0" hangingPunct="0">
              <a:spcBef>
                <a:spcPct val="30000"/>
              </a:spcBef>
              <a:defRPr kumimoji="1" sz="1200">
                <a:solidFill>
                  <a:schemeClr val="tx1"/>
                </a:solidFill>
                <a:latin typeface="Times New Roman" pitchFamily="18" charset="0"/>
                <a:ea typeface="新細明體" pitchFamily="18" charset="-120"/>
              </a:defRPr>
            </a:lvl1pPr>
            <a:lvl2pPr marL="739775" indent="-284163" defTabSz="920750" eaLnBrk="0" hangingPunct="0">
              <a:spcBef>
                <a:spcPct val="30000"/>
              </a:spcBef>
              <a:defRPr kumimoji="1" sz="1200">
                <a:solidFill>
                  <a:schemeClr val="tx1"/>
                </a:solidFill>
                <a:latin typeface="Times New Roman" pitchFamily="18" charset="0"/>
                <a:ea typeface="新細明體" pitchFamily="18" charset="-120"/>
              </a:defRPr>
            </a:lvl2pPr>
            <a:lvl3pPr marL="1138238" indent="-227013" defTabSz="920750" eaLnBrk="0" hangingPunct="0">
              <a:spcBef>
                <a:spcPct val="30000"/>
              </a:spcBef>
              <a:defRPr kumimoji="1" sz="1200">
                <a:solidFill>
                  <a:schemeClr val="tx1"/>
                </a:solidFill>
                <a:latin typeface="Times New Roman" pitchFamily="18" charset="0"/>
                <a:ea typeface="新細明體" pitchFamily="18" charset="-120"/>
              </a:defRPr>
            </a:lvl3pPr>
            <a:lvl4pPr marL="1593850" indent="-227013" defTabSz="920750" eaLnBrk="0" hangingPunct="0">
              <a:spcBef>
                <a:spcPct val="30000"/>
              </a:spcBef>
              <a:defRPr kumimoji="1" sz="1200">
                <a:solidFill>
                  <a:schemeClr val="tx1"/>
                </a:solidFill>
                <a:latin typeface="Times New Roman" pitchFamily="18" charset="0"/>
                <a:ea typeface="新細明體" pitchFamily="18" charset="-120"/>
              </a:defRPr>
            </a:lvl4pPr>
            <a:lvl5pPr marL="2049463" indent="-228600" defTabSz="920750" eaLnBrk="0" hangingPunct="0">
              <a:spcBef>
                <a:spcPct val="30000"/>
              </a:spcBef>
              <a:defRPr kumimoji="1" sz="1200">
                <a:solidFill>
                  <a:schemeClr val="tx1"/>
                </a:solidFill>
                <a:latin typeface="Times New Roman" pitchFamily="18" charset="0"/>
                <a:ea typeface="新細明體" pitchFamily="18" charset="-120"/>
              </a:defRPr>
            </a:lvl5pPr>
            <a:lvl6pPr marL="2506663" indent="-228600" defTabSz="92075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6pPr>
            <a:lvl7pPr marL="2963863" indent="-228600" defTabSz="92075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7pPr>
            <a:lvl8pPr marL="3421063" indent="-228600" defTabSz="92075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8pPr>
            <a:lvl9pPr marL="3878263" indent="-228600" defTabSz="92075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9pPr>
          </a:lstStyle>
          <a:p>
            <a:pPr algn="r" eaLnBrk="1" hangingPunct="1">
              <a:spcBef>
                <a:spcPct val="0"/>
              </a:spcBef>
            </a:pPr>
            <a:fld id="{E259D692-4047-447A-9A6A-9BB2B3A22DEE}" type="slidenum">
              <a:rPr lang="zh-TW" altLang="en-US"/>
              <a:pPr algn="r" eaLnBrk="1" hangingPunct="1">
                <a:spcBef>
                  <a:spcPct val="0"/>
                </a:spcBef>
              </a:pPr>
              <a:t>45</a:t>
            </a:fld>
            <a:endParaRPr lang="en-US" altLang="zh-TW"/>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直線接點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標題 28"/>
          <p:cNvSpPr>
            <a:spLocks noGrp="1"/>
          </p:cNvSpPr>
          <p:nvPr>
            <p:ph type="ctrTitle"/>
          </p:nvPr>
        </p:nvSpPr>
        <p:spPr>
          <a:xfrm>
            <a:off x="381000" y="4853411"/>
            <a:ext cx="8458200" cy="1222375"/>
          </a:xfrm>
        </p:spPr>
        <p:txBody>
          <a:bodyPr anchor="t"/>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16" name="日期版面配置區 15"/>
          <p:cNvSpPr>
            <a:spLocks noGrp="1"/>
          </p:cNvSpPr>
          <p:nvPr>
            <p:ph type="dt" sz="half" idx="10"/>
          </p:nvPr>
        </p:nvSpPr>
        <p:spPr/>
        <p:txBody>
          <a:bodyPr/>
          <a:lstStyle/>
          <a:p>
            <a:fld id="{5BBEAD13-0566-4C6C-97E7-55F17F24B09F}" type="datetimeFigureOut">
              <a:rPr lang="zh-TW" altLang="en-US" smtClean="0"/>
              <a:t>2017/9/21</a:t>
            </a:fld>
            <a:endParaRPr lang="zh-TW" altLang="en-US"/>
          </a:p>
        </p:txBody>
      </p:sp>
      <p:sp>
        <p:nvSpPr>
          <p:cNvPr id="2" name="頁尾版面配置區 1"/>
          <p:cNvSpPr>
            <a:spLocks noGrp="1"/>
          </p:cNvSpPr>
          <p:nvPr>
            <p:ph type="ftr" sz="quarter" idx="11"/>
          </p:nvPr>
        </p:nvSpPr>
        <p:spPr/>
        <p:txBody>
          <a:bodyPr/>
          <a:lstStyle/>
          <a:p>
            <a:endParaRPr lang="zh-TW" altLang="en-US"/>
          </a:p>
        </p:txBody>
      </p:sp>
      <p:sp>
        <p:nvSpPr>
          <p:cNvPr id="15" name="投影片編號版面配置區 14"/>
          <p:cNvSpPr>
            <a:spLocks noGrp="1"/>
          </p:cNvSpPr>
          <p:nvPr>
            <p:ph type="sldNum" sz="quarter" idx="12"/>
          </p:nvPr>
        </p:nvSpPr>
        <p:spPr>
          <a:xfrm>
            <a:off x="8229600" y="6473952"/>
            <a:ext cx="758952" cy="246888"/>
          </a:xfrm>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t>2017/9/21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58000" y="549276"/>
            <a:ext cx="18288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549276"/>
            <a:ext cx="62484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t>2017/9/21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2" name="標題 21"/>
          <p:cNvSpPr>
            <a:spLocks noGrp="1"/>
          </p:cNvSpPr>
          <p:nvPr>
            <p:ph type="title"/>
          </p:nvPr>
        </p:nvSpPr>
        <p:spPr/>
        <p:txBody>
          <a:bodyPr/>
          <a:lstStyle/>
          <a:p>
            <a:r>
              <a:rPr kumimoji="0" lang="zh-TW" altLang="en-US" smtClean="0"/>
              <a:t>按一下以編輯母片標題樣式</a:t>
            </a:r>
            <a:endParaRPr kumimoji="0" lang="en-US"/>
          </a:p>
        </p:txBody>
      </p:sp>
      <p:sp>
        <p:nvSpPr>
          <p:cNvPr id="27" name="內容版面配置區 26"/>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5" name="日期版面配置區 24"/>
          <p:cNvSpPr>
            <a:spLocks noGrp="1"/>
          </p:cNvSpPr>
          <p:nvPr>
            <p:ph type="dt" sz="half" idx="10"/>
          </p:nvPr>
        </p:nvSpPr>
        <p:spPr/>
        <p:txBody>
          <a:bodyPr/>
          <a:lstStyle/>
          <a:p>
            <a:fld id="{5BBEAD13-0566-4C6C-97E7-55F17F24B09F}" type="datetimeFigureOut">
              <a:rPr lang="zh-TW" altLang="en-US" smtClean="0"/>
              <a:t>2017/9/21</a:t>
            </a:fld>
            <a:endParaRPr lang="zh-TW" altLang="en-US"/>
          </a:p>
        </p:txBody>
      </p:sp>
      <p:sp>
        <p:nvSpPr>
          <p:cNvPr id="19" name="頁尾版面配置區 18"/>
          <p:cNvSpPr>
            <a:spLocks noGrp="1"/>
          </p:cNvSpPr>
          <p:nvPr>
            <p:ph type="ftr" sz="quarter" idx="11"/>
          </p:nvPr>
        </p:nvSpPr>
        <p:spPr>
          <a:xfrm>
            <a:off x="3581400" y="76200"/>
            <a:ext cx="2895600" cy="288925"/>
          </a:xfrm>
        </p:spPr>
        <p:txBody>
          <a:bodyPr/>
          <a:lstStyle/>
          <a:p>
            <a:endParaRPr lang="zh-TW" altLang="en-US"/>
          </a:p>
        </p:txBody>
      </p:sp>
      <p:sp>
        <p:nvSpPr>
          <p:cNvPr id="16" name="投影片編號版面配置區 15"/>
          <p:cNvSpPr>
            <a:spLocks noGrp="1"/>
          </p:cNvSpPr>
          <p:nvPr>
            <p:ph type="sldNum" sz="quarter" idx="12"/>
          </p:nvPr>
        </p:nvSpPr>
        <p:spPr>
          <a:xfrm>
            <a:off x="8229600" y="6473952"/>
            <a:ext cx="758952" cy="246888"/>
          </a:xfrm>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3">
        <a:schemeClr val="bg2"/>
      </p:bgRef>
    </p:bg>
    <p:spTree>
      <p:nvGrpSpPr>
        <p:cNvPr id="1" name=""/>
        <p:cNvGrpSpPr/>
        <p:nvPr/>
      </p:nvGrpSpPr>
      <p:grpSpPr>
        <a:xfrm>
          <a:off x="0" y="0"/>
          <a:ext cx="0" cy="0"/>
          <a:chOff x="0" y="0"/>
          <a:chExt cx="0" cy="0"/>
        </a:xfrm>
      </p:grpSpPr>
      <p:sp>
        <p:nvSpPr>
          <p:cNvPr id="7" name="直線接點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文字版面配置區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19" name="日期版面配置區 18"/>
          <p:cNvSpPr>
            <a:spLocks noGrp="1"/>
          </p:cNvSpPr>
          <p:nvPr>
            <p:ph type="dt" sz="half" idx="10"/>
          </p:nvPr>
        </p:nvSpPr>
        <p:spPr/>
        <p:txBody>
          <a:bodyPr/>
          <a:lstStyle/>
          <a:p>
            <a:fld id="{5BBEAD13-0566-4C6C-97E7-55F17F24B09F}" type="datetimeFigureOut">
              <a:rPr lang="zh-TW" altLang="en-US" smtClean="0"/>
              <a:t>2017/9/21</a:t>
            </a:fld>
            <a:endParaRPr lang="zh-TW" altLang="en-US"/>
          </a:p>
        </p:txBody>
      </p:sp>
      <p:sp>
        <p:nvSpPr>
          <p:cNvPr id="11" name="頁尾版面配置區 10"/>
          <p:cNvSpPr>
            <a:spLocks noGrp="1"/>
          </p:cNvSpPr>
          <p:nvPr>
            <p:ph type="ftr" sz="quarter" idx="11"/>
          </p:nvPr>
        </p:nvSpPr>
        <p:spPr/>
        <p:txBody>
          <a:bodyPr/>
          <a:lstStyle/>
          <a:p>
            <a:endParaRPr lang="zh-TW" altLang="en-US"/>
          </a:p>
        </p:txBody>
      </p:sp>
      <p:sp>
        <p:nvSpPr>
          <p:cNvPr id="16" name="投影片編號版面配置區 15"/>
          <p:cNvSpPr>
            <a:spLocks noGrp="1"/>
          </p:cNvSpPr>
          <p:nvPr>
            <p:ph type="sldNum" sz="quarter" idx="12"/>
          </p:nvPr>
        </p:nvSpPr>
        <p:spPr/>
        <p:txBody>
          <a:bodyPr/>
          <a:lstStyle/>
          <a:p>
            <a:fld id="{73DA0BB7-265A-403C-9275-D587AB510EDC}" type="slidenum">
              <a:rPr lang="zh-TW" altLang="en-US" smtClean="0"/>
              <a:t>‹#›</a:t>
            </a:fld>
            <a:endParaRPr lang="zh-TW" altLang="en-US"/>
          </a:p>
        </p:txBody>
      </p:sp>
      <p:sp>
        <p:nvSpPr>
          <p:cNvPr id="8" name="標題 7"/>
          <p:cNvSpPr>
            <a:spLocks noGrp="1"/>
          </p:cNvSpPr>
          <p:nvPr>
            <p:ph type="title"/>
          </p:nvPr>
        </p:nvSpPr>
        <p:spPr>
          <a:xfrm>
            <a:off x="180475" y="2947085"/>
            <a:ext cx="8686800" cy="1184825"/>
          </a:xfrm>
        </p:spPr>
        <p:txBody>
          <a:bodyPr rtlCol="0" anchor="t"/>
          <a:lstStyle>
            <a:lvl1pPr algn="r">
              <a:defRPr/>
            </a:lvl1pPr>
          </a:lstStyle>
          <a:p>
            <a:r>
              <a:rPr kumimoji="0" lang="zh-TW" altLang="en-US" smtClean="0"/>
              <a:t>按一下以編輯母片標題樣式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0" name="標題 19"/>
          <p:cNvSpPr>
            <a:spLocks noGrp="1"/>
          </p:cNvSpPr>
          <p:nvPr>
            <p:ph type="title"/>
          </p:nvPr>
        </p:nvSpPr>
        <p:spPr>
          <a:xfrm>
            <a:off x="301752" y="457200"/>
            <a:ext cx="8686800" cy="841248"/>
          </a:xfrm>
        </p:spPr>
        <p:txBody>
          <a:bodyPr/>
          <a:lstStyle/>
          <a:p>
            <a:r>
              <a:rPr kumimoji="0" lang="zh-TW" altLang="en-US" smtClean="0"/>
              <a:t>按一下以編輯母片標題樣式</a:t>
            </a:r>
            <a:endParaRPr kumimoji="0" lang="en-US"/>
          </a:p>
        </p:txBody>
      </p:sp>
      <p:sp>
        <p:nvSpPr>
          <p:cNvPr id="14" name="內容版面配置區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1" name="日期版面配置區 20"/>
          <p:cNvSpPr>
            <a:spLocks noGrp="1"/>
          </p:cNvSpPr>
          <p:nvPr>
            <p:ph type="dt" sz="half" idx="10"/>
          </p:nvPr>
        </p:nvSpPr>
        <p:spPr/>
        <p:txBody>
          <a:bodyPr/>
          <a:lstStyle/>
          <a:p>
            <a:fld id="{5BBEAD13-0566-4C6C-97E7-55F17F24B09F}" type="datetimeFigureOut">
              <a:rPr lang="zh-TW" altLang="en-US" smtClean="0"/>
              <a:t>2017/9/21</a:t>
            </a:fld>
            <a:endParaRPr lang="zh-TW" altLang="en-US"/>
          </a:p>
        </p:txBody>
      </p:sp>
      <p:sp>
        <p:nvSpPr>
          <p:cNvPr id="10" name="頁尾版面配置區 9"/>
          <p:cNvSpPr>
            <a:spLocks noGrp="1"/>
          </p:cNvSpPr>
          <p:nvPr>
            <p:ph type="ftr" sz="quarter" idx="11"/>
          </p:nvPr>
        </p:nvSpPr>
        <p:spPr/>
        <p:txBody>
          <a:bodyPr/>
          <a:lstStyle/>
          <a:p>
            <a:endParaRPr lang="zh-TW" altLang="en-US"/>
          </a:p>
        </p:txBody>
      </p:sp>
      <p:sp>
        <p:nvSpPr>
          <p:cNvPr id="31" name="投影片編號版面配置區 30"/>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9" name="標題 28"/>
          <p:cNvSpPr>
            <a:spLocks noGrp="1"/>
          </p:cNvSpPr>
          <p:nvPr>
            <p:ph type="title"/>
          </p:nvPr>
        </p:nvSpPr>
        <p:spPr>
          <a:xfrm>
            <a:off x="304800" y="5410200"/>
            <a:ext cx="8610600" cy="882650"/>
          </a:xfrm>
        </p:spPr>
        <p:txBody>
          <a:bodyPr anchor="ctr"/>
          <a:lstStyle>
            <a:lvl1pPr>
              <a:defRPr/>
            </a:lvl1p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25" name="文字版面配置區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內容版面配置區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8" name="內容版面配置區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0" name="日期版面配置區 9"/>
          <p:cNvSpPr>
            <a:spLocks noGrp="1"/>
          </p:cNvSpPr>
          <p:nvPr>
            <p:ph type="dt" sz="half" idx="10"/>
          </p:nvPr>
        </p:nvSpPr>
        <p:spPr/>
        <p:txBody>
          <a:bodyPr/>
          <a:lstStyle/>
          <a:p>
            <a:fld id="{5BBEAD13-0566-4C6C-97E7-55F17F24B09F}" type="datetimeFigureOut">
              <a:rPr lang="zh-TW" altLang="en-US" smtClean="0"/>
              <a:t>2017/9/21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a:xfrm>
            <a:off x="8229600" y="6477000"/>
            <a:ext cx="762000" cy="246888"/>
          </a:xfrm>
        </p:spPr>
        <p:txBody>
          <a:bodyPr/>
          <a:lstStyle/>
          <a:p>
            <a:fld id="{73DA0BB7-265A-403C-9275-D587AB510EDC}" type="slidenum">
              <a:rPr lang="zh-TW" altLang="en-US" smtClean="0"/>
              <a:t>‹#›</a:t>
            </a:fld>
            <a:endParaRPr lang="zh-TW" altLang="en-US"/>
          </a:p>
        </p:txBody>
      </p:sp>
      <p:sp>
        <p:nvSpPr>
          <p:cNvPr id="11" name="直線接點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30" name="標題 29"/>
          <p:cNvSpPr>
            <a:spLocks noGrp="1"/>
          </p:cNvSpPr>
          <p:nvPr>
            <p:ph type="title"/>
          </p:nvPr>
        </p:nvSpPr>
        <p:spPr>
          <a:xfrm>
            <a:off x="301752" y="457200"/>
            <a:ext cx="8686800" cy="841248"/>
          </a:xfrm>
        </p:spPr>
        <p:txBody>
          <a:bodyPr/>
          <a:lstStyle/>
          <a:p>
            <a:r>
              <a:rPr kumimoji="0" lang="zh-TW" altLang="en-US" smtClean="0"/>
              <a:t>按一下以編輯母片標題樣式</a:t>
            </a:r>
            <a:endParaRPr kumimoji="0" lang="en-US"/>
          </a:p>
        </p:txBody>
      </p:sp>
      <p:sp>
        <p:nvSpPr>
          <p:cNvPr id="12" name="日期版面配置區 11"/>
          <p:cNvSpPr>
            <a:spLocks noGrp="1"/>
          </p:cNvSpPr>
          <p:nvPr>
            <p:ph type="dt" sz="half" idx="10"/>
          </p:nvPr>
        </p:nvSpPr>
        <p:spPr/>
        <p:txBody>
          <a:bodyPr/>
          <a:lstStyle/>
          <a:p>
            <a:fld id="{5BBEAD13-0566-4C6C-97E7-55F17F24B09F}" type="datetimeFigureOut">
              <a:rPr lang="zh-TW" altLang="en-US" smtClean="0"/>
              <a:t>2017/9/21</a:t>
            </a:fld>
            <a:endParaRPr lang="zh-TW" altLang="en-US"/>
          </a:p>
        </p:txBody>
      </p:sp>
      <p:sp>
        <p:nvSpPr>
          <p:cNvPr id="21" name="頁尾版面配置區 20"/>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3" name="日期版面配置區 2"/>
          <p:cNvSpPr>
            <a:spLocks noGrp="1"/>
          </p:cNvSpPr>
          <p:nvPr>
            <p:ph type="dt" sz="half" idx="10"/>
          </p:nvPr>
        </p:nvSpPr>
        <p:spPr/>
        <p:txBody>
          <a:bodyPr/>
          <a:lstStyle/>
          <a:p>
            <a:fld id="{5BBEAD13-0566-4C6C-97E7-55F17F24B09F}" type="datetimeFigureOut">
              <a:rPr lang="zh-TW" altLang="en-US" smtClean="0"/>
              <a:t>2017/9/21</a:t>
            </a:fld>
            <a:endParaRPr lang="zh-TW" altLang="en-US"/>
          </a:p>
        </p:txBody>
      </p:sp>
      <p:sp>
        <p:nvSpPr>
          <p:cNvPr id="24" name="頁尾版面配置區 23"/>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8" name="直線接點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標題 11"/>
          <p:cNvSpPr>
            <a:spLocks noGrp="1"/>
          </p:cNvSpPr>
          <p:nvPr>
            <p:ph type="title"/>
          </p:nvPr>
        </p:nvSpPr>
        <p:spPr>
          <a:xfrm>
            <a:off x="457200" y="5486400"/>
            <a:ext cx="8458200" cy="520700"/>
          </a:xfrm>
        </p:spPr>
        <p:txBody>
          <a:bodyPr anchor="ctr"/>
          <a:lstStyle>
            <a:lvl1pPr algn="l">
              <a:buNone/>
              <a:defRPr sz="2000" b="1"/>
            </a:lvl1pPr>
          </a:lstStyle>
          <a:p>
            <a:r>
              <a:rPr kumimoji="0" lang="zh-TW" altLang="en-US" smtClean="0"/>
              <a:t>按一下以編輯母片標題樣式</a:t>
            </a:r>
            <a:endParaRPr kumimoji="0" lang="en-US"/>
          </a:p>
        </p:txBody>
      </p:sp>
      <p:sp>
        <p:nvSpPr>
          <p:cNvPr id="26" name="文字版面配置區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14" name="內容版面配置區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5" name="日期版面配置區 24"/>
          <p:cNvSpPr>
            <a:spLocks noGrp="1"/>
          </p:cNvSpPr>
          <p:nvPr>
            <p:ph type="dt" sz="half" idx="10"/>
          </p:nvPr>
        </p:nvSpPr>
        <p:spPr/>
        <p:txBody>
          <a:bodyPr/>
          <a:lstStyle/>
          <a:p>
            <a:fld id="{5BBEAD13-0566-4C6C-97E7-55F17F24B09F}" type="datetimeFigureOut">
              <a:rPr lang="zh-TW" altLang="en-US" smtClean="0"/>
              <a:t>2017/9/21</a:t>
            </a:fld>
            <a:endParaRPr lang="zh-TW" altLang="en-US"/>
          </a:p>
        </p:txBody>
      </p:sp>
      <p:sp>
        <p:nvSpPr>
          <p:cNvPr id="29" name="頁尾版面配置區 28"/>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13" name="圖片版面配置區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zh-TW" altLang="en-US" smtClean="0"/>
              <a:t>按一下圖示以新增圖片</a:t>
            </a:r>
            <a:endParaRPr kumimoji="0" lang="en-US" dirty="0"/>
          </a:p>
        </p:txBody>
      </p:sp>
      <p:sp>
        <p:nvSpPr>
          <p:cNvPr id="7" name="日期版面配置區 6"/>
          <p:cNvSpPr>
            <a:spLocks noGrp="1"/>
          </p:cNvSpPr>
          <p:nvPr>
            <p:ph type="dt" sz="half" idx="10"/>
          </p:nvPr>
        </p:nvSpPr>
        <p:spPr/>
        <p:txBody>
          <a:bodyPr/>
          <a:lstStyle/>
          <a:p>
            <a:fld id="{5BBEAD13-0566-4C6C-97E7-55F17F24B09F}" type="datetimeFigureOut">
              <a:rPr lang="zh-TW" altLang="en-US" smtClean="0"/>
              <a:t>2017/9/21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31" name="投影片編號版面配置區 30"/>
          <p:cNvSpPr>
            <a:spLocks noGrp="1"/>
          </p:cNvSpPr>
          <p:nvPr>
            <p:ph type="sldNum" sz="quarter" idx="12"/>
          </p:nvPr>
        </p:nvSpPr>
        <p:spPr/>
        <p:txBody>
          <a:bodyPr/>
          <a:lstStyle/>
          <a:p>
            <a:fld id="{73DA0BB7-265A-403C-9275-D587AB510EDC}" type="slidenum">
              <a:rPr lang="zh-TW" altLang="en-US" smtClean="0"/>
              <a:t>‹#›</a:t>
            </a:fld>
            <a:endParaRPr lang="zh-TW" altLang="en-US"/>
          </a:p>
        </p:txBody>
      </p:sp>
      <p:sp>
        <p:nvSpPr>
          <p:cNvPr id="17" name="標題 16"/>
          <p:cNvSpPr>
            <a:spLocks noGrp="1"/>
          </p:cNvSpPr>
          <p:nvPr>
            <p:ph type="title"/>
          </p:nvPr>
        </p:nvSpPr>
        <p:spPr>
          <a:xfrm>
            <a:off x="381000" y="4993760"/>
            <a:ext cx="5867400" cy="522288"/>
          </a:xfrm>
        </p:spPr>
        <p:txBody>
          <a:bodyPr anchor="ctr"/>
          <a:lstStyle>
            <a:lvl1pPr algn="l">
              <a:buNone/>
              <a:defRPr sz="2000" b="1"/>
            </a:lvl1pPr>
          </a:lstStyle>
          <a:p>
            <a:r>
              <a:rPr kumimoji="0" lang="zh-TW" altLang="en-US" smtClean="0"/>
              <a:t>按一下以編輯母片標題樣式</a:t>
            </a:r>
            <a:endParaRPr kumimoji="0" lang="en-US"/>
          </a:p>
        </p:txBody>
      </p:sp>
      <p:sp>
        <p:nvSpPr>
          <p:cNvPr id="26" name="文字版面配置區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直線接點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文字版面配置區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1" name="日期版面配置區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BBEAD13-0566-4C6C-97E7-55F17F24B09F}" type="datetimeFigureOut">
              <a:rPr lang="zh-TW" altLang="en-US" smtClean="0"/>
              <a:t>2017/9/21</a:t>
            </a:fld>
            <a:endParaRPr lang="zh-TW" altLang="en-US"/>
          </a:p>
        </p:txBody>
      </p:sp>
      <p:sp>
        <p:nvSpPr>
          <p:cNvPr id="28" name="頁尾版面配置區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zh-TW" altLang="en-US"/>
          </a:p>
        </p:txBody>
      </p:sp>
      <p:sp>
        <p:nvSpPr>
          <p:cNvPr id="5" name="投影片編號版面配置區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3DA0BB7-265A-403C-9275-D587AB510EDC}" type="slidenum">
              <a:rPr lang="zh-TW" altLang="en-US" smtClean="0"/>
              <a:t>‹#›</a:t>
            </a:fld>
            <a:endParaRPr lang="zh-TW" altLang="en-US"/>
          </a:p>
        </p:txBody>
      </p:sp>
      <p:sp>
        <p:nvSpPr>
          <p:cNvPr id="10" name="標題版面配置區 9"/>
          <p:cNvSpPr>
            <a:spLocks noGrp="1"/>
          </p:cNvSpPr>
          <p:nvPr>
            <p:ph type="title"/>
          </p:nvPr>
        </p:nvSpPr>
        <p:spPr>
          <a:xfrm>
            <a:off x="304800" y="457200"/>
            <a:ext cx="8686800" cy="838200"/>
          </a:xfrm>
          <a:prstGeom prst="rect">
            <a:avLst/>
          </a:prstGeom>
        </p:spPr>
        <p:txBody>
          <a:bodyPr vert="horz" anchor="ctr">
            <a:normAutofit/>
          </a:bodyPr>
          <a:lstStyle/>
          <a:p>
            <a:r>
              <a:rPr kumimoji="0" lang="zh-TW" altLang="en-US" smtClean="0"/>
              <a:t>按一下以編輯母片標題樣式</a:t>
            </a:r>
            <a:endParaRPr kumimoji="0" lang="en-US"/>
          </a:p>
        </p:txBody>
      </p:sp>
      <p:sp>
        <p:nvSpPr>
          <p:cNvPr id="9" name="直線接點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直線接點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22577;&#31237;&#20415;&#27665;&#31687;.wmv"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www.youtube.com/watch?v=uCxPF7Bfgg8&amp;feature=youtu.b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20839;&#37096;&#25511;&#21046;&#27010;&#24565;&#30701;&#29255;.wmv"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187624" y="1844824"/>
            <a:ext cx="6477000" cy="1828800"/>
          </a:xfrm>
        </p:spPr>
        <p:txBody>
          <a:bodyPr/>
          <a:lstStyle/>
          <a:p>
            <a:r>
              <a:rPr lang="zh-TW" altLang="en-US" dirty="0" smtClean="0">
                <a:latin typeface="標楷體" panose="03000509000000000000" pitchFamily="65" charset="-120"/>
                <a:ea typeface="標楷體" panose="03000509000000000000" pitchFamily="65" charset="-120"/>
              </a:rPr>
              <a:t>內部控制宣導說明會</a:t>
            </a:r>
            <a:endParaRPr lang="zh-TW" altLang="en-US" dirty="0">
              <a:latin typeface="標楷體" panose="03000509000000000000" pitchFamily="65" charset="-120"/>
              <a:ea typeface="標楷體" panose="03000509000000000000" pitchFamily="65" charset="-120"/>
            </a:endParaRPr>
          </a:p>
        </p:txBody>
      </p:sp>
      <p:sp>
        <p:nvSpPr>
          <p:cNvPr id="3" name="副標題 2"/>
          <p:cNvSpPr>
            <a:spLocks noGrp="1"/>
          </p:cNvSpPr>
          <p:nvPr>
            <p:ph type="subTitle" idx="1"/>
          </p:nvPr>
        </p:nvSpPr>
        <p:spPr/>
        <p:txBody>
          <a:bodyPr/>
          <a:lstStyle/>
          <a:p>
            <a:r>
              <a:rPr lang="zh-TW" altLang="en-US" dirty="0" smtClean="0">
                <a:latin typeface="標楷體" panose="03000509000000000000" pitchFamily="65" charset="-120"/>
                <a:ea typeface="標楷體" panose="03000509000000000000" pitchFamily="65" charset="-120"/>
              </a:rPr>
              <a:t>主講人：洪美玲、范志維</a:t>
            </a:r>
            <a:endParaRPr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259282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6"/>
          <p:cNvSpPr>
            <a:spLocks noGrp="1" noChangeArrowheads="1"/>
          </p:cNvSpPr>
          <p:nvPr>
            <p:ph type="sldNum" sz="quarter" idx="12"/>
          </p:nvPr>
        </p:nvSpPr>
        <p:spPr>
          <a:ln/>
        </p:spPr>
        <p:txBody>
          <a:bodyPr/>
          <a:lstStyle/>
          <a:p>
            <a:pPr>
              <a:defRPr/>
            </a:pPr>
            <a:fld id="{B26086D3-D382-477B-BED5-FFE05622944E}" type="slidenum">
              <a:rPr lang="zh-TW" altLang="en-US"/>
              <a:pPr>
                <a:defRPr/>
              </a:pPr>
              <a:t>10</a:t>
            </a:fld>
            <a:endParaRPr lang="en-US" altLang="zh-TW"/>
          </a:p>
        </p:txBody>
      </p:sp>
      <p:sp>
        <p:nvSpPr>
          <p:cNvPr id="184352" name="Rectangle 2"/>
          <p:cNvSpPr>
            <a:spLocks noChangeArrowheads="1"/>
          </p:cNvSpPr>
          <p:nvPr/>
        </p:nvSpPr>
        <p:spPr bwMode="auto">
          <a:xfrm>
            <a:off x="383931" y="115889"/>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kumimoji="1" sz="4400" b="1">
                <a:solidFill>
                  <a:srgbClr val="A50021"/>
                </a:solidFill>
                <a:latin typeface="標楷體" pitchFamily="65" charset="-120"/>
                <a:ea typeface="標楷體" pitchFamily="65" charset="-120"/>
              </a:defRPr>
            </a:lvl1pPr>
            <a:lvl2pPr algn="ctr" eaLnBrk="0" hangingPunct="0">
              <a:defRPr kumimoji="1" sz="4400" b="1">
                <a:solidFill>
                  <a:srgbClr val="A50021"/>
                </a:solidFill>
                <a:latin typeface="標楷體" pitchFamily="65" charset="-120"/>
                <a:ea typeface="標楷體" pitchFamily="65" charset="-120"/>
              </a:defRPr>
            </a:lvl2pPr>
            <a:lvl3pPr algn="ctr" eaLnBrk="0" hangingPunct="0">
              <a:defRPr kumimoji="1" sz="4400" b="1">
                <a:solidFill>
                  <a:srgbClr val="A50021"/>
                </a:solidFill>
                <a:latin typeface="標楷體" pitchFamily="65" charset="-120"/>
                <a:ea typeface="標楷體" pitchFamily="65" charset="-120"/>
              </a:defRPr>
            </a:lvl3pPr>
            <a:lvl4pPr algn="ctr" eaLnBrk="0" hangingPunct="0">
              <a:defRPr kumimoji="1" sz="4400" b="1">
                <a:solidFill>
                  <a:srgbClr val="A50021"/>
                </a:solidFill>
                <a:latin typeface="標楷體" pitchFamily="65" charset="-120"/>
                <a:ea typeface="標楷體" pitchFamily="65" charset="-120"/>
              </a:defRPr>
            </a:lvl4pPr>
            <a:lvl5pPr algn="ctr" eaLnBrk="0" hangingPunct="0">
              <a:defRPr kumimoji="1" sz="4400" b="1">
                <a:solidFill>
                  <a:srgbClr val="A50021"/>
                </a:solidFill>
                <a:latin typeface="標楷體" pitchFamily="65" charset="-120"/>
                <a:ea typeface="標楷體" pitchFamily="65" charset="-120"/>
              </a:defRPr>
            </a:lvl5pPr>
            <a:lvl6pPr marL="457200" algn="ctr" eaLnBrk="0" fontAlgn="base" hangingPunct="0">
              <a:spcBef>
                <a:spcPct val="0"/>
              </a:spcBef>
              <a:spcAft>
                <a:spcPct val="0"/>
              </a:spcAft>
              <a:defRPr kumimoji="1" sz="4400" b="1">
                <a:solidFill>
                  <a:srgbClr val="A50021"/>
                </a:solidFill>
                <a:latin typeface="標楷體" pitchFamily="65" charset="-120"/>
                <a:ea typeface="標楷體" pitchFamily="65" charset="-120"/>
              </a:defRPr>
            </a:lvl6pPr>
            <a:lvl7pPr marL="914400" algn="ctr" eaLnBrk="0" fontAlgn="base" hangingPunct="0">
              <a:spcBef>
                <a:spcPct val="0"/>
              </a:spcBef>
              <a:spcAft>
                <a:spcPct val="0"/>
              </a:spcAft>
              <a:defRPr kumimoji="1" sz="4400" b="1">
                <a:solidFill>
                  <a:srgbClr val="A50021"/>
                </a:solidFill>
                <a:latin typeface="標楷體" pitchFamily="65" charset="-120"/>
                <a:ea typeface="標楷體" pitchFamily="65" charset="-120"/>
              </a:defRPr>
            </a:lvl7pPr>
            <a:lvl8pPr marL="1371600" algn="ctr" eaLnBrk="0" fontAlgn="base" hangingPunct="0">
              <a:spcBef>
                <a:spcPct val="0"/>
              </a:spcBef>
              <a:spcAft>
                <a:spcPct val="0"/>
              </a:spcAft>
              <a:defRPr kumimoji="1" sz="4400" b="1">
                <a:solidFill>
                  <a:srgbClr val="A50021"/>
                </a:solidFill>
                <a:latin typeface="標楷體" pitchFamily="65" charset="-120"/>
                <a:ea typeface="標楷體" pitchFamily="65" charset="-120"/>
              </a:defRPr>
            </a:lvl8pPr>
            <a:lvl9pPr marL="1828800" algn="ctr" eaLnBrk="0" fontAlgn="base" hangingPunct="0">
              <a:spcBef>
                <a:spcPct val="0"/>
              </a:spcBef>
              <a:spcAft>
                <a:spcPct val="0"/>
              </a:spcAft>
              <a:defRPr kumimoji="1" sz="4400" b="1">
                <a:solidFill>
                  <a:srgbClr val="A50021"/>
                </a:solidFill>
                <a:latin typeface="標楷體" pitchFamily="65" charset="-120"/>
                <a:ea typeface="標楷體" pitchFamily="65" charset="-120"/>
              </a:defRPr>
            </a:lvl9pPr>
          </a:lstStyle>
          <a:p>
            <a:pPr eaLnBrk="1" hangingPunct="1"/>
            <a:r>
              <a:rPr lang="zh-TW" altLang="zh-TW" sz="3200">
                <a:solidFill>
                  <a:srgbClr val="CC0066"/>
                </a:solidFill>
              </a:rPr>
              <a:t>影響政府公信力之風險</a:t>
            </a:r>
            <a:endParaRPr lang="en-US" altLang="zh-TW" sz="3200">
              <a:solidFill>
                <a:srgbClr val="CC0066"/>
              </a:solidFill>
            </a:endParaRPr>
          </a:p>
        </p:txBody>
      </p:sp>
      <p:cxnSp>
        <p:nvCxnSpPr>
          <p:cNvPr id="6" name="直線接點 5"/>
          <p:cNvCxnSpPr/>
          <p:nvPr/>
        </p:nvCxnSpPr>
        <p:spPr bwMode="auto">
          <a:xfrm>
            <a:off x="716574" y="1125538"/>
            <a:ext cx="7643446" cy="0"/>
          </a:xfrm>
          <a:prstGeom prst="line">
            <a:avLst/>
          </a:prstGeom>
          <a:ln>
            <a:solidFill>
              <a:schemeClr val="accent6">
                <a:lumMod val="60000"/>
                <a:lumOff val="40000"/>
              </a:schemeClr>
            </a:solidFill>
            <a:headEnd type="none" w="med" len="med"/>
            <a:tailEnd type="none" w="med" len="med"/>
          </a:ln>
        </p:spPr>
        <p:style>
          <a:lnRef idx="3">
            <a:schemeClr val="accent6"/>
          </a:lnRef>
          <a:fillRef idx="0">
            <a:schemeClr val="accent6"/>
          </a:fillRef>
          <a:effectRef idx="2">
            <a:schemeClr val="accent6"/>
          </a:effectRef>
          <a:fontRef idx="minor">
            <a:schemeClr val="tx1"/>
          </a:fontRef>
        </p:style>
      </p:cxnSp>
      <p:sp>
        <p:nvSpPr>
          <p:cNvPr id="24" name="五邊形 23"/>
          <p:cNvSpPr/>
          <p:nvPr/>
        </p:nvSpPr>
        <p:spPr>
          <a:xfrm>
            <a:off x="3024555" y="5189538"/>
            <a:ext cx="4248150" cy="811212"/>
          </a:xfrm>
          <a:prstGeom prst="homePlate">
            <a:avLst/>
          </a:prstGeom>
          <a:solidFill>
            <a:srgbClr val="CCFFFF"/>
          </a:solidFill>
          <a:ln>
            <a:noFill/>
          </a:ln>
        </p:spPr>
        <p:style>
          <a:lnRef idx="1">
            <a:schemeClr val="accent2"/>
          </a:lnRef>
          <a:fillRef idx="3">
            <a:schemeClr val="accent2"/>
          </a:fillRef>
          <a:effectRef idx="2">
            <a:schemeClr val="accent2"/>
          </a:effectRef>
          <a:fontRef idx="minor">
            <a:schemeClr val="lt1"/>
          </a:fontRef>
        </p:style>
        <p:txBody>
          <a:bodyPr anchor="ctr"/>
          <a:lstStyle/>
          <a:p>
            <a:pPr>
              <a:defRPr/>
            </a:pPr>
            <a:r>
              <a:rPr lang="zh-TW" altLang="en-US" sz="1600" b="1" dirty="0">
                <a:solidFill>
                  <a:srgbClr val="000000"/>
                </a:solidFill>
                <a:latin typeface="微軟正黑體" pitchFamily="34" charset="-120"/>
                <a:ea typeface="微軟正黑體" pitchFamily="34" charset="-120"/>
              </a:rPr>
              <a:t>未依「政府服務創新精進方案」積極簡化服務流程、書表及縮短辦理時限，或建立申辦、申請案件公開查詢機制</a:t>
            </a:r>
          </a:p>
        </p:txBody>
      </p:sp>
      <p:grpSp>
        <p:nvGrpSpPr>
          <p:cNvPr id="20" name="群組 19"/>
          <p:cNvGrpSpPr/>
          <p:nvPr/>
        </p:nvGrpSpPr>
        <p:grpSpPr>
          <a:xfrm>
            <a:off x="3024782" y="4090323"/>
            <a:ext cx="4248471" cy="811158"/>
            <a:chOff x="3347864" y="1628800"/>
            <a:chExt cx="3888432" cy="720080"/>
          </a:xfrm>
          <a:solidFill>
            <a:schemeClr val="accent4">
              <a:lumMod val="20000"/>
              <a:lumOff val="80000"/>
            </a:schemeClr>
          </a:solidFill>
        </p:grpSpPr>
        <p:sp>
          <p:nvSpPr>
            <p:cNvPr id="21" name="五邊形 20"/>
            <p:cNvSpPr/>
            <p:nvPr/>
          </p:nvSpPr>
          <p:spPr>
            <a:xfrm>
              <a:off x="3347864" y="1628800"/>
              <a:ext cx="3888432" cy="720080"/>
            </a:xfrm>
            <a:prstGeom prst="homePlate">
              <a:avLst/>
            </a:prstGeom>
            <a:grpFill/>
            <a:ln>
              <a:noFill/>
            </a:ln>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zh-TW" altLang="en-US" sz="1400" dirty="0">
                <a:solidFill>
                  <a:schemeClr val="tx1"/>
                </a:solidFill>
              </a:endParaRPr>
            </a:p>
          </p:txBody>
        </p:sp>
        <p:sp>
          <p:nvSpPr>
            <p:cNvPr id="22" name="文字方塊 21"/>
            <p:cNvSpPr txBox="1"/>
            <p:nvPr/>
          </p:nvSpPr>
          <p:spPr>
            <a:xfrm>
              <a:off x="3419872" y="1700182"/>
              <a:ext cx="3672408" cy="519116"/>
            </a:xfrm>
            <a:prstGeom prst="rect">
              <a:avLst/>
            </a:prstGeom>
            <a:noFill/>
          </p:spPr>
          <p:txBody>
            <a:bodyPr>
              <a:spAutoFit/>
            </a:bodyPr>
            <a:lstStyle/>
            <a:p>
              <a:pPr>
                <a:defRPr/>
              </a:pPr>
              <a:r>
                <a:rPr lang="zh-TW" altLang="en-US" sz="1600" b="1" dirty="0">
                  <a:latin typeface="微軟正黑體" pitchFamily="34" charset="-120"/>
                  <a:ea typeface="微軟正黑體" pitchFamily="34" charset="-120"/>
                </a:rPr>
                <a:t>未依「政府資訊公開法」第</a:t>
              </a:r>
              <a:r>
                <a:rPr lang="en-US" altLang="zh-TW" sz="1600" b="1" dirty="0">
                  <a:latin typeface="微軟正黑體" pitchFamily="34" charset="-120"/>
                  <a:ea typeface="微軟正黑體" pitchFamily="34" charset="-120"/>
                </a:rPr>
                <a:t>6</a:t>
              </a:r>
              <a:r>
                <a:rPr lang="zh-TW" altLang="en-US" sz="1600" b="1" dirty="0">
                  <a:latin typeface="微軟正黑體" pitchFamily="34" charset="-120"/>
                  <a:ea typeface="微軟正黑體" pitchFamily="34" charset="-120"/>
                </a:rPr>
                <a:t>條及第</a:t>
              </a:r>
              <a:r>
                <a:rPr lang="en-US" altLang="zh-TW" sz="1600" b="1" dirty="0">
                  <a:latin typeface="微軟正黑體" pitchFamily="34" charset="-120"/>
                  <a:ea typeface="微軟正黑體" pitchFamily="34" charset="-120"/>
                </a:rPr>
                <a:t>7</a:t>
              </a:r>
              <a:r>
                <a:rPr lang="zh-TW" altLang="en-US" sz="1600" b="1" dirty="0">
                  <a:latin typeface="微軟正黑體" pitchFamily="34" charset="-120"/>
                  <a:ea typeface="微軟正黑體" pitchFamily="34" charset="-120"/>
                </a:rPr>
                <a:t>條規定主動公開政府資訊</a:t>
              </a:r>
            </a:p>
          </p:txBody>
        </p:sp>
      </p:grpSp>
      <p:sp>
        <p:nvSpPr>
          <p:cNvPr id="18" name="五邊形 17"/>
          <p:cNvSpPr/>
          <p:nvPr/>
        </p:nvSpPr>
        <p:spPr>
          <a:xfrm>
            <a:off x="3024555" y="3028951"/>
            <a:ext cx="4248150" cy="811213"/>
          </a:xfrm>
          <a:prstGeom prst="homePlate">
            <a:avLst/>
          </a:prstGeom>
          <a:solidFill>
            <a:srgbClr val="FFFF99"/>
          </a:solidFill>
          <a:ln>
            <a:noFill/>
          </a:ln>
        </p:spPr>
        <p:style>
          <a:lnRef idx="1">
            <a:schemeClr val="accent2"/>
          </a:lnRef>
          <a:fillRef idx="3">
            <a:schemeClr val="accent2"/>
          </a:fillRef>
          <a:effectRef idx="2">
            <a:schemeClr val="accent2"/>
          </a:effectRef>
          <a:fontRef idx="minor">
            <a:schemeClr val="lt1"/>
          </a:fontRef>
        </p:style>
        <p:txBody>
          <a:bodyPr anchor="ctr"/>
          <a:lstStyle/>
          <a:p>
            <a:pPr>
              <a:defRPr/>
            </a:pPr>
            <a:r>
              <a:rPr lang="zh-TW" altLang="en-US" sz="1600" b="1" dirty="0">
                <a:solidFill>
                  <a:srgbClr val="000000"/>
                </a:solidFill>
                <a:latin typeface="微軟正黑體" pitchFamily="34" charset="-120"/>
                <a:ea typeface="微軟正黑體" pitchFamily="34" charset="-120"/>
              </a:rPr>
              <a:t>未依「行政程序法」第</a:t>
            </a:r>
            <a:r>
              <a:rPr lang="en-US" altLang="zh-TW" sz="1600" b="1" dirty="0">
                <a:solidFill>
                  <a:srgbClr val="000000"/>
                </a:solidFill>
                <a:latin typeface="微軟正黑體" pitchFamily="34" charset="-120"/>
                <a:ea typeface="微軟正黑體" pitchFamily="34" charset="-120"/>
              </a:rPr>
              <a:t>51</a:t>
            </a:r>
            <a:r>
              <a:rPr lang="zh-TW" altLang="en-US" sz="1600" b="1" dirty="0">
                <a:solidFill>
                  <a:srgbClr val="000000"/>
                </a:solidFill>
                <a:latin typeface="微軟正黑體" pitchFamily="34" charset="-120"/>
                <a:ea typeface="微軟正黑體" pitchFamily="34" charset="-120"/>
              </a:rPr>
              <a:t>條規定公告處理期間或於所定期間處理終結</a:t>
            </a:r>
          </a:p>
        </p:txBody>
      </p:sp>
      <p:grpSp>
        <p:nvGrpSpPr>
          <p:cNvPr id="184360" name="群組 14"/>
          <p:cNvGrpSpPr>
            <a:grpSpLocks/>
          </p:cNvGrpSpPr>
          <p:nvPr/>
        </p:nvGrpSpPr>
        <p:grpSpPr bwMode="auto">
          <a:xfrm>
            <a:off x="3018693" y="1876426"/>
            <a:ext cx="4249615" cy="811213"/>
            <a:chOff x="3347864" y="1628800"/>
            <a:chExt cx="3888432" cy="720080"/>
          </a:xfrm>
        </p:grpSpPr>
        <p:sp>
          <p:nvSpPr>
            <p:cNvPr id="11" name="五邊形 10"/>
            <p:cNvSpPr/>
            <p:nvPr/>
          </p:nvSpPr>
          <p:spPr>
            <a:xfrm>
              <a:off x="3347864" y="1628800"/>
              <a:ext cx="3888432" cy="720080"/>
            </a:xfrm>
            <a:prstGeom prst="homePlate">
              <a:avLst/>
            </a:prstGeom>
            <a:solidFill>
              <a:schemeClr val="accent2">
                <a:lumMod val="20000"/>
                <a:lumOff val="80000"/>
              </a:schemeClr>
            </a:solidFill>
            <a:ln>
              <a:noFill/>
            </a:ln>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zh-TW" altLang="en-US" sz="1400" dirty="0">
                <a:solidFill>
                  <a:schemeClr val="tx1"/>
                </a:solidFill>
              </a:endParaRPr>
            </a:p>
          </p:txBody>
        </p:sp>
        <p:sp>
          <p:nvSpPr>
            <p:cNvPr id="184362" name="文字方塊 13"/>
            <p:cNvSpPr txBox="1">
              <a:spLocks noChangeArrowheads="1"/>
            </p:cNvSpPr>
            <p:nvPr/>
          </p:nvSpPr>
          <p:spPr bwMode="auto">
            <a:xfrm>
              <a:off x="3420269" y="1683757"/>
              <a:ext cx="3672557" cy="515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ahoma" pitchFamily="34" charset="0"/>
                  <a:ea typeface="新細明體" pitchFamily="18" charset="-120"/>
                </a:defRPr>
              </a:lvl1pPr>
              <a:lvl2pPr marL="742950" indent="-285750" eaLnBrk="0" hangingPunct="0">
                <a:defRPr kumimoji="1" sz="2400">
                  <a:solidFill>
                    <a:schemeClr val="tx1"/>
                  </a:solidFill>
                  <a:latin typeface="Tahoma" pitchFamily="34" charset="0"/>
                  <a:ea typeface="新細明體" pitchFamily="18" charset="-120"/>
                </a:defRPr>
              </a:lvl2pPr>
              <a:lvl3pPr marL="1143000" indent="-228600" eaLnBrk="0" hangingPunct="0">
                <a:defRPr kumimoji="1" sz="2400">
                  <a:solidFill>
                    <a:schemeClr val="tx1"/>
                  </a:solidFill>
                  <a:latin typeface="Tahoma" pitchFamily="34" charset="0"/>
                  <a:ea typeface="新細明體" pitchFamily="18" charset="-120"/>
                </a:defRPr>
              </a:lvl3pPr>
              <a:lvl4pPr marL="1600200" indent="-228600" eaLnBrk="0" hangingPunct="0">
                <a:defRPr kumimoji="1" sz="2400">
                  <a:solidFill>
                    <a:schemeClr val="tx1"/>
                  </a:solidFill>
                  <a:latin typeface="Tahoma" pitchFamily="34" charset="0"/>
                  <a:ea typeface="新細明體" pitchFamily="18" charset="-120"/>
                </a:defRPr>
              </a:lvl4pPr>
              <a:lvl5pPr marL="2057400" indent="-228600" eaLnBrk="0" hangingPunct="0">
                <a:defRPr kumimoji="1" sz="2400">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pitchFamily="18" charset="-120"/>
                </a:defRPr>
              </a:lvl9pPr>
            </a:lstStyle>
            <a:p>
              <a:pPr eaLnBrk="1" hangingPunct="1"/>
              <a:r>
                <a:rPr lang="zh-TW" altLang="en-US" sz="1600" b="1">
                  <a:latin typeface="微軟正黑體" pitchFamily="34" charset="-120"/>
                  <a:ea typeface="微軟正黑體" pitchFamily="34" charset="-120"/>
                </a:rPr>
                <a:t>假借職務上之權力、機會或方法圖本人或其他私人不法利益</a:t>
              </a:r>
              <a:endParaRPr lang="zh-TW" altLang="en-US" sz="1600"/>
            </a:p>
          </p:txBody>
        </p:sp>
      </p:grpSp>
      <p:grpSp>
        <p:nvGrpSpPr>
          <p:cNvPr id="184363" name="群組 1"/>
          <p:cNvGrpSpPr>
            <a:grpSpLocks/>
          </p:cNvGrpSpPr>
          <p:nvPr/>
        </p:nvGrpSpPr>
        <p:grpSpPr bwMode="auto">
          <a:xfrm>
            <a:off x="7195895" y="1517111"/>
            <a:ext cx="940944" cy="4825466"/>
            <a:chOff x="7743130" y="620688"/>
            <a:chExt cx="1188312" cy="5400600"/>
          </a:xfrm>
        </p:grpSpPr>
        <p:sp>
          <p:nvSpPr>
            <p:cNvPr id="3" name="向右箭號圖說文字 2"/>
            <p:cNvSpPr/>
            <p:nvPr/>
          </p:nvSpPr>
          <p:spPr>
            <a:xfrm>
              <a:off x="7839321" y="620688"/>
              <a:ext cx="1092121" cy="5400600"/>
            </a:xfrm>
            <a:prstGeom prst="rightArrowCallou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0" scaled="1"/>
              <a:tileRect/>
            </a:gradFill>
            <a:ln/>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zh-TW" altLang="en-US" dirty="0"/>
            </a:p>
          </p:txBody>
        </p:sp>
        <p:sp>
          <p:nvSpPr>
            <p:cNvPr id="184367" name="文字方塊 3"/>
            <p:cNvSpPr txBox="1">
              <a:spLocks noChangeArrowheads="1"/>
            </p:cNvSpPr>
            <p:nvPr/>
          </p:nvSpPr>
          <p:spPr bwMode="auto">
            <a:xfrm>
              <a:off x="7743130" y="1340413"/>
              <a:ext cx="777378" cy="4387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kumimoji="1" sz="2400">
                  <a:solidFill>
                    <a:schemeClr val="tx1"/>
                  </a:solidFill>
                  <a:latin typeface="Tahoma" pitchFamily="34" charset="0"/>
                  <a:ea typeface="新細明體" pitchFamily="18" charset="-120"/>
                </a:defRPr>
              </a:lvl1pPr>
              <a:lvl2pPr marL="742950" indent="-285750" eaLnBrk="0" hangingPunct="0">
                <a:defRPr kumimoji="1" sz="2400">
                  <a:solidFill>
                    <a:schemeClr val="tx1"/>
                  </a:solidFill>
                  <a:latin typeface="Tahoma" pitchFamily="34" charset="0"/>
                  <a:ea typeface="新細明體" pitchFamily="18" charset="-120"/>
                </a:defRPr>
              </a:lvl2pPr>
              <a:lvl3pPr marL="1143000" indent="-228600" eaLnBrk="0" hangingPunct="0">
                <a:defRPr kumimoji="1" sz="2400">
                  <a:solidFill>
                    <a:schemeClr val="tx1"/>
                  </a:solidFill>
                  <a:latin typeface="Tahoma" pitchFamily="34" charset="0"/>
                  <a:ea typeface="新細明體" pitchFamily="18" charset="-120"/>
                </a:defRPr>
              </a:lvl3pPr>
              <a:lvl4pPr marL="1600200" indent="-228600" eaLnBrk="0" hangingPunct="0">
                <a:defRPr kumimoji="1" sz="2400">
                  <a:solidFill>
                    <a:schemeClr val="tx1"/>
                  </a:solidFill>
                  <a:latin typeface="Tahoma" pitchFamily="34" charset="0"/>
                  <a:ea typeface="新細明體" pitchFamily="18" charset="-120"/>
                </a:defRPr>
              </a:lvl4pPr>
              <a:lvl5pPr marL="2057400" indent="-228600" eaLnBrk="0" hangingPunct="0">
                <a:defRPr kumimoji="1" sz="2400">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pitchFamily="18" charset="-120"/>
                </a:defRPr>
              </a:lvl9pPr>
            </a:lstStyle>
            <a:p>
              <a:pPr algn="dist" eaLnBrk="1" hangingPunct="1"/>
              <a:r>
                <a:rPr lang="zh-TW" altLang="en-US" sz="2800" b="1">
                  <a:solidFill>
                    <a:schemeClr val="bg1"/>
                  </a:solidFill>
                  <a:latin typeface="微軟正黑體" pitchFamily="34" charset="-120"/>
                  <a:ea typeface="微軟正黑體" pitchFamily="34" charset="-120"/>
                </a:rPr>
                <a:t>評估風險</a:t>
              </a:r>
            </a:p>
          </p:txBody>
        </p:sp>
      </p:grpSp>
      <p:sp>
        <p:nvSpPr>
          <p:cNvPr id="5" name="文字方塊 4"/>
          <p:cNvSpPr txBox="1"/>
          <p:nvPr/>
        </p:nvSpPr>
        <p:spPr>
          <a:xfrm>
            <a:off x="8156468" y="1517105"/>
            <a:ext cx="615553" cy="4824536"/>
          </a:xfrm>
          <a:prstGeom prst="rec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0" scaled="1"/>
            <a:tileRect/>
          </a:gradFill>
          <a:ln/>
        </p:spPr>
        <p:style>
          <a:lnRef idx="0">
            <a:schemeClr val="accent1"/>
          </a:lnRef>
          <a:fillRef idx="3">
            <a:schemeClr val="accent1"/>
          </a:fillRef>
          <a:effectRef idx="3">
            <a:schemeClr val="accent1"/>
          </a:effectRef>
          <a:fontRef idx="minor">
            <a:schemeClr val="lt1"/>
          </a:fontRef>
        </p:style>
        <p:txBody>
          <a:bodyPr vert="eaVert">
            <a:spAutoFit/>
          </a:bodyPr>
          <a:lstStyle/>
          <a:p>
            <a:pPr algn="ctr">
              <a:defRPr/>
            </a:pPr>
            <a:r>
              <a:rPr lang="zh-TW" altLang="en-US" sz="2800" b="1" dirty="0">
                <a:solidFill>
                  <a:schemeClr val="bg1"/>
                </a:solidFill>
                <a:latin typeface="微軟正黑體" pitchFamily="34" charset="-120"/>
                <a:ea typeface="微軟正黑體" pitchFamily="34" charset="-120"/>
              </a:rPr>
              <a:t>採    行    控    制    機    制</a:t>
            </a:r>
          </a:p>
        </p:txBody>
      </p:sp>
      <p:grpSp>
        <p:nvGrpSpPr>
          <p:cNvPr id="29" name="群組 28"/>
          <p:cNvGrpSpPr/>
          <p:nvPr/>
        </p:nvGrpSpPr>
        <p:grpSpPr>
          <a:xfrm>
            <a:off x="358865" y="1517105"/>
            <a:ext cx="2530643" cy="4680520"/>
            <a:chOff x="201533" y="1426714"/>
            <a:chExt cx="2952328" cy="4752528"/>
          </a:xfrm>
          <a:gradFill flip="none" rotWithShape="1">
            <a:gsLst>
              <a:gs pos="0">
                <a:srgbClr val="0070C0"/>
              </a:gs>
              <a:gs pos="49000">
                <a:srgbClr val="CCFFFF"/>
              </a:gs>
              <a:gs pos="100000">
                <a:srgbClr val="0070C0"/>
              </a:gs>
            </a:gsLst>
            <a:path path="circle">
              <a:fillToRect l="100000" t="100000"/>
            </a:path>
            <a:tileRect r="-100000" b="-100000"/>
          </a:gradFill>
          <a:scene3d>
            <a:camera prst="orthographicFront"/>
            <a:lightRig rig="threePt" dir="t"/>
          </a:scene3d>
        </p:grpSpPr>
        <p:sp>
          <p:nvSpPr>
            <p:cNvPr id="30" name="圓角矩形 29"/>
            <p:cNvSpPr/>
            <p:nvPr/>
          </p:nvSpPr>
          <p:spPr>
            <a:xfrm>
              <a:off x="201533" y="1426714"/>
              <a:ext cx="2952328" cy="4752528"/>
            </a:xfrm>
            <a:prstGeom prst="roundRect">
              <a:avLst>
                <a:gd name="adj" fmla="val 23896"/>
              </a:avLst>
            </a:prstGeom>
            <a:grp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algn="just" fontAlgn="auto">
                <a:spcBef>
                  <a:spcPts val="0"/>
                </a:spcBef>
                <a:spcAft>
                  <a:spcPts val="0"/>
                </a:spcAft>
                <a:defRPr/>
              </a:pPr>
              <a:endParaRPr kumimoji="0" lang="zh-TW" altLang="en-US" sz="1600" b="1" kern="0" dirty="0">
                <a:solidFill>
                  <a:prstClr val="black"/>
                </a:solidFill>
                <a:latin typeface="微軟正黑體" pitchFamily="34" charset="-120"/>
                <a:ea typeface="微軟正黑體" pitchFamily="34" charset="-120"/>
              </a:endParaRPr>
            </a:p>
          </p:txBody>
        </p:sp>
        <p:sp>
          <p:nvSpPr>
            <p:cNvPr id="31" name="文字方塊 30"/>
            <p:cNvSpPr txBox="1"/>
            <p:nvPr/>
          </p:nvSpPr>
          <p:spPr>
            <a:xfrm>
              <a:off x="273541" y="2193251"/>
              <a:ext cx="2808313" cy="3015737"/>
            </a:xfrm>
            <a:prstGeom prst="rect">
              <a:avLst/>
            </a:prstGeom>
            <a:grp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spAutoFit/>
            </a:bodyPr>
            <a:lstStyle/>
            <a:p>
              <a:pPr algn="just" fontAlgn="auto">
                <a:spcBef>
                  <a:spcPts val="0"/>
                </a:spcBef>
                <a:spcAft>
                  <a:spcPts val="0"/>
                </a:spcAft>
                <a:defRPr/>
              </a:pPr>
              <a:r>
                <a:rPr kumimoji="0" lang="zh-TW" altLang="en-US" sz="2800" b="1" kern="0" dirty="0">
                  <a:solidFill>
                    <a:prstClr val="black"/>
                  </a:solidFill>
                  <a:latin typeface="微軟正黑體" pitchFamily="34" charset="-120"/>
                  <a:ea typeface="微軟正黑體" pitchFamily="34" charset="-120"/>
                </a:rPr>
                <a:t>影響政府公信力之風險：</a:t>
              </a:r>
              <a:endParaRPr kumimoji="0" lang="en-US" altLang="zh-TW" sz="2800" b="1" kern="0" dirty="0">
                <a:solidFill>
                  <a:prstClr val="black"/>
                </a:solidFill>
                <a:latin typeface="微軟正黑體" pitchFamily="34" charset="-120"/>
                <a:ea typeface="微軟正黑體" pitchFamily="34" charset="-120"/>
              </a:endParaRPr>
            </a:p>
            <a:p>
              <a:pPr algn="just" fontAlgn="auto">
                <a:lnSpc>
                  <a:spcPct val="150000"/>
                </a:lnSpc>
                <a:spcBef>
                  <a:spcPts val="600"/>
                </a:spcBef>
                <a:spcAft>
                  <a:spcPts val="0"/>
                </a:spcAft>
                <a:buFont typeface="Arial" pitchFamily="34" charset="0"/>
                <a:buChar char="•"/>
                <a:defRPr/>
              </a:pPr>
              <a:r>
                <a:rPr kumimoji="0" lang="zh-TW" altLang="en-US" sz="1800" b="1" kern="0" dirty="0">
                  <a:solidFill>
                    <a:prstClr val="black"/>
                  </a:solidFill>
                  <a:latin typeface="微軟正黑體" pitchFamily="34" charset="-120"/>
                  <a:ea typeface="微軟正黑體" pitchFamily="34" charset="-120"/>
                </a:rPr>
                <a:t>假借或違背職務舞弊</a:t>
              </a:r>
              <a:endParaRPr kumimoji="0" lang="en-US" altLang="zh-TW" sz="1800" b="1" kern="0" dirty="0">
                <a:solidFill>
                  <a:prstClr val="black"/>
                </a:solidFill>
                <a:latin typeface="微軟正黑體" pitchFamily="34" charset="-120"/>
                <a:ea typeface="微軟正黑體" pitchFamily="34" charset="-120"/>
              </a:endParaRPr>
            </a:p>
            <a:p>
              <a:pPr algn="just" fontAlgn="auto">
                <a:lnSpc>
                  <a:spcPct val="150000"/>
                </a:lnSpc>
                <a:spcBef>
                  <a:spcPts val="0"/>
                </a:spcBef>
                <a:spcAft>
                  <a:spcPts val="0"/>
                </a:spcAft>
                <a:buFont typeface="Arial" pitchFamily="34" charset="0"/>
                <a:buChar char="•"/>
                <a:defRPr/>
              </a:pPr>
              <a:r>
                <a:rPr kumimoji="0" lang="zh-TW" altLang="en-US" sz="1800" b="1" kern="0" dirty="0">
                  <a:solidFill>
                    <a:prstClr val="black"/>
                  </a:solidFill>
                  <a:latin typeface="微軟正黑體" pitchFamily="34" charset="-120"/>
                  <a:ea typeface="微軟正黑體" pitchFamily="34" charset="-120"/>
                </a:rPr>
                <a:t>消極不作為</a:t>
              </a:r>
              <a:endParaRPr kumimoji="0" lang="en-US" altLang="zh-TW" sz="1800" b="1" kern="0" dirty="0">
                <a:solidFill>
                  <a:prstClr val="black"/>
                </a:solidFill>
                <a:latin typeface="微軟正黑體" pitchFamily="34" charset="-120"/>
                <a:ea typeface="微軟正黑體" pitchFamily="34" charset="-120"/>
              </a:endParaRPr>
            </a:p>
            <a:p>
              <a:pPr algn="just" fontAlgn="auto">
                <a:lnSpc>
                  <a:spcPct val="150000"/>
                </a:lnSpc>
                <a:spcBef>
                  <a:spcPts val="0"/>
                </a:spcBef>
                <a:spcAft>
                  <a:spcPts val="0"/>
                </a:spcAft>
                <a:buFont typeface="Arial" pitchFamily="34" charset="0"/>
                <a:buChar char="•"/>
                <a:defRPr/>
              </a:pPr>
              <a:r>
                <a:rPr kumimoji="0" lang="zh-TW" altLang="en-US" sz="1800" b="1" kern="0" dirty="0">
                  <a:solidFill>
                    <a:prstClr val="black"/>
                  </a:solidFill>
                  <a:latin typeface="微軟正黑體" pitchFamily="34" charset="-120"/>
                  <a:ea typeface="微軟正黑體" pitchFamily="34" charset="-120"/>
                </a:rPr>
                <a:t>行政效率不彰</a:t>
              </a:r>
              <a:endParaRPr kumimoji="0" lang="en-US" altLang="zh-TW" sz="1800" b="1" kern="0" dirty="0">
                <a:solidFill>
                  <a:prstClr val="black"/>
                </a:solidFill>
                <a:latin typeface="微軟正黑體" pitchFamily="34" charset="-120"/>
                <a:ea typeface="微軟正黑體" pitchFamily="34" charset="-120"/>
              </a:endParaRPr>
            </a:p>
            <a:p>
              <a:pPr algn="just" fontAlgn="auto">
                <a:lnSpc>
                  <a:spcPct val="150000"/>
                </a:lnSpc>
                <a:spcBef>
                  <a:spcPts val="0"/>
                </a:spcBef>
                <a:spcAft>
                  <a:spcPts val="0"/>
                </a:spcAft>
                <a:buFont typeface="Arial" pitchFamily="34" charset="0"/>
                <a:buChar char="•"/>
                <a:defRPr/>
              </a:pPr>
              <a:r>
                <a:rPr kumimoji="0" lang="zh-TW" altLang="en-US" sz="1800" b="1" kern="0" dirty="0">
                  <a:solidFill>
                    <a:prstClr val="black"/>
                  </a:solidFill>
                  <a:latin typeface="微軟正黑體" pitchFamily="34" charset="-120"/>
                  <a:ea typeface="微軟正黑體" pitchFamily="34" charset="-120"/>
                </a:rPr>
                <a:t>政府透明度不足</a:t>
              </a:r>
            </a:p>
            <a:p>
              <a:pPr fontAlgn="auto">
                <a:spcBef>
                  <a:spcPts val="0"/>
                </a:spcBef>
                <a:spcAft>
                  <a:spcPts val="0"/>
                </a:spcAft>
                <a:defRPr/>
              </a:pPr>
              <a:endParaRPr kumimoji="0" lang="zh-TW" altLang="en-US" sz="1800" kern="0" dirty="0">
                <a:solidFill>
                  <a:prstClr val="white"/>
                </a:solidFill>
                <a:latin typeface="Calibri"/>
                <a:ea typeface="新細明體"/>
              </a:endParaRPr>
            </a:p>
          </p:txBody>
        </p:sp>
      </p:grpSp>
    </p:spTree>
    <p:extLst>
      <p:ext uri="{BB962C8B-B14F-4D97-AF65-F5344CB8AC3E}">
        <p14:creationId xmlns:p14="http://schemas.microsoft.com/office/powerpoint/2010/main" val="3872174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zh-TW" b="1" dirty="0">
                <a:solidFill>
                  <a:srgbClr val="CC0066"/>
                </a:solidFill>
                <a:latin typeface="標楷體" pitchFamily="65" charset="-120"/>
                <a:ea typeface="標楷體" pitchFamily="65" charset="-120"/>
              </a:rPr>
              <a:t>控制作業</a:t>
            </a:r>
            <a:r>
              <a:rPr lang="en-US" altLang="zh-TW" b="1" dirty="0">
                <a:solidFill>
                  <a:srgbClr val="CC0066"/>
                </a:solidFill>
                <a:latin typeface="Times New Roman" pitchFamily="18" charset="0"/>
                <a:ea typeface="標楷體" pitchFamily="65" charset="-120"/>
                <a:cs typeface="Times New Roman" pitchFamily="18" charset="0"/>
              </a:rPr>
              <a:t/>
            </a:r>
            <a:br>
              <a:rPr lang="en-US" altLang="zh-TW" b="1" dirty="0">
                <a:solidFill>
                  <a:srgbClr val="CC0066"/>
                </a:solidFill>
                <a:latin typeface="Times New Roman" pitchFamily="18" charset="0"/>
                <a:ea typeface="標楷體" pitchFamily="65" charset="-120"/>
                <a:cs typeface="Times New Roman" pitchFamily="18" charset="0"/>
              </a:rPr>
            </a:br>
            <a:endParaRPr lang="zh-TW" altLang="en-US" dirty="0"/>
          </a:p>
        </p:txBody>
      </p:sp>
      <p:sp>
        <p:nvSpPr>
          <p:cNvPr id="3" name="內容版面配置區 2"/>
          <p:cNvSpPr>
            <a:spLocks noGrp="1"/>
          </p:cNvSpPr>
          <p:nvPr>
            <p:ph idx="1"/>
          </p:nvPr>
        </p:nvSpPr>
        <p:spPr/>
        <p:txBody>
          <a:bodyPr/>
          <a:lstStyle/>
          <a:p>
            <a:pPr marL="542925" lvl="1" indent="-363538" algn="just">
              <a:lnSpc>
                <a:spcPct val="110000"/>
              </a:lnSpc>
              <a:spcBef>
                <a:spcPct val="10000"/>
              </a:spcBef>
              <a:spcAft>
                <a:spcPct val="10000"/>
              </a:spcAft>
              <a:buClr>
                <a:srgbClr val="CC0000"/>
              </a:buClr>
              <a:buFont typeface="Wingdings" pitchFamily="2" charset="2"/>
              <a:buChar char="p"/>
            </a:pPr>
            <a:r>
              <a:rPr lang="zh-TW" altLang="en-US" sz="2600" dirty="0">
                <a:latin typeface="標楷體" panose="03000509000000000000" pitchFamily="65" charset="-120"/>
                <a:ea typeface="標楷體" panose="03000509000000000000" pitchFamily="65" charset="-120"/>
              </a:rPr>
              <a:t>依風險評估結果，採適當政策與程序，</a:t>
            </a:r>
            <a:r>
              <a:rPr lang="zh-TW" altLang="en-US" sz="2600" b="1" dirty="0">
                <a:solidFill>
                  <a:srgbClr val="000099"/>
                </a:solidFill>
                <a:latin typeface="標楷體" panose="03000509000000000000" pitchFamily="65" charset="-120"/>
                <a:ea typeface="標楷體" panose="03000509000000000000" pitchFamily="65" charset="-120"/>
              </a:rPr>
              <a:t>將風險控制在可承受範圍之內</a:t>
            </a:r>
            <a:r>
              <a:rPr lang="zh-TW" altLang="en-US" sz="2600" dirty="0">
                <a:latin typeface="標楷體" panose="03000509000000000000" pitchFamily="65" charset="-120"/>
                <a:ea typeface="標楷體" panose="03000509000000000000" pitchFamily="65" charset="-120"/>
              </a:rPr>
              <a:t>。控制作業具有</a:t>
            </a:r>
            <a:r>
              <a:rPr lang="zh-TW" altLang="en-US" sz="2600" b="1" dirty="0">
                <a:solidFill>
                  <a:srgbClr val="000099"/>
                </a:solidFill>
                <a:latin typeface="標楷體" panose="03000509000000000000" pitchFamily="65" charset="-120"/>
                <a:ea typeface="標楷體" panose="03000509000000000000" pitchFamily="65" charset="-120"/>
              </a:rPr>
              <a:t>預防性</a:t>
            </a:r>
            <a:r>
              <a:rPr lang="zh-TW" altLang="en-US" sz="2600" dirty="0">
                <a:latin typeface="標楷體" panose="03000509000000000000" pitchFamily="65" charset="-120"/>
                <a:ea typeface="標楷體" panose="03000509000000000000" pitchFamily="65" charset="-120"/>
              </a:rPr>
              <a:t>或</a:t>
            </a:r>
            <a:r>
              <a:rPr lang="zh-TW" altLang="en-US" sz="2600" b="1" dirty="0">
                <a:solidFill>
                  <a:srgbClr val="000099"/>
                </a:solidFill>
                <a:latin typeface="標楷體" panose="03000509000000000000" pitchFamily="65" charset="-120"/>
                <a:ea typeface="標楷體" panose="03000509000000000000" pitchFamily="65" charset="-120"/>
              </a:rPr>
              <a:t>偵測性</a:t>
            </a:r>
            <a:r>
              <a:rPr lang="zh-TW" altLang="en-US" sz="2600" dirty="0">
                <a:latin typeface="標楷體" panose="03000509000000000000" pitchFamily="65" charset="-120"/>
                <a:ea typeface="標楷體" panose="03000509000000000000" pitchFamily="65" charset="-120"/>
              </a:rPr>
              <a:t>之功能，亦可涵蓋</a:t>
            </a:r>
            <a:r>
              <a:rPr lang="zh-TW" altLang="en-US" sz="2600" b="1" dirty="0">
                <a:solidFill>
                  <a:srgbClr val="000099"/>
                </a:solidFill>
                <a:latin typeface="標楷體" panose="03000509000000000000" pitchFamily="65" charset="-120"/>
                <a:ea typeface="標楷體" panose="03000509000000000000" pitchFamily="65" charset="-120"/>
              </a:rPr>
              <a:t>人工化與自動化作業</a:t>
            </a:r>
            <a:r>
              <a:rPr lang="zh-TW" altLang="en-US" sz="2600" dirty="0">
                <a:latin typeface="標楷體" pitchFamily="65" charset="-120"/>
                <a:ea typeface="標楷體" panose="03000509000000000000" pitchFamily="65" charset="-120"/>
              </a:rPr>
              <a:t>。包括：</a:t>
            </a:r>
          </a:p>
          <a:p>
            <a:pPr marL="809625" lvl="2" indent="-361950" algn="just">
              <a:lnSpc>
                <a:spcPct val="110000"/>
              </a:lnSpc>
              <a:buClr>
                <a:srgbClr val="0070C0"/>
              </a:buClr>
              <a:buSzPct val="85000"/>
              <a:buFont typeface="Wingdings" pitchFamily="2" charset="2"/>
              <a:buChar char="Ø"/>
            </a:pPr>
            <a:r>
              <a:rPr lang="zh-TW" altLang="en-US" b="1" dirty="0">
                <a:latin typeface="標楷體" pitchFamily="65" charset="-120"/>
                <a:ea typeface="標楷體" panose="03000509000000000000" pitchFamily="65" charset="-120"/>
              </a:rPr>
              <a:t>選擇業務項目，</a:t>
            </a:r>
            <a:r>
              <a:rPr lang="zh-TW" altLang="en-US" b="1" dirty="0">
                <a:solidFill>
                  <a:srgbClr val="CC0000"/>
                </a:solidFill>
                <a:latin typeface="標楷體" pitchFamily="65" charset="-120"/>
                <a:ea typeface="標楷體" panose="03000509000000000000" pitchFamily="65" charset="-120"/>
              </a:rPr>
              <a:t>建立控制作業</a:t>
            </a:r>
            <a:r>
              <a:rPr lang="zh-TW" altLang="en-US" dirty="0">
                <a:latin typeface="標楷體" pitchFamily="65" charset="-120"/>
                <a:ea typeface="標楷體" panose="03000509000000000000" pitchFamily="65" charset="-120"/>
              </a:rPr>
              <a:t>，以</a:t>
            </a:r>
            <a:r>
              <a:rPr lang="zh-TW" altLang="en-US" b="1" dirty="0">
                <a:solidFill>
                  <a:srgbClr val="CC0000"/>
                </a:solidFill>
                <a:latin typeface="標楷體" pitchFamily="65" charset="-120"/>
                <a:ea typeface="標楷體" panose="03000509000000000000" pitchFamily="65" charset="-120"/>
              </a:rPr>
              <a:t>降低達成目標之相關風險至可容忍程度</a:t>
            </a:r>
            <a:r>
              <a:rPr lang="zh-TW" altLang="en-US" dirty="0">
                <a:latin typeface="標楷體" pitchFamily="65" charset="-120"/>
                <a:ea typeface="標楷體" panose="03000509000000000000" pitchFamily="65" charset="-120"/>
              </a:rPr>
              <a:t>；</a:t>
            </a:r>
          </a:p>
          <a:p>
            <a:pPr marL="809625" lvl="2" indent="-361950" algn="just">
              <a:lnSpc>
                <a:spcPct val="110000"/>
              </a:lnSpc>
              <a:buClr>
                <a:srgbClr val="0070C0"/>
              </a:buClr>
              <a:buSzPct val="85000"/>
              <a:buFont typeface="Wingdings" pitchFamily="2" charset="2"/>
              <a:buChar char="Ø"/>
            </a:pPr>
            <a:r>
              <a:rPr lang="zh-TW" altLang="en-US" dirty="0">
                <a:latin typeface="標楷體" pitchFamily="65" charset="-120"/>
                <a:ea typeface="標楷體" panose="03000509000000000000" pitchFamily="65" charset="-120"/>
              </a:rPr>
              <a:t>建立</a:t>
            </a:r>
            <a:r>
              <a:rPr lang="zh-TW" altLang="en-US" b="1" dirty="0">
                <a:solidFill>
                  <a:srgbClr val="CC0000"/>
                </a:solidFill>
                <a:latin typeface="標楷體" pitchFamily="65" charset="-120"/>
                <a:ea typeface="標楷體" panose="03000509000000000000" pitchFamily="65" charset="-120"/>
              </a:rPr>
              <a:t>資訊作業之控制</a:t>
            </a:r>
            <a:r>
              <a:rPr lang="zh-TW" altLang="en-US" dirty="0">
                <a:latin typeface="標楷體" pitchFamily="65" charset="-120"/>
                <a:ea typeface="標楷體" panose="03000509000000000000" pitchFamily="65" charset="-120"/>
              </a:rPr>
              <a:t>，強化安全管理；</a:t>
            </a:r>
          </a:p>
          <a:p>
            <a:pPr marL="809625" lvl="2" indent="-361950" algn="just">
              <a:lnSpc>
                <a:spcPct val="110000"/>
              </a:lnSpc>
              <a:buClr>
                <a:srgbClr val="0070C0"/>
              </a:buClr>
              <a:buSzPct val="85000"/>
              <a:buFont typeface="Wingdings" pitchFamily="2" charset="2"/>
              <a:buChar char="Ø"/>
            </a:pPr>
            <a:r>
              <a:rPr lang="zh-TW" altLang="en-US" b="1" dirty="0">
                <a:solidFill>
                  <a:srgbClr val="CC0000"/>
                </a:solidFill>
                <a:latin typeface="標楷體" pitchFamily="65" charset="-120"/>
                <a:ea typeface="標楷體" panose="03000509000000000000" pitchFamily="65" charset="-120"/>
              </a:rPr>
              <a:t>定期檢討</a:t>
            </a:r>
            <a:r>
              <a:rPr lang="zh-TW" altLang="en-US" dirty="0">
                <a:latin typeface="標楷體" pitchFamily="65" charset="-120"/>
                <a:ea typeface="標楷體" panose="03000509000000000000" pitchFamily="65" charset="-120"/>
              </a:rPr>
              <a:t>控制作業，授予權限落實執行。</a:t>
            </a:r>
          </a:p>
          <a:p>
            <a:endParaRPr lang="zh-TW" altLang="en-US" dirty="0"/>
          </a:p>
        </p:txBody>
      </p:sp>
    </p:spTree>
    <p:extLst>
      <p:ext uri="{BB962C8B-B14F-4D97-AF65-F5344CB8AC3E}">
        <p14:creationId xmlns:p14="http://schemas.microsoft.com/office/powerpoint/2010/main" val="827927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zh-TW" b="1" dirty="0">
                <a:solidFill>
                  <a:srgbClr val="CC0066"/>
                </a:solidFill>
                <a:latin typeface="標楷體" pitchFamily="65" charset="-120"/>
                <a:ea typeface="標楷體" pitchFamily="65" charset="-120"/>
              </a:rPr>
              <a:t>監督作業</a:t>
            </a:r>
            <a:r>
              <a:rPr lang="en-US" altLang="zh-TW" b="1" dirty="0">
                <a:solidFill>
                  <a:srgbClr val="CC0066"/>
                </a:solidFill>
                <a:latin typeface="Times New Roman" pitchFamily="18" charset="0"/>
                <a:ea typeface="標楷體" pitchFamily="65" charset="-120"/>
                <a:cs typeface="Times New Roman" pitchFamily="18" charset="0"/>
              </a:rPr>
              <a:t/>
            </a:r>
            <a:br>
              <a:rPr lang="en-US" altLang="zh-TW" b="1" dirty="0">
                <a:solidFill>
                  <a:srgbClr val="CC0066"/>
                </a:solidFill>
                <a:latin typeface="Times New Roman" pitchFamily="18" charset="0"/>
                <a:ea typeface="標楷體" pitchFamily="65" charset="-120"/>
                <a:cs typeface="Times New Roman" pitchFamily="18" charset="0"/>
              </a:rPr>
            </a:br>
            <a:endParaRPr lang="zh-TW" altLang="en-US" dirty="0"/>
          </a:p>
        </p:txBody>
      </p:sp>
      <p:sp>
        <p:nvSpPr>
          <p:cNvPr id="3" name="內容版面配置區 2"/>
          <p:cNvSpPr>
            <a:spLocks noGrp="1"/>
          </p:cNvSpPr>
          <p:nvPr>
            <p:ph idx="1"/>
          </p:nvPr>
        </p:nvSpPr>
        <p:spPr/>
        <p:txBody>
          <a:bodyPr/>
          <a:lstStyle/>
          <a:p>
            <a:pPr marL="542925" lvl="1" indent="-363538" algn="just">
              <a:lnSpc>
                <a:spcPct val="110000"/>
              </a:lnSpc>
              <a:spcBef>
                <a:spcPct val="10000"/>
              </a:spcBef>
              <a:spcAft>
                <a:spcPct val="10000"/>
              </a:spcAft>
              <a:buClr>
                <a:srgbClr val="CC0000"/>
              </a:buClr>
              <a:buFont typeface="Wingdings" pitchFamily="2" charset="2"/>
              <a:buChar char="p"/>
            </a:pPr>
            <a:r>
              <a:rPr lang="zh-TW" altLang="en-US" sz="2600" dirty="0">
                <a:latin typeface="標楷體" panose="03000509000000000000" pitchFamily="65" charset="-120"/>
                <a:ea typeface="標楷體" panose="03000509000000000000" pitchFamily="65" charset="-120"/>
              </a:rPr>
              <a:t>採</a:t>
            </a:r>
            <a:r>
              <a:rPr lang="zh-TW" altLang="en-US" sz="2600" b="1" dirty="0">
                <a:solidFill>
                  <a:srgbClr val="000099"/>
                </a:solidFill>
                <a:latin typeface="標楷體" panose="03000509000000000000" pitchFamily="65" charset="-120"/>
                <a:ea typeface="標楷體" panose="03000509000000000000" pitchFamily="65" charset="-120"/>
              </a:rPr>
              <a:t>持續性評估</a:t>
            </a:r>
            <a:r>
              <a:rPr lang="zh-TW" altLang="en-US" sz="2600" dirty="0">
                <a:latin typeface="標楷體" panose="03000509000000000000" pitchFamily="65" charset="-120"/>
                <a:ea typeface="標楷體" panose="03000509000000000000" pitchFamily="65" charset="-120"/>
              </a:rPr>
              <a:t>、</a:t>
            </a:r>
            <a:r>
              <a:rPr lang="zh-TW" altLang="en-US" sz="2600" b="1" dirty="0">
                <a:solidFill>
                  <a:srgbClr val="000099"/>
                </a:solidFill>
                <a:latin typeface="標楷體" panose="03000509000000000000" pitchFamily="65" charset="-120"/>
                <a:ea typeface="標楷體" panose="03000509000000000000" pitchFamily="65" charset="-120"/>
              </a:rPr>
              <a:t>個別評估</a:t>
            </a:r>
            <a:r>
              <a:rPr lang="zh-TW" altLang="en-US" sz="2600" dirty="0">
                <a:latin typeface="標楷體" panose="03000509000000000000" pitchFamily="65" charset="-120"/>
                <a:ea typeface="標楷體" panose="03000509000000000000" pitchFamily="65" charset="-120"/>
              </a:rPr>
              <a:t>或</a:t>
            </a:r>
            <a:r>
              <a:rPr lang="zh-TW" altLang="en-US" sz="2600" b="1" dirty="0">
                <a:solidFill>
                  <a:srgbClr val="000099"/>
                </a:solidFill>
                <a:latin typeface="標楷體" panose="03000509000000000000" pitchFamily="65" charset="-120"/>
                <a:ea typeface="標楷體" panose="03000509000000000000" pitchFamily="65" charset="-120"/>
              </a:rPr>
              <a:t>二者併行</a:t>
            </a:r>
            <a:r>
              <a:rPr lang="zh-TW" altLang="en-US" sz="2600" dirty="0">
                <a:latin typeface="標楷體" panose="03000509000000000000" pitchFamily="65" charset="-120"/>
                <a:ea typeface="標楷體" panose="03000509000000000000" pitchFamily="65" charset="-120"/>
              </a:rPr>
              <a:t>，以合理確保內部控制持續有效運作：</a:t>
            </a:r>
          </a:p>
          <a:p>
            <a:pPr marL="809625" lvl="2" indent="-361950" algn="just">
              <a:lnSpc>
                <a:spcPct val="110000"/>
              </a:lnSpc>
              <a:buClr>
                <a:srgbClr val="0070C0"/>
              </a:buClr>
              <a:buSzPct val="85000"/>
              <a:buFont typeface="Wingdings" pitchFamily="2" charset="2"/>
              <a:buChar char="Ø"/>
            </a:pPr>
            <a:r>
              <a:rPr lang="zh-TW" altLang="en-US" dirty="0">
                <a:latin typeface="標楷體" pitchFamily="65" charset="-120"/>
                <a:ea typeface="標楷體" panose="03000509000000000000" pitchFamily="65" charset="-120"/>
              </a:rPr>
              <a:t>落實監督作業，</a:t>
            </a:r>
            <a:r>
              <a:rPr lang="zh-TW" altLang="en-US" b="1" dirty="0">
                <a:latin typeface="標楷體" pitchFamily="65" charset="-120"/>
                <a:ea typeface="標楷體" panose="03000509000000000000" pitchFamily="65" charset="-120"/>
              </a:rPr>
              <a:t>提出可能</a:t>
            </a:r>
            <a:r>
              <a:rPr lang="zh-TW" altLang="en-US" b="1" dirty="0">
                <a:solidFill>
                  <a:srgbClr val="CC0000"/>
                </a:solidFill>
                <a:latin typeface="標楷體" pitchFamily="65" charset="-120"/>
                <a:ea typeface="標楷體" panose="03000509000000000000" pitchFamily="65" charset="-120"/>
              </a:rPr>
              <a:t>提升績效</a:t>
            </a:r>
            <a:r>
              <a:rPr lang="zh-TW" altLang="en-US" b="1" dirty="0">
                <a:latin typeface="標楷體" pitchFamily="65" charset="-120"/>
                <a:ea typeface="標楷體" panose="03000509000000000000" pitchFamily="65" charset="-120"/>
              </a:rPr>
              <a:t>之建議</a:t>
            </a:r>
            <a:r>
              <a:rPr lang="zh-TW" altLang="en-US" dirty="0">
                <a:latin typeface="標楷體" pitchFamily="65" charset="-120"/>
                <a:ea typeface="標楷體" panose="03000509000000000000" pitchFamily="65" charset="-120"/>
              </a:rPr>
              <a:t>；</a:t>
            </a:r>
          </a:p>
          <a:p>
            <a:pPr marL="809625" lvl="2" indent="-361950" algn="just">
              <a:lnSpc>
                <a:spcPct val="110000"/>
              </a:lnSpc>
              <a:buClr>
                <a:srgbClr val="0070C0"/>
              </a:buClr>
              <a:buSzPct val="85000"/>
              <a:buFont typeface="Wingdings" pitchFamily="2" charset="2"/>
              <a:buChar char="Ø"/>
            </a:pPr>
            <a:r>
              <a:rPr lang="zh-TW" altLang="en-US" dirty="0">
                <a:latin typeface="標楷體" pitchFamily="65" charset="-120"/>
                <a:ea typeface="標楷體" panose="03000509000000000000" pitchFamily="65" charset="-120"/>
              </a:rPr>
              <a:t>定期檢視各項</a:t>
            </a:r>
            <a:r>
              <a:rPr lang="zh-TW" altLang="en-US" b="1" dirty="0">
                <a:solidFill>
                  <a:srgbClr val="CC0000"/>
                </a:solidFill>
                <a:latin typeface="標楷體" pitchFamily="65" charset="-120"/>
                <a:ea typeface="標楷體" panose="03000509000000000000" pitchFamily="65" charset="-120"/>
              </a:rPr>
              <a:t>作業流程之簡化及透明化</a:t>
            </a:r>
            <a:r>
              <a:rPr lang="zh-TW" altLang="en-US" dirty="0">
                <a:latin typeface="標楷體" pitchFamily="65" charset="-120"/>
                <a:ea typeface="標楷體" panose="03000509000000000000" pitchFamily="65" charset="-120"/>
              </a:rPr>
              <a:t>程度；</a:t>
            </a:r>
          </a:p>
          <a:p>
            <a:pPr marL="809625" lvl="2" indent="-361950" algn="just">
              <a:lnSpc>
                <a:spcPct val="110000"/>
              </a:lnSpc>
              <a:buClr>
                <a:srgbClr val="0070C0"/>
              </a:buClr>
              <a:buSzPct val="85000"/>
              <a:buFont typeface="Wingdings" pitchFamily="2" charset="2"/>
              <a:buChar char="Ø"/>
            </a:pPr>
            <a:r>
              <a:rPr lang="zh-TW" altLang="en-US" b="1" dirty="0">
                <a:latin typeface="標楷體" pitchFamily="65" charset="-120"/>
                <a:ea typeface="標楷體" panose="03000509000000000000" pitchFamily="65" charset="-120"/>
              </a:rPr>
              <a:t>針對</a:t>
            </a:r>
            <a:r>
              <a:rPr lang="zh-TW" altLang="en-US" b="1" dirty="0">
                <a:solidFill>
                  <a:srgbClr val="CC0000"/>
                </a:solidFill>
                <a:latin typeface="標楷體" pitchFamily="65" charset="-120"/>
                <a:ea typeface="標楷體" panose="03000509000000000000" pitchFamily="65" charset="-120"/>
              </a:rPr>
              <a:t>內部控制缺失</a:t>
            </a:r>
            <a:r>
              <a:rPr lang="zh-TW" altLang="en-US" b="1" dirty="0">
                <a:latin typeface="標楷體" pitchFamily="65" charset="-120"/>
                <a:ea typeface="標楷體" panose="03000509000000000000" pitchFamily="65" charset="-120"/>
              </a:rPr>
              <a:t>及</a:t>
            </a:r>
            <a:r>
              <a:rPr lang="zh-TW" altLang="en-US" b="1" dirty="0">
                <a:solidFill>
                  <a:srgbClr val="CC0000"/>
                </a:solidFill>
                <a:latin typeface="標楷體" pitchFamily="65" charset="-120"/>
                <a:ea typeface="標楷體" panose="03000509000000000000" pitchFamily="65" charset="-120"/>
              </a:rPr>
              <a:t>具體興革建議</a:t>
            </a:r>
            <a:r>
              <a:rPr lang="zh-TW" altLang="en-US" dirty="0">
                <a:latin typeface="標楷體" pitchFamily="65" charset="-120"/>
                <a:ea typeface="標楷體" panose="03000509000000000000" pitchFamily="65" charset="-120"/>
              </a:rPr>
              <a:t>，</a:t>
            </a:r>
            <a:r>
              <a:rPr lang="zh-TW" altLang="en-US" b="1" dirty="0">
                <a:latin typeface="標楷體" pitchFamily="65" charset="-120"/>
                <a:ea typeface="標楷體" panose="03000509000000000000" pitchFamily="65" charset="-120"/>
              </a:rPr>
              <a:t>落實追蹤檢討改善作為</a:t>
            </a:r>
            <a:r>
              <a:rPr lang="zh-TW" altLang="en-US" dirty="0">
                <a:latin typeface="標楷體" pitchFamily="65" charset="-120"/>
                <a:ea typeface="標楷體" panose="03000509000000000000" pitchFamily="65" charset="-120"/>
              </a:rPr>
              <a:t>。</a:t>
            </a:r>
          </a:p>
          <a:p>
            <a:endParaRPr lang="zh-TW" altLang="en-US" dirty="0">
              <a:latin typeface="標楷體" pitchFamily="65" charset="-120"/>
              <a:ea typeface="標楷體" panose="03000509000000000000" pitchFamily="65" charset="-120"/>
            </a:endParaRPr>
          </a:p>
        </p:txBody>
      </p:sp>
    </p:spTree>
    <p:extLst>
      <p:ext uri="{BB962C8B-B14F-4D97-AF65-F5344CB8AC3E}">
        <p14:creationId xmlns:p14="http://schemas.microsoft.com/office/powerpoint/2010/main" val="3315158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標楷體" panose="03000509000000000000" pitchFamily="65" charset="-120"/>
                <a:ea typeface="標楷體" panose="03000509000000000000" pitchFamily="65" charset="-120"/>
              </a:rPr>
              <a:t>內部控制的防弊</a:t>
            </a:r>
            <a:endParaRPr lang="zh-TW" altLang="en-US" dirty="0">
              <a:latin typeface="標楷體" panose="03000509000000000000" pitchFamily="65" charset="-120"/>
              <a:ea typeface="標楷體" panose="03000509000000000000" pitchFamily="65" charset="-120"/>
            </a:endParaRPr>
          </a:p>
        </p:txBody>
      </p:sp>
      <p:sp>
        <p:nvSpPr>
          <p:cNvPr id="5" name="內容版面配置區 4"/>
          <p:cNvSpPr>
            <a:spLocks noGrp="1"/>
          </p:cNvSpPr>
          <p:nvPr>
            <p:ph idx="1"/>
          </p:nvPr>
        </p:nvSpPr>
        <p:spPr/>
        <p:txBody>
          <a:bodyPr/>
          <a:lstStyle/>
          <a:p>
            <a:r>
              <a:rPr lang="en-US" altLang="zh-TW" dirty="0">
                <a:latin typeface="標楷體" pitchFamily="65" charset="-120"/>
                <a:ea typeface="標楷體" pitchFamily="65" charset="-120"/>
              </a:rPr>
              <a:t>101</a:t>
            </a:r>
            <a:r>
              <a:rPr lang="zh-TW" altLang="en-US" dirty="0">
                <a:latin typeface="標楷體" pitchFamily="65" charset="-120"/>
                <a:ea typeface="標楷體" pitchFamily="65" charset="-120"/>
              </a:rPr>
              <a:t>年</a:t>
            </a:r>
            <a:r>
              <a:rPr lang="en-US" altLang="zh-TW" dirty="0">
                <a:latin typeface="標楷體" pitchFamily="65" charset="-120"/>
                <a:ea typeface="標楷體" pitchFamily="65" charset="-120"/>
              </a:rPr>
              <a:t>12</a:t>
            </a:r>
            <a:r>
              <a:rPr lang="zh-TW" altLang="en-US" dirty="0">
                <a:latin typeface="標楷體" pitchFamily="65" charset="-120"/>
                <a:ea typeface="標楷體" pitchFamily="65" charset="-120"/>
              </a:rPr>
              <a:t>月間外界指出某機關辦理網路議題調查、創意</a:t>
            </a:r>
            <a:r>
              <a:rPr lang="en-US" altLang="zh-TW" dirty="0">
                <a:latin typeface="標楷體" pitchFamily="65" charset="-120"/>
                <a:ea typeface="標楷體" pitchFamily="65" charset="-120"/>
              </a:rPr>
              <a:t>logo</a:t>
            </a:r>
            <a:r>
              <a:rPr lang="zh-TW" altLang="en-US" dirty="0">
                <a:latin typeface="標楷體" pitchFamily="65" charset="-120"/>
                <a:ea typeface="標楷體" pitchFamily="65" charset="-120"/>
              </a:rPr>
              <a:t>設計及願景徵文等三項活動之得獎名單，民眾未報名參加，名字卻出現在得獎名單中，且未領到獎品；得獎名單並與華梵大學</a:t>
            </a:r>
            <a:r>
              <a:rPr lang="en-US" altLang="zh-TW" dirty="0">
                <a:latin typeface="標楷體" pitchFamily="65" charset="-120"/>
                <a:ea typeface="標楷體" pitchFamily="65" charset="-120"/>
              </a:rPr>
              <a:t>92</a:t>
            </a:r>
            <a:r>
              <a:rPr lang="zh-TW" altLang="en-US" dirty="0">
                <a:latin typeface="標楷體" pitchFamily="65" charset="-120"/>
                <a:ea typeface="標楷體" pitchFamily="65" charset="-120"/>
              </a:rPr>
              <a:t>學年度入學名單相同，質疑名單造假。經該機關核對得獎者名單確有造假情事。 </a:t>
            </a:r>
          </a:p>
          <a:p>
            <a:endParaRPr lang="zh-TW" altLang="en-US" dirty="0"/>
          </a:p>
        </p:txBody>
      </p:sp>
    </p:spTree>
    <p:extLst>
      <p:ext uri="{BB962C8B-B14F-4D97-AF65-F5344CB8AC3E}">
        <p14:creationId xmlns:p14="http://schemas.microsoft.com/office/powerpoint/2010/main" val="31083588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pPr>
              <a:buClr>
                <a:srgbClr val="FF0000"/>
              </a:buClr>
            </a:pPr>
            <a:r>
              <a:rPr lang="zh-TW" altLang="en-US" sz="2800" b="1" dirty="0">
                <a:solidFill>
                  <a:srgbClr val="0000FF"/>
                </a:solidFill>
                <a:latin typeface="標楷體" pitchFamily="65" charset="-120"/>
                <a:ea typeface="標楷體" pitchFamily="65" charset="-120"/>
              </a:rPr>
              <a:t>內部控制問題：</a:t>
            </a:r>
          </a:p>
          <a:p>
            <a:pPr marL="592138" indent="-457200" algn="just">
              <a:lnSpc>
                <a:spcPct val="120000"/>
              </a:lnSpc>
              <a:buClr>
                <a:srgbClr val="0000FF"/>
              </a:buClr>
            </a:pPr>
            <a:r>
              <a:rPr lang="zh-TW" altLang="en-US" sz="3000" dirty="0">
                <a:ea typeface="標楷體" pitchFamily="65" charset="-120"/>
              </a:rPr>
              <a:t>承辦人與廠商串謀舞弊及行政主管監督不周。</a:t>
            </a:r>
          </a:p>
          <a:p>
            <a:pPr marL="592138" indent="-457200" algn="just">
              <a:buClr>
                <a:srgbClr val="0000FF"/>
              </a:buClr>
            </a:pPr>
            <a:r>
              <a:rPr lang="zh-TW" altLang="en-US" sz="3000" dirty="0">
                <a:ea typeface="標楷體" pitchFamily="65" charset="-120"/>
              </a:rPr>
              <a:t>抽獎過程無資訊單位負責稽核，致廠商有機會灌入並抽取造假名單。</a:t>
            </a:r>
          </a:p>
          <a:p>
            <a:pPr marL="592138" indent="-457200" algn="just">
              <a:buClr>
                <a:srgbClr val="0000FF"/>
              </a:buClr>
            </a:pPr>
            <a:r>
              <a:rPr lang="zh-TW" altLang="en-US" sz="3000" dirty="0">
                <a:ea typeface="標楷體" pitchFamily="65" charset="-120"/>
              </a:rPr>
              <a:t>得獎名單核定過程中未要求廠商提供得獎者原始資料查對。</a:t>
            </a:r>
          </a:p>
          <a:p>
            <a:pPr marL="592138" indent="-457200" algn="just">
              <a:buClr>
                <a:srgbClr val="0000FF"/>
              </a:buClr>
            </a:pPr>
            <a:r>
              <a:rPr lang="zh-TW" altLang="en-US" sz="3000" dirty="0">
                <a:ea typeface="標楷體" pitchFamily="65" charset="-120"/>
              </a:rPr>
              <a:t>採購契約書中未訂定要求廠商於驗收時應檢附證明文件。</a:t>
            </a:r>
            <a:r>
              <a:rPr lang="zh-TW" altLang="en-US" sz="3000" dirty="0"/>
              <a:t> </a:t>
            </a:r>
            <a:endParaRPr lang="zh-TW" altLang="en-US" sz="3000" dirty="0">
              <a:latin typeface="標楷體" pitchFamily="65" charset="-120"/>
            </a:endParaRPr>
          </a:p>
          <a:p>
            <a:endParaRPr lang="zh-TW" altLang="en-US" dirty="0"/>
          </a:p>
        </p:txBody>
      </p:sp>
    </p:spTree>
    <p:extLst>
      <p:ext uri="{BB962C8B-B14F-4D97-AF65-F5344CB8AC3E}">
        <p14:creationId xmlns:p14="http://schemas.microsoft.com/office/powerpoint/2010/main" val="40794348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標楷體" panose="03000509000000000000" pitchFamily="65" charset="-120"/>
                <a:ea typeface="標楷體" panose="03000509000000000000" pitchFamily="65" charset="-120"/>
              </a:rPr>
              <a:t>改進作為</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normAutofit/>
          </a:bodyPr>
          <a:lstStyle/>
          <a:p>
            <a:r>
              <a:rPr lang="zh-TW" altLang="en-US" b="1" dirty="0">
                <a:solidFill>
                  <a:srgbClr val="CC0000"/>
                </a:solidFill>
                <a:latin typeface="標楷體" pitchFamily="65" charset="-120"/>
                <a:ea typeface="標楷體" pitchFamily="65" charset="-120"/>
              </a:rPr>
              <a:t>控制環境：</a:t>
            </a:r>
            <a:r>
              <a:rPr lang="zh-TW" altLang="en-US" dirty="0">
                <a:latin typeface="標楷體" pitchFamily="65" charset="-120"/>
                <a:ea typeface="標楷體" pitchFamily="65" charset="-120"/>
              </a:rPr>
              <a:t>本案係該機關多年來委由廠商辦理活動之採購案件，致使相關人員警覺性較低而疏於督導，應加強主管督導考核責任，以確保辦理結果已達到原訂目標，並加強採購專業訓練以提升專業能力及適任性</a:t>
            </a:r>
            <a:r>
              <a:rPr lang="zh-TW" altLang="en-US" dirty="0" smtClean="0">
                <a:latin typeface="標楷體" pitchFamily="65" charset="-120"/>
                <a:ea typeface="標楷體" pitchFamily="65" charset="-120"/>
              </a:rPr>
              <a:t>。</a:t>
            </a:r>
            <a:endParaRPr lang="en-US" altLang="zh-TW" dirty="0" smtClean="0">
              <a:latin typeface="標楷體" pitchFamily="65" charset="-120"/>
              <a:ea typeface="標楷體" pitchFamily="65" charset="-120"/>
            </a:endParaRPr>
          </a:p>
          <a:p>
            <a:pPr marL="342900" lvl="1" indent="-342900">
              <a:buFont typeface="Wingdings 2"/>
              <a:buChar char=""/>
            </a:pPr>
            <a:r>
              <a:rPr lang="zh-TW" altLang="en-US" sz="3200" b="1" dirty="0">
                <a:solidFill>
                  <a:srgbClr val="CC0000"/>
                </a:solidFill>
                <a:latin typeface="標楷體" pitchFamily="65" charset="-120"/>
                <a:ea typeface="標楷體" pitchFamily="65" charset="-120"/>
              </a:rPr>
              <a:t>風險評估：</a:t>
            </a:r>
            <a:r>
              <a:rPr lang="zh-TW" altLang="en-US" sz="3200" dirty="0">
                <a:latin typeface="標楷體" pitchFamily="65" charset="-120"/>
                <a:ea typeface="標楷體" pitchFamily="65" charset="-120"/>
              </a:rPr>
              <a:t>應評估各項勞務採購可能產生之風險及廠商履約風險，於契約書中訂定相關驗收證明文件及履約保證金等規定以符合實際</a:t>
            </a:r>
            <a:r>
              <a:rPr lang="zh-TW" altLang="en-US" sz="3200" dirty="0" smtClean="0">
                <a:latin typeface="標楷體" pitchFamily="65" charset="-120"/>
                <a:ea typeface="標楷體" pitchFamily="65" charset="-120"/>
              </a:rPr>
              <a:t>需求。</a:t>
            </a:r>
            <a:endParaRPr lang="zh-TW" altLang="en-US" sz="3200" dirty="0">
              <a:latin typeface="標楷體" pitchFamily="65" charset="-120"/>
              <a:ea typeface="標楷體" pitchFamily="65" charset="-120"/>
            </a:endParaRPr>
          </a:p>
        </p:txBody>
      </p:sp>
    </p:spTree>
    <p:extLst>
      <p:ext uri="{BB962C8B-B14F-4D97-AF65-F5344CB8AC3E}">
        <p14:creationId xmlns:p14="http://schemas.microsoft.com/office/powerpoint/2010/main" val="7709815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標楷體" panose="03000509000000000000" pitchFamily="65" charset="-120"/>
                <a:ea typeface="標楷體" panose="03000509000000000000" pitchFamily="65" charset="-120"/>
              </a:rPr>
              <a:t>改進作為</a:t>
            </a:r>
          </a:p>
        </p:txBody>
      </p:sp>
      <p:sp>
        <p:nvSpPr>
          <p:cNvPr id="3" name="內容版面配置區 2"/>
          <p:cNvSpPr>
            <a:spLocks noGrp="1"/>
          </p:cNvSpPr>
          <p:nvPr>
            <p:ph idx="1"/>
          </p:nvPr>
        </p:nvSpPr>
        <p:spPr/>
        <p:txBody>
          <a:bodyPr>
            <a:normAutofit/>
          </a:bodyPr>
          <a:lstStyle/>
          <a:p>
            <a:pPr marL="509587" indent="-457200">
              <a:buClr>
                <a:srgbClr val="0000FF"/>
              </a:buClr>
            </a:pPr>
            <a:r>
              <a:rPr lang="zh-TW" altLang="en-US" sz="3000" b="1" dirty="0">
                <a:solidFill>
                  <a:srgbClr val="CC0000"/>
                </a:solidFill>
                <a:ea typeface="標楷體" pitchFamily="65" charset="-120"/>
              </a:rPr>
              <a:t>控制作業：</a:t>
            </a:r>
          </a:p>
          <a:p>
            <a:pPr marL="836612" lvl="1">
              <a:lnSpc>
                <a:spcPct val="95000"/>
              </a:lnSpc>
              <a:buClr>
                <a:srgbClr val="006600"/>
              </a:buClr>
            </a:pPr>
            <a:r>
              <a:rPr lang="zh-TW" altLang="en-US" dirty="0">
                <a:ea typeface="標楷體" pitchFamily="65" charset="-120"/>
              </a:rPr>
              <a:t>設計標準作業程序時應考量職能分工及相關牽制機制。</a:t>
            </a:r>
          </a:p>
          <a:p>
            <a:pPr marL="950912" lvl="1" indent="-457200">
              <a:lnSpc>
                <a:spcPct val="95000"/>
              </a:lnSpc>
              <a:buClr>
                <a:srgbClr val="006600"/>
              </a:buClr>
            </a:pPr>
            <a:r>
              <a:rPr lang="zh-TW" altLang="en-US" dirty="0">
                <a:ea typeface="標楷體" pitchFamily="65" charset="-120"/>
              </a:rPr>
              <a:t>加強競賽評審與贈獎作業程序之管控，於評審作業後確認得獎名單之相關資料，請評審委員確認做成紀錄，避免不當之誤植，並要求廠商檢附採購獎品之原始憑證影本及獎品寄送證明文件，併同執行報告相關資料辦理請款。</a:t>
            </a:r>
          </a:p>
          <a:p>
            <a:pPr marL="950912" lvl="1" indent="-457200">
              <a:lnSpc>
                <a:spcPct val="95000"/>
              </a:lnSpc>
              <a:buClr>
                <a:srgbClr val="006600"/>
              </a:buClr>
            </a:pPr>
            <a:r>
              <a:rPr lang="zh-TW" altLang="en-US" dirty="0">
                <a:ea typeface="標楷體" pitchFamily="65" charset="-120"/>
              </a:rPr>
              <a:t>採購案件驗收作業，應依政府採購法規定程序辦理，如作結算驗收證明書。</a:t>
            </a:r>
          </a:p>
          <a:p>
            <a:endParaRPr lang="zh-TW" altLang="en-US" dirty="0"/>
          </a:p>
        </p:txBody>
      </p:sp>
    </p:spTree>
    <p:extLst>
      <p:ext uri="{BB962C8B-B14F-4D97-AF65-F5344CB8AC3E}">
        <p14:creationId xmlns:p14="http://schemas.microsoft.com/office/powerpoint/2010/main" val="4518587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改進作為</a:t>
            </a:r>
          </a:p>
        </p:txBody>
      </p:sp>
      <p:sp>
        <p:nvSpPr>
          <p:cNvPr id="3" name="內容版面配置區 2"/>
          <p:cNvSpPr>
            <a:spLocks noGrp="1"/>
          </p:cNvSpPr>
          <p:nvPr>
            <p:ph idx="1"/>
          </p:nvPr>
        </p:nvSpPr>
        <p:spPr/>
        <p:txBody>
          <a:bodyPr>
            <a:normAutofit/>
          </a:bodyPr>
          <a:lstStyle/>
          <a:p>
            <a:pPr marL="342900" lvl="1" indent="-342900">
              <a:buFont typeface="Wingdings 2"/>
              <a:buChar char=""/>
            </a:pPr>
            <a:r>
              <a:rPr lang="zh-TW" altLang="en-US" sz="2600" b="1" dirty="0">
                <a:solidFill>
                  <a:srgbClr val="CC0000"/>
                </a:solidFill>
                <a:latin typeface="標楷體" pitchFamily="65" charset="-120"/>
                <a:ea typeface="標楷體" pitchFamily="65" charset="-120"/>
              </a:rPr>
              <a:t>資訊與溝通：</a:t>
            </a:r>
            <a:r>
              <a:rPr lang="zh-TW" altLang="en-US" sz="2600" dirty="0">
                <a:latin typeface="標楷體" pitchFamily="65" charset="-120"/>
                <a:ea typeface="標楷體" pitchFamily="65" charset="-120"/>
              </a:rPr>
              <a:t>機關辦理網路抽獎活動，應由資訊單位或人員針對抽獎資料庫異動歷程及紀錄進行稽核，以防止人為灌入造假資料；抽獎程式如由廠商開發，應由機關針對該程式進行檢視及測試，以確保符合隨機抽取之</a:t>
            </a:r>
            <a:r>
              <a:rPr lang="zh-TW" altLang="en-US" sz="2600" dirty="0" smtClean="0">
                <a:latin typeface="標楷體" pitchFamily="65" charset="-120"/>
                <a:ea typeface="標楷體" pitchFamily="65" charset="-120"/>
              </a:rPr>
              <a:t>要求。</a:t>
            </a:r>
            <a:endParaRPr lang="en-US" altLang="zh-TW" sz="2600" dirty="0" smtClean="0">
              <a:latin typeface="標楷體" pitchFamily="65" charset="-120"/>
              <a:ea typeface="標楷體" pitchFamily="65" charset="-120"/>
            </a:endParaRPr>
          </a:p>
          <a:p>
            <a:pPr marL="342900" lvl="1" indent="-342900">
              <a:buFont typeface="Wingdings 2"/>
              <a:buChar char=""/>
            </a:pPr>
            <a:r>
              <a:rPr lang="zh-TW" altLang="en-US" sz="2600" b="1" dirty="0" smtClean="0">
                <a:solidFill>
                  <a:srgbClr val="CC0000"/>
                </a:solidFill>
                <a:latin typeface="標楷體" pitchFamily="65" charset="-120"/>
                <a:ea typeface="標楷體" pitchFamily="65" charset="-120"/>
              </a:rPr>
              <a:t>監督：</a:t>
            </a:r>
            <a:endParaRPr lang="en-US" altLang="zh-TW" sz="2600" b="1" dirty="0" smtClean="0">
              <a:solidFill>
                <a:srgbClr val="CC0000"/>
              </a:solidFill>
              <a:latin typeface="標楷體" pitchFamily="65" charset="-120"/>
              <a:ea typeface="標楷體" pitchFamily="65" charset="-120"/>
            </a:endParaRPr>
          </a:p>
          <a:p>
            <a:pPr marL="742950" lvl="2" indent="-342900">
              <a:buFont typeface="Wingdings 2"/>
              <a:buChar char=""/>
            </a:pPr>
            <a:r>
              <a:rPr lang="zh-TW" altLang="en-US" dirty="0" smtClean="0">
                <a:latin typeface="標楷體" pitchFamily="65" charset="-120"/>
                <a:ea typeface="標楷體" pitchFamily="65" charset="-120"/>
              </a:rPr>
              <a:t>需求</a:t>
            </a:r>
            <a:r>
              <a:rPr lang="zh-TW" altLang="en-US" dirty="0">
                <a:latin typeface="標楷體" pitchFamily="65" charset="-120"/>
                <a:ea typeface="標楷體" pitchFamily="65" charset="-120"/>
              </a:rPr>
              <a:t>單位應確實加強採購案件履約執行檢核，檢核之工作項目應符合企劃書及契約等工作事項規定</a:t>
            </a:r>
            <a:r>
              <a:rPr lang="zh-TW" altLang="en-US" dirty="0" smtClean="0">
                <a:latin typeface="標楷體" pitchFamily="65" charset="-120"/>
                <a:ea typeface="標楷體" pitchFamily="65" charset="-120"/>
              </a:rPr>
              <a:t>。</a:t>
            </a:r>
            <a:endParaRPr lang="en-US" altLang="zh-TW" dirty="0" smtClean="0">
              <a:latin typeface="標楷體" pitchFamily="65" charset="-120"/>
              <a:ea typeface="標楷體" pitchFamily="65" charset="-120"/>
            </a:endParaRPr>
          </a:p>
          <a:p>
            <a:pPr marL="742950" lvl="2" indent="-342900">
              <a:buFont typeface="Wingdings 2"/>
              <a:buChar char=""/>
            </a:pPr>
            <a:r>
              <a:rPr lang="zh-TW" altLang="en-US" dirty="0" smtClean="0">
                <a:latin typeface="標楷體" pitchFamily="65" charset="-120"/>
                <a:ea typeface="標楷體" pitchFamily="65" charset="-120"/>
              </a:rPr>
              <a:t>勞務</a:t>
            </a:r>
            <a:r>
              <a:rPr lang="zh-TW" altLang="en-US" dirty="0">
                <a:latin typeface="標楷體" pitchFamily="65" charset="-120"/>
                <a:ea typeface="標楷體" pitchFamily="65" charset="-120"/>
              </a:rPr>
              <a:t>採購案件之驗收程序，驗收單位於驗收時，應通知監辦單位派員監辦，驗收紀錄文件應參照工程會範本設置監驗人員欄位，俾利監驗單位辦理監驗。 </a:t>
            </a:r>
          </a:p>
          <a:p>
            <a:endParaRPr lang="zh-TW" altLang="en-US" dirty="0"/>
          </a:p>
        </p:txBody>
      </p:sp>
    </p:spTree>
    <p:extLst>
      <p:ext uri="{BB962C8B-B14F-4D97-AF65-F5344CB8AC3E}">
        <p14:creationId xmlns:p14="http://schemas.microsoft.com/office/powerpoint/2010/main" val="29208424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改進作為</a:t>
            </a:r>
            <a:endParaRPr lang="zh-TW" altLang="en-US" dirty="0"/>
          </a:p>
        </p:txBody>
      </p:sp>
      <p:sp>
        <p:nvSpPr>
          <p:cNvPr id="3" name="內容版面配置區 2"/>
          <p:cNvSpPr>
            <a:spLocks noGrp="1"/>
          </p:cNvSpPr>
          <p:nvPr>
            <p:ph idx="1"/>
          </p:nvPr>
        </p:nvSpPr>
        <p:spPr/>
        <p:txBody>
          <a:bodyPr>
            <a:normAutofit fontScale="92500" lnSpcReduction="10000"/>
          </a:bodyPr>
          <a:lstStyle/>
          <a:p>
            <a:pPr>
              <a:buClr>
                <a:srgbClr val="0000FF"/>
              </a:buClr>
            </a:pPr>
            <a:r>
              <a:rPr lang="zh-TW" altLang="en-US" dirty="0">
                <a:latin typeface="標楷體" pitchFamily="65" charset="-120"/>
                <a:ea typeface="標楷體" panose="03000509000000000000" pitchFamily="65" charset="-120"/>
              </a:rPr>
              <a:t>已就網路抽獎活動之規劃、審查、得獎名單抽籤作業、獎品購買及寄送等</a:t>
            </a:r>
            <a:r>
              <a:rPr lang="zh-TW" altLang="en-US" b="1" dirty="0">
                <a:solidFill>
                  <a:srgbClr val="C00000"/>
                </a:solidFill>
                <a:latin typeface="標楷體" pitchFamily="65" charset="-120"/>
                <a:ea typeface="標楷體" panose="03000509000000000000" pitchFamily="65" charset="-120"/>
              </a:rPr>
              <a:t>設計相關內部控制制度</a:t>
            </a:r>
            <a:r>
              <a:rPr lang="zh-TW" altLang="en-US" dirty="0">
                <a:latin typeface="標楷體" pitchFamily="65" charset="-120"/>
                <a:ea typeface="標楷體" panose="03000509000000000000" pitchFamily="65" charset="-120"/>
              </a:rPr>
              <a:t>，並於</a:t>
            </a:r>
            <a:r>
              <a:rPr lang="en-US" altLang="zh-TW" dirty="0">
                <a:latin typeface="標楷體" pitchFamily="65" charset="-120"/>
                <a:ea typeface="標楷體" panose="03000509000000000000" pitchFamily="65" charset="-120"/>
              </a:rPr>
              <a:t>2013</a:t>
            </a:r>
            <a:r>
              <a:rPr lang="zh-TW" altLang="en-US" dirty="0">
                <a:latin typeface="標楷體" pitchFamily="65" charset="-120"/>
                <a:ea typeface="標楷體" panose="03000509000000000000" pitchFamily="65" charset="-120"/>
              </a:rPr>
              <a:t>年</a:t>
            </a:r>
            <a:r>
              <a:rPr lang="en-US" altLang="zh-TW" dirty="0">
                <a:latin typeface="標楷體" pitchFamily="65" charset="-120"/>
                <a:ea typeface="標楷體" panose="03000509000000000000" pitchFamily="65" charset="-120"/>
              </a:rPr>
              <a:t>9</a:t>
            </a:r>
            <a:r>
              <a:rPr lang="zh-TW" altLang="en-US" dirty="0">
                <a:latin typeface="標楷體" pitchFamily="65" charset="-120"/>
                <a:ea typeface="標楷體" panose="03000509000000000000" pitchFamily="65" charset="-120"/>
              </a:rPr>
              <a:t>月辦理作業層級自行評估，</a:t>
            </a:r>
            <a:r>
              <a:rPr lang="zh-TW" altLang="en-US" b="1" dirty="0">
                <a:solidFill>
                  <a:srgbClr val="C00000"/>
                </a:solidFill>
                <a:latin typeface="標楷體" pitchFamily="65" charset="-120"/>
                <a:ea typeface="標楷體" panose="03000509000000000000" pitchFamily="65" charset="-120"/>
              </a:rPr>
              <a:t>評估結果皆符合</a:t>
            </a:r>
            <a:r>
              <a:rPr lang="zh-TW" altLang="en-US" dirty="0">
                <a:latin typeface="標楷體" pitchFamily="65" charset="-120"/>
                <a:ea typeface="標楷體" panose="03000509000000000000" pitchFamily="65" charset="-120"/>
              </a:rPr>
              <a:t>，確認該項作業已有效設計及執行。</a:t>
            </a:r>
          </a:p>
          <a:p>
            <a:pPr>
              <a:buClr>
                <a:srgbClr val="0000FF"/>
              </a:buClr>
            </a:pPr>
            <a:r>
              <a:rPr lang="zh-TW" altLang="en-US" dirty="0">
                <a:latin typeface="標楷體" pitchFamily="65" charset="-120"/>
                <a:ea typeface="標楷體" panose="03000509000000000000" pitchFamily="65" charset="-120"/>
              </a:rPr>
              <a:t>已修訂勞務及財物採購業務及監辦分工表，</a:t>
            </a:r>
            <a:r>
              <a:rPr lang="zh-TW" altLang="en-US" b="1" dirty="0">
                <a:solidFill>
                  <a:srgbClr val="C00000"/>
                </a:solidFill>
                <a:latin typeface="標楷體" pitchFamily="65" charset="-120"/>
                <a:ea typeface="標楷體" panose="03000509000000000000" pitchFamily="65" charset="-120"/>
              </a:rPr>
              <a:t>明訂採購監辦單位應辦理事項</a:t>
            </a:r>
            <a:r>
              <a:rPr lang="zh-TW" altLang="en-US" dirty="0" smtClean="0">
                <a:latin typeface="標楷體" pitchFamily="65" charset="-120"/>
                <a:ea typeface="標楷體" panose="03000509000000000000" pitchFamily="65" charset="-120"/>
              </a:rPr>
              <a:t>。</a:t>
            </a:r>
            <a:endParaRPr lang="en-US" altLang="zh-TW" dirty="0" smtClean="0">
              <a:latin typeface="標楷體" pitchFamily="65" charset="-120"/>
              <a:ea typeface="標楷體" panose="03000509000000000000" pitchFamily="65" charset="-120"/>
            </a:endParaRPr>
          </a:p>
          <a:p>
            <a:pPr>
              <a:buClr>
                <a:srgbClr val="0000FF"/>
              </a:buClr>
            </a:pPr>
            <a:r>
              <a:rPr lang="zh-TW" altLang="en-US" dirty="0" smtClean="0">
                <a:latin typeface="標楷體" pitchFamily="65" charset="-120"/>
                <a:ea typeface="標楷體" panose="03000509000000000000" pitchFamily="65" charset="-120"/>
              </a:rPr>
              <a:t>已</a:t>
            </a:r>
            <a:r>
              <a:rPr lang="zh-TW" altLang="en-US" dirty="0">
                <a:latin typeface="標楷體" pitchFamily="65" charset="-120"/>
                <a:ea typeface="標楷體" panose="03000509000000000000" pitchFamily="65" charset="-120"/>
              </a:rPr>
              <a:t>檢討主管機關審議完成採購申訴案件至機關刊登政府採購公報之時程落差，</a:t>
            </a:r>
            <a:r>
              <a:rPr lang="zh-TW" altLang="en-US" b="1" dirty="0">
                <a:solidFill>
                  <a:srgbClr val="C00000"/>
                </a:solidFill>
                <a:latin typeface="標楷體" pitchFamily="65" charset="-120"/>
                <a:ea typeface="標楷體" panose="03000509000000000000" pitchFamily="65" charset="-120"/>
              </a:rPr>
              <a:t>接獲審議判斷書即可逕行刊登政府採購公報</a:t>
            </a:r>
            <a:r>
              <a:rPr lang="zh-TW" altLang="en-US" dirty="0">
                <a:latin typeface="標楷體" pitchFamily="65" charset="-120"/>
                <a:ea typeface="標楷體" panose="03000509000000000000" pitchFamily="65" charset="-120"/>
              </a:rPr>
              <a:t>，以爭取時效，並以電子郵件通知機關全體同仁及於內部網站公告。</a:t>
            </a:r>
            <a:endParaRPr lang="en-US" altLang="zh-TW" dirty="0">
              <a:latin typeface="標楷體" pitchFamily="65" charset="-120"/>
              <a:ea typeface="標楷體" panose="03000509000000000000" pitchFamily="65" charset="-120"/>
            </a:endParaRPr>
          </a:p>
          <a:p>
            <a:endParaRPr lang="zh-TW" altLang="en-US" dirty="0"/>
          </a:p>
        </p:txBody>
      </p:sp>
    </p:spTree>
    <p:extLst>
      <p:ext uri="{BB962C8B-B14F-4D97-AF65-F5344CB8AC3E}">
        <p14:creationId xmlns:p14="http://schemas.microsoft.com/office/powerpoint/2010/main" val="27826629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標楷體" panose="03000509000000000000" pitchFamily="65" charset="-120"/>
                <a:ea typeface="標楷體" panose="03000509000000000000" pitchFamily="65" charset="-120"/>
              </a:rPr>
              <a:t>內部控制的防弊</a:t>
            </a:r>
            <a:endParaRPr lang="zh-TW" altLang="en-US" dirty="0"/>
          </a:p>
        </p:txBody>
      </p:sp>
      <p:sp>
        <p:nvSpPr>
          <p:cNvPr id="3" name="內容版面配置區 2"/>
          <p:cNvSpPr>
            <a:spLocks noGrp="1"/>
          </p:cNvSpPr>
          <p:nvPr>
            <p:ph idx="1"/>
          </p:nvPr>
        </p:nvSpPr>
        <p:spPr/>
        <p:txBody>
          <a:bodyPr>
            <a:normAutofit fontScale="77500" lnSpcReduction="20000"/>
          </a:bodyPr>
          <a:lstStyle/>
          <a:p>
            <a:r>
              <a:rPr lang="zh-TW" altLang="en-US" dirty="0">
                <a:latin typeface="標楷體" panose="03000509000000000000" pitchFamily="65" charset="-120"/>
                <a:ea typeface="標楷體" panose="03000509000000000000" pitchFamily="65" charset="-120"/>
              </a:rPr>
              <a:t>某主管機關專案清查所屬醫院辦理醫療業務經營合作及委外案件，</a:t>
            </a:r>
            <a:r>
              <a:rPr lang="zh-TW" altLang="en-US" dirty="0" smtClean="0">
                <a:latin typeface="標楷體" panose="03000509000000000000" pitchFamily="65" charset="-120"/>
                <a:ea typeface="標楷體" panose="03000509000000000000" pitchFamily="65" charset="-120"/>
              </a:rPr>
              <a:t>經統計</a:t>
            </a:r>
            <a:r>
              <a:rPr lang="zh-TW" altLang="en-US" dirty="0">
                <a:latin typeface="標楷體" panose="03000509000000000000" pitchFamily="65" charset="-120"/>
                <a:ea typeface="標楷體" panose="03000509000000000000" pitchFamily="65" charset="-120"/>
              </a:rPr>
              <a:t>發現外包廠商有集團性，醫院則有集中性，顯示相關廠商相互</a:t>
            </a:r>
            <a:r>
              <a:rPr lang="zh-TW" altLang="en-US" dirty="0" smtClean="0">
                <a:latin typeface="標楷體" panose="03000509000000000000" pitchFamily="65" charset="-120"/>
                <a:ea typeface="標楷體" panose="03000509000000000000" pitchFamily="65" charset="-120"/>
              </a:rPr>
              <a:t>間有</a:t>
            </a:r>
            <a:r>
              <a:rPr lang="zh-TW" altLang="en-US" dirty="0">
                <a:latin typeface="標楷體" panose="03000509000000000000" pitchFamily="65" charset="-120"/>
                <a:ea typeface="標楷體" panose="03000509000000000000" pitchFamily="65" charset="-120"/>
              </a:rPr>
              <a:t>重大異常關聯，故將相關資料移送檢調機關參考</a:t>
            </a:r>
            <a:r>
              <a:rPr lang="zh-TW" altLang="en-US"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r>
              <a:rPr lang="zh-TW" altLang="en-US" dirty="0" smtClean="0">
                <a:latin typeface="標楷體" panose="03000509000000000000" pitchFamily="65" charset="-120"/>
                <a:ea typeface="標楷體" panose="03000509000000000000" pitchFamily="65" charset="-120"/>
              </a:rPr>
              <a:t>本</a:t>
            </a:r>
            <a:r>
              <a:rPr lang="zh-TW" altLang="en-US" dirty="0">
                <a:latin typeface="標楷體" panose="03000509000000000000" pitchFamily="65" charset="-120"/>
                <a:ea typeface="標楷體" panose="03000509000000000000" pitchFamily="65" charset="-120"/>
              </a:rPr>
              <a:t>案經檢調機關偵辦，涉案人員包括該主管機關醫院管理委員會及</a:t>
            </a:r>
            <a:r>
              <a:rPr lang="zh-TW" altLang="en-US" dirty="0" smtClean="0">
                <a:latin typeface="標楷體" panose="03000509000000000000" pitchFamily="65" charset="-120"/>
                <a:ea typeface="標楷體" panose="03000509000000000000" pitchFamily="65" charset="-120"/>
              </a:rPr>
              <a:t>所屬</a:t>
            </a:r>
            <a:r>
              <a:rPr lang="zh-TW" altLang="en-US" dirty="0">
                <a:latin typeface="標楷體" panose="03000509000000000000" pitchFamily="65" charset="-120"/>
                <a:ea typeface="標楷體" panose="03000509000000000000" pitchFamily="65" charset="-120"/>
              </a:rPr>
              <a:t>多家醫院高層人員涉嫌收受廠商賄賂、協助廠商圍綁標等情事。</a:t>
            </a:r>
            <a:r>
              <a:rPr lang="zh-TW" altLang="en-US" dirty="0" smtClean="0">
                <a:latin typeface="標楷體" panose="03000509000000000000" pitchFamily="65" charset="-120"/>
                <a:ea typeface="標楷體" panose="03000509000000000000" pitchFamily="65" charset="-120"/>
              </a:rPr>
              <a:t>前開</a:t>
            </a:r>
            <a:r>
              <a:rPr lang="zh-TW" altLang="en-US" dirty="0">
                <a:latin typeface="標楷體" panose="03000509000000000000" pitchFamily="65" charset="-120"/>
                <a:ea typeface="標楷體" panose="03000509000000000000" pitchFamily="65" charset="-120"/>
              </a:rPr>
              <a:t>涉案人員是否確涉不法，尚待司法調查</a:t>
            </a:r>
            <a:r>
              <a:rPr lang="zh-TW" altLang="en-US"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r>
              <a:rPr lang="zh-TW" altLang="en-US" dirty="0" smtClean="0">
                <a:latin typeface="標楷體" panose="03000509000000000000" pitchFamily="65" charset="-120"/>
                <a:ea typeface="標楷體" panose="03000509000000000000" pitchFamily="65" charset="-120"/>
              </a:rPr>
              <a:t>據</a:t>
            </a:r>
            <a:r>
              <a:rPr lang="zh-TW" altLang="en-US" dirty="0">
                <a:latin typeface="標楷體" panose="03000509000000000000" pitchFamily="65" charset="-120"/>
                <a:ea typeface="標楷體" panose="03000509000000000000" pitchFamily="65" charset="-120"/>
              </a:rPr>
              <a:t>檢方綜合研析，有三個集團疑涉勾結行賄醫院相關人員，透過圍綁 標方式，承攬醫院醫療儀器採購及醫療業務之經營合作案件；前開涉 案人員疑涉利用職務上之權力、機會、方法為各該廠商關說護航，並 且收受賄賂、不正利益、接受不當招待等情事。 </a:t>
            </a:r>
          </a:p>
        </p:txBody>
      </p:sp>
    </p:spTree>
    <p:extLst>
      <p:ext uri="{BB962C8B-B14F-4D97-AF65-F5344CB8AC3E}">
        <p14:creationId xmlns:p14="http://schemas.microsoft.com/office/powerpoint/2010/main" val="2778989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latin typeface="標楷體" panose="03000509000000000000" pitchFamily="65" charset="-120"/>
                <a:ea typeface="標楷體" panose="03000509000000000000" pitchFamily="65" charset="-120"/>
              </a:rPr>
              <a:t>目錄</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lstStyle/>
          <a:p>
            <a:r>
              <a:rPr lang="zh-TW" altLang="en-US" dirty="0" smtClean="0">
                <a:latin typeface="標楷體" panose="03000509000000000000" pitchFamily="65" charset="-120"/>
                <a:ea typeface="標楷體" panose="03000509000000000000" pitchFamily="65" charset="-120"/>
              </a:rPr>
              <a:t>內部控制基本觀念</a:t>
            </a:r>
            <a:endParaRPr lang="en-US" altLang="zh-TW" dirty="0" smtClean="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內部控制的架構</a:t>
            </a:r>
            <a:endParaRPr lang="en-US" altLang="zh-TW" dirty="0" smtClean="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內部控制的防</a:t>
            </a:r>
            <a:r>
              <a:rPr lang="zh-TW" altLang="en-US" dirty="0" smtClean="0">
                <a:latin typeface="標楷體" panose="03000509000000000000" pitchFamily="65" charset="-120"/>
                <a:ea typeface="標楷體" panose="03000509000000000000" pitchFamily="65" charset="-120"/>
              </a:rPr>
              <a:t>弊</a:t>
            </a:r>
            <a:endParaRPr lang="en-US" altLang="zh-TW" dirty="0" smtClean="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內部控制的興</a:t>
            </a:r>
            <a:r>
              <a:rPr lang="zh-TW" altLang="en-US" dirty="0" smtClean="0">
                <a:latin typeface="標楷體" panose="03000509000000000000" pitchFamily="65" charset="-120"/>
                <a:ea typeface="標楷體" panose="03000509000000000000" pitchFamily="65" charset="-120"/>
              </a:rPr>
              <a:t>利</a:t>
            </a:r>
            <a:endParaRPr lang="en-US" altLang="zh-TW" dirty="0" smtClean="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強化內部控制機制實務</a:t>
            </a:r>
          </a:p>
        </p:txBody>
      </p:sp>
    </p:spTree>
    <p:extLst>
      <p:ext uri="{BB962C8B-B14F-4D97-AF65-F5344CB8AC3E}">
        <p14:creationId xmlns:p14="http://schemas.microsoft.com/office/powerpoint/2010/main" val="21120759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zh-TW" altLang="en-US" b="1" dirty="0">
                <a:solidFill>
                  <a:srgbClr val="0000FF"/>
                </a:solidFill>
                <a:latin typeface="標楷體" pitchFamily="65" charset="-120"/>
                <a:ea typeface="標楷體" pitchFamily="65" charset="-120"/>
              </a:rPr>
              <a:t>內部控制問題</a:t>
            </a:r>
            <a:r>
              <a:rPr lang="zh-TW" altLang="en-US" b="1" dirty="0" smtClean="0">
                <a:solidFill>
                  <a:srgbClr val="0000FF"/>
                </a:solidFill>
                <a:latin typeface="標楷體" pitchFamily="65" charset="-120"/>
                <a:ea typeface="標楷體" pitchFamily="65" charset="-120"/>
              </a:rPr>
              <a:t>：</a:t>
            </a:r>
            <a:endParaRPr lang="en-US" altLang="zh-TW" b="1" dirty="0" smtClean="0">
              <a:solidFill>
                <a:srgbClr val="0000FF"/>
              </a:solidFill>
              <a:latin typeface="標楷體" pitchFamily="65" charset="-120"/>
              <a:ea typeface="標楷體" pitchFamily="65" charset="-120"/>
            </a:endParaRPr>
          </a:p>
          <a:p>
            <a:pPr lvl="1"/>
            <a:r>
              <a:rPr lang="zh-TW" altLang="en-US" dirty="0">
                <a:latin typeface="標楷體" panose="03000509000000000000" pitchFamily="65" charset="-120"/>
                <a:ea typeface="標楷體" panose="03000509000000000000" pitchFamily="65" charset="-120"/>
              </a:rPr>
              <a:t>醫院院長、副院長輪調制度潛藏漏洞 </a:t>
            </a:r>
            <a:endParaRPr lang="en-US" altLang="zh-TW" dirty="0" smtClean="0">
              <a:latin typeface="標楷體" panose="03000509000000000000" pitchFamily="65" charset="-120"/>
              <a:ea typeface="標楷體" panose="03000509000000000000" pitchFamily="65" charset="-120"/>
            </a:endParaRPr>
          </a:p>
          <a:p>
            <a:pPr lvl="1"/>
            <a:r>
              <a:rPr lang="zh-TW" altLang="en-US" dirty="0">
                <a:latin typeface="標楷體" panose="03000509000000000000" pitchFamily="65" charset="-120"/>
                <a:ea typeface="標楷體" panose="03000509000000000000" pitchFamily="65" charset="-120"/>
              </a:rPr>
              <a:t>廠商重利引誘 </a:t>
            </a:r>
            <a:endParaRPr lang="en-US" altLang="zh-TW" dirty="0" smtClean="0">
              <a:latin typeface="標楷體" panose="03000509000000000000" pitchFamily="65" charset="-120"/>
              <a:ea typeface="標楷體" panose="03000509000000000000" pitchFamily="65" charset="-120"/>
            </a:endParaRPr>
          </a:p>
          <a:p>
            <a:pPr lvl="1"/>
            <a:r>
              <a:rPr lang="zh-TW" altLang="en-US" dirty="0">
                <a:latin typeface="標楷體" panose="03000509000000000000" pitchFamily="65" charset="-120"/>
                <a:ea typeface="標楷體" panose="03000509000000000000" pitchFamily="65" charset="-120"/>
              </a:rPr>
              <a:t>業務外包合作經營缺乏監督管理</a:t>
            </a:r>
            <a:r>
              <a:rPr lang="zh-TW" altLang="en-US" dirty="0" smtClean="0">
                <a:latin typeface="標楷體" panose="03000509000000000000" pitchFamily="65" charset="-120"/>
                <a:ea typeface="標楷體" panose="03000509000000000000" pitchFamily="65" charset="-120"/>
              </a:rPr>
              <a:t>機制</a:t>
            </a:r>
            <a:endParaRPr lang="en-US" altLang="zh-TW" dirty="0" smtClean="0">
              <a:latin typeface="標楷體" panose="03000509000000000000" pitchFamily="65" charset="-120"/>
              <a:ea typeface="標楷體" panose="03000509000000000000" pitchFamily="65" charset="-120"/>
            </a:endParaRPr>
          </a:p>
          <a:p>
            <a:pPr lvl="1"/>
            <a:r>
              <a:rPr lang="zh-TW" altLang="en-US" dirty="0">
                <a:latin typeface="標楷體" panose="03000509000000000000" pitchFamily="65" charset="-120"/>
                <a:ea typeface="標楷體" panose="03000509000000000000" pitchFamily="65" charset="-120"/>
              </a:rPr>
              <a:t>現行稽核機制無法發現弊端原因</a:t>
            </a:r>
            <a:endParaRPr lang="zh-TW" altLang="en-US" b="1" dirty="0">
              <a:solidFill>
                <a:srgbClr val="0000FF"/>
              </a:solidFill>
              <a:latin typeface="標楷體" pitchFamily="65" charset="-120"/>
              <a:ea typeface="標楷體" pitchFamily="65" charset="-120"/>
            </a:endParaRPr>
          </a:p>
          <a:p>
            <a:endParaRPr lang="zh-TW" altLang="en-US" dirty="0"/>
          </a:p>
        </p:txBody>
      </p:sp>
    </p:spTree>
    <p:extLst>
      <p:ext uri="{BB962C8B-B14F-4D97-AF65-F5344CB8AC3E}">
        <p14:creationId xmlns:p14="http://schemas.microsoft.com/office/powerpoint/2010/main" val="280892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標楷體" panose="03000509000000000000" pitchFamily="65" charset="-120"/>
                <a:ea typeface="標楷體" panose="03000509000000000000" pitchFamily="65" charset="-120"/>
              </a:rPr>
              <a:t>改進作為</a:t>
            </a:r>
            <a:endParaRPr lang="zh-TW" altLang="en-US" dirty="0"/>
          </a:p>
        </p:txBody>
      </p:sp>
      <p:sp>
        <p:nvSpPr>
          <p:cNvPr id="3" name="內容版面配置區 2"/>
          <p:cNvSpPr>
            <a:spLocks noGrp="1"/>
          </p:cNvSpPr>
          <p:nvPr>
            <p:ph idx="1"/>
          </p:nvPr>
        </p:nvSpPr>
        <p:spPr/>
        <p:txBody>
          <a:bodyPr/>
          <a:lstStyle/>
          <a:p>
            <a:r>
              <a:rPr lang="zh-TW" altLang="en-US" b="1" dirty="0">
                <a:solidFill>
                  <a:srgbClr val="CC0000"/>
                </a:solidFill>
                <a:latin typeface="標楷體" pitchFamily="65" charset="-120"/>
                <a:ea typeface="標楷體" pitchFamily="65" charset="-120"/>
              </a:rPr>
              <a:t>控制環境</a:t>
            </a:r>
            <a:r>
              <a:rPr lang="zh-TW" altLang="en-US" b="1" dirty="0" smtClean="0">
                <a:solidFill>
                  <a:srgbClr val="CC0000"/>
                </a:solidFill>
                <a:latin typeface="標楷體" pitchFamily="65" charset="-120"/>
                <a:ea typeface="標楷體" pitchFamily="65" charset="-120"/>
              </a:rPr>
              <a:t>：</a:t>
            </a:r>
            <a:r>
              <a:rPr lang="zh-TW" altLang="en-US" dirty="0">
                <a:latin typeface="標楷體" panose="03000509000000000000" pitchFamily="65" charset="-120"/>
                <a:ea typeface="標楷體" panose="03000509000000000000" pitchFamily="65" charset="-120"/>
              </a:rPr>
              <a:t>立即撤換相關涉案人員；檢討所屬醫院院長與副院長任期、 考評、輪調與遴選之相關規定；進行醫院管理委員會之改組，遴聘公 共衛生、醫療、管理、護理等領域專家學者及社會賢達等 </a:t>
            </a:r>
            <a:r>
              <a:rPr lang="en-US" altLang="zh-TW" dirty="0">
                <a:latin typeface="標楷體" panose="03000509000000000000" pitchFamily="65" charset="-120"/>
                <a:ea typeface="標楷體" panose="03000509000000000000" pitchFamily="65" charset="-120"/>
              </a:rPr>
              <a:t>25 </a:t>
            </a:r>
            <a:r>
              <a:rPr lang="zh-TW" altLang="en-US" dirty="0">
                <a:latin typeface="標楷體" panose="03000509000000000000" pitchFamily="65" charset="-120"/>
                <a:ea typeface="標楷體" panose="03000509000000000000" pitchFamily="65" charset="-120"/>
              </a:rPr>
              <a:t>人擔任醫 院管理委員會委員，有效發揮該會功能；加強所屬醫院採購人員專業 訓練，提升採購人員專業能力</a:t>
            </a:r>
            <a:r>
              <a:rPr lang="zh-TW" altLang="en-US"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endParaRPr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7136552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標楷體" panose="03000509000000000000" pitchFamily="65" charset="-120"/>
                <a:ea typeface="標楷體" panose="03000509000000000000" pitchFamily="65" charset="-120"/>
              </a:rPr>
              <a:t>改進作為</a:t>
            </a:r>
            <a:endParaRPr lang="zh-TW" altLang="en-US" dirty="0"/>
          </a:p>
        </p:txBody>
      </p:sp>
      <p:sp>
        <p:nvSpPr>
          <p:cNvPr id="3" name="內容版面配置區 2"/>
          <p:cNvSpPr>
            <a:spLocks noGrp="1"/>
          </p:cNvSpPr>
          <p:nvPr>
            <p:ph idx="1"/>
          </p:nvPr>
        </p:nvSpPr>
        <p:spPr/>
        <p:txBody>
          <a:bodyPr/>
          <a:lstStyle/>
          <a:p>
            <a:r>
              <a:rPr lang="zh-TW" altLang="en-US" b="1" dirty="0">
                <a:solidFill>
                  <a:srgbClr val="CC0000"/>
                </a:solidFill>
                <a:latin typeface="標楷體" pitchFamily="65" charset="-120"/>
                <a:ea typeface="標楷體" pitchFamily="65" charset="-120"/>
              </a:rPr>
              <a:t>風險評估</a:t>
            </a:r>
            <a:r>
              <a:rPr lang="zh-TW" altLang="en-US" b="1" dirty="0" smtClean="0">
                <a:solidFill>
                  <a:srgbClr val="CC0000"/>
                </a:solidFill>
                <a:latin typeface="標楷體" pitchFamily="65" charset="-120"/>
                <a:ea typeface="標楷體" pitchFamily="65" charset="-120"/>
              </a:rPr>
              <a:t>：</a:t>
            </a:r>
            <a:r>
              <a:rPr lang="zh-TW" altLang="en-US" dirty="0">
                <a:latin typeface="標楷體" panose="03000509000000000000" pitchFamily="65" charset="-120"/>
                <a:ea typeface="標楷體" panose="03000509000000000000" pitchFamily="65" charset="-120"/>
              </a:rPr>
              <a:t>本案之主要風險來源為醫院與廠商之關係，而所屬醫院</a:t>
            </a:r>
            <a:r>
              <a:rPr lang="zh-TW" altLang="en-US" dirty="0" smtClean="0">
                <a:latin typeface="標楷體" panose="03000509000000000000" pitchFamily="65" charset="-120"/>
                <a:ea typeface="標楷體" panose="03000509000000000000" pitchFamily="65" charset="-120"/>
              </a:rPr>
              <a:t>院長</a:t>
            </a:r>
            <a:r>
              <a:rPr lang="zh-TW" altLang="en-US" dirty="0">
                <a:latin typeface="標楷體" panose="03000509000000000000" pitchFamily="65" charset="-120"/>
                <a:ea typeface="標楷體" panose="03000509000000000000" pitchFamily="65" charset="-120"/>
              </a:rPr>
              <a:t>可自行決定運作業務外包採購事務，致使廠商有機會對醫事人員進 行利益輸送，嚴重影響醫療服務品質，並損及機關形象。因此將</a:t>
            </a:r>
            <a:r>
              <a:rPr lang="zh-TW" altLang="en-US" dirty="0" smtClean="0">
                <a:latin typeface="標楷體" panose="03000509000000000000" pitchFamily="65" charset="-120"/>
                <a:ea typeface="標楷體" panose="03000509000000000000" pitchFamily="65" charset="-120"/>
              </a:rPr>
              <a:t>廠商重利</a:t>
            </a:r>
            <a:r>
              <a:rPr lang="zh-TW" altLang="en-US" dirty="0">
                <a:latin typeface="標楷體" panose="03000509000000000000" pitchFamily="65" charset="-120"/>
                <a:ea typeface="標楷體" panose="03000509000000000000" pitchFamily="65" charset="-120"/>
              </a:rPr>
              <a:t>引誘及業務外包列為本案主要風險項目。</a:t>
            </a:r>
            <a:endParaRPr lang="en-US" altLang="zh-TW" dirty="0">
              <a:latin typeface="標楷體" panose="03000509000000000000" pitchFamily="65" charset="-120"/>
              <a:ea typeface="標楷體" panose="03000509000000000000" pitchFamily="65" charset="-120"/>
            </a:endParaRPr>
          </a:p>
          <a:p>
            <a:endParaRPr lang="zh-TW" altLang="en-US" dirty="0"/>
          </a:p>
        </p:txBody>
      </p:sp>
    </p:spTree>
    <p:extLst>
      <p:ext uri="{BB962C8B-B14F-4D97-AF65-F5344CB8AC3E}">
        <p14:creationId xmlns:p14="http://schemas.microsoft.com/office/powerpoint/2010/main" val="6918232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標楷體" panose="03000509000000000000" pitchFamily="65" charset="-120"/>
                <a:ea typeface="標楷體" panose="03000509000000000000" pitchFamily="65" charset="-120"/>
              </a:rPr>
              <a:t>改進作為</a:t>
            </a:r>
            <a:endParaRPr lang="zh-TW" altLang="en-US" dirty="0"/>
          </a:p>
        </p:txBody>
      </p:sp>
      <p:sp>
        <p:nvSpPr>
          <p:cNvPr id="3" name="內容版面配置區 2"/>
          <p:cNvSpPr>
            <a:spLocks noGrp="1"/>
          </p:cNvSpPr>
          <p:nvPr>
            <p:ph idx="1"/>
          </p:nvPr>
        </p:nvSpPr>
        <p:spPr/>
        <p:txBody>
          <a:bodyPr>
            <a:normAutofit fontScale="92500" lnSpcReduction="10000"/>
          </a:bodyPr>
          <a:lstStyle/>
          <a:p>
            <a:r>
              <a:rPr lang="zh-TW" altLang="en-US" b="1" dirty="0">
                <a:solidFill>
                  <a:srgbClr val="CC0000"/>
                </a:solidFill>
                <a:ea typeface="標楷體" pitchFamily="65" charset="-120"/>
              </a:rPr>
              <a:t>控制作業：</a:t>
            </a:r>
          </a:p>
          <a:p>
            <a:pPr lvl="1"/>
            <a:r>
              <a:rPr lang="zh-TW" altLang="en-US" dirty="0">
                <a:latin typeface="標楷體" panose="03000509000000000000" pitchFamily="65" charset="-120"/>
                <a:ea typeface="標楷體" panose="03000509000000000000" pitchFamily="65" charset="-120"/>
              </a:rPr>
              <a:t>檢討所屬醫院採購之權限與程序，訂頒該主管機關對所屬醫院辦理重 </a:t>
            </a:r>
            <a:r>
              <a:rPr lang="zh-TW" altLang="en-US" dirty="0" smtClean="0">
                <a:latin typeface="標楷體" panose="03000509000000000000" pitchFamily="65" charset="-120"/>
                <a:ea typeface="標楷體" panose="03000509000000000000" pitchFamily="65" charset="-120"/>
              </a:rPr>
              <a:t>採購</a:t>
            </a:r>
            <a:r>
              <a:rPr lang="zh-TW" altLang="en-US" dirty="0">
                <a:latin typeface="標楷體" panose="03000509000000000000" pitchFamily="65" charset="-120"/>
                <a:ea typeface="標楷體" panose="03000509000000000000" pitchFamily="65" charset="-120"/>
              </a:rPr>
              <a:t>案件應行注意事項，明確規定所屬醫院辦理 </a:t>
            </a:r>
            <a:r>
              <a:rPr lang="en-US" altLang="zh-TW" dirty="0">
                <a:latin typeface="標楷體" panose="03000509000000000000" pitchFamily="65" charset="-120"/>
                <a:ea typeface="標楷體" panose="03000509000000000000" pitchFamily="65" charset="-120"/>
              </a:rPr>
              <a:t>500 </a:t>
            </a:r>
            <a:r>
              <a:rPr lang="zh-TW" altLang="en-US" dirty="0">
                <a:latin typeface="標楷體" panose="03000509000000000000" pitchFamily="65" charset="-120"/>
                <a:ea typeface="標楷體" panose="03000509000000000000" pitchFamily="65" charset="-120"/>
              </a:rPr>
              <a:t>萬元以上之</a:t>
            </a:r>
            <a:r>
              <a:rPr lang="zh-TW" altLang="en-US" dirty="0" smtClean="0">
                <a:latin typeface="標楷體" panose="03000509000000000000" pitchFamily="65" charset="-120"/>
                <a:ea typeface="標楷體" panose="03000509000000000000" pitchFamily="65" charset="-120"/>
              </a:rPr>
              <a:t>儀器</a:t>
            </a:r>
            <a:r>
              <a:rPr lang="zh-TW" altLang="en-US" dirty="0">
                <a:latin typeface="標楷體" panose="03000509000000000000" pitchFamily="65" charset="-120"/>
                <a:ea typeface="標楷體" panose="03000509000000000000" pitchFamily="65" charset="-120"/>
              </a:rPr>
              <a:t>採購，以及 </a:t>
            </a:r>
            <a:r>
              <a:rPr lang="en-US" altLang="zh-TW" dirty="0">
                <a:latin typeface="標楷體" panose="03000509000000000000" pitchFamily="65" charset="-120"/>
                <a:ea typeface="標楷體" panose="03000509000000000000" pitchFamily="65" charset="-120"/>
              </a:rPr>
              <a:t>1,000 </a:t>
            </a:r>
            <a:r>
              <a:rPr lang="zh-TW" altLang="en-US" dirty="0">
                <a:latin typeface="標楷體" panose="03000509000000000000" pitchFamily="65" charset="-120"/>
                <a:ea typeface="標楷體" panose="03000509000000000000" pitchFamily="65" charset="-120"/>
              </a:rPr>
              <a:t>萬元以上之財物、勞務、工程、業務外包、儀器 租賃或合作經營採購案件，於採購規劃階段均需函報該主管機關，</a:t>
            </a:r>
            <a:r>
              <a:rPr lang="zh-TW" altLang="en-US" dirty="0" smtClean="0">
                <a:latin typeface="標楷體" panose="03000509000000000000" pitchFamily="65" charset="-120"/>
                <a:ea typeface="標楷體" panose="03000509000000000000" pitchFamily="65" charset="-120"/>
              </a:rPr>
              <a:t>送請</a:t>
            </a:r>
            <a:r>
              <a:rPr lang="zh-TW" altLang="en-US" dirty="0">
                <a:latin typeface="標楷體" panose="03000509000000000000" pitchFamily="65" charset="-120"/>
                <a:ea typeface="標楷體" panose="03000509000000000000" pitchFamily="65" charset="-120"/>
              </a:rPr>
              <a:t>外部專家評估審查，並提交醫院管理委員會審議通過，始得據以</a:t>
            </a:r>
            <a:r>
              <a:rPr lang="zh-TW" altLang="en-US" dirty="0" smtClean="0">
                <a:latin typeface="標楷體" panose="03000509000000000000" pitchFamily="65" charset="-120"/>
                <a:ea typeface="標楷體" panose="03000509000000000000" pitchFamily="65" charset="-120"/>
              </a:rPr>
              <a:t>辦理</a:t>
            </a:r>
            <a:r>
              <a:rPr lang="zh-TW" altLang="en-US" dirty="0">
                <a:latin typeface="標楷體" panose="03000509000000000000" pitchFamily="65" charset="-120"/>
                <a:ea typeface="標楷體" panose="03000509000000000000" pitchFamily="65" charset="-120"/>
              </a:rPr>
              <a:t>。另針對採購各階段（如採購決策、招標作業及履約管理）之</a:t>
            </a:r>
            <a:r>
              <a:rPr lang="zh-TW" altLang="en-US" dirty="0" smtClean="0">
                <a:latin typeface="標楷體" panose="03000509000000000000" pitchFamily="65" charset="-120"/>
                <a:ea typeface="標楷體" panose="03000509000000000000" pitchFamily="65" charset="-120"/>
              </a:rPr>
              <a:t>關鍵作業</a:t>
            </a:r>
            <a:r>
              <a:rPr lang="zh-TW" altLang="en-US" dirty="0">
                <a:latin typeface="標楷體" panose="03000509000000000000" pitchFamily="65" charset="-120"/>
                <a:ea typeface="標楷體" panose="03000509000000000000" pitchFamily="65" charset="-120"/>
              </a:rPr>
              <a:t>事項，均訂有嚴格而明確之規範，期以嚴謹之作業程序，防杜流 弊再度發生。</a:t>
            </a:r>
          </a:p>
        </p:txBody>
      </p:sp>
    </p:spTree>
    <p:extLst>
      <p:ext uri="{BB962C8B-B14F-4D97-AF65-F5344CB8AC3E}">
        <p14:creationId xmlns:p14="http://schemas.microsoft.com/office/powerpoint/2010/main" val="14209033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標楷體" panose="03000509000000000000" pitchFamily="65" charset="-120"/>
                <a:ea typeface="標楷體" panose="03000509000000000000" pitchFamily="65" charset="-120"/>
              </a:rPr>
              <a:t>改進作為</a:t>
            </a:r>
            <a:endParaRPr lang="zh-TW" altLang="en-US" dirty="0"/>
          </a:p>
        </p:txBody>
      </p:sp>
      <p:sp>
        <p:nvSpPr>
          <p:cNvPr id="3" name="內容版面配置區 2"/>
          <p:cNvSpPr>
            <a:spLocks noGrp="1"/>
          </p:cNvSpPr>
          <p:nvPr>
            <p:ph idx="1"/>
          </p:nvPr>
        </p:nvSpPr>
        <p:spPr/>
        <p:txBody>
          <a:bodyPr/>
          <a:lstStyle/>
          <a:p>
            <a:r>
              <a:rPr lang="zh-TW" altLang="en-US" b="1" dirty="0">
                <a:solidFill>
                  <a:srgbClr val="CC0000"/>
                </a:solidFill>
                <a:ea typeface="標楷體" pitchFamily="65" charset="-120"/>
              </a:rPr>
              <a:t>控制作業：</a:t>
            </a:r>
          </a:p>
          <a:p>
            <a:pPr lvl="1"/>
            <a:r>
              <a:rPr lang="zh-TW" altLang="en-US" dirty="0">
                <a:latin typeface="標楷體" panose="03000509000000000000" pitchFamily="65" charset="-120"/>
                <a:ea typeface="標楷體" panose="03000509000000000000" pitchFamily="65" charset="-120"/>
              </a:rPr>
              <a:t>禁止醫療核心業務外包，並責由各醫院成立委外業務管理小組，定期 召開會議，執行履約管理、品質監測，以及協調處理履約中之各項疑 義，並於每年辦理執行效益評估，作為契約期滿之後，檢討是否繼續 委外或收回自營之決策依據；強化內部控制作業，加強底價建議分 析，嚴謹底價核定程序。 </a:t>
            </a:r>
            <a:endParaRPr lang="en-US" altLang="zh-TW" dirty="0" smtClean="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6676362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標楷體" panose="03000509000000000000" pitchFamily="65" charset="-120"/>
                <a:ea typeface="標楷體" panose="03000509000000000000" pitchFamily="65" charset="-120"/>
              </a:rPr>
              <a:t>改進作為</a:t>
            </a:r>
            <a:endParaRPr lang="zh-TW" altLang="en-US" dirty="0"/>
          </a:p>
        </p:txBody>
      </p:sp>
      <p:sp>
        <p:nvSpPr>
          <p:cNvPr id="3" name="內容版面配置區 2"/>
          <p:cNvSpPr>
            <a:spLocks noGrp="1"/>
          </p:cNvSpPr>
          <p:nvPr>
            <p:ph idx="1"/>
          </p:nvPr>
        </p:nvSpPr>
        <p:spPr/>
        <p:txBody>
          <a:bodyPr/>
          <a:lstStyle/>
          <a:p>
            <a:r>
              <a:rPr lang="zh-TW" altLang="en-US" b="1" dirty="0">
                <a:solidFill>
                  <a:srgbClr val="CC0000"/>
                </a:solidFill>
                <a:latin typeface="標楷體" pitchFamily="65" charset="-120"/>
                <a:ea typeface="標楷體" pitchFamily="65" charset="-120"/>
              </a:rPr>
              <a:t>資訊與溝通</a:t>
            </a:r>
            <a:r>
              <a:rPr lang="zh-TW" altLang="en-US" b="1" dirty="0" smtClean="0">
                <a:solidFill>
                  <a:srgbClr val="CC0000"/>
                </a:solidFill>
                <a:latin typeface="標楷體" pitchFamily="65" charset="-120"/>
                <a:ea typeface="標楷體" pitchFamily="65" charset="-120"/>
              </a:rPr>
              <a:t>：</a:t>
            </a:r>
            <a:r>
              <a:rPr lang="zh-TW" altLang="en-US" dirty="0">
                <a:latin typeface="標楷體" panose="03000509000000000000" pitchFamily="65" charset="-120"/>
                <a:ea typeface="標楷體" panose="03000509000000000000" pitchFamily="65" charset="-120"/>
              </a:rPr>
              <a:t>加強資訊透明公開，主動公開醫療業務外包情形，</a:t>
            </a:r>
            <a:r>
              <a:rPr lang="zh-TW" altLang="en-US" dirty="0" smtClean="0">
                <a:latin typeface="標楷體" panose="03000509000000000000" pitchFamily="65" charset="-120"/>
                <a:ea typeface="標楷體" panose="03000509000000000000" pitchFamily="65" charset="-120"/>
              </a:rPr>
              <a:t>並且提供</a:t>
            </a:r>
            <a:r>
              <a:rPr lang="zh-TW" altLang="en-US" dirty="0">
                <a:latin typeface="標楷體" panose="03000509000000000000" pitchFamily="65" charset="-120"/>
                <a:ea typeface="標楷體" panose="03000509000000000000" pitchFamily="65" charset="-120"/>
              </a:rPr>
              <a:t>民眾意見反映管道；蒐集公私立醫院之相關案件決標價格，建立 醫療儀器價格採購之資料庫，充分掌握價格資訊，避免少數不當之</a:t>
            </a:r>
            <a:r>
              <a:rPr lang="zh-TW" altLang="en-US" dirty="0" smtClean="0">
                <a:latin typeface="標楷體" panose="03000509000000000000" pitchFamily="65" charset="-120"/>
                <a:ea typeface="標楷體" panose="03000509000000000000" pitchFamily="65" charset="-120"/>
              </a:rPr>
              <a:t>人為</a:t>
            </a:r>
            <a:r>
              <a:rPr lang="zh-TW" altLang="en-US" dirty="0">
                <a:latin typeface="標楷體" panose="03000509000000000000" pitchFamily="65" charset="-120"/>
                <a:ea typeface="標楷體" panose="03000509000000000000" pitchFamily="65" charset="-120"/>
              </a:rPr>
              <a:t>操控；提供揭弊檢舉管道，揭發弊端行為。 </a:t>
            </a:r>
          </a:p>
        </p:txBody>
      </p:sp>
    </p:spTree>
    <p:extLst>
      <p:ext uri="{BB962C8B-B14F-4D97-AF65-F5344CB8AC3E}">
        <p14:creationId xmlns:p14="http://schemas.microsoft.com/office/powerpoint/2010/main" val="7402558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標楷體" panose="03000509000000000000" pitchFamily="65" charset="-120"/>
                <a:ea typeface="標楷體" panose="03000509000000000000" pitchFamily="65" charset="-120"/>
              </a:rPr>
              <a:t>改進作為</a:t>
            </a:r>
            <a:endParaRPr lang="zh-TW" altLang="en-US" dirty="0"/>
          </a:p>
        </p:txBody>
      </p:sp>
      <p:sp>
        <p:nvSpPr>
          <p:cNvPr id="3" name="內容版面配置區 2"/>
          <p:cNvSpPr>
            <a:spLocks noGrp="1"/>
          </p:cNvSpPr>
          <p:nvPr>
            <p:ph idx="1"/>
          </p:nvPr>
        </p:nvSpPr>
        <p:spPr/>
        <p:txBody>
          <a:bodyPr/>
          <a:lstStyle/>
          <a:p>
            <a:pPr marL="342900" lvl="1" indent="-342900">
              <a:buFont typeface="Wingdings 2"/>
              <a:buChar char=""/>
            </a:pPr>
            <a:r>
              <a:rPr lang="zh-TW" altLang="en-US" sz="2600" b="1" dirty="0">
                <a:solidFill>
                  <a:srgbClr val="CC0000"/>
                </a:solidFill>
                <a:latin typeface="標楷體" pitchFamily="65" charset="-120"/>
                <a:ea typeface="標楷體" pitchFamily="65" charset="-120"/>
              </a:rPr>
              <a:t>監督</a:t>
            </a:r>
            <a:r>
              <a:rPr lang="zh-TW" altLang="en-US" sz="2600" b="1" dirty="0" smtClean="0">
                <a:solidFill>
                  <a:srgbClr val="CC0000"/>
                </a:solidFill>
                <a:latin typeface="標楷體" pitchFamily="65" charset="-120"/>
                <a:ea typeface="標楷體" pitchFamily="65" charset="-120"/>
              </a:rPr>
              <a:t>：</a:t>
            </a:r>
            <a:r>
              <a:rPr lang="zh-TW" altLang="en-US" sz="2400" dirty="0">
                <a:latin typeface="標楷體" panose="03000509000000000000" pitchFamily="65" charset="-120"/>
                <a:ea typeface="標楷體" panose="03000509000000000000" pitchFamily="65" charset="-120"/>
              </a:rPr>
              <a:t>成立所屬醫院體檢小組，進行全面性輔導及改造；強化內部控 制監督工作，加強醫院監辦單位之審核，針對辦理重大採購案件，醫 院之會計及政風監辦單位應派員實地監辦，如有發現違反相關法令之 情事時，主動通知政風單位瞭解查察；針對檢舉或篩選之異常案件加 強稽核作為；主動強化行政監督及稽查作為，涉及犯罪者皆將積極配 合檢調單位，展開各項偵查作業；督導所屬醫院政風單位辦理醫院醫 療儀器採購（合作）案件專案清查。 </a:t>
            </a:r>
            <a:endParaRPr lang="en-US" altLang="zh-TW" sz="2600" b="1" dirty="0">
              <a:solidFill>
                <a:srgbClr val="CC0000"/>
              </a:solidFill>
              <a:latin typeface="標楷體" pitchFamily="65" charset="-120"/>
              <a:ea typeface="標楷體" pitchFamily="65" charset="-120"/>
            </a:endParaRPr>
          </a:p>
          <a:p>
            <a:endParaRPr lang="zh-TW" altLang="en-US" dirty="0"/>
          </a:p>
        </p:txBody>
      </p:sp>
    </p:spTree>
    <p:extLst>
      <p:ext uri="{BB962C8B-B14F-4D97-AF65-F5344CB8AC3E}">
        <p14:creationId xmlns:p14="http://schemas.microsoft.com/office/powerpoint/2010/main" val="21701711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標楷體" panose="03000509000000000000" pitchFamily="65" charset="-120"/>
                <a:ea typeface="標楷體" panose="03000509000000000000" pitchFamily="65" charset="-120"/>
              </a:rPr>
              <a:t>內部控制的防弊</a:t>
            </a:r>
            <a:endParaRPr lang="zh-TW" altLang="en-US" dirty="0"/>
          </a:p>
        </p:txBody>
      </p:sp>
      <p:sp>
        <p:nvSpPr>
          <p:cNvPr id="3" name="內容版面配置區 2"/>
          <p:cNvSpPr>
            <a:spLocks noGrp="1"/>
          </p:cNvSpPr>
          <p:nvPr>
            <p:ph idx="1"/>
          </p:nvPr>
        </p:nvSpPr>
        <p:spPr/>
        <p:txBody>
          <a:bodyPr/>
          <a:lstStyle/>
          <a:p>
            <a:r>
              <a:rPr lang="zh-TW" altLang="en-US" dirty="0">
                <a:latin typeface="標楷體" panose="03000509000000000000" pitchFamily="65" charset="-120"/>
                <a:ea typeface="標楷體" panose="03000509000000000000" pitchFamily="65" charset="-120"/>
              </a:rPr>
              <a:t>大學教授涉嫌虛報研究經費、購買發票、或以空白收據</a:t>
            </a:r>
            <a:r>
              <a:rPr lang="zh-TW" altLang="en-US" dirty="0" smtClean="0">
                <a:latin typeface="標楷體" panose="03000509000000000000" pitchFamily="65" charset="-120"/>
                <a:ea typeface="標楷體" panose="03000509000000000000" pitchFamily="65" charset="-120"/>
              </a:rPr>
              <a:t>不實</a:t>
            </a:r>
            <a:r>
              <a:rPr lang="zh-TW" altLang="en-US" dirty="0">
                <a:latin typeface="標楷體" panose="03000509000000000000" pitchFamily="65" charset="-120"/>
                <a:ea typeface="標楷體" panose="03000509000000000000" pitchFamily="65" charset="-120"/>
              </a:rPr>
              <a:t>核銷業務費及虛報差旅費等</a:t>
            </a:r>
            <a:r>
              <a:rPr lang="zh-TW" altLang="en-US" dirty="0" smtClean="0">
                <a:latin typeface="標楷體" panose="03000509000000000000" pitchFamily="65" charset="-120"/>
                <a:ea typeface="標楷體" panose="03000509000000000000" pitchFamily="65" charset="-120"/>
              </a:rPr>
              <a:t>情事，</a:t>
            </a:r>
            <a:r>
              <a:rPr lang="zh-TW" altLang="en-US" dirty="0">
                <a:latin typeface="標楷體" panose="03000509000000000000" pitchFamily="65" charset="-120"/>
                <a:ea typeface="標楷體" panose="03000509000000000000" pitchFamily="65" charset="-120"/>
              </a:rPr>
              <a:t>引起外界對於教授</a:t>
            </a:r>
            <a:r>
              <a:rPr lang="zh-TW" altLang="en-US" dirty="0" smtClean="0">
                <a:latin typeface="標楷體" panose="03000509000000000000" pitchFamily="65" charset="-120"/>
                <a:ea typeface="標楷體" panose="03000509000000000000" pitchFamily="65" charset="-120"/>
              </a:rPr>
              <a:t>在經費</a:t>
            </a:r>
            <a:r>
              <a:rPr lang="zh-TW" altLang="en-US" dirty="0">
                <a:latin typeface="標楷體" panose="03000509000000000000" pitchFamily="65" charset="-120"/>
                <a:ea typeface="標楷體" panose="03000509000000000000" pitchFamily="65" charset="-120"/>
              </a:rPr>
              <a:t>運用或使用情形，有未符法令規定之疑慮。</a:t>
            </a:r>
          </a:p>
        </p:txBody>
      </p:sp>
    </p:spTree>
    <p:extLst>
      <p:ext uri="{BB962C8B-B14F-4D97-AF65-F5344CB8AC3E}">
        <p14:creationId xmlns:p14="http://schemas.microsoft.com/office/powerpoint/2010/main" val="37246237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a:bodyPr>
          <a:lstStyle/>
          <a:p>
            <a:r>
              <a:rPr lang="zh-TW" altLang="en-US" dirty="0">
                <a:latin typeface="標楷體" panose="03000509000000000000" pitchFamily="65" charset="-120"/>
                <a:ea typeface="標楷體" panose="03000509000000000000" pitchFamily="65" charset="-120"/>
              </a:rPr>
              <a:t>外國語文學系某教授案：</a:t>
            </a:r>
          </a:p>
          <a:p>
            <a:pPr lvl="1"/>
            <a:r>
              <a:rPr lang="zh-TW" altLang="en-US" dirty="0">
                <a:latin typeface="標楷體" panose="03000509000000000000" pitchFamily="65" charset="-120"/>
                <a:ea typeface="標楷體" panose="03000509000000000000" pitchFamily="65" charset="-120"/>
              </a:rPr>
              <a:t>涉嫌製作內容不實臨時人員兼職酬勞、津貼、</a:t>
            </a:r>
            <a:r>
              <a:rPr lang="zh-TW" altLang="en-US" dirty="0" smtClean="0">
                <a:latin typeface="標楷體" panose="03000509000000000000" pitchFamily="65" charset="-120"/>
                <a:ea typeface="標楷體" panose="03000509000000000000" pitchFamily="65" charset="-120"/>
              </a:rPr>
              <a:t>各項補助</a:t>
            </a:r>
            <a:r>
              <a:rPr lang="zh-TW" altLang="en-US" dirty="0">
                <a:latin typeface="標楷體" panose="03000509000000000000" pitchFamily="65" charset="-120"/>
                <a:ea typeface="標楷體" panose="03000509000000000000" pitchFamily="65" charset="-120"/>
              </a:rPr>
              <a:t>及其他印領清冊、出勤紀錄表，申請核撥</a:t>
            </a:r>
            <a:r>
              <a:rPr lang="zh-TW" altLang="en-US" dirty="0" smtClean="0">
                <a:latin typeface="標楷體" panose="03000509000000000000" pitchFamily="65" charset="-120"/>
                <a:ea typeface="標楷體" panose="03000509000000000000" pitchFamily="65" charset="-120"/>
              </a:rPr>
              <a:t>薪資</a:t>
            </a:r>
            <a:r>
              <a:rPr lang="zh-TW" altLang="en-US" dirty="0">
                <a:latin typeface="標楷體" panose="03000509000000000000" pitchFamily="65" charset="-120"/>
                <a:ea typeface="標楷體" panose="03000509000000000000" pitchFamily="65" charset="-120"/>
              </a:rPr>
              <a:t>。並指示計畫專任助理、兼任助理等將匯入之</a:t>
            </a:r>
            <a:r>
              <a:rPr lang="zh-TW" altLang="en-US" dirty="0" smtClean="0">
                <a:latin typeface="標楷體" panose="03000509000000000000" pitchFamily="65" charset="-120"/>
                <a:ea typeface="標楷體" panose="03000509000000000000" pitchFamily="65" charset="-120"/>
              </a:rPr>
              <a:t>薪資</a:t>
            </a:r>
            <a:r>
              <a:rPr lang="zh-TW" altLang="en-US" dirty="0">
                <a:latin typeface="標楷體" panose="03000509000000000000" pitchFamily="65" charset="-120"/>
                <a:ea typeface="標楷體" panose="03000509000000000000" pitchFamily="65" charset="-120"/>
              </a:rPr>
              <a:t>交出或充當保姆費及家教費，詐得新臺幣</a:t>
            </a:r>
            <a:r>
              <a:rPr lang="en-US" altLang="zh-TW" dirty="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以下同</a:t>
            </a:r>
            <a:r>
              <a:rPr lang="en-US" altLang="zh-TW" dirty="0">
                <a:latin typeface="標楷體" panose="03000509000000000000" pitchFamily="65" charset="-120"/>
                <a:ea typeface="標楷體" panose="03000509000000000000" pitchFamily="65" charset="-120"/>
              </a:rPr>
              <a:t>)108 </a:t>
            </a:r>
            <a:r>
              <a:rPr lang="zh-TW" altLang="en-US" dirty="0">
                <a:latin typeface="標楷體" panose="03000509000000000000" pitchFamily="65" charset="-120"/>
                <a:ea typeface="標楷體" panose="03000509000000000000" pitchFamily="65" charset="-120"/>
              </a:rPr>
              <a:t>萬</a:t>
            </a:r>
            <a:r>
              <a:rPr lang="en-US" altLang="zh-TW" dirty="0">
                <a:latin typeface="標楷體" panose="03000509000000000000" pitchFamily="65" charset="-120"/>
                <a:ea typeface="標楷體" panose="03000509000000000000" pitchFamily="65" charset="-120"/>
              </a:rPr>
              <a:t>212 </a:t>
            </a:r>
            <a:r>
              <a:rPr lang="zh-TW" altLang="en-US" dirty="0">
                <a:latin typeface="標楷體" panose="03000509000000000000" pitchFamily="65" charset="-120"/>
                <a:ea typeface="標楷體" panose="03000509000000000000" pitchFamily="65" charset="-120"/>
              </a:rPr>
              <a:t>元，經檢察官以觸犯刑法詐欺取財</a:t>
            </a:r>
            <a:r>
              <a:rPr lang="zh-TW" altLang="en-US" dirty="0" smtClean="0">
                <a:latin typeface="標楷體" panose="03000509000000000000" pitchFamily="65" charset="-120"/>
                <a:ea typeface="標楷體" panose="03000509000000000000" pitchFamily="65" charset="-120"/>
              </a:rPr>
              <a:t>罪及</a:t>
            </a:r>
            <a:r>
              <a:rPr lang="zh-TW" altLang="en-US" dirty="0">
                <a:latin typeface="標楷體" panose="03000509000000000000" pitchFamily="65" charset="-120"/>
                <a:ea typeface="標楷體" panose="03000509000000000000" pitchFamily="65" charset="-120"/>
              </a:rPr>
              <a:t>行使業務登載不實文書罪起訴。</a:t>
            </a:r>
          </a:p>
        </p:txBody>
      </p:sp>
    </p:spTree>
    <p:extLst>
      <p:ext uri="{BB962C8B-B14F-4D97-AF65-F5344CB8AC3E}">
        <p14:creationId xmlns:p14="http://schemas.microsoft.com/office/powerpoint/2010/main" val="175667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a:bodyPr>
          <a:lstStyle/>
          <a:p>
            <a:r>
              <a:rPr lang="zh-TW" altLang="en-US" dirty="0">
                <a:latin typeface="標楷體" panose="03000509000000000000" pitchFamily="65" charset="-120"/>
                <a:ea typeface="標楷體" panose="03000509000000000000" pitchFamily="65" charset="-120"/>
              </a:rPr>
              <a:t>企業管理學系某教授案</a:t>
            </a:r>
            <a:r>
              <a:rPr lang="zh-TW" altLang="en-US"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pPr lvl="1"/>
            <a:r>
              <a:rPr lang="zh-TW" altLang="en-US" dirty="0">
                <a:latin typeface="標楷體" panose="03000509000000000000" pitchFamily="65" charset="-120"/>
                <a:ea typeface="標楷體" panose="03000509000000000000" pitchFamily="65" charset="-120"/>
              </a:rPr>
              <a:t>涉嫌請博士研究生為其購買發票</a:t>
            </a:r>
            <a:r>
              <a:rPr lang="en-US" altLang="zh-TW" dirty="0">
                <a:latin typeface="標楷體" panose="03000509000000000000" pitchFamily="65" charset="-120"/>
                <a:ea typeface="標楷體" panose="03000509000000000000" pitchFamily="65" charset="-120"/>
              </a:rPr>
              <a:t>11 </a:t>
            </a:r>
            <a:r>
              <a:rPr lang="zh-TW" altLang="en-US" dirty="0">
                <a:latin typeface="標楷體" panose="03000509000000000000" pitchFamily="65" charset="-120"/>
                <a:ea typeface="標楷體" panose="03000509000000000000" pitchFamily="65" charset="-120"/>
              </a:rPr>
              <a:t>張，虛報</a:t>
            </a:r>
            <a:r>
              <a:rPr lang="zh-TW" altLang="en-US" dirty="0" smtClean="0">
                <a:latin typeface="標楷體" panose="03000509000000000000" pitchFamily="65" charset="-120"/>
                <a:ea typeface="標楷體" panose="03000509000000000000" pitchFamily="65" charset="-120"/>
              </a:rPr>
              <a:t>業務費</a:t>
            </a:r>
            <a:r>
              <a:rPr lang="zh-TW" altLang="en-US" dirty="0">
                <a:latin typeface="標楷體" panose="03000509000000000000" pitchFamily="65" charset="-120"/>
                <a:ea typeface="標楷體" panose="03000509000000000000" pitchFamily="65" charset="-120"/>
              </a:rPr>
              <a:t>，詐得</a:t>
            </a:r>
            <a:r>
              <a:rPr lang="en-US" altLang="zh-TW" dirty="0">
                <a:latin typeface="標楷體" panose="03000509000000000000" pitchFamily="65" charset="-120"/>
                <a:ea typeface="標楷體" panose="03000509000000000000" pitchFamily="65" charset="-120"/>
              </a:rPr>
              <a:t>9 </a:t>
            </a:r>
            <a:r>
              <a:rPr lang="zh-TW" altLang="en-US" dirty="0">
                <a:latin typeface="標楷體" panose="03000509000000000000" pitchFamily="65" charset="-120"/>
                <a:ea typeface="標楷體" panose="03000509000000000000" pitchFamily="65" charset="-120"/>
              </a:rPr>
              <a:t>萬</a:t>
            </a:r>
            <a:r>
              <a:rPr lang="en-US" altLang="zh-TW" dirty="0">
                <a:latin typeface="標楷體" panose="03000509000000000000" pitchFamily="65" charset="-120"/>
                <a:ea typeface="標楷體" panose="03000509000000000000" pitchFamily="65" charset="-120"/>
              </a:rPr>
              <a:t>3,900 </a:t>
            </a:r>
            <a:r>
              <a:rPr lang="zh-TW" altLang="en-US" dirty="0">
                <a:latin typeface="標楷體" panose="03000509000000000000" pitchFamily="65" charset="-120"/>
                <a:ea typeface="標楷體" panose="03000509000000000000" pitchFamily="65" charset="-120"/>
              </a:rPr>
              <a:t>元，經檢察官以觸犯刑法</a:t>
            </a:r>
            <a:r>
              <a:rPr lang="zh-TW" altLang="en-US" dirty="0" smtClean="0">
                <a:latin typeface="標楷體" panose="03000509000000000000" pitchFamily="65" charset="-120"/>
                <a:ea typeface="標楷體" panose="03000509000000000000" pitchFamily="65" charset="-120"/>
              </a:rPr>
              <a:t>詐欺取</a:t>
            </a:r>
            <a:r>
              <a:rPr lang="zh-TW" altLang="en-US" dirty="0">
                <a:latin typeface="標楷體" panose="03000509000000000000" pitchFamily="65" charset="-120"/>
                <a:ea typeface="標楷體" panose="03000509000000000000" pitchFamily="65" charset="-120"/>
              </a:rPr>
              <a:t>財罪及行使業務登載不實文書罪起訴</a:t>
            </a:r>
            <a:r>
              <a:rPr lang="zh-TW" altLang="en-US"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r>
              <a:rPr lang="zh-TW" altLang="en-US" dirty="0" smtClean="0">
                <a:latin typeface="標楷體" panose="03000509000000000000" pitchFamily="65" charset="-120"/>
                <a:ea typeface="標楷體" panose="03000509000000000000" pitchFamily="65" charset="-120"/>
              </a:rPr>
              <a:t>政治學</a:t>
            </a:r>
            <a:r>
              <a:rPr lang="zh-TW" altLang="en-US" dirty="0">
                <a:latin typeface="標楷體" panose="03000509000000000000" pitchFamily="65" charset="-120"/>
                <a:ea typeface="標楷體" panose="03000509000000000000" pitchFamily="65" charset="-120"/>
              </a:rPr>
              <a:t>系某副教授案：</a:t>
            </a:r>
            <a:endParaRPr lang="en-US" altLang="zh-TW" dirty="0" smtClean="0">
              <a:latin typeface="標楷體" panose="03000509000000000000" pitchFamily="65" charset="-120"/>
              <a:ea typeface="標楷體" panose="03000509000000000000" pitchFamily="65" charset="-120"/>
            </a:endParaRPr>
          </a:p>
          <a:p>
            <a:pPr lvl="1"/>
            <a:r>
              <a:rPr lang="zh-TW" altLang="en-US" dirty="0">
                <a:latin typeface="標楷體" panose="03000509000000000000" pitchFamily="65" charset="-120"/>
                <a:ea typeface="標楷體" panose="03000509000000000000" pitchFamily="65" charset="-120"/>
              </a:rPr>
              <a:t>涉嫌請助理索取空白收據，虛報業務費。</a:t>
            </a:r>
          </a:p>
          <a:p>
            <a:pPr lvl="1"/>
            <a:r>
              <a:rPr lang="zh-TW" altLang="en-US" dirty="0" smtClean="0">
                <a:latin typeface="標楷體" panose="03000509000000000000" pitchFamily="65" charset="-120"/>
                <a:ea typeface="標楷體" panose="03000509000000000000" pitchFamily="65" charset="-120"/>
              </a:rPr>
              <a:t>涉嫌</a:t>
            </a:r>
            <a:r>
              <a:rPr lang="zh-TW" altLang="en-US" dirty="0">
                <a:latin typeface="標楷體" panose="03000509000000000000" pitchFamily="65" charset="-120"/>
                <a:ea typeface="標楷體" panose="03000509000000000000" pitchFamily="65" charset="-120"/>
              </a:rPr>
              <a:t>以赴外地蒐集或磋商研究計畫資料為由</a:t>
            </a:r>
            <a:r>
              <a:rPr lang="zh-TW" altLang="en-US" dirty="0" smtClean="0">
                <a:latin typeface="標楷體" panose="03000509000000000000" pitchFamily="65" charset="-120"/>
                <a:ea typeface="標楷體" panose="03000509000000000000" pitchFamily="65" charset="-120"/>
              </a:rPr>
              <a:t>申請出差</a:t>
            </a:r>
            <a:r>
              <a:rPr lang="zh-TW" altLang="en-US" dirty="0">
                <a:latin typeface="標楷體" panose="03000509000000000000" pitchFamily="65" charset="-120"/>
                <a:ea typeface="標楷體" panose="03000509000000000000" pitchFamily="65" charset="-120"/>
              </a:rPr>
              <a:t>，虛報差旅費。</a:t>
            </a:r>
          </a:p>
          <a:p>
            <a:pPr lvl="1"/>
            <a:r>
              <a:rPr lang="zh-TW" altLang="en-US" dirty="0" smtClean="0">
                <a:latin typeface="標楷體" panose="03000509000000000000" pitchFamily="65" charset="-120"/>
                <a:ea typeface="標楷體" panose="03000509000000000000" pitchFamily="65" charset="-120"/>
              </a:rPr>
              <a:t>詐</a:t>
            </a:r>
            <a:r>
              <a:rPr lang="zh-TW" altLang="en-US" dirty="0">
                <a:latin typeface="標楷體" panose="03000509000000000000" pitchFamily="65" charset="-120"/>
                <a:ea typeface="標楷體" panose="03000509000000000000" pitchFamily="65" charset="-120"/>
              </a:rPr>
              <a:t>得</a:t>
            </a:r>
            <a:r>
              <a:rPr lang="en-US" altLang="zh-TW" dirty="0">
                <a:latin typeface="標楷體" panose="03000509000000000000" pitchFamily="65" charset="-120"/>
                <a:ea typeface="標楷體" panose="03000509000000000000" pitchFamily="65" charset="-120"/>
              </a:rPr>
              <a:t>39 </a:t>
            </a:r>
            <a:r>
              <a:rPr lang="zh-TW" altLang="en-US" dirty="0">
                <a:latin typeface="標楷體" panose="03000509000000000000" pitchFamily="65" charset="-120"/>
                <a:ea typeface="標楷體" panose="03000509000000000000" pitchFamily="65" charset="-120"/>
              </a:rPr>
              <a:t>萬元，經檢察官以緩起訴處分。</a:t>
            </a:r>
          </a:p>
        </p:txBody>
      </p:sp>
    </p:spTree>
    <p:extLst>
      <p:ext uri="{BB962C8B-B14F-4D97-AF65-F5344CB8AC3E}">
        <p14:creationId xmlns:p14="http://schemas.microsoft.com/office/powerpoint/2010/main" val="2683160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a:latin typeface="標楷體" panose="03000509000000000000" pitchFamily="65" charset="-120"/>
                <a:ea typeface="標楷體" panose="03000509000000000000" pitchFamily="65" charset="-120"/>
              </a:rPr>
              <a:t>內部控制基本</a:t>
            </a:r>
            <a:r>
              <a:rPr lang="zh-TW" altLang="en-US" dirty="0" smtClean="0">
                <a:latin typeface="標楷體" panose="03000509000000000000" pitchFamily="65" charset="-120"/>
                <a:ea typeface="標楷體" panose="03000509000000000000" pitchFamily="65" charset="-120"/>
              </a:rPr>
              <a:t>觀念</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normAutofit fontScale="85000" lnSpcReduction="20000"/>
          </a:bodyPr>
          <a:lstStyle/>
          <a:p>
            <a:r>
              <a:rPr lang="zh-TW" altLang="en-US" dirty="0" smtClean="0">
                <a:latin typeface="標楷體" panose="03000509000000000000" pitchFamily="65" charset="-120"/>
                <a:ea typeface="標楷體" panose="03000509000000000000" pitchFamily="65" charset="-120"/>
              </a:rPr>
              <a:t>內部控制的背景：</a:t>
            </a:r>
            <a:endParaRPr lang="en-US" altLang="zh-TW" dirty="0" smtClean="0">
              <a:latin typeface="標楷體" panose="03000509000000000000" pitchFamily="65" charset="-120"/>
              <a:ea typeface="標楷體" panose="03000509000000000000" pitchFamily="65" charset="-120"/>
            </a:endParaRPr>
          </a:p>
          <a:p>
            <a:pPr lvl="1"/>
            <a:r>
              <a:rPr lang="zh-TW" altLang="en-US" dirty="0" smtClean="0">
                <a:latin typeface="標楷體" panose="03000509000000000000" pitchFamily="65" charset="-120"/>
                <a:ea typeface="標楷體" panose="03000509000000000000" pitchFamily="65" charset="-120"/>
              </a:rPr>
              <a:t>審計</a:t>
            </a:r>
            <a:r>
              <a:rPr lang="zh-TW" altLang="en-US" dirty="0">
                <a:latin typeface="標楷體" panose="03000509000000000000" pitchFamily="65" charset="-120"/>
                <a:ea typeface="標楷體" panose="03000509000000000000" pitchFamily="65" charset="-120"/>
              </a:rPr>
              <a:t>部</a:t>
            </a:r>
            <a:r>
              <a:rPr lang="en-US" altLang="zh-TW" dirty="0">
                <a:latin typeface="標楷體" panose="03000509000000000000" pitchFamily="65" charset="-120"/>
                <a:ea typeface="標楷體" panose="03000509000000000000" pitchFamily="65" charset="-120"/>
              </a:rPr>
              <a:t>97</a:t>
            </a:r>
            <a:r>
              <a:rPr lang="zh-TW" altLang="en-US" dirty="0">
                <a:latin typeface="標楷體" panose="03000509000000000000" pitchFamily="65" charset="-120"/>
                <a:ea typeface="標楷體" panose="03000509000000000000" pitchFamily="65" charset="-120"/>
              </a:rPr>
              <a:t>、</a:t>
            </a:r>
            <a:r>
              <a:rPr lang="en-US" altLang="zh-TW" dirty="0">
                <a:latin typeface="標楷體" panose="03000509000000000000" pitchFamily="65" charset="-120"/>
                <a:ea typeface="標楷體" panose="03000509000000000000" pitchFamily="65" charset="-120"/>
              </a:rPr>
              <a:t>98</a:t>
            </a:r>
            <a:r>
              <a:rPr lang="zh-TW" altLang="en-US" dirty="0">
                <a:latin typeface="標楷體" panose="03000509000000000000" pitchFamily="65" charset="-120"/>
                <a:ea typeface="標楷體" panose="03000509000000000000" pitchFamily="65" charset="-120"/>
              </a:rPr>
              <a:t>年度中央政府總決算審核報告指出，部分機關因內部控制機制未臻健全而陸續發生重大弊案，建議強化政府內部控制機制</a:t>
            </a:r>
            <a:r>
              <a:rPr lang="zh-TW" altLang="en-US"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pPr lvl="1"/>
            <a:r>
              <a:rPr lang="zh-TW" altLang="en-US" dirty="0">
                <a:latin typeface="標楷體" panose="03000509000000000000" pitchFamily="65" charset="-120"/>
                <a:ea typeface="標楷體" panose="03000509000000000000" pitchFamily="65" charset="-120"/>
              </a:rPr>
              <a:t>主計總處於</a:t>
            </a:r>
            <a:r>
              <a:rPr lang="en-US" altLang="zh-TW" dirty="0">
                <a:latin typeface="標楷體" panose="03000509000000000000" pitchFamily="65" charset="-120"/>
                <a:ea typeface="標楷體" panose="03000509000000000000" pitchFamily="65" charset="-120"/>
              </a:rPr>
              <a:t>99</a:t>
            </a:r>
            <a:r>
              <a:rPr lang="zh-TW" altLang="en-US" dirty="0">
                <a:latin typeface="標楷體" panose="03000509000000000000" pitchFamily="65" charset="-120"/>
                <a:ea typeface="標楷體" panose="03000509000000000000" pitchFamily="65" charset="-120"/>
              </a:rPr>
              <a:t>年底簽奉吳前院長核定</a:t>
            </a:r>
            <a:r>
              <a:rPr lang="zh-TW" altLang="zh-TW" dirty="0">
                <a:latin typeface="標楷體" panose="03000509000000000000" pitchFamily="65" charset="-120"/>
                <a:ea typeface="標楷體" panose="03000509000000000000" pitchFamily="65" charset="-120"/>
              </a:rPr>
              <a:t>，由行政院秘書長</a:t>
            </a:r>
            <a:r>
              <a:rPr lang="zh-TW" altLang="en-US" dirty="0">
                <a:latin typeface="標楷體" panose="03000509000000000000" pitchFamily="65" charset="-120"/>
                <a:ea typeface="標楷體" panose="03000509000000000000" pitchFamily="65" charset="-120"/>
              </a:rPr>
              <a:t>籌組「行政院內部控制推動及督導小組」</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以下簡稱行政院內控小組</a:t>
            </a:r>
            <a:r>
              <a:rPr lang="en-US" altLang="zh-TW" dirty="0">
                <a:latin typeface="標楷體" panose="03000509000000000000" pitchFamily="65" charset="-120"/>
                <a:ea typeface="標楷體" panose="03000509000000000000" pitchFamily="65" charset="-120"/>
              </a:rPr>
              <a:t>)</a:t>
            </a:r>
            <a:r>
              <a:rPr lang="zh-TW" altLang="en-US" dirty="0" smtClean="0"/>
              <a:t>。</a:t>
            </a:r>
            <a:endParaRPr lang="en-US" altLang="zh-TW" dirty="0" smtClean="0"/>
          </a:p>
          <a:p>
            <a:pPr lvl="1"/>
            <a:endParaRPr lang="en-US" altLang="zh-TW" dirty="0" smtClean="0">
              <a:latin typeface="標楷體" panose="03000509000000000000" pitchFamily="65" charset="-120"/>
              <a:ea typeface="標楷體" panose="03000509000000000000" pitchFamily="65" charset="-120"/>
            </a:endParaRPr>
          </a:p>
          <a:p>
            <a:r>
              <a:rPr lang="zh-TW" altLang="en-US" dirty="0" smtClean="0">
                <a:latin typeface="標楷體" panose="03000509000000000000" pitchFamily="65" charset="-120"/>
                <a:ea typeface="標楷體" panose="03000509000000000000" pitchFamily="65" charset="-120"/>
              </a:rPr>
              <a:t>內部</a:t>
            </a:r>
            <a:r>
              <a:rPr lang="zh-TW" altLang="en-US" dirty="0">
                <a:latin typeface="標楷體" panose="03000509000000000000" pitchFamily="65" charset="-120"/>
                <a:ea typeface="標楷體" panose="03000509000000000000" pitchFamily="65" charset="-120"/>
              </a:rPr>
              <a:t>控制跟誰有關？</a:t>
            </a:r>
            <a:endParaRPr lang="en-US" altLang="zh-TW" dirty="0">
              <a:latin typeface="標楷體" panose="03000509000000000000" pitchFamily="65" charset="-120"/>
              <a:ea typeface="標楷體" panose="03000509000000000000" pitchFamily="65" charset="-120"/>
            </a:endParaRPr>
          </a:p>
          <a:p>
            <a:pPr lvl="1"/>
            <a:r>
              <a:rPr lang="zh-TW" altLang="en-US" dirty="0">
                <a:latin typeface="標楷體" panose="03000509000000000000" pitchFamily="65" charset="-120"/>
                <a:ea typeface="標楷體" panose="03000509000000000000" pitchFamily="65" charset="-120"/>
              </a:rPr>
              <a:t>機關全體人員</a:t>
            </a:r>
            <a:r>
              <a:rPr lang="en-US" altLang="zh-TW" dirty="0">
                <a:latin typeface="標楷體" panose="03000509000000000000" pitchFamily="65" charset="-120"/>
                <a:ea typeface="標楷體" panose="03000509000000000000" pitchFamily="65" charset="-120"/>
              </a:rPr>
              <a:t>(</a:t>
            </a:r>
            <a:r>
              <a:rPr lang="zh-TW" altLang="zh-TW" dirty="0">
                <a:latin typeface="標楷體" panose="03000509000000000000" pitchFamily="65" charset="-120"/>
                <a:ea typeface="標楷體" panose="03000509000000000000" pitchFamily="65" charset="-120"/>
              </a:rPr>
              <a:t>上至縣長、鄉長、機關首長、下至業務承辦同仁、清潔人員及送公文替代役都有關係。</a:t>
            </a:r>
            <a:r>
              <a:rPr lang="en-US" altLang="zh-TW" dirty="0" smtClean="0">
                <a:latin typeface="標楷體" panose="03000509000000000000" pitchFamily="65" charset="-120"/>
                <a:ea typeface="標楷體" panose="03000509000000000000" pitchFamily="65" charset="-120"/>
              </a:rPr>
              <a:t>)</a:t>
            </a:r>
          </a:p>
          <a:p>
            <a:pPr marL="0" indent="0">
              <a:buNone/>
            </a:pPr>
            <a:r>
              <a:rPr lang="en-US" altLang="zh-TW" dirty="0">
                <a:latin typeface="標楷體" panose="03000509000000000000" pitchFamily="65" charset="-120"/>
                <a:ea typeface="標楷體" panose="03000509000000000000" pitchFamily="65" charset="-120"/>
              </a:rPr>
              <a:t/>
            </a:r>
            <a:br>
              <a:rPr lang="en-US" altLang="zh-TW" dirty="0">
                <a:latin typeface="標楷體" panose="03000509000000000000" pitchFamily="65" charset="-120"/>
                <a:ea typeface="標楷體" panose="03000509000000000000" pitchFamily="65" charset="-120"/>
              </a:rPr>
            </a:br>
            <a:endParaRPr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7477604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a:bodyPr>
          <a:lstStyle/>
          <a:p>
            <a:r>
              <a:rPr lang="zh-TW" altLang="en-US" b="1" dirty="0">
                <a:solidFill>
                  <a:srgbClr val="0000FF"/>
                </a:solidFill>
                <a:latin typeface="標楷體" pitchFamily="65" charset="-120"/>
                <a:ea typeface="標楷體" pitchFamily="65" charset="-120"/>
              </a:rPr>
              <a:t>內部控制問題：</a:t>
            </a:r>
            <a:endParaRPr lang="en-US" altLang="zh-TW" b="1" dirty="0">
              <a:solidFill>
                <a:srgbClr val="0000FF"/>
              </a:solidFill>
              <a:latin typeface="標楷體" pitchFamily="65" charset="-120"/>
              <a:ea typeface="標楷體" pitchFamily="65" charset="-120"/>
            </a:endParaRPr>
          </a:p>
          <a:p>
            <a:r>
              <a:rPr lang="zh-TW" altLang="en-US" dirty="0">
                <a:latin typeface="標楷體" panose="03000509000000000000" pitchFamily="65" charset="-120"/>
                <a:ea typeface="標楷體" panose="03000509000000000000" pitchFamily="65" charset="-120"/>
              </a:rPr>
              <a:t>研究人員經費部分</a:t>
            </a:r>
            <a:r>
              <a:rPr lang="zh-TW" altLang="en-US"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pPr lvl="1"/>
            <a:r>
              <a:rPr lang="zh-TW" altLang="en-US" dirty="0">
                <a:latin typeface="標楷體" panose="03000509000000000000" pitchFamily="65" charset="-120"/>
                <a:ea typeface="標楷體" panose="03000509000000000000" pitchFamily="65" charset="-120"/>
              </a:rPr>
              <a:t>制度面因素：專題研究計畫主持人聘用或進用</a:t>
            </a:r>
            <a:r>
              <a:rPr lang="zh-TW" altLang="en-US" dirty="0" smtClean="0">
                <a:latin typeface="標楷體" panose="03000509000000000000" pitchFamily="65" charset="-120"/>
                <a:ea typeface="標楷體" panose="03000509000000000000" pitchFamily="65" charset="-120"/>
              </a:rPr>
              <a:t>研究計畫</a:t>
            </a:r>
            <a:r>
              <a:rPr lang="zh-TW" altLang="en-US" dirty="0">
                <a:latin typeface="標楷體" panose="03000509000000000000" pitchFamily="65" charset="-120"/>
                <a:ea typeface="標楷體" panose="03000509000000000000" pitchFamily="65" charset="-120"/>
              </a:rPr>
              <a:t>專任、兼任助理、臨時工及工讀生，由計畫</a:t>
            </a:r>
            <a:r>
              <a:rPr lang="zh-TW" altLang="en-US" dirty="0" smtClean="0">
                <a:latin typeface="標楷體" panose="03000509000000000000" pitchFamily="65" charset="-120"/>
                <a:ea typeface="標楷體" panose="03000509000000000000" pitchFamily="65" charset="-120"/>
              </a:rPr>
              <a:t>主持人</a:t>
            </a:r>
            <a:r>
              <a:rPr lang="zh-TW" altLang="en-US" dirty="0">
                <a:latin typeface="標楷體" panose="03000509000000000000" pitchFamily="65" charset="-120"/>
                <a:ea typeface="標楷體" panose="03000509000000000000" pitchFamily="65" charset="-120"/>
              </a:rPr>
              <a:t>核實審核同意後任用。</a:t>
            </a:r>
          </a:p>
          <a:p>
            <a:pPr lvl="1"/>
            <a:r>
              <a:rPr lang="zh-TW" altLang="en-US" dirty="0" smtClean="0">
                <a:latin typeface="標楷體" panose="03000509000000000000" pitchFamily="65" charset="-120"/>
                <a:ea typeface="標楷體" panose="03000509000000000000" pitchFamily="65" charset="-120"/>
              </a:rPr>
              <a:t>執行</a:t>
            </a:r>
            <a:r>
              <a:rPr lang="zh-TW" altLang="en-US" dirty="0">
                <a:latin typeface="標楷體" panose="03000509000000000000" pitchFamily="65" charset="-120"/>
                <a:ea typeface="標楷體" panose="03000509000000000000" pitchFamily="65" charset="-120"/>
              </a:rPr>
              <a:t>面因素：計畫進用人員為配合專題研究計畫</a:t>
            </a:r>
            <a:r>
              <a:rPr lang="zh-TW" altLang="en-US" dirty="0" smtClean="0">
                <a:latin typeface="標楷體" panose="03000509000000000000" pitchFamily="65" charset="-120"/>
                <a:ea typeface="標楷體" panose="03000509000000000000" pitchFamily="65" charset="-120"/>
              </a:rPr>
              <a:t>之執行</a:t>
            </a:r>
            <a:r>
              <a:rPr lang="zh-TW" altLang="en-US" dirty="0">
                <a:latin typeface="標楷體" panose="03000509000000000000" pitchFamily="65" charset="-120"/>
                <a:ea typeface="標楷體" panose="03000509000000000000" pitchFamily="65" charset="-120"/>
              </a:rPr>
              <a:t>需要，在差勤管理上採取較為彈性之作法</a:t>
            </a:r>
            <a:r>
              <a:rPr lang="zh-TW" altLang="en-US"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8361901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fontScale="85000" lnSpcReduction="10000"/>
          </a:bodyPr>
          <a:lstStyle/>
          <a:p>
            <a:r>
              <a:rPr lang="zh-TW" altLang="en-US" b="1" dirty="0">
                <a:solidFill>
                  <a:srgbClr val="0000FF"/>
                </a:solidFill>
                <a:latin typeface="標楷體" pitchFamily="65" charset="-120"/>
                <a:ea typeface="標楷體" pitchFamily="65" charset="-120"/>
              </a:rPr>
              <a:t>內部控制問題：</a:t>
            </a:r>
            <a:endParaRPr lang="en-US" altLang="zh-TW" b="1" dirty="0">
              <a:solidFill>
                <a:srgbClr val="0000FF"/>
              </a:solidFill>
              <a:latin typeface="標楷體" pitchFamily="65" charset="-120"/>
              <a:ea typeface="標楷體" pitchFamily="65" charset="-120"/>
            </a:endParaRPr>
          </a:p>
          <a:p>
            <a:r>
              <a:rPr lang="zh-TW" altLang="en-US" dirty="0">
                <a:latin typeface="標楷體" panose="03000509000000000000" pitchFamily="65" charset="-120"/>
                <a:ea typeface="標楷體" panose="03000509000000000000" pitchFamily="65" charset="-120"/>
              </a:rPr>
              <a:t>業務費</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電腦設備耗材費用、物品及其他費用部分</a:t>
            </a:r>
            <a:r>
              <a:rPr lang="zh-TW" altLang="en-US"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pPr lvl="1"/>
            <a:r>
              <a:rPr lang="zh-TW" altLang="en-US" dirty="0">
                <a:latin typeface="標楷體" panose="03000509000000000000" pitchFamily="65" charset="-120"/>
                <a:ea typeface="標楷體" panose="03000509000000000000" pitchFamily="65" charset="-120"/>
              </a:rPr>
              <a:t>制度面因素：計畫經費編列以與研究計畫直接</a:t>
            </a:r>
            <a:r>
              <a:rPr lang="zh-TW" altLang="en-US" dirty="0" smtClean="0">
                <a:latin typeface="標楷體" panose="03000509000000000000" pitchFamily="65" charset="-120"/>
                <a:ea typeface="標楷體" panose="03000509000000000000" pitchFamily="65" charset="-120"/>
              </a:rPr>
              <a:t>有關為限</a:t>
            </a:r>
            <a:r>
              <a:rPr lang="zh-TW" altLang="en-US" dirty="0">
                <a:latin typeface="標楷體" panose="03000509000000000000" pitchFamily="65" charset="-120"/>
                <a:ea typeface="標楷體" panose="03000509000000000000" pitchFamily="65" charset="-120"/>
              </a:rPr>
              <a:t>，惟究係直接或間接相關，或有因計畫審查</a:t>
            </a:r>
            <a:r>
              <a:rPr lang="zh-TW" altLang="en-US" dirty="0" smtClean="0">
                <a:latin typeface="標楷體" panose="03000509000000000000" pitchFamily="65" charset="-120"/>
                <a:ea typeface="標楷體" panose="03000509000000000000" pitchFamily="65" charset="-120"/>
              </a:rPr>
              <a:t>人員</a:t>
            </a:r>
            <a:r>
              <a:rPr lang="zh-TW" altLang="en-US" dirty="0">
                <a:latin typeface="標楷體" panose="03000509000000000000" pitchFamily="65" charset="-120"/>
                <a:ea typeface="標楷體" panose="03000509000000000000" pitchFamily="65" charset="-120"/>
              </a:rPr>
              <a:t>觀點不同，而有所差異，致計畫主持人為報支</a:t>
            </a:r>
            <a:r>
              <a:rPr lang="zh-TW" altLang="en-US" dirty="0" smtClean="0">
                <a:latin typeface="標楷體" panose="03000509000000000000" pitchFamily="65" charset="-120"/>
                <a:ea typeface="標楷體" panose="03000509000000000000" pitchFamily="65" charset="-120"/>
              </a:rPr>
              <a:t>經費</a:t>
            </a:r>
            <a:r>
              <a:rPr lang="zh-TW" altLang="en-US" dirty="0">
                <a:latin typeface="標楷體" panose="03000509000000000000" pitchFamily="65" charset="-120"/>
                <a:ea typeface="標楷體" panose="03000509000000000000" pitchFamily="65" charset="-120"/>
              </a:rPr>
              <a:t>，改以電腦設備耗材、物品費用，進而向廠商</a:t>
            </a:r>
            <a:r>
              <a:rPr lang="zh-TW" altLang="en-US" dirty="0" smtClean="0">
                <a:latin typeface="標楷體" panose="03000509000000000000" pitchFamily="65" charset="-120"/>
                <a:ea typeface="標楷體" panose="03000509000000000000" pitchFamily="65" charset="-120"/>
              </a:rPr>
              <a:t>索取</a:t>
            </a:r>
            <a:r>
              <a:rPr lang="zh-TW" altLang="en-US" dirty="0">
                <a:latin typeface="標楷體" panose="03000509000000000000" pitchFamily="65" charset="-120"/>
                <a:ea typeface="標楷體" panose="03000509000000000000" pitchFamily="65" charset="-120"/>
              </a:rPr>
              <a:t>空白單據方式報支，形成執行專題研究計畫</a:t>
            </a:r>
            <a:r>
              <a:rPr lang="zh-TW" altLang="en-US" dirty="0" smtClean="0">
                <a:latin typeface="標楷體" panose="03000509000000000000" pitchFamily="65" charset="-120"/>
                <a:ea typeface="標楷體" panose="03000509000000000000" pitchFamily="65" charset="-120"/>
              </a:rPr>
              <a:t>不當使用</a:t>
            </a:r>
            <a:r>
              <a:rPr lang="zh-TW" altLang="en-US" dirty="0">
                <a:latin typeface="標楷體" panose="03000509000000000000" pitchFamily="65" charset="-120"/>
                <a:ea typeface="標楷體" panose="03000509000000000000" pitchFamily="65" charset="-120"/>
              </a:rPr>
              <a:t>經費之陋習</a:t>
            </a:r>
            <a:r>
              <a:rPr lang="zh-TW" altLang="en-US"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pPr lvl="1"/>
            <a:r>
              <a:rPr lang="zh-TW" altLang="en-US" dirty="0">
                <a:latin typeface="標楷體" panose="03000509000000000000" pitchFamily="65" charset="-120"/>
                <a:ea typeface="標楷體" panose="03000509000000000000" pitchFamily="65" charset="-120"/>
              </a:rPr>
              <a:t>執行面因素：計畫主持人存有因其為申請人，</a:t>
            </a:r>
            <a:r>
              <a:rPr lang="zh-TW" altLang="en-US" dirty="0" smtClean="0">
                <a:latin typeface="標楷體" panose="03000509000000000000" pitchFamily="65" charset="-120"/>
                <a:ea typeface="標楷體" panose="03000509000000000000" pitchFamily="65" charset="-120"/>
              </a:rPr>
              <a:t>對於研究</a:t>
            </a:r>
            <a:r>
              <a:rPr lang="zh-TW" altLang="en-US" dirty="0">
                <a:latin typeface="標楷體" panose="03000509000000000000" pitchFamily="65" charset="-120"/>
                <a:ea typeface="標楷體" panose="03000509000000000000" pitchFamily="65" charset="-120"/>
              </a:rPr>
              <a:t>計畫經費得概括支配之想法，又學校基於</a:t>
            </a:r>
            <a:r>
              <a:rPr lang="zh-TW" altLang="en-US" dirty="0" smtClean="0">
                <a:latin typeface="標楷體" panose="03000509000000000000" pitchFamily="65" charset="-120"/>
                <a:ea typeface="標楷體" panose="03000509000000000000" pitchFamily="65" charset="-120"/>
              </a:rPr>
              <a:t>尊重計畫</a:t>
            </a:r>
            <a:r>
              <a:rPr lang="zh-TW" altLang="en-US" dirty="0">
                <a:latin typeface="標楷體" panose="03000509000000000000" pitchFamily="65" charset="-120"/>
                <a:ea typeface="標楷體" panose="03000509000000000000" pitchFamily="65" charset="-120"/>
              </a:rPr>
              <a:t>主持人在專題研究計畫之主導地位，對研究</a:t>
            </a:r>
            <a:r>
              <a:rPr lang="zh-TW" altLang="en-US" dirty="0" smtClean="0">
                <a:latin typeface="標楷體" panose="03000509000000000000" pitchFamily="65" charset="-120"/>
                <a:ea typeface="標楷體" panose="03000509000000000000" pitchFamily="65" charset="-120"/>
              </a:rPr>
              <a:t>計畫</a:t>
            </a:r>
            <a:r>
              <a:rPr lang="zh-TW" altLang="en-US" dirty="0">
                <a:latin typeface="標楷體" panose="03000509000000000000" pitchFamily="65" charset="-120"/>
                <a:ea typeface="標楷體" panose="03000509000000000000" pitchFamily="65" charset="-120"/>
              </a:rPr>
              <a:t>之執行控管寬鬆，未落實審查。</a:t>
            </a:r>
          </a:p>
        </p:txBody>
      </p:sp>
    </p:spTree>
    <p:extLst>
      <p:ext uri="{BB962C8B-B14F-4D97-AF65-F5344CB8AC3E}">
        <p14:creationId xmlns:p14="http://schemas.microsoft.com/office/powerpoint/2010/main" val="3572308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標楷體" panose="03000509000000000000" pitchFamily="65" charset="-120"/>
                <a:ea typeface="標楷體" panose="03000509000000000000" pitchFamily="65" charset="-120"/>
              </a:rPr>
              <a:t>改進作為</a:t>
            </a:r>
            <a:endParaRPr lang="zh-TW" altLang="en-US" dirty="0"/>
          </a:p>
        </p:txBody>
      </p:sp>
      <p:sp>
        <p:nvSpPr>
          <p:cNvPr id="3" name="內容版面配置區 2"/>
          <p:cNvSpPr>
            <a:spLocks noGrp="1"/>
          </p:cNvSpPr>
          <p:nvPr>
            <p:ph idx="1"/>
          </p:nvPr>
        </p:nvSpPr>
        <p:spPr/>
        <p:txBody>
          <a:bodyPr>
            <a:normAutofit/>
          </a:bodyPr>
          <a:lstStyle/>
          <a:p>
            <a:r>
              <a:rPr lang="zh-TW" altLang="en-US" b="1" dirty="0">
                <a:solidFill>
                  <a:srgbClr val="CC0000"/>
                </a:solidFill>
                <a:latin typeface="標楷體" pitchFamily="65" charset="-120"/>
                <a:ea typeface="標楷體" pitchFamily="65" charset="-120"/>
              </a:rPr>
              <a:t>控制環境</a:t>
            </a:r>
            <a:r>
              <a:rPr lang="zh-TW" altLang="en-US" b="1" dirty="0" smtClean="0">
                <a:solidFill>
                  <a:srgbClr val="CC0000"/>
                </a:solidFill>
                <a:latin typeface="標楷體" pitchFamily="65" charset="-120"/>
                <a:ea typeface="標楷體" pitchFamily="65" charset="-120"/>
              </a:rPr>
              <a:t>：</a:t>
            </a:r>
            <a:endParaRPr lang="en-US" altLang="zh-TW" b="1" dirty="0" smtClean="0">
              <a:solidFill>
                <a:srgbClr val="CC0000"/>
              </a:solidFill>
              <a:latin typeface="標楷體" pitchFamily="65" charset="-120"/>
              <a:ea typeface="標楷體" pitchFamily="65" charset="-120"/>
            </a:endParaRPr>
          </a:p>
          <a:p>
            <a:pPr lvl="1"/>
            <a:r>
              <a:rPr lang="zh-TW" altLang="en-US" dirty="0" smtClean="0">
                <a:latin typeface="標楷體" panose="03000509000000000000" pitchFamily="65" charset="-120"/>
                <a:ea typeface="標楷體" panose="03000509000000000000" pitchFamily="65" charset="-120"/>
              </a:rPr>
              <a:t>訂</a:t>
            </a:r>
            <a:r>
              <a:rPr lang="zh-TW" altLang="en-US" dirty="0">
                <a:latin typeface="標楷體" panose="03000509000000000000" pitchFamily="65" charset="-120"/>
                <a:ea typeface="標楷體" panose="03000509000000000000" pitchFamily="65" charset="-120"/>
              </a:rPr>
              <a:t>定「內部控制專案小組設置要點」，組成內部</a:t>
            </a:r>
            <a:r>
              <a:rPr lang="zh-TW" altLang="en-US" dirty="0" smtClean="0">
                <a:latin typeface="標楷體" panose="03000509000000000000" pitchFamily="65" charset="-120"/>
                <a:ea typeface="標楷體" panose="03000509000000000000" pitchFamily="65" charset="-120"/>
              </a:rPr>
              <a:t>控制</a:t>
            </a:r>
            <a:r>
              <a:rPr lang="zh-TW" altLang="en-US" dirty="0">
                <a:latin typeface="標楷體" panose="03000509000000000000" pitchFamily="65" charset="-120"/>
                <a:ea typeface="標楷體" panose="03000509000000000000" pitchFamily="65" charset="-120"/>
              </a:rPr>
              <a:t>專案小組，推動內部控制相關事宜。</a:t>
            </a:r>
          </a:p>
          <a:p>
            <a:pPr lvl="1"/>
            <a:r>
              <a:rPr lang="zh-TW" altLang="en-US" dirty="0" smtClean="0">
                <a:latin typeface="標楷體" panose="03000509000000000000" pitchFamily="65" charset="-120"/>
                <a:ea typeface="標楷體" panose="03000509000000000000" pitchFamily="65" charset="-120"/>
              </a:rPr>
              <a:t>加強</a:t>
            </a:r>
            <a:r>
              <a:rPr lang="zh-TW" altLang="en-US" dirty="0">
                <a:latin typeface="標楷體" panose="03000509000000000000" pitchFamily="65" charset="-120"/>
                <a:ea typeface="標楷體" panose="03000509000000000000" pitchFamily="65" charset="-120"/>
              </a:rPr>
              <a:t>法治教育之認識與</a:t>
            </a:r>
            <a:r>
              <a:rPr lang="zh-TW" altLang="en-US" dirty="0" smtClean="0">
                <a:latin typeface="標楷體" panose="03000509000000000000" pitchFamily="65" charset="-120"/>
                <a:ea typeface="標楷體" panose="03000509000000000000" pitchFamily="65" charset="-120"/>
              </a:rPr>
              <a:t>宣導</a:t>
            </a:r>
            <a:endParaRPr lang="zh-TW" altLang="en-US" dirty="0">
              <a:latin typeface="標楷體" panose="03000509000000000000" pitchFamily="65" charset="-120"/>
              <a:ea typeface="標楷體" panose="03000509000000000000" pitchFamily="65" charset="-120"/>
            </a:endParaRPr>
          </a:p>
          <a:p>
            <a:pPr lvl="1"/>
            <a:r>
              <a:rPr lang="zh-TW" altLang="en-US" dirty="0" smtClean="0">
                <a:latin typeface="標楷體" panose="03000509000000000000" pitchFamily="65" charset="-120"/>
                <a:ea typeface="標楷體" panose="03000509000000000000" pitchFamily="65" charset="-120"/>
              </a:rPr>
              <a:t>考慮</a:t>
            </a:r>
            <a:r>
              <a:rPr lang="zh-TW" altLang="en-US" dirty="0">
                <a:latin typeface="標楷體" panose="03000509000000000000" pitchFamily="65" charset="-120"/>
                <a:ea typeface="標楷體" panose="03000509000000000000" pitchFamily="65" charset="-120"/>
              </a:rPr>
              <a:t>現有政策的適切性，經費可採研究成果獎勵</a:t>
            </a:r>
            <a:r>
              <a:rPr lang="zh-TW" altLang="en-US" dirty="0" smtClean="0">
                <a:latin typeface="標楷體" panose="03000509000000000000" pitchFamily="65" charset="-120"/>
                <a:ea typeface="標楷體" panose="03000509000000000000" pitchFamily="65" charset="-120"/>
              </a:rPr>
              <a:t>與研究</a:t>
            </a:r>
            <a:r>
              <a:rPr lang="zh-TW" altLang="en-US" dirty="0">
                <a:latin typeface="標楷體" panose="03000509000000000000" pitchFamily="65" charset="-120"/>
                <a:ea typeface="標楷體" panose="03000509000000000000" pitchFamily="65" charset="-120"/>
              </a:rPr>
              <a:t>工作補助兩種方式併行，而且要有合理獎勵</a:t>
            </a:r>
            <a:r>
              <a:rPr lang="zh-TW" altLang="en-US" dirty="0" smtClean="0">
                <a:latin typeface="標楷體" panose="03000509000000000000" pitchFamily="65" charset="-120"/>
                <a:ea typeface="標楷體" panose="03000509000000000000" pitchFamily="65" charset="-120"/>
              </a:rPr>
              <a:t>額度。</a:t>
            </a:r>
            <a:endParaRPr lang="en-US" altLang="zh-TW" dirty="0" smtClean="0">
              <a:latin typeface="標楷體" panose="03000509000000000000" pitchFamily="65" charset="-120"/>
              <a:ea typeface="標楷體" panose="03000509000000000000" pitchFamily="65" charset="-120"/>
            </a:endParaRPr>
          </a:p>
          <a:p>
            <a:pPr lvl="1"/>
            <a:endParaRPr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6545814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標楷體" panose="03000509000000000000" pitchFamily="65" charset="-120"/>
                <a:ea typeface="標楷體" panose="03000509000000000000" pitchFamily="65" charset="-120"/>
              </a:rPr>
              <a:t>改進作為</a:t>
            </a:r>
            <a:endParaRPr lang="zh-TW" altLang="en-US" dirty="0"/>
          </a:p>
        </p:txBody>
      </p:sp>
      <p:sp>
        <p:nvSpPr>
          <p:cNvPr id="3" name="內容版面配置區 2"/>
          <p:cNvSpPr>
            <a:spLocks noGrp="1"/>
          </p:cNvSpPr>
          <p:nvPr>
            <p:ph idx="1"/>
          </p:nvPr>
        </p:nvSpPr>
        <p:spPr/>
        <p:txBody>
          <a:bodyPr/>
          <a:lstStyle/>
          <a:p>
            <a:r>
              <a:rPr lang="zh-TW" altLang="en-US" b="1" dirty="0">
                <a:solidFill>
                  <a:srgbClr val="CC0000"/>
                </a:solidFill>
                <a:latin typeface="標楷體" pitchFamily="65" charset="-120"/>
                <a:ea typeface="標楷體" pitchFamily="65" charset="-120"/>
              </a:rPr>
              <a:t>風險評估</a:t>
            </a:r>
            <a:r>
              <a:rPr lang="zh-TW" altLang="en-US" b="1" dirty="0" smtClean="0">
                <a:solidFill>
                  <a:srgbClr val="CC0000"/>
                </a:solidFill>
                <a:latin typeface="標楷體" pitchFamily="65" charset="-120"/>
                <a:ea typeface="標楷體" pitchFamily="65" charset="-120"/>
              </a:rPr>
              <a:t>：</a:t>
            </a:r>
            <a:endParaRPr lang="en-US" altLang="zh-TW" b="1" dirty="0" smtClean="0">
              <a:solidFill>
                <a:srgbClr val="CC0000"/>
              </a:solidFill>
              <a:latin typeface="標楷體" pitchFamily="65" charset="-120"/>
              <a:ea typeface="標楷體" pitchFamily="65" charset="-120"/>
            </a:endParaRPr>
          </a:p>
          <a:p>
            <a:pPr lvl="1"/>
            <a:r>
              <a:rPr lang="zh-TW" altLang="en-US" dirty="0">
                <a:latin typeface="標楷體" panose="03000509000000000000" pitchFamily="65" charset="-120"/>
                <a:ea typeface="標楷體" panose="03000509000000000000" pitchFamily="65" charset="-120"/>
              </a:rPr>
              <a:t>經風險評估結果，將下列態樣列為高風險之項目：</a:t>
            </a:r>
          </a:p>
          <a:p>
            <a:pPr lvl="2"/>
            <a:r>
              <a:rPr lang="zh-TW" altLang="en-US" dirty="0" smtClean="0">
                <a:latin typeface="標楷體" panose="03000509000000000000" pitchFamily="65" charset="-120"/>
                <a:ea typeface="標楷體" panose="03000509000000000000" pitchFamily="65" charset="-120"/>
              </a:rPr>
              <a:t>以</a:t>
            </a:r>
            <a:r>
              <a:rPr lang="zh-TW" altLang="en-US" dirty="0">
                <a:latin typeface="標楷體" panose="03000509000000000000" pitchFamily="65" charset="-120"/>
                <a:ea typeface="標楷體" panose="03000509000000000000" pitchFamily="65" charset="-120"/>
              </a:rPr>
              <a:t>人頭虛報臨時人員人事費。</a:t>
            </a:r>
          </a:p>
          <a:p>
            <a:pPr lvl="2"/>
            <a:r>
              <a:rPr lang="zh-TW" altLang="en-US" dirty="0" smtClean="0">
                <a:latin typeface="標楷體" panose="03000509000000000000" pitchFamily="65" charset="-120"/>
                <a:ea typeface="標楷體" panose="03000509000000000000" pitchFamily="65" charset="-120"/>
              </a:rPr>
              <a:t>以</a:t>
            </a:r>
            <a:r>
              <a:rPr lang="zh-TW" altLang="en-US" dirty="0">
                <a:latin typeface="標楷體" panose="03000509000000000000" pitchFamily="65" charset="-120"/>
                <a:ea typeface="標楷體" panose="03000509000000000000" pitchFamily="65" charset="-120"/>
              </a:rPr>
              <a:t>不實憑證虛報業務費或設備費。</a:t>
            </a:r>
          </a:p>
          <a:p>
            <a:pPr lvl="2"/>
            <a:r>
              <a:rPr lang="zh-TW" altLang="en-US" dirty="0" smtClean="0">
                <a:latin typeface="標楷體" panose="03000509000000000000" pitchFamily="65" charset="-120"/>
                <a:ea typeface="標楷體" panose="03000509000000000000" pitchFamily="65" charset="-120"/>
              </a:rPr>
              <a:t>以</a:t>
            </a:r>
            <a:r>
              <a:rPr lang="zh-TW" altLang="en-US" dirty="0">
                <a:latin typeface="標楷體" panose="03000509000000000000" pitchFamily="65" charset="-120"/>
                <a:ea typeface="標楷體" panose="03000509000000000000" pitchFamily="65" charset="-120"/>
              </a:rPr>
              <a:t>出差為由虛報差旅費。</a:t>
            </a:r>
          </a:p>
        </p:txBody>
      </p:sp>
    </p:spTree>
    <p:extLst>
      <p:ext uri="{BB962C8B-B14F-4D97-AF65-F5344CB8AC3E}">
        <p14:creationId xmlns:p14="http://schemas.microsoft.com/office/powerpoint/2010/main" val="16252270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標楷體" panose="03000509000000000000" pitchFamily="65" charset="-120"/>
                <a:ea typeface="標楷體" panose="03000509000000000000" pitchFamily="65" charset="-120"/>
              </a:rPr>
              <a:t>改進作為</a:t>
            </a:r>
            <a:endParaRPr lang="zh-TW" altLang="en-US" dirty="0"/>
          </a:p>
        </p:txBody>
      </p:sp>
      <p:sp>
        <p:nvSpPr>
          <p:cNvPr id="3" name="內容版面配置區 2"/>
          <p:cNvSpPr>
            <a:spLocks noGrp="1"/>
          </p:cNvSpPr>
          <p:nvPr>
            <p:ph idx="1"/>
          </p:nvPr>
        </p:nvSpPr>
        <p:spPr/>
        <p:txBody>
          <a:bodyPr>
            <a:normAutofit/>
          </a:bodyPr>
          <a:lstStyle/>
          <a:p>
            <a:r>
              <a:rPr lang="zh-TW" altLang="en-US" b="1" dirty="0">
                <a:solidFill>
                  <a:srgbClr val="CC0000"/>
                </a:solidFill>
                <a:ea typeface="標楷體" pitchFamily="65" charset="-120"/>
              </a:rPr>
              <a:t>控制作業：</a:t>
            </a:r>
          </a:p>
          <a:p>
            <a:pPr lvl="1"/>
            <a:r>
              <a:rPr lang="zh-TW" altLang="en-US" dirty="0">
                <a:latin typeface="標楷體" panose="03000509000000000000" pitchFamily="65" charset="-120"/>
                <a:ea typeface="標楷體" panose="03000509000000000000" pitchFamily="65" charset="-120"/>
              </a:rPr>
              <a:t>檢討修訂臨時人員管理流程、加強差勤管理</a:t>
            </a:r>
            <a:r>
              <a:rPr lang="zh-TW" altLang="en-US" dirty="0" smtClean="0">
                <a:latin typeface="標楷體" panose="03000509000000000000" pitchFamily="65" charset="-120"/>
                <a:ea typeface="標楷體" panose="03000509000000000000" pitchFamily="65" charset="-120"/>
              </a:rPr>
              <a:t>機制</a:t>
            </a:r>
            <a:endParaRPr lang="en-US" altLang="zh-TW" dirty="0" smtClean="0">
              <a:latin typeface="標楷體" panose="03000509000000000000" pitchFamily="65" charset="-120"/>
              <a:ea typeface="標楷體" panose="03000509000000000000" pitchFamily="65" charset="-120"/>
            </a:endParaRPr>
          </a:p>
          <a:p>
            <a:pPr lvl="1"/>
            <a:r>
              <a:rPr lang="zh-TW" altLang="en-US" dirty="0">
                <a:latin typeface="標楷體" panose="03000509000000000000" pitchFamily="65" charset="-120"/>
                <a:ea typeface="標楷體" panose="03000509000000000000" pitchFamily="65" charset="-120"/>
              </a:rPr>
              <a:t>對於單位內辦理小額採購案件（</a:t>
            </a:r>
            <a:r>
              <a:rPr lang="en-US" altLang="zh-TW" dirty="0">
                <a:latin typeface="標楷體" panose="03000509000000000000" pitchFamily="65" charset="-120"/>
                <a:ea typeface="標楷體" panose="03000509000000000000" pitchFamily="65" charset="-120"/>
              </a:rPr>
              <a:t>10 </a:t>
            </a:r>
            <a:r>
              <a:rPr lang="zh-TW" altLang="en-US" dirty="0">
                <a:latin typeface="標楷體" panose="03000509000000000000" pitchFamily="65" charset="-120"/>
                <a:ea typeface="標楷體" panose="03000509000000000000" pitchFamily="65" charset="-120"/>
              </a:rPr>
              <a:t>萬元以下），</a:t>
            </a:r>
            <a:r>
              <a:rPr lang="zh-TW" altLang="en-US" dirty="0" smtClean="0">
                <a:latin typeface="標楷體" panose="03000509000000000000" pitchFamily="65" charset="-120"/>
                <a:ea typeface="標楷體" panose="03000509000000000000" pitchFamily="65" charset="-120"/>
              </a:rPr>
              <a:t>應落實</a:t>
            </a:r>
            <a:r>
              <a:rPr lang="zh-TW" altLang="en-US" dirty="0">
                <a:latin typeface="標楷體" panose="03000509000000000000" pitchFamily="65" charset="-120"/>
                <a:ea typeface="標楷體" panose="03000509000000000000" pitchFamily="65" charset="-120"/>
              </a:rPr>
              <a:t>經手人與驗收人職能分工，並課以各該應負</a:t>
            </a:r>
            <a:r>
              <a:rPr lang="zh-TW" altLang="en-US" dirty="0" smtClean="0">
                <a:latin typeface="標楷體" panose="03000509000000000000" pitchFamily="65" charset="-120"/>
                <a:ea typeface="標楷體" panose="03000509000000000000" pitchFamily="65" charset="-120"/>
              </a:rPr>
              <a:t>職責</a:t>
            </a:r>
            <a:r>
              <a:rPr lang="zh-TW" altLang="en-US" dirty="0">
                <a:latin typeface="標楷體" panose="03000509000000000000" pitchFamily="65" charset="-120"/>
                <a:ea typeface="標楷體" panose="03000509000000000000" pitchFamily="65" charset="-120"/>
              </a:rPr>
              <a:t>（控制重點：付款審核時應確認經手人與驗收</a:t>
            </a:r>
            <a:r>
              <a:rPr lang="zh-TW" altLang="en-US" dirty="0" smtClean="0">
                <a:latin typeface="標楷體" panose="03000509000000000000" pitchFamily="65" charset="-120"/>
                <a:ea typeface="標楷體" panose="03000509000000000000" pitchFamily="65" charset="-120"/>
              </a:rPr>
              <a:t>人不可</a:t>
            </a:r>
            <a:r>
              <a:rPr lang="zh-TW" altLang="en-US" dirty="0">
                <a:latin typeface="標楷體" panose="03000509000000000000" pitchFamily="65" charset="-120"/>
                <a:ea typeface="標楷體" panose="03000509000000000000" pitchFamily="65" charset="-120"/>
              </a:rPr>
              <a:t>為同一人）</a:t>
            </a:r>
            <a:r>
              <a:rPr lang="zh-TW" altLang="en-US"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pPr lvl="1"/>
            <a:r>
              <a:rPr lang="zh-TW" altLang="en-US" dirty="0">
                <a:latin typeface="標楷體" panose="03000509000000000000" pitchFamily="65" charset="-120"/>
                <a:ea typeface="標楷體" panose="03000509000000000000" pitchFamily="65" charset="-120"/>
              </a:rPr>
              <a:t>加強教師出差申請之控管</a:t>
            </a:r>
            <a:r>
              <a:rPr lang="zh-TW" altLang="en-US" dirty="0" smtClean="0">
                <a:latin typeface="標楷體" panose="03000509000000000000" pitchFamily="65" charset="-120"/>
                <a:ea typeface="標楷體" panose="03000509000000000000" pitchFamily="65" charset="-120"/>
              </a:rPr>
              <a:t>作業</a:t>
            </a:r>
            <a:endParaRPr lang="en-US" altLang="zh-TW" dirty="0" smtClean="0">
              <a:latin typeface="標楷體" panose="03000509000000000000" pitchFamily="65" charset="-120"/>
              <a:ea typeface="標楷體" panose="03000509000000000000" pitchFamily="65" charset="-120"/>
            </a:endParaRPr>
          </a:p>
          <a:p>
            <a:pPr lvl="1"/>
            <a:r>
              <a:rPr lang="zh-TW" altLang="en-US" dirty="0">
                <a:latin typeface="標楷體" panose="03000509000000000000" pitchFamily="65" charset="-120"/>
                <a:ea typeface="標楷體" panose="03000509000000000000" pitchFamily="65" charset="-120"/>
              </a:rPr>
              <a:t>對於涉案教師採取適當處置措施</a:t>
            </a:r>
          </a:p>
        </p:txBody>
      </p:sp>
    </p:spTree>
    <p:extLst>
      <p:ext uri="{BB962C8B-B14F-4D97-AF65-F5344CB8AC3E}">
        <p14:creationId xmlns:p14="http://schemas.microsoft.com/office/powerpoint/2010/main" val="868956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標楷體" panose="03000509000000000000" pitchFamily="65" charset="-120"/>
                <a:ea typeface="標楷體" panose="03000509000000000000" pitchFamily="65" charset="-120"/>
              </a:rPr>
              <a:t>改進作為</a:t>
            </a:r>
            <a:endParaRPr lang="zh-TW" altLang="en-US" dirty="0"/>
          </a:p>
        </p:txBody>
      </p:sp>
      <p:sp>
        <p:nvSpPr>
          <p:cNvPr id="3" name="內容版面配置區 2"/>
          <p:cNvSpPr>
            <a:spLocks noGrp="1"/>
          </p:cNvSpPr>
          <p:nvPr>
            <p:ph idx="1"/>
          </p:nvPr>
        </p:nvSpPr>
        <p:spPr/>
        <p:txBody>
          <a:bodyPr>
            <a:normAutofit fontScale="77500" lnSpcReduction="20000"/>
          </a:bodyPr>
          <a:lstStyle/>
          <a:p>
            <a:r>
              <a:rPr lang="zh-TW" altLang="en-US" b="1" dirty="0">
                <a:solidFill>
                  <a:srgbClr val="CC0000"/>
                </a:solidFill>
                <a:latin typeface="標楷體" pitchFamily="65" charset="-120"/>
                <a:ea typeface="標楷體" pitchFamily="65" charset="-120"/>
              </a:rPr>
              <a:t>資訊與溝通</a:t>
            </a:r>
            <a:r>
              <a:rPr lang="zh-TW" altLang="en-US" b="1" dirty="0" smtClean="0">
                <a:solidFill>
                  <a:srgbClr val="CC0000"/>
                </a:solidFill>
                <a:latin typeface="標楷體" pitchFamily="65" charset="-120"/>
                <a:ea typeface="標楷體" pitchFamily="65" charset="-120"/>
              </a:rPr>
              <a:t>：</a:t>
            </a:r>
            <a:endParaRPr lang="en-US" altLang="zh-TW" b="1" dirty="0" smtClean="0">
              <a:solidFill>
                <a:srgbClr val="CC0000"/>
              </a:solidFill>
              <a:latin typeface="標楷體" pitchFamily="65" charset="-120"/>
              <a:ea typeface="標楷體" pitchFamily="65" charset="-120"/>
            </a:endParaRPr>
          </a:p>
          <a:p>
            <a:pPr lvl="1"/>
            <a:r>
              <a:rPr lang="zh-TW" altLang="en-US" dirty="0">
                <a:latin typeface="標楷體" panose="03000509000000000000" pitchFamily="65" charset="-120"/>
                <a:ea typeface="標楷體" panose="03000509000000000000" pitchFamily="65" charset="-120"/>
              </a:rPr>
              <a:t>內部控制專案小組對於學校辦理之相關事務，如</a:t>
            </a:r>
            <a:r>
              <a:rPr lang="zh-TW" altLang="en-US" dirty="0" smtClean="0">
                <a:latin typeface="標楷體" panose="03000509000000000000" pitchFamily="65" charset="-120"/>
                <a:ea typeface="標楷體" panose="03000509000000000000" pitchFamily="65" charset="-120"/>
              </a:rPr>
              <a:t>有進行</a:t>
            </a:r>
            <a:r>
              <a:rPr lang="zh-TW" altLang="en-US" dirty="0">
                <a:latin typeface="標楷體" panose="03000509000000000000" pitchFamily="65" charset="-120"/>
                <a:ea typeface="標楷體" panose="03000509000000000000" pitchFamily="65" charset="-120"/>
              </a:rPr>
              <a:t>檢討或缺失改善作業，應將相關檢討改善</a:t>
            </a:r>
            <a:r>
              <a:rPr lang="zh-TW" altLang="en-US" dirty="0" smtClean="0">
                <a:latin typeface="標楷體" panose="03000509000000000000" pitchFamily="65" charset="-120"/>
                <a:ea typeface="標楷體" panose="03000509000000000000" pitchFamily="65" charset="-120"/>
              </a:rPr>
              <a:t>資料或</a:t>
            </a:r>
            <a:r>
              <a:rPr lang="zh-TW" altLang="en-US" dirty="0">
                <a:latin typeface="標楷體" panose="03000509000000000000" pitchFamily="65" charset="-120"/>
                <a:ea typeface="標楷體" panose="03000509000000000000" pitchFamily="65" charset="-120"/>
              </a:rPr>
              <a:t>案例適時提供校內有關單位，並公布於網站</a:t>
            </a:r>
            <a:r>
              <a:rPr lang="zh-TW" altLang="en-US" dirty="0" smtClean="0">
                <a:latin typeface="標楷體" panose="03000509000000000000" pitchFamily="65" charset="-120"/>
                <a:ea typeface="標楷體" panose="03000509000000000000" pitchFamily="65" charset="-120"/>
              </a:rPr>
              <a:t>供參。</a:t>
            </a:r>
            <a:endParaRPr lang="en-US" altLang="zh-TW" dirty="0" smtClean="0">
              <a:latin typeface="標楷體" panose="03000509000000000000" pitchFamily="65" charset="-120"/>
              <a:ea typeface="標楷體" panose="03000509000000000000" pitchFamily="65" charset="-120"/>
            </a:endParaRPr>
          </a:p>
          <a:p>
            <a:pPr lvl="1"/>
            <a:r>
              <a:rPr lang="zh-TW" altLang="en-US" dirty="0">
                <a:latin typeface="標楷體" panose="03000509000000000000" pitchFamily="65" charset="-120"/>
                <a:ea typeface="標楷體" panose="03000509000000000000" pitchFamily="65" charset="-120"/>
              </a:rPr>
              <a:t>辦理之教育訓練或專題演講內容，透過校內網路</a:t>
            </a:r>
            <a:r>
              <a:rPr lang="zh-TW" altLang="en-US" dirty="0" smtClean="0">
                <a:latin typeface="標楷體" panose="03000509000000000000" pitchFamily="65" charset="-120"/>
                <a:ea typeface="標楷體" panose="03000509000000000000" pitchFamily="65" charset="-120"/>
              </a:rPr>
              <a:t>資訊</a:t>
            </a:r>
            <a:r>
              <a:rPr lang="zh-TW" altLang="en-US" dirty="0">
                <a:latin typeface="標楷體" panose="03000509000000000000" pitchFamily="65" charset="-120"/>
                <a:ea typeface="標楷體" panose="03000509000000000000" pitchFamily="65" charset="-120"/>
              </a:rPr>
              <a:t>傳達予教職員工</a:t>
            </a:r>
            <a:r>
              <a:rPr lang="zh-TW" altLang="en-US"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pPr lvl="1"/>
            <a:r>
              <a:rPr lang="zh-TW" altLang="en-US" dirty="0">
                <a:latin typeface="標楷體" panose="03000509000000000000" pitchFamily="65" charset="-120"/>
                <a:ea typeface="標楷體" panose="03000509000000000000" pitchFamily="65" charset="-120"/>
              </a:rPr>
              <a:t>於網站提供相關經費支用與核銷之各項規定與</a:t>
            </a:r>
            <a:r>
              <a:rPr lang="zh-TW" altLang="en-US" dirty="0" smtClean="0">
                <a:latin typeface="標楷體" panose="03000509000000000000" pitchFamily="65" charset="-120"/>
                <a:ea typeface="標楷體" panose="03000509000000000000" pitchFamily="65" charset="-120"/>
              </a:rPr>
              <a:t>標準作業</a:t>
            </a:r>
            <a:r>
              <a:rPr lang="zh-TW" altLang="en-US" dirty="0">
                <a:latin typeface="標楷體" panose="03000509000000000000" pitchFamily="65" charset="-120"/>
                <a:ea typeface="標楷體" panose="03000509000000000000" pitchFamily="65" charset="-120"/>
              </a:rPr>
              <a:t>流程（</a:t>
            </a:r>
            <a:r>
              <a:rPr lang="en-US" altLang="zh-TW" dirty="0">
                <a:latin typeface="標楷體" panose="03000509000000000000" pitchFamily="65" charset="-120"/>
                <a:ea typeface="標楷體" panose="03000509000000000000" pitchFamily="65" charset="-120"/>
              </a:rPr>
              <a:t>SOP</a:t>
            </a:r>
            <a:r>
              <a:rPr lang="zh-TW" altLang="en-US" dirty="0">
                <a:latin typeface="標楷體" panose="03000509000000000000" pitchFamily="65" charset="-120"/>
                <a:ea typeface="標楷體" panose="03000509000000000000" pitchFamily="65" charset="-120"/>
              </a:rPr>
              <a:t>）及「大學校院及教師辦理計畫</a:t>
            </a:r>
            <a:r>
              <a:rPr lang="zh-TW" altLang="en-US" dirty="0" smtClean="0">
                <a:latin typeface="標楷體" panose="03000509000000000000" pitchFamily="65" charset="-120"/>
                <a:ea typeface="標楷體" panose="03000509000000000000" pitchFamily="65" charset="-120"/>
              </a:rPr>
              <a:t>經費核銷</a:t>
            </a:r>
            <a:r>
              <a:rPr lang="zh-TW" altLang="en-US" dirty="0">
                <a:latin typeface="標楷體" panose="03000509000000000000" pitchFamily="65" charset="-120"/>
                <a:ea typeface="標楷體" panose="03000509000000000000" pitchFamily="65" charset="-120"/>
              </a:rPr>
              <a:t>重要規定事項及作業釋疑」，協助同仁了解</a:t>
            </a:r>
            <a:r>
              <a:rPr lang="zh-TW" altLang="en-US" dirty="0" smtClean="0">
                <a:latin typeface="標楷體" panose="03000509000000000000" pitchFamily="65" charset="-120"/>
                <a:ea typeface="標楷體" panose="03000509000000000000" pitchFamily="65" charset="-120"/>
              </a:rPr>
              <a:t>經費支用</a:t>
            </a:r>
            <a:r>
              <a:rPr lang="zh-TW" altLang="en-US" dirty="0">
                <a:latin typeface="標楷體" panose="03000509000000000000" pitchFamily="65" charset="-120"/>
                <a:ea typeface="標楷體" panose="03000509000000000000" pitchFamily="65" charset="-120"/>
              </a:rPr>
              <a:t>、核銷規定與流程；相關規定或作業流</a:t>
            </a:r>
            <a:r>
              <a:rPr lang="zh-TW" altLang="en-US" dirty="0" smtClean="0">
                <a:latin typeface="標楷體" panose="03000509000000000000" pitchFamily="65" charset="-120"/>
                <a:ea typeface="標楷體" panose="03000509000000000000" pitchFamily="65" charset="-120"/>
              </a:rPr>
              <a:t>程如有增修訂</a:t>
            </a:r>
            <a:r>
              <a:rPr lang="zh-TW" altLang="en-US" dirty="0">
                <a:latin typeface="標楷體" panose="03000509000000000000" pitchFamily="65" charset="-120"/>
                <a:ea typeface="標楷體" panose="03000509000000000000" pitchFamily="65" charset="-120"/>
              </a:rPr>
              <a:t>，亦隨時更新</a:t>
            </a:r>
            <a:r>
              <a:rPr lang="zh-TW" altLang="en-US"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pPr lvl="1"/>
            <a:r>
              <a:rPr lang="zh-TW" altLang="en-US" dirty="0">
                <a:latin typeface="標楷體" panose="03000509000000000000" pitchFamily="65" charset="-120"/>
                <a:ea typeface="標楷體" panose="03000509000000000000" pitchFamily="65" charset="-120"/>
              </a:rPr>
              <a:t>辦理說明會</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宣導「支出憑證處理要點」、「</a:t>
            </a:r>
            <a:r>
              <a:rPr lang="zh-TW" altLang="en-US" dirty="0" smtClean="0">
                <a:latin typeface="標楷體" panose="03000509000000000000" pitchFamily="65" charset="-120"/>
                <a:ea typeface="標楷體" panose="03000509000000000000" pitchFamily="65" charset="-120"/>
              </a:rPr>
              <a:t>行政院國家</a:t>
            </a:r>
            <a:r>
              <a:rPr lang="zh-TW" altLang="en-US" dirty="0">
                <a:latin typeface="標楷體" panose="03000509000000000000" pitchFamily="65" charset="-120"/>
                <a:ea typeface="標楷體" panose="03000509000000000000" pitchFamily="65" charset="-120"/>
              </a:rPr>
              <a:t>科學委員會補助專題研究計畫經費處理</a:t>
            </a:r>
            <a:r>
              <a:rPr lang="zh-TW" altLang="en-US" dirty="0" smtClean="0">
                <a:latin typeface="標楷體" panose="03000509000000000000" pitchFamily="65" charset="-120"/>
                <a:ea typeface="標楷體" panose="03000509000000000000" pitchFamily="65" charset="-120"/>
              </a:rPr>
              <a:t>原則</a:t>
            </a:r>
            <a:r>
              <a:rPr lang="zh-TW" altLang="en-US" dirty="0">
                <a:latin typeface="標楷體" panose="03000509000000000000" pitchFamily="65" charset="-120"/>
                <a:ea typeface="標楷體" panose="03000509000000000000" pitchFamily="65" charset="-120"/>
              </a:rPr>
              <a:t>」、「教育部</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大學校院及教師辦理計畫經費</a:t>
            </a:r>
            <a:r>
              <a:rPr lang="zh-TW" altLang="en-US" dirty="0" smtClean="0">
                <a:latin typeface="標楷體" panose="03000509000000000000" pitchFamily="65" charset="-120"/>
                <a:ea typeface="標楷體" panose="03000509000000000000" pitchFamily="65" charset="-120"/>
              </a:rPr>
              <a:t>核銷</a:t>
            </a:r>
            <a:r>
              <a:rPr lang="zh-TW" altLang="en-US" dirty="0">
                <a:latin typeface="標楷體" panose="03000509000000000000" pitchFamily="65" charset="-120"/>
                <a:ea typeface="標楷體" panose="03000509000000000000" pitchFamily="65" charset="-120"/>
              </a:rPr>
              <a:t>重要規定事項及作業釋疑</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」、「國內出差</a:t>
            </a:r>
            <a:r>
              <a:rPr lang="zh-TW" altLang="en-US" dirty="0" smtClean="0">
                <a:latin typeface="標楷體" panose="03000509000000000000" pitchFamily="65" charset="-120"/>
                <a:ea typeface="標楷體" panose="03000509000000000000" pitchFamily="65" charset="-120"/>
              </a:rPr>
              <a:t>旅費報</a:t>
            </a:r>
            <a:r>
              <a:rPr lang="zh-TW" altLang="en-US" dirty="0">
                <a:latin typeface="標楷體" panose="03000509000000000000" pitchFamily="65" charset="-120"/>
                <a:ea typeface="標楷體" panose="03000509000000000000" pitchFamily="65" charset="-120"/>
              </a:rPr>
              <a:t>支要點」等經費報支應行注意事項。</a:t>
            </a:r>
          </a:p>
        </p:txBody>
      </p:sp>
    </p:spTree>
    <p:extLst>
      <p:ext uri="{BB962C8B-B14F-4D97-AF65-F5344CB8AC3E}">
        <p14:creationId xmlns:p14="http://schemas.microsoft.com/office/powerpoint/2010/main" val="9265954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標楷體" panose="03000509000000000000" pitchFamily="65" charset="-120"/>
                <a:ea typeface="標楷體" panose="03000509000000000000" pitchFamily="65" charset="-120"/>
              </a:rPr>
              <a:t>改進作為</a:t>
            </a:r>
            <a:endParaRPr lang="zh-TW" altLang="en-US" dirty="0"/>
          </a:p>
        </p:txBody>
      </p:sp>
      <p:sp>
        <p:nvSpPr>
          <p:cNvPr id="3" name="內容版面配置區 2"/>
          <p:cNvSpPr>
            <a:spLocks noGrp="1"/>
          </p:cNvSpPr>
          <p:nvPr>
            <p:ph idx="1"/>
          </p:nvPr>
        </p:nvSpPr>
        <p:spPr/>
        <p:txBody>
          <a:bodyPr>
            <a:normAutofit/>
          </a:bodyPr>
          <a:lstStyle/>
          <a:p>
            <a:r>
              <a:rPr lang="zh-TW" altLang="en-US" b="1" dirty="0">
                <a:solidFill>
                  <a:srgbClr val="CC0000"/>
                </a:solidFill>
                <a:latin typeface="標楷體" pitchFamily="65" charset="-120"/>
                <a:ea typeface="標楷體" pitchFamily="65" charset="-120"/>
              </a:rPr>
              <a:t>監督</a:t>
            </a:r>
            <a:r>
              <a:rPr lang="zh-TW" altLang="en-US" b="1" dirty="0" smtClean="0">
                <a:solidFill>
                  <a:srgbClr val="CC0000"/>
                </a:solidFill>
                <a:latin typeface="標楷體" pitchFamily="65" charset="-120"/>
                <a:ea typeface="標楷體" pitchFamily="65" charset="-120"/>
              </a:rPr>
              <a:t>：</a:t>
            </a:r>
            <a:endParaRPr lang="en-US" altLang="zh-TW" b="1" dirty="0" smtClean="0">
              <a:solidFill>
                <a:srgbClr val="CC0000"/>
              </a:solidFill>
              <a:latin typeface="標楷體" pitchFamily="65" charset="-120"/>
              <a:ea typeface="標楷體" pitchFamily="65" charset="-120"/>
            </a:endParaRPr>
          </a:p>
          <a:p>
            <a:pPr lvl="1"/>
            <a:r>
              <a:rPr lang="zh-TW" altLang="en-US" dirty="0"/>
              <a:t>例行監督及自行評估</a:t>
            </a:r>
            <a:r>
              <a:rPr lang="zh-TW" altLang="en-US" dirty="0" smtClean="0"/>
              <a:t>：</a:t>
            </a:r>
            <a:endParaRPr lang="en-US" altLang="zh-TW" dirty="0"/>
          </a:p>
          <a:p>
            <a:pPr lvl="2"/>
            <a:r>
              <a:rPr lang="zh-TW" altLang="en-US" dirty="0" smtClean="0"/>
              <a:t>請</a:t>
            </a:r>
            <a:r>
              <a:rPr lang="zh-TW" altLang="en-US" dirty="0"/>
              <a:t>計畫主持人依「執行計畫重要規定自我檢核</a:t>
            </a:r>
            <a:r>
              <a:rPr lang="zh-TW" altLang="en-US" dirty="0" smtClean="0"/>
              <a:t>確認表</a:t>
            </a:r>
            <a:r>
              <a:rPr lang="zh-TW" altLang="en-US" dirty="0"/>
              <a:t>」，自我檢核與自我監督</a:t>
            </a:r>
            <a:r>
              <a:rPr lang="zh-TW" altLang="en-US" dirty="0" smtClean="0"/>
              <a:t>。</a:t>
            </a:r>
            <a:endParaRPr lang="en-US" altLang="zh-TW" dirty="0" smtClean="0"/>
          </a:p>
          <a:p>
            <a:pPr lvl="2"/>
            <a:r>
              <a:rPr lang="zh-TW" altLang="en-US" dirty="0"/>
              <a:t>責成各系所單位主管落實監督責任：各系所計畫</a:t>
            </a:r>
            <a:r>
              <a:rPr lang="zh-TW" altLang="en-US" dirty="0" smtClean="0"/>
              <a:t>如有</a:t>
            </a:r>
            <a:r>
              <a:rPr lang="zh-TW" altLang="en-US" dirty="0"/>
              <a:t>不符規定或不實支出時，將不予列支，學校或</a:t>
            </a:r>
            <a:r>
              <a:rPr lang="zh-TW" altLang="en-US" dirty="0" smtClean="0"/>
              <a:t>補助</a:t>
            </a:r>
            <a:r>
              <a:rPr lang="zh-TW" altLang="en-US" dirty="0"/>
              <a:t>單位並酌予刪減、停撥單位經費補助。</a:t>
            </a:r>
          </a:p>
        </p:txBody>
      </p:sp>
    </p:spTree>
    <p:extLst>
      <p:ext uri="{BB962C8B-B14F-4D97-AF65-F5344CB8AC3E}">
        <p14:creationId xmlns:p14="http://schemas.microsoft.com/office/powerpoint/2010/main" val="21511667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標楷體" panose="03000509000000000000" pitchFamily="65" charset="-120"/>
                <a:ea typeface="標楷體" panose="03000509000000000000" pitchFamily="65" charset="-120"/>
              </a:rPr>
              <a:t>改進作為</a:t>
            </a:r>
            <a:endParaRPr lang="zh-TW" altLang="en-US" dirty="0"/>
          </a:p>
        </p:txBody>
      </p:sp>
      <p:sp>
        <p:nvSpPr>
          <p:cNvPr id="3" name="內容版面配置區 2"/>
          <p:cNvSpPr>
            <a:spLocks noGrp="1"/>
          </p:cNvSpPr>
          <p:nvPr>
            <p:ph idx="1"/>
          </p:nvPr>
        </p:nvSpPr>
        <p:spPr/>
        <p:txBody>
          <a:bodyPr>
            <a:normAutofit fontScale="85000" lnSpcReduction="20000"/>
          </a:bodyPr>
          <a:lstStyle/>
          <a:p>
            <a:r>
              <a:rPr lang="zh-TW" altLang="en-US" b="1" dirty="0">
                <a:solidFill>
                  <a:srgbClr val="CC0000"/>
                </a:solidFill>
                <a:latin typeface="標楷體" pitchFamily="65" charset="-120"/>
                <a:ea typeface="標楷體" pitchFamily="65" charset="-120"/>
              </a:rPr>
              <a:t>監督：</a:t>
            </a:r>
            <a:endParaRPr lang="en-US" altLang="zh-TW" b="1" dirty="0">
              <a:solidFill>
                <a:srgbClr val="CC0000"/>
              </a:solidFill>
              <a:latin typeface="標楷體" pitchFamily="65" charset="-120"/>
              <a:ea typeface="標楷體" pitchFamily="65" charset="-120"/>
            </a:endParaRPr>
          </a:p>
          <a:p>
            <a:pPr lvl="1"/>
            <a:r>
              <a:rPr lang="zh-TW" altLang="en-US" dirty="0"/>
              <a:t>稽核機制</a:t>
            </a:r>
            <a:r>
              <a:rPr lang="zh-TW" altLang="en-US" dirty="0" smtClean="0"/>
              <a:t>：</a:t>
            </a:r>
            <a:endParaRPr lang="en-US" altLang="zh-TW" dirty="0" smtClean="0"/>
          </a:p>
          <a:p>
            <a:pPr lvl="2"/>
            <a:r>
              <a:rPr lang="zh-TW" altLang="en-US" dirty="0">
                <a:latin typeface="標楷體" panose="03000509000000000000" pitchFamily="65" charset="-120"/>
                <a:ea typeface="標楷體" panose="03000509000000000000" pitchFamily="65" charset="-120"/>
              </a:rPr>
              <a:t>責成相關單位對出差或出差旅費之申請有疑義時</a:t>
            </a:r>
            <a:r>
              <a:rPr lang="zh-TW" altLang="en-US" dirty="0" smtClean="0">
                <a:latin typeface="標楷體" panose="03000509000000000000" pitchFamily="65" charset="-120"/>
                <a:ea typeface="標楷體" panose="03000509000000000000" pitchFamily="65" charset="-120"/>
              </a:rPr>
              <a:t>，主動</a:t>
            </a:r>
            <a:r>
              <a:rPr lang="zh-TW" altLang="en-US" dirty="0">
                <a:latin typeface="標楷體" panose="03000509000000000000" pitchFamily="65" charset="-120"/>
                <a:ea typeface="標楷體" panose="03000509000000000000" pitchFamily="65" charset="-120"/>
              </a:rPr>
              <a:t>加以查核</a:t>
            </a:r>
            <a:r>
              <a:rPr lang="zh-TW" altLang="en-US"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pPr lvl="2"/>
            <a:r>
              <a:rPr lang="zh-TW" altLang="en-US" dirty="0">
                <a:latin typeface="標楷體" panose="03000509000000000000" pitchFamily="65" charset="-120"/>
                <a:ea typeface="標楷體" panose="03000509000000000000" pitchFamily="65" charset="-120"/>
              </a:rPr>
              <a:t>以電話抽訪方式，查核委辦或補助計畫進用之</a:t>
            </a:r>
            <a:r>
              <a:rPr lang="zh-TW" altLang="en-US" dirty="0" smtClean="0">
                <a:latin typeface="標楷體" panose="03000509000000000000" pitchFamily="65" charset="-120"/>
                <a:ea typeface="標楷體" panose="03000509000000000000" pitchFamily="65" charset="-120"/>
              </a:rPr>
              <a:t>臨時人員</a:t>
            </a:r>
            <a:r>
              <a:rPr lang="zh-TW" altLang="en-US" dirty="0">
                <a:latin typeface="標楷體" panose="03000509000000000000" pitchFamily="65" charset="-120"/>
                <a:ea typeface="標楷體" panose="03000509000000000000" pitchFamily="65" charset="-120"/>
              </a:rPr>
              <a:t>薪資報領情形，並作成紀錄，以加強計畫</a:t>
            </a:r>
            <a:r>
              <a:rPr lang="zh-TW" altLang="en-US" dirty="0" smtClean="0">
                <a:latin typeface="標楷體" panose="03000509000000000000" pitchFamily="65" charset="-120"/>
                <a:ea typeface="標楷體" panose="03000509000000000000" pitchFamily="65" charset="-120"/>
              </a:rPr>
              <a:t>人事薪資</a:t>
            </a:r>
            <a:r>
              <a:rPr lang="zh-TW" altLang="en-US" dirty="0">
                <a:latin typeface="標楷體" panose="03000509000000000000" pitchFamily="65" charset="-120"/>
                <a:ea typeface="標楷體" panose="03000509000000000000" pitchFamily="65" charset="-120"/>
              </a:rPr>
              <a:t>費用之稽核</a:t>
            </a:r>
            <a:r>
              <a:rPr lang="zh-TW" altLang="en-US"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pPr lvl="2"/>
            <a:r>
              <a:rPr lang="zh-TW" altLang="en-US" dirty="0">
                <a:latin typeface="標楷體" panose="03000509000000000000" pitchFamily="65" charset="-120"/>
                <a:ea typeface="標楷體" panose="03000509000000000000" pitchFamily="65" charset="-120"/>
              </a:rPr>
              <a:t>組成「健全財務秩序與強化內部控制應變小組」，</a:t>
            </a:r>
            <a:r>
              <a:rPr lang="zh-TW" altLang="en-US" dirty="0" smtClean="0">
                <a:latin typeface="標楷體" panose="03000509000000000000" pitchFamily="65" charset="-120"/>
                <a:ea typeface="標楷體" panose="03000509000000000000" pitchFamily="65" charset="-120"/>
              </a:rPr>
              <a:t>由主任</a:t>
            </a:r>
            <a:r>
              <a:rPr lang="zh-TW" altLang="en-US" dirty="0">
                <a:latin typeface="標楷體" panose="03000509000000000000" pitchFamily="65" charset="-120"/>
                <a:ea typeface="標楷體" panose="03000509000000000000" pitchFamily="65" charset="-120"/>
              </a:rPr>
              <a:t>秘書召集人事室、研發處及會計室共同組成</a:t>
            </a:r>
            <a:r>
              <a:rPr lang="zh-TW" altLang="en-US" dirty="0" smtClean="0">
                <a:latin typeface="標楷體" panose="03000509000000000000" pitchFamily="65" charset="-120"/>
                <a:ea typeface="標楷體" panose="03000509000000000000" pitchFamily="65" charset="-120"/>
              </a:rPr>
              <a:t>，針對</a:t>
            </a:r>
            <a:r>
              <a:rPr lang="zh-TW" altLang="en-US" dirty="0">
                <a:latin typeface="標楷體" panose="03000509000000000000" pitchFamily="65" charset="-120"/>
                <a:ea typeface="標楷體" panose="03000509000000000000" pitchFamily="65" charset="-120"/>
              </a:rPr>
              <a:t>專、兼任助理、臨時工及經費核銷，重新</a:t>
            </a:r>
            <a:r>
              <a:rPr lang="zh-TW" altLang="en-US" dirty="0" smtClean="0">
                <a:latin typeface="標楷體" panose="03000509000000000000" pitchFamily="65" charset="-120"/>
                <a:ea typeface="標楷體" panose="03000509000000000000" pitchFamily="65" charset="-120"/>
              </a:rPr>
              <a:t>檢討現行</a:t>
            </a:r>
            <a:r>
              <a:rPr lang="zh-TW" altLang="en-US" dirty="0">
                <a:latin typeface="標楷體" panose="03000509000000000000" pitchFamily="65" charset="-120"/>
                <a:ea typeface="標楷體" panose="03000509000000000000" pitchFamily="65" charset="-120"/>
              </a:rPr>
              <a:t>規範，訂立相關辦法，對於不符合規定之行為</a:t>
            </a:r>
            <a:r>
              <a:rPr lang="zh-TW" altLang="en-US" dirty="0" smtClean="0">
                <a:latin typeface="標楷體" panose="03000509000000000000" pitchFamily="65" charset="-120"/>
                <a:ea typeface="標楷體" panose="03000509000000000000" pitchFamily="65" charset="-120"/>
              </a:rPr>
              <a:t>，逐</a:t>
            </a:r>
            <a:r>
              <a:rPr lang="zh-TW" altLang="en-US" dirty="0">
                <a:latin typeface="標楷體" panose="03000509000000000000" pitchFamily="65" charset="-120"/>
                <a:ea typeface="標楷體" panose="03000509000000000000" pitchFamily="65" charset="-120"/>
              </a:rPr>
              <a:t>案列管加強考核</a:t>
            </a:r>
            <a:r>
              <a:rPr lang="zh-TW" altLang="en-US"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pPr lvl="2"/>
            <a:r>
              <a:rPr lang="zh-TW" altLang="en-US" dirty="0">
                <a:latin typeface="標楷體" panose="03000509000000000000" pitchFamily="65" charset="-120"/>
                <a:ea typeface="標楷體" panose="03000509000000000000" pitchFamily="65" charset="-120"/>
              </a:rPr>
              <a:t>每年度定期檢討「加強財務控管及落實會計審核</a:t>
            </a:r>
            <a:r>
              <a:rPr lang="zh-TW" altLang="en-US" dirty="0" smtClean="0">
                <a:latin typeface="標楷體" panose="03000509000000000000" pitchFamily="65" charset="-120"/>
                <a:ea typeface="標楷體" panose="03000509000000000000" pitchFamily="65" charset="-120"/>
              </a:rPr>
              <a:t>方案</a:t>
            </a:r>
            <a:r>
              <a:rPr lang="zh-TW" altLang="en-US" dirty="0">
                <a:latin typeface="標楷體" panose="03000509000000000000" pitchFamily="65" charset="-120"/>
                <a:ea typeface="標楷體" panose="03000509000000000000" pitchFamily="65" charset="-120"/>
              </a:rPr>
              <a:t>」各相關單位辦理情形</a:t>
            </a:r>
            <a:r>
              <a:rPr lang="zh-TW" altLang="en-US"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pPr lvl="2"/>
            <a:r>
              <a:rPr lang="zh-TW" altLang="en-US" dirty="0">
                <a:latin typeface="標楷體" panose="03000509000000000000" pitchFamily="65" charset="-120"/>
                <a:ea typeface="標楷體" panose="03000509000000000000" pitchFamily="65" charset="-120"/>
              </a:rPr>
              <a:t>每年度辦理財產抽查盤點，並將抽查結果簽核，</a:t>
            </a:r>
            <a:r>
              <a:rPr lang="zh-TW" altLang="en-US" dirty="0" smtClean="0">
                <a:latin typeface="標楷體" panose="03000509000000000000" pitchFamily="65" charset="-120"/>
                <a:ea typeface="標楷體" panose="03000509000000000000" pitchFamily="65" charset="-120"/>
              </a:rPr>
              <a:t>如有</a:t>
            </a:r>
            <a:r>
              <a:rPr lang="zh-TW" altLang="en-US" dirty="0">
                <a:latin typeface="標楷體" panose="03000509000000000000" pitchFamily="65" charset="-120"/>
                <a:ea typeface="標楷體" panose="03000509000000000000" pitchFamily="65" charset="-120"/>
              </a:rPr>
              <a:t>未盤得之財產須查明原因究明責任後，依相關</a:t>
            </a:r>
            <a:r>
              <a:rPr lang="zh-TW" altLang="en-US" dirty="0" smtClean="0">
                <a:latin typeface="標楷體" panose="03000509000000000000" pitchFamily="65" charset="-120"/>
                <a:ea typeface="標楷體" panose="03000509000000000000" pitchFamily="65" charset="-120"/>
              </a:rPr>
              <a:t>規定</a:t>
            </a:r>
            <a:r>
              <a:rPr lang="zh-TW" altLang="en-US" dirty="0">
                <a:latin typeface="標楷體" panose="03000509000000000000" pitchFamily="65" charset="-120"/>
                <a:ea typeface="標楷體" panose="03000509000000000000" pitchFamily="65" charset="-120"/>
              </a:rPr>
              <a:t>辦理減損事宜</a:t>
            </a:r>
            <a:r>
              <a:rPr lang="zh-TW" altLang="en-US" dirty="0" smtClean="0">
                <a:latin typeface="標楷體" panose="03000509000000000000" pitchFamily="65" charset="-120"/>
                <a:ea typeface="標楷體" panose="03000509000000000000" pitchFamily="65" charset="-120"/>
              </a:rPr>
              <a:t>。</a:t>
            </a:r>
            <a:endParaRPr lang="en-US" altLang="zh-TW" dirty="0">
              <a:latin typeface="標楷體" panose="03000509000000000000" pitchFamily="65" charset="-120"/>
              <a:ea typeface="標楷體" panose="03000509000000000000" pitchFamily="65" charset="-120"/>
            </a:endParaRPr>
          </a:p>
          <a:p>
            <a:pPr lvl="2"/>
            <a:r>
              <a:rPr lang="zh-TW" altLang="en-US" dirty="0" smtClean="0">
                <a:latin typeface="標楷體" panose="03000509000000000000" pitchFamily="65" charset="-120"/>
                <a:ea typeface="標楷體" panose="03000509000000000000" pitchFamily="65" charset="-120"/>
              </a:rPr>
              <a:t>責成</a:t>
            </a:r>
            <a:r>
              <a:rPr lang="zh-TW" altLang="en-US" dirty="0">
                <a:latin typeface="標楷體" panose="03000509000000000000" pitchFamily="65" charset="-120"/>
                <a:ea typeface="標楷體" panose="03000509000000000000" pitchFamily="65" charset="-120"/>
              </a:rPr>
              <a:t>各單位於執行內部控制各項控制作業時，如</a:t>
            </a:r>
            <a:r>
              <a:rPr lang="zh-TW" altLang="en-US" dirty="0" smtClean="0">
                <a:latin typeface="標楷體" panose="03000509000000000000" pitchFamily="65" charset="-120"/>
                <a:ea typeface="標楷體" panose="03000509000000000000" pitchFamily="65" charset="-120"/>
              </a:rPr>
              <a:t>發現</a:t>
            </a:r>
            <a:r>
              <a:rPr lang="zh-TW" altLang="en-US" dirty="0">
                <a:latin typeface="標楷體" panose="03000509000000000000" pitchFamily="65" charset="-120"/>
                <a:ea typeface="標楷體" panose="03000509000000000000" pitchFamily="65" charset="-120"/>
              </a:rPr>
              <a:t>有任何缺失，應即提報內部控制專案小組討論</a:t>
            </a:r>
            <a:r>
              <a:rPr lang="zh-TW" altLang="en-US" dirty="0" smtClean="0">
                <a:latin typeface="標楷體" panose="03000509000000000000" pitchFamily="65" charset="-120"/>
                <a:ea typeface="標楷體" panose="03000509000000000000" pitchFamily="65" charset="-120"/>
              </a:rPr>
              <a:t>並研</a:t>
            </a:r>
            <a:r>
              <a:rPr lang="zh-TW" altLang="en-US" dirty="0">
                <a:latin typeface="標楷體" panose="03000509000000000000" pitchFamily="65" charset="-120"/>
                <a:ea typeface="標楷體" panose="03000509000000000000" pitchFamily="65" charset="-120"/>
              </a:rPr>
              <a:t>提改善策進方案積極改善。</a:t>
            </a:r>
          </a:p>
        </p:txBody>
      </p:sp>
    </p:spTree>
    <p:extLst>
      <p:ext uri="{BB962C8B-B14F-4D97-AF65-F5344CB8AC3E}">
        <p14:creationId xmlns:p14="http://schemas.microsoft.com/office/powerpoint/2010/main" val="193860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標楷體" panose="03000509000000000000" pitchFamily="65" charset="-120"/>
                <a:ea typeface="標楷體" panose="03000509000000000000" pitchFamily="65" charset="-120"/>
              </a:rPr>
              <a:t>內部控制</a:t>
            </a:r>
            <a:r>
              <a:rPr lang="zh-TW" altLang="en-US" dirty="0" smtClean="0">
                <a:latin typeface="標楷體" panose="03000509000000000000" pitchFamily="65" charset="-120"/>
                <a:ea typeface="標楷體" panose="03000509000000000000" pitchFamily="65" charset="-120"/>
              </a:rPr>
              <a:t>的興利</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lstStyle/>
          <a:p>
            <a:r>
              <a:rPr lang="zh-TW" altLang="en-US" dirty="0">
                <a:latin typeface="標楷體" pitchFamily="65" charset="-120"/>
                <a:ea typeface="標楷體" panose="03000509000000000000" pitchFamily="65" charset="-120"/>
              </a:rPr>
              <a:t>財政部為改善並提升稅務服務品質，營造友善、便捷且具效率之租稅環境，自</a:t>
            </a:r>
            <a:r>
              <a:rPr lang="en-US" altLang="zh-TW" dirty="0">
                <a:latin typeface="標楷體" pitchFamily="65" charset="-120"/>
                <a:ea typeface="標楷體" panose="03000509000000000000" pitchFamily="65" charset="-120"/>
              </a:rPr>
              <a:t>100</a:t>
            </a:r>
            <a:r>
              <a:rPr lang="zh-TW" altLang="en-US" dirty="0">
                <a:latin typeface="標楷體" pitchFamily="65" charset="-120"/>
                <a:ea typeface="標楷體" panose="03000509000000000000" pitchFamily="65" charset="-120"/>
              </a:rPr>
              <a:t>年起推行「綜合所得稅結算申報稅額試算服務」，主動提供納稅義務人稅額試算資料及線上稅額試算服務資訊系統。</a:t>
            </a:r>
          </a:p>
          <a:p>
            <a:r>
              <a:rPr lang="zh-TW" altLang="en-US" dirty="0">
                <a:latin typeface="標楷體" panose="03000509000000000000" pitchFamily="65" charset="-120"/>
                <a:ea typeface="標楷體" panose="03000509000000000000" pitchFamily="65" charset="-120"/>
                <a:hlinkClick r:id="rId2" action="ppaction://hlinkfile"/>
              </a:rPr>
              <a:t>內部</a:t>
            </a:r>
            <a:r>
              <a:rPr lang="zh-TW" altLang="en-US" dirty="0" smtClean="0">
                <a:latin typeface="標楷體" panose="03000509000000000000" pitchFamily="65" charset="-120"/>
                <a:ea typeface="標楷體" panose="03000509000000000000" pitchFamily="65" charset="-120"/>
                <a:hlinkClick r:id="rId2" action="ppaction://hlinkfile"/>
              </a:rPr>
              <a:t>控制短片－</a:t>
            </a:r>
            <a:r>
              <a:rPr lang="zh-TW" altLang="en-US" dirty="0">
                <a:latin typeface="標楷體" panose="03000509000000000000" pitchFamily="65" charset="-120"/>
                <a:ea typeface="標楷體" panose="03000509000000000000" pitchFamily="65" charset="-120"/>
                <a:hlinkClick r:id="rId2" action="ppaction://hlinkfile"/>
              </a:rPr>
              <a:t>報稅便民</a:t>
            </a:r>
            <a:r>
              <a:rPr lang="zh-TW" altLang="en-US" dirty="0" smtClean="0">
                <a:latin typeface="標楷體" panose="03000509000000000000" pitchFamily="65" charset="-120"/>
                <a:ea typeface="標楷體" panose="03000509000000000000" pitchFamily="65" charset="-120"/>
                <a:hlinkClick r:id="rId2" action="ppaction://hlinkfile"/>
              </a:rPr>
              <a:t>篇</a:t>
            </a:r>
            <a:endParaRPr lang="en-US" altLang="zh-TW" dirty="0" smtClean="0">
              <a:latin typeface="標楷體" panose="03000509000000000000" pitchFamily="65" charset="-120"/>
              <a:ea typeface="標楷體" panose="03000509000000000000" pitchFamily="65" charset="-120"/>
            </a:endParaRPr>
          </a:p>
          <a:p>
            <a:pPr marL="0" indent="0">
              <a:buNone/>
            </a:pPr>
            <a:endParaRPr lang="zh-TW" altLang="en-US" dirty="0"/>
          </a:p>
        </p:txBody>
      </p:sp>
    </p:spTree>
    <p:extLst>
      <p:ext uri="{BB962C8B-B14F-4D97-AF65-F5344CB8AC3E}">
        <p14:creationId xmlns:p14="http://schemas.microsoft.com/office/powerpoint/2010/main" val="335377170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標楷體" panose="03000509000000000000" pitchFamily="65" charset="-120"/>
                <a:ea typeface="標楷體" panose="03000509000000000000" pitchFamily="65" charset="-120"/>
              </a:rPr>
              <a:t>內部控制的興利</a:t>
            </a:r>
          </a:p>
        </p:txBody>
      </p:sp>
      <p:sp>
        <p:nvSpPr>
          <p:cNvPr id="3" name="內容版面配置區 2"/>
          <p:cNvSpPr>
            <a:spLocks noGrp="1"/>
          </p:cNvSpPr>
          <p:nvPr>
            <p:ph idx="1"/>
          </p:nvPr>
        </p:nvSpPr>
        <p:spPr/>
        <p:txBody>
          <a:bodyPr>
            <a:normAutofit fontScale="92500" lnSpcReduction="20000"/>
          </a:bodyPr>
          <a:lstStyle/>
          <a:p>
            <a:r>
              <a:rPr lang="zh-TW" altLang="en-US" b="1" dirty="0">
                <a:ea typeface="標楷體" pitchFamily="65" charset="-120"/>
              </a:rPr>
              <a:t>「簡證便民」縮短申請時間</a:t>
            </a:r>
          </a:p>
          <a:p>
            <a:pPr algn="just">
              <a:lnSpc>
                <a:spcPct val="110000"/>
              </a:lnSpc>
              <a:buClr>
                <a:srgbClr val="0070C0"/>
              </a:buClr>
              <a:buSzPct val="85000"/>
              <a:buFont typeface="Wingdings" pitchFamily="2" charset="2"/>
              <a:buChar char="Ø"/>
            </a:pPr>
            <a:r>
              <a:rPr lang="zh-TW" altLang="en-US" sz="2600" dirty="0">
                <a:latin typeface="Times New Roman" pitchFamily="18" charset="0"/>
                <a:ea typeface="標楷體" pitchFamily="65" charset="-120"/>
              </a:rPr>
              <a:t>內政部移民署</a:t>
            </a:r>
            <a:r>
              <a:rPr lang="zh-TW" altLang="en-US" sz="2600" dirty="0">
                <a:latin typeface="標楷體" pitchFamily="65" charset="-120"/>
                <a:ea typeface="標楷體" pitchFamily="65" charset="-120"/>
              </a:rPr>
              <a:t>負責辦理辦理大陸地區人民的入出境審核業務</a:t>
            </a:r>
            <a:r>
              <a:rPr lang="zh-TW" altLang="en-US" sz="2600" dirty="0">
                <a:latin typeface="Times New Roman" pitchFamily="18" charset="0"/>
                <a:ea typeface="標楷體" pitchFamily="65" charset="-120"/>
              </a:rPr>
              <a:t>，依據兩岸旅遊協議，大陸觀光客團體旅遊</a:t>
            </a:r>
            <a:r>
              <a:rPr lang="en-US" altLang="zh-TW" sz="2600" dirty="0">
                <a:latin typeface="Times New Roman" pitchFamily="18" charset="0"/>
                <a:ea typeface="標楷體" pitchFamily="65" charset="-120"/>
              </a:rPr>
              <a:t>(</a:t>
            </a:r>
            <a:r>
              <a:rPr lang="zh-TW" altLang="en-US" sz="2600" dirty="0">
                <a:latin typeface="Times New Roman" pitchFamily="18" charset="0"/>
                <a:ea typeface="標楷體" pitchFamily="65" charset="-120"/>
              </a:rPr>
              <a:t>含自由行</a:t>
            </a:r>
            <a:r>
              <a:rPr lang="en-US" altLang="zh-TW" sz="2600" dirty="0">
                <a:latin typeface="Times New Roman" pitchFamily="18" charset="0"/>
                <a:ea typeface="標楷體" pitchFamily="65" charset="-120"/>
              </a:rPr>
              <a:t>)</a:t>
            </a:r>
            <a:r>
              <a:rPr lang="zh-TW" altLang="en-US" sz="2600" dirty="0">
                <a:latin typeface="Times New Roman" pitchFamily="18" charset="0"/>
                <a:ea typeface="標楷體" pitchFamily="65" charset="-120"/>
              </a:rPr>
              <a:t>需透過大陸及臺灣旅行社代辦申請，採取</a:t>
            </a:r>
            <a:r>
              <a:rPr lang="zh-TW" altLang="en-US" sz="2600" b="1" dirty="0">
                <a:solidFill>
                  <a:srgbClr val="000066"/>
                </a:solidFill>
                <a:latin typeface="Times New Roman" pitchFamily="18" charset="0"/>
                <a:ea typeface="標楷體" pitchFamily="65" charset="-120"/>
              </a:rPr>
              <a:t>傳統紙本臨櫃送件</a:t>
            </a:r>
            <a:r>
              <a:rPr lang="zh-TW" altLang="en-US" sz="2600" dirty="0">
                <a:latin typeface="Times New Roman" pitchFamily="18" charset="0"/>
                <a:ea typeface="標楷體" pitchFamily="65" charset="-120"/>
              </a:rPr>
              <a:t>。為因應來臺業務量急遽成長，爰規劃建置</a:t>
            </a:r>
            <a:r>
              <a:rPr lang="zh-TW" altLang="en-US" sz="2600" b="1" dirty="0">
                <a:solidFill>
                  <a:srgbClr val="CC0000"/>
                </a:solidFill>
                <a:latin typeface="Times New Roman" pitchFamily="18" charset="0"/>
                <a:ea typeface="標楷體" pitchFamily="65" charset="-120"/>
              </a:rPr>
              <a:t>「大陸、港、澳地區短期入臺線上申請暨發證管理系統」</a:t>
            </a:r>
            <a:r>
              <a:rPr lang="zh-TW" altLang="en-US" sz="2600" dirty="0">
                <a:latin typeface="Times New Roman" pitchFamily="18" charset="0"/>
                <a:ea typeface="標楷體" pitchFamily="65" charset="-120"/>
              </a:rPr>
              <a:t>，採取下列精進措施：</a:t>
            </a:r>
          </a:p>
          <a:p>
            <a:pPr lvl="1" algn="just">
              <a:buSzPct val="60000"/>
            </a:pPr>
            <a:r>
              <a:rPr lang="zh-TW" altLang="en-US" dirty="0">
                <a:latin typeface="Times New Roman" pitchFamily="18" charset="0"/>
                <a:ea typeface="標楷體" pitchFamily="65" charset="-120"/>
              </a:rPr>
              <a:t>簡化申辦流程，提供線上列印許可證及收據。</a:t>
            </a:r>
          </a:p>
          <a:p>
            <a:pPr lvl="1" algn="just">
              <a:buSzPct val="60000"/>
            </a:pPr>
            <a:r>
              <a:rPr lang="zh-TW" altLang="en-US" dirty="0">
                <a:latin typeface="Times New Roman" pitchFamily="18" charset="0"/>
                <a:ea typeface="標楷體" pitchFamily="65" charset="-120"/>
              </a:rPr>
              <a:t>以媒體或清冊替代收據辦理送審。</a:t>
            </a:r>
          </a:p>
          <a:p>
            <a:pPr lvl="1" algn="just">
              <a:buSzPct val="60000"/>
            </a:pPr>
            <a:r>
              <a:rPr lang="zh-TW" altLang="en-US" dirty="0">
                <a:latin typeface="Times New Roman" pitchFamily="18" charset="0"/>
                <a:ea typeface="標楷體" pitchFamily="65" charset="-120"/>
              </a:rPr>
              <a:t>降低財務風險，保障資產安全。 </a:t>
            </a:r>
          </a:p>
          <a:p>
            <a:pPr lvl="1" algn="just">
              <a:buSzPct val="60000"/>
            </a:pPr>
            <a:r>
              <a:rPr lang="zh-TW" altLang="en-US" dirty="0">
                <a:latin typeface="Times New Roman" pitchFamily="18" charset="0"/>
                <a:ea typeface="標楷體" pitchFamily="65" charset="-120"/>
              </a:rPr>
              <a:t>善用資訊科技，擴大線上申辦事項</a:t>
            </a:r>
            <a:r>
              <a:rPr lang="zh-TW" altLang="en-US" dirty="0" smtClean="0">
                <a:latin typeface="Times New Roman" pitchFamily="18" charset="0"/>
                <a:ea typeface="標楷體" pitchFamily="65" charset="-120"/>
              </a:rPr>
              <a:t>。</a:t>
            </a:r>
            <a:endParaRPr lang="en-US" altLang="zh-TW" dirty="0" smtClean="0">
              <a:latin typeface="Times New Roman" pitchFamily="18" charset="0"/>
              <a:ea typeface="標楷體" pitchFamily="65" charset="-120"/>
            </a:endParaRPr>
          </a:p>
          <a:p>
            <a:pPr marL="914400" lvl="1" indent="-457200" algn="just">
              <a:buSzPct val="60000"/>
            </a:pPr>
            <a:r>
              <a:rPr lang="zh-TW" altLang="en-US" dirty="0">
                <a:hlinkClick r:id="rId2"/>
              </a:rPr>
              <a:t>政府內部控制短片簡證便民篇</a:t>
            </a:r>
            <a:endParaRPr lang="zh-TW" altLang="en-US" dirty="0"/>
          </a:p>
          <a:p>
            <a:pPr marL="457200" lvl="1" indent="0" algn="just">
              <a:buSzPct val="60000"/>
              <a:buNone/>
            </a:pPr>
            <a:endParaRPr lang="zh-TW" altLang="en-US" dirty="0">
              <a:latin typeface="Times New Roman" pitchFamily="18" charset="0"/>
              <a:ea typeface="標楷體" pitchFamily="65" charset="-120"/>
            </a:endParaRPr>
          </a:p>
          <a:p>
            <a:endParaRPr lang="zh-TW" altLang="en-US" dirty="0"/>
          </a:p>
        </p:txBody>
      </p:sp>
    </p:spTree>
    <p:extLst>
      <p:ext uri="{BB962C8B-B14F-4D97-AF65-F5344CB8AC3E}">
        <p14:creationId xmlns:p14="http://schemas.microsoft.com/office/powerpoint/2010/main" val="29503632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標楷體" panose="03000509000000000000" pitchFamily="65" charset="-120"/>
                <a:ea typeface="標楷體" panose="03000509000000000000" pitchFamily="65" charset="-120"/>
              </a:rPr>
              <a:t>內部控制基本觀念</a:t>
            </a:r>
          </a:p>
        </p:txBody>
      </p:sp>
      <p:sp>
        <p:nvSpPr>
          <p:cNvPr id="3" name="內容版面配置區 2"/>
          <p:cNvSpPr>
            <a:spLocks noGrp="1"/>
          </p:cNvSpPr>
          <p:nvPr>
            <p:ph idx="1"/>
          </p:nvPr>
        </p:nvSpPr>
        <p:spPr/>
        <p:txBody>
          <a:bodyPr/>
          <a:lstStyle/>
          <a:p>
            <a:r>
              <a:rPr lang="zh-TW" altLang="en-US" dirty="0">
                <a:latin typeface="標楷體" panose="03000509000000000000" pitchFamily="65" charset="-120"/>
                <a:ea typeface="標楷體" panose="03000509000000000000" pitchFamily="65" charset="-120"/>
              </a:rPr>
              <a:t>內部控制的定義：</a:t>
            </a:r>
            <a:r>
              <a:rPr lang="zh-TW" altLang="en-US" dirty="0" smtClean="0">
                <a:latin typeface="標楷體" panose="03000509000000000000" pitchFamily="65" charset="-120"/>
                <a:ea typeface="標楷體" panose="03000509000000000000" pitchFamily="65" charset="-120"/>
              </a:rPr>
              <a:t>係</a:t>
            </a:r>
            <a:r>
              <a:rPr lang="zh-TW" altLang="en-US" dirty="0">
                <a:latin typeface="標楷體" panose="03000509000000000000" pitchFamily="65" charset="-120"/>
                <a:ea typeface="標楷體" panose="03000509000000000000" pitchFamily="65" charset="-120"/>
              </a:rPr>
              <a:t>一種管理過程，用以合理達成資訊之可靠性與完整性，政策、計畫、程序、法令及規章之遵循，資產之保全，資源之經濟及有效使用，營運或專案計畫目標之達成</a:t>
            </a:r>
            <a:r>
              <a:rPr lang="zh-TW" altLang="en-US"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endParaRPr lang="en-US" altLang="zh-TW" dirty="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內部控制，是</a:t>
            </a:r>
            <a:r>
              <a:rPr lang="zh-TW" altLang="en-US" dirty="0" smtClean="0">
                <a:latin typeface="標楷體" panose="03000509000000000000" pitchFamily="65" charset="-120"/>
                <a:ea typeface="標楷體" panose="03000509000000000000" pitchFamily="65" charset="-120"/>
              </a:rPr>
              <a:t>一種合理確保達成</a:t>
            </a:r>
            <a:r>
              <a:rPr lang="zh-TW" altLang="en-US" dirty="0">
                <a:latin typeface="標楷體" panose="03000509000000000000" pitchFamily="65" charset="-120"/>
                <a:ea typeface="標楷體" panose="03000509000000000000" pitchFamily="65" charset="-120"/>
              </a:rPr>
              <a:t>目標的手段。</a:t>
            </a:r>
            <a:endParaRPr lang="en-US" altLang="zh-TW" dirty="0">
              <a:latin typeface="標楷體" panose="03000509000000000000" pitchFamily="65" charset="-120"/>
              <a:ea typeface="標楷體" panose="03000509000000000000" pitchFamily="65" charset="-120"/>
            </a:endParaRPr>
          </a:p>
          <a:p>
            <a:pPr marL="0" indent="0">
              <a:buNone/>
            </a:pPr>
            <a:endParaRPr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80347350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0"/>
          <p:cNvSpPr>
            <a:spLocks noGrp="1" noChangeArrowheads="1"/>
          </p:cNvSpPr>
          <p:nvPr>
            <p:ph type="ctrTitle" idx="4294967295"/>
          </p:nvPr>
        </p:nvSpPr>
        <p:spPr>
          <a:xfrm>
            <a:off x="455736" y="1814514"/>
            <a:ext cx="8037634" cy="1470025"/>
          </a:xfrm>
        </p:spPr>
        <p:txBody>
          <a:bodyPr/>
          <a:lstStyle/>
          <a:p>
            <a:pPr eaLnBrk="1" hangingPunct="1"/>
            <a:r>
              <a:rPr lang="zh-TW" altLang="en-US" dirty="0" smtClean="0">
                <a:latin typeface="Times New Roman" pitchFamily="18" charset="0"/>
              </a:rPr>
              <a:t>強化內部控制機制實務</a:t>
            </a:r>
            <a:endParaRPr lang="en-US" altLang="zh-TW" dirty="0" smtClean="0">
              <a:latin typeface="Times New Roman" pitchFamily="18" charset="0"/>
            </a:endParaRPr>
          </a:p>
        </p:txBody>
      </p:sp>
    </p:spTree>
    <p:extLst>
      <p:ext uri="{BB962C8B-B14F-4D97-AF65-F5344CB8AC3E}">
        <p14:creationId xmlns:p14="http://schemas.microsoft.com/office/powerpoint/2010/main" val="4160939988"/>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txBox="1">
            <a:spLocks noGrp="1" noChangeArrowheads="1"/>
          </p:cNvSpPr>
          <p:nvPr/>
        </p:nvSpPr>
        <p:spPr bwMode="auto">
          <a:xfrm>
            <a:off x="6964974" y="635635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CC0000"/>
              </a:buClr>
              <a:buSzPct val="75000"/>
              <a:buFont typeface="Wingdings" pitchFamily="2" charset="2"/>
              <a:buChar char="p"/>
              <a:defRPr kumimoji="1" sz="32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buChar char="n"/>
              <a:defRPr kumimoji="1" sz="28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buChar char="p"/>
              <a:defRPr kumimoji="1" sz="26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buChar char="§"/>
              <a:defRPr kumimoji="1" sz="24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9pPr>
          </a:lstStyle>
          <a:p>
            <a:pPr algn="r" eaLnBrk="1" hangingPunct="1">
              <a:spcBef>
                <a:spcPct val="0"/>
              </a:spcBef>
              <a:buClrTx/>
              <a:buSzTx/>
              <a:buFontTx/>
              <a:buNone/>
            </a:pPr>
            <a:fld id="{7028A0A9-4CF3-40A6-B982-1394DED65245}" type="slidenum">
              <a:rPr kumimoji="0" lang="zh-TW" altLang="en-US" sz="1000"/>
              <a:pPr algn="r" eaLnBrk="1" hangingPunct="1">
                <a:spcBef>
                  <a:spcPct val="0"/>
                </a:spcBef>
                <a:buClrTx/>
                <a:buSzTx/>
                <a:buFontTx/>
                <a:buNone/>
              </a:pPr>
              <a:t>41</a:t>
            </a:fld>
            <a:endParaRPr kumimoji="0" lang="en-US" altLang="zh-TW" sz="1000"/>
          </a:p>
        </p:txBody>
      </p:sp>
      <p:graphicFrame>
        <p:nvGraphicFramePr>
          <p:cNvPr id="31020" name="Group 300"/>
          <p:cNvGraphicFramePr>
            <a:graphicFrameLocks noGrp="1"/>
          </p:cNvGraphicFramePr>
          <p:nvPr/>
        </p:nvGraphicFramePr>
        <p:xfrm>
          <a:off x="252047" y="1768475"/>
          <a:ext cx="8573966" cy="4397376"/>
        </p:xfrm>
        <a:graphic>
          <a:graphicData uri="http://schemas.openxmlformats.org/drawingml/2006/table">
            <a:tbl>
              <a:tblPr/>
              <a:tblGrid>
                <a:gridCol w="465992"/>
                <a:gridCol w="663820"/>
                <a:gridCol w="1661746"/>
                <a:gridCol w="1462454"/>
                <a:gridCol w="1926980"/>
                <a:gridCol w="2392974"/>
              </a:tblGrid>
              <a:tr h="762000">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1" fontAlgn="base" latinLnBrk="0" hangingPunct="1">
                        <a:lnSpc>
                          <a:spcPts val="2000"/>
                        </a:lnSpc>
                        <a:spcBef>
                          <a:spcPct val="0"/>
                        </a:spcBef>
                        <a:spcAft>
                          <a:spcPct val="0"/>
                        </a:spcAft>
                        <a:buClr>
                          <a:srgbClr val="A50021"/>
                        </a:buClr>
                        <a:buSzPct val="75000"/>
                        <a:buFont typeface="Wingdings" pitchFamily="2" charset="2"/>
                        <a:buNone/>
                        <a:tabLst/>
                      </a:pPr>
                      <a:r>
                        <a:rPr kumimoji="1" lang="zh-TW" altLang="en-US" sz="2200" b="1"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等級</a:t>
                      </a:r>
                      <a:endParaRPr kumimoji="1" lang="en-US" altLang="zh-TW" sz="22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txBody>
                  <a:tcPr marL="42203" marR="42203"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gradFill rotWithShape="1">
                      <a:gsLst>
                        <a:gs pos="0">
                          <a:srgbClr val="8CADEA"/>
                        </a:gs>
                        <a:gs pos="50000">
                          <a:srgbClr val="BACCF0"/>
                        </a:gs>
                        <a:gs pos="100000">
                          <a:srgbClr val="DEE6F7"/>
                        </a:gs>
                      </a:gsLst>
                      <a:lin ang="2700000" scaled="1"/>
                    </a:gradFill>
                  </a:tcPr>
                </a:tc>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1" fontAlgn="base" latinLnBrk="0" hangingPunct="1">
                        <a:lnSpc>
                          <a:spcPct val="100000"/>
                        </a:lnSpc>
                        <a:spcBef>
                          <a:spcPct val="0"/>
                        </a:spcBef>
                        <a:spcAft>
                          <a:spcPct val="0"/>
                        </a:spcAft>
                        <a:buClr>
                          <a:srgbClr val="A50021"/>
                        </a:buClr>
                        <a:buSzPct val="75000"/>
                        <a:buFont typeface="Wingdings" pitchFamily="2" charset="2"/>
                        <a:buNone/>
                        <a:tabLst/>
                      </a:pPr>
                      <a:r>
                        <a:rPr kumimoji="0" lang="zh-TW" altLang="zh-TW" sz="2200" b="1"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影響</a:t>
                      </a:r>
                      <a:endParaRPr kumimoji="0" lang="en-US" altLang="zh-TW" sz="2200" b="1"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
                          <a:srgbClr val="A50021"/>
                        </a:buClr>
                        <a:buSzPct val="75000"/>
                        <a:buFont typeface="Wingdings" pitchFamily="2" charset="2"/>
                        <a:buNone/>
                        <a:tabLst/>
                      </a:pPr>
                      <a:r>
                        <a:rPr kumimoji="0" lang="zh-TW" altLang="zh-TW" sz="2200" b="1"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程度</a:t>
                      </a:r>
                      <a:endParaRPr kumimoji="0" lang="zh-TW" altLang="en-US" sz="2200" b="1"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endParaRPr>
                    </a:p>
                  </a:txBody>
                  <a:tcPr marL="42203" marR="42203"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gradFill rotWithShape="1">
                      <a:gsLst>
                        <a:gs pos="0">
                          <a:srgbClr val="8CADEA"/>
                        </a:gs>
                        <a:gs pos="50000">
                          <a:srgbClr val="BACCF0"/>
                        </a:gs>
                        <a:gs pos="100000">
                          <a:srgbClr val="DEE6F7"/>
                        </a:gs>
                      </a:gsLst>
                      <a:lin ang="2700000" scaled="1"/>
                    </a:gradFill>
                  </a:tcPr>
                </a:tc>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1" fontAlgn="base" latinLnBrk="0" hangingPunct="1">
                        <a:lnSpc>
                          <a:spcPct val="100000"/>
                        </a:lnSpc>
                        <a:spcBef>
                          <a:spcPct val="0"/>
                        </a:spcBef>
                        <a:spcAft>
                          <a:spcPct val="0"/>
                        </a:spcAft>
                        <a:buClr>
                          <a:srgbClr val="A50021"/>
                        </a:buClr>
                        <a:buSzPct val="75000"/>
                        <a:buFont typeface="Wingdings" pitchFamily="2" charset="2"/>
                        <a:buNone/>
                        <a:tabLst/>
                      </a:pPr>
                      <a:r>
                        <a:rPr kumimoji="0" lang="zh-TW" altLang="en-US" sz="22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財產損失</a:t>
                      </a:r>
                      <a:endParaRPr kumimoji="0" lang="en-US" altLang="zh-TW" sz="22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txBody>
                  <a:tcPr marL="42203" marR="42203"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gradFill rotWithShape="1">
                      <a:gsLst>
                        <a:gs pos="0">
                          <a:srgbClr val="8CADEA"/>
                        </a:gs>
                        <a:gs pos="50000">
                          <a:srgbClr val="BACCF0"/>
                        </a:gs>
                        <a:gs pos="100000">
                          <a:srgbClr val="DEE6F7"/>
                        </a:gs>
                      </a:gsLst>
                      <a:lin ang="2700000" scaled="1"/>
                    </a:gradFill>
                  </a:tcPr>
                </a:tc>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1" fontAlgn="base" latinLnBrk="0" hangingPunct="1">
                        <a:lnSpc>
                          <a:spcPct val="100000"/>
                        </a:lnSpc>
                        <a:spcBef>
                          <a:spcPct val="0"/>
                        </a:spcBef>
                        <a:spcAft>
                          <a:spcPct val="0"/>
                        </a:spcAft>
                        <a:buClr>
                          <a:srgbClr val="A50021"/>
                        </a:buClr>
                        <a:buSzPct val="75000"/>
                        <a:buFont typeface="Wingdings" pitchFamily="2" charset="2"/>
                        <a:buNone/>
                        <a:tabLst/>
                      </a:pPr>
                      <a:r>
                        <a:rPr kumimoji="0" lang="zh-TW" altLang="en-US" sz="22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形象</a:t>
                      </a:r>
                    </a:p>
                  </a:txBody>
                  <a:tcPr marL="42203" marR="42203"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gradFill rotWithShape="1">
                      <a:gsLst>
                        <a:gs pos="0">
                          <a:srgbClr val="8CADEA"/>
                        </a:gs>
                        <a:gs pos="50000">
                          <a:srgbClr val="BACCF0"/>
                        </a:gs>
                        <a:gs pos="100000">
                          <a:srgbClr val="DEE6F7"/>
                        </a:gs>
                      </a:gsLst>
                      <a:lin ang="2700000" scaled="1"/>
                    </a:gradFill>
                  </a:tcPr>
                </a:tc>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1" fontAlgn="base" latinLnBrk="0" hangingPunct="1">
                        <a:lnSpc>
                          <a:spcPct val="100000"/>
                        </a:lnSpc>
                        <a:spcBef>
                          <a:spcPct val="0"/>
                        </a:spcBef>
                        <a:spcAft>
                          <a:spcPct val="0"/>
                        </a:spcAft>
                        <a:buClr>
                          <a:srgbClr val="A50021"/>
                        </a:buClr>
                        <a:buSzPct val="75000"/>
                        <a:buFont typeface="Wingdings" pitchFamily="2" charset="2"/>
                        <a:buNone/>
                        <a:tabLst/>
                      </a:pPr>
                      <a:r>
                        <a:rPr kumimoji="0" lang="zh-TW" altLang="en-US" sz="22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社會反映</a:t>
                      </a:r>
                    </a:p>
                  </a:txBody>
                  <a:tcPr marL="42203" marR="42203"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gradFill rotWithShape="1">
                      <a:gsLst>
                        <a:gs pos="0">
                          <a:srgbClr val="8CADEA"/>
                        </a:gs>
                        <a:gs pos="50000">
                          <a:srgbClr val="BACCF0"/>
                        </a:gs>
                        <a:gs pos="100000">
                          <a:srgbClr val="DEE6F7"/>
                        </a:gs>
                      </a:gsLst>
                      <a:lin ang="2700000" scaled="1"/>
                    </a:gradFill>
                  </a:tcPr>
                </a:tc>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1" fontAlgn="base" latinLnBrk="0" hangingPunct="1">
                        <a:lnSpc>
                          <a:spcPct val="100000"/>
                        </a:lnSpc>
                        <a:spcBef>
                          <a:spcPct val="0"/>
                        </a:spcBef>
                        <a:spcAft>
                          <a:spcPct val="0"/>
                        </a:spcAft>
                        <a:buClr>
                          <a:srgbClr val="A50021"/>
                        </a:buClr>
                        <a:buSzPct val="75000"/>
                        <a:buFont typeface="Wingdings" pitchFamily="2" charset="2"/>
                        <a:buNone/>
                        <a:tabLst/>
                      </a:pPr>
                      <a:r>
                        <a:rPr kumimoji="0" lang="zh-TW" altLang="en-US" sz="22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法律</a:t>
                      </a:r>
                      <a:r>
                        <a:rPr kumimoji="0" lang="en-US" altLang="zh-TW" sz="22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a:t>
                      </a:r>
                      <a:r>
                        <a:rPr kumimoji="0" lang="zh-TW" altLang="en-US" sz="22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機關處分</a:t>
                      </a:r>
                    </a:p>
                  </a:txBody>
                  <a:tcPr marL="42203" marR="42203"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gradFill rotWithShape="1">
                      <a:gsLst>
                        <a:gs pos="0">
                          <a:srgbClr val="8CADEA"/>
                        </a:gs>
                        <a:gs pos="50000">
                          <a:srgbClr val="BACCF0"/>
                        </a:gs>
                        <a:gs pos="100000">
                          <a:srgbClr val="DEE6F7"/>
                        </a:gs>
                      </a:gsLst>
                      <a:lin ang="2700000" scaled="1"/>
                    </a:gradFill>
                  </a:tcPr>
                </a:tc>
              </a:tr>
              <a:tr h="1033463">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1" fontAlgn="base" latinLnBrk="0" hangingPunct="1">
                        <a:lnSpc>
                          <a:spcPct val="100000"/>
                        </a:lnSpc>
                        <a:spcBef>
                          <a:spcPct val="0"/>
                        </a:spcBef>
                        <a:spcAft>
                          <a:spcPct val="0"/>
                        </a:spcAft>
                        <a:buClr>
                          <a:srgbClr val="A50021"/>
                        </a:buClr>
                        <a:buSzPct val="75000"/>
                        <a:buFont typeface="Wingdings" pitchFamily="2" charset="2"/>
                        <a:buNone/>
                        <a:tabLst/>
                      </a:pPr>
                      <a:r>
                        <a:rPr kumimoji="1" lang="en-US" altLang="zh-TW" sz="2200" b="0" i="0" u="none" strike="noStrike" cap="none" normalizeH="0" baseline="0" smtClean="0">
                          <a:ln>
                            <a:noFill/>
                          </a:ln>
                          <a:solidFill>
                            <a:srgbClr val="000000"/>
                          </a:solidFill>
                          <a:effectLst/>
                          <a:latin typeface="標楷體" pitchFamily="65" charset="-120"/>
                          <a:ea typeface="標楷體" pitchFamily="65" charset="-120"/>
                          <a:cs typeface="Times New Roman" pitchFamily="18" charset="0"/>
                        </a:rPr>
                        <a:t>3</a:t>
                      </a:r>
                      <a:endParaRPr kumimoji="1" lang="en-US" altLang="zh-TW" sz="22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endParaRPr>
                    </a:p>
                  </a:txBody>
                  <a:tcPr marL="42203" marR="42203"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gradFill rotWithShape="1">
                      <a:gsLst>
                        <a:gs pos="0">
                          <a:srgbClr val="86E8FF"/>
                        </a:gs>
                        <a:gs pos="50000">
                          <a:srgbClr val="BEF3FF"/>
                        </a:gs>
                        <a:gs pos="51241">
                          <a:srgbClr val="C4F4FF"/>
                        </a:gs>
                        <a:gs pos="100000">
                          <a:srgbClr val="FFFFFF"/>
                        </a:gs>
                        <a:gs pos="100000">
                          <a:srgbClr val="DBF6FF"/>
                        </a:gs>
                      </a:gsLst>
                      <a:lin ang="2700000" scaled="1"/>
                    </a:gradFill>
                  </a:tcPr>
                </a:tc>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1" fontAlgn="base" latinLnBrk="0" hangingPunct="1">
                        <a:lnSpc>
                          <a:spcPct val="100000"/>
                        </a:lnSpc>
                        <a:spcBef>
                          <a:spcPct val="0"/>
                        </a:spcBef>
                        <a:spcAft>
                          <a:spcPct val="0"/>
                        </a:spcAft>
                        <a:buClr>
                          <a:srgbClr val="A50021"/>
                        </a:buClr>
                        <a:buSzPct val="75000"/>
                        <a:buFont typeface="Wingdings" pitchFamily="2" charset="2"/>
                        <a:buNone/>
                        <a:tabLst/>
                      </a:pPr>
                      <a:r>
                        <a:rPr kumimoji="0" lang="zh-TW" altLang="en-US" sz="22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非常</a:t>
                      </a:r>
                      <a:endParaRPr kumimoji="0" lang="en-US" altLang="zh-TW" sz="22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
                          <a:srgbClr val="A50021"/>
                        </a:buClr>
                        <a:buSzPct val="75000"/>
                        <a:buFont typeface="Wingdings" pitchFamily="2" charset="2"/>
                        <a:buNone/>
                        <a:tabLst/>
                      </a:pPr>
                      <a:r>
                        <a:rPr kumimoji="0" lang="zh-TW" altLang="en-US" sz="22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嚴重</a:t>
                      </a:r>
                    </a:p>
                  </a:txBody>
                  <a:tcPr marL="42203" marR="42203"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gradFill rotWithShape="1">
                      <a:gsLst>
                        <a:gs pos="0">
                          <a:srgbClr val="86E8FF"/>
                        </a:gs>
                        <a:gs pos="50000">
                          <a:srgbClr val="BEF3FF"/>
                        </a:gs>
                        <a:gs pos="51241">
                          <a:srgbClr val="C4F4FF"/>
                        </a:gs>
                        <a:gs pos="100000">
                          <a:srgbClr val="FFFFFF"/>
                        </a:gs>
                        <a:gs pos="100000">
                          <a:srgbClr val="DBF6FF"/>
                        </a:gs>
                      </a:gsLst>
                      <a:lin ang="2700000" scaled="1"/>
                    </a:gradFill>
                  </a:tcPr>
                </a:tc>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1" fontAlgn="base" latinLnBrk="0" hangingPunct="1">
                        <a:lnSpc>
                          <a:spcPct val="100000"/>
                        </a:lnSpc>
                        <a:spcBef>
                          <a:spcPct val="0"/>
                        </a:spcBef>
                        <a:spcAft>
                          <a:spcPct val="0"/>
                        </a:spcAft>
                        <a:buClr>
                          <a:srgbClr val="A50021"/>
                        </a:buClr>
                        <a:buSzPct val="75000"/>
                        <a:buFont typeface="Wingdings" pitchFamily="2" charset="2"/>
                        <a:buNone/>
                        <a:tabLst/>
                      </a:pPr>
                      <a:r>
                        <a:rPr kumimoji="0" lang="en-US" altLang="zh-TW" sz="22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100</a:t>
                      </a:r>
                      <a:r>
                        <a:rPr kumimoji="0" lang="zh-TW" altLang="en-US" sz="22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萬元以上</a:t>
                      </a:r>
                    </a:p>
                  </a:txBody>
                  <a:tcPr marL="42203" marR="42203"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gradFill rotWithShape="1">
                      <a:gsLst>
                        <a:gs pos="0">
                          <a:srgbClr val="86E8FF"/>
                        </a:gs>
                        <a:gs pos="50000">
                          <a:srgbClr val="BEF3FF"/>
                        </a:gs>
                        <a:gs pos="51241">
                          <a:srgbClr val="C4F4FF"/>
                        </a:gs>
                        <a:gs pos="100000">
                          <a:srgbClr val="FFFFFF"/>
                        </a:gs>
                        <a:gs pos="100000">
                          <a:srgbClr val="DBF6FF"/>
                        </a:gs>
                      </a:gsLst>
                      <a:lin ang="2700000" scaled="1"/>
                    </a:gradFill>
                  </a:tcPr>
                </a:tc>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1" fontAlgn="base" latinLnBrk="0" hangingPunct="1">
                        <a:lnSpc>
                          <a:spcPct val="100000"/>
                        </a:lnSpc>
                        <a:spcBef>
                          <a:spcPct val="0"/>
                        </a:spcBef>
                        <a:spcAft>
                          <a:spcPct val="0"/>
                        </a:spcAft>
                        <a:buClr>
                          <a:srgbClr val="A50021"/>
                        </a:buClr>
                        <a:buSzPct val="75000"/>
                        <a:buFont typeface="Wingdings" pitchFamily="2" charset="2"/>
                        <a:buNone/>
                        <a:tabLst/>
                      </a:pPr>
                      <a:r>
                        <a:rPr kumimoji="1" lang="zh-TW" altLang="en-US" sz="2200" b="1" i="0" u="none" strike="noStrike" cap="none" normalizeH="0" baseline="0" dirty="0" smtClean="0">
                          <a:ln>
                            <a:noFill/>
                          </a:ln>
                          <a:solidFill>
                            <a:srgbClr val="CC0000"/>
                          </a:solidFill>
                          <a:effectLst/>
                          <a:latin typeface="標楷體" pitchFamily="65" charset="-120"/>
                          <a:ea typeface="標楷體" pitchFamily="65" charset="-120"/>
                          <a:cs typeface="Times New Roman" pitchFamily="18" charset="0"/>
                        </a:rPr>
                        <a:t>市政府</a:t>
                      </a:r>
                      <a:endParaRPr kumimoji="1" lang="en-US" altLang="zh-TW" sz="2200" b="1" i="0" u="none" strike="noStrike" cap="none" normalizeH="0" baseline="0" dirty="0" smtClean="0">
                        <a:ln>
                          <a:noFill/>
                        </a:ln>
                        <a:solidFill>
                          <a:srgbClr val="CC0000"/>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
                          <a:srgbClr val="A50021"/>
                        </a:buClr>
                        <a:buSzPct val="75000"/>
                        <a:buFont typeface="Wingdings" pitchFamily="2" charset="2"/>
                        <a:buNone/>
                        <a:tabLst/>
                      </a:pPr>
                      <a:r>
                        <a:rPr kumimoji="1" lang="zh-TW" altLang="en-US" sz="2200" b="1" i="0" u="none" strike="noStrike" cap="none" normalizeH="0" baseline="0" dirty="0" smtClean="0">
                          <a:ln>
                            <a:noFill/>
                          </a:ln>
                          <a:solidFill>
                            <a:srgbClr val="CC0000"/>
                          </a:solidFill>
                          <a:effectLst/>
                          <a:latin typeface="標楷體" pitchFamily="65" charset="-120"/>
                          <a:ea typeface="標楷體" pitchFamily="65" charset="-120"/>
                          <a:cs typeface="Times New Roman" pitchFamily="18" charset="0"/>
                        </a:rPr>
                        <a:t>形象受損</a:t>
                      </a:r>
                    </a:p>
                  </a:txBody>
                  <a:tcPr marL="42203" marR="42203"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gradFill rotWithShape="1">
                      <a:gsLst>
                        <a:gs pos="0">
                          <a:srgbClr val="86E8FF"/>
                        </a:gs>
                        <a:gs pos="50000">
                          <a:srgbClr val="BEF3FF"/>
                        </a:gs>
                        <a:gs pos="51241">
                          <a:srgbClr val="C4F4FF"/>
                        </a:gs>
                        <a:gs pos="100000">
                          <a:srgbClr val="FFFFFF"/>
                        </a:gs>
                        <a:gs pos="100000">
                          <a:srgbClr val="DBF6FF"/>
                        </a:gs>
                      </a:gsLst>
                      <a:lin ang="2700000" scaled="1"/>
                    </a:gradFill>
                  </a:tcPr>
                </a:tc>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1" fontAlgn="base" latinLnBrk="0" hangingPunct="1">
                        <a:lnSpc>
                          <a:spcPct val="100000"/>
                        </a:lnSpc>
                        <a:spcBef>
                          <a:spcPct val="0"/>
                        </a:spcBef>
                        <a:spcAft>
                          <a:spcPct val="0"/>
                        </a:spcAft>
                        <a:buClr>
                          <a:srgbClr val="A50021"/>
                        </a:buClr>
                        <a:buSzPct val="75000"/>
                        <a:buFont typeface="Wingdings" pitchFamily="2" charset="2"/>
                        <a:buNone/>
                        <a:tabLst/>
                      </a:pPr>
                      <a:r>
                        <a:rPr kumimoji="1" lang="zh-TW" altLang="en-US" sz="2200" b="1" i="0" u="none" strike="noStrike" cap="none" normalizeH="0" baseline="0" dirty="0" smtClean="0">
                          <a:ln>
                            <a:noFill/>
                          </a:ln>
                          <a:solidFill>
                            <a:srgbClr val="A50021"/>
                          </a:solidFill>
                          <a:effectLst/>
                          <a:latin typeface="標楷體" pitchFamily="65" charset="-120"/>
                          <a:ea typeface="標楷體" pitchFamily="65" charset="-120"/>
                          <a:cs typeface="Times New Roman" pitchFamily="18" charset="0"/>
                        </a:rPr>
                        <a:t>大規模</a:t>
                      </a:r>
                      <a:endParaRPr kumimoji="1" lang="en-US" altLang="zh-TW" sz="2200" b="1" i="0" u="none" strike="noStrike" cap="none" normalizeH="0" baseline="0" dirty="0" smtClean="0">
                        <a:ln>
                          <a:noFill/>
                        </a:ln>
                        <a:solidFill>
                          <a:srgbClr val="A5002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
                          <a:srgbClr val="A50021"/>
                        </a:buClr>
                        <a:buSzPct val="75000"/>
                        <a:buFont typeface="Wingdings" pitchFamily="2" charset="2"/>
                        <a:buNone/>
                        <a:tabLst/>
                      </a:pPr>
                      <a:r>
                        <a:rPr kumimoji="1" lang="zh-TW" altLang="en-US" sz="2200" b="1" i="0" u="none" strike="noStrike" cap="none" normalizeH="0" baseline="0" dirty="0" smtClean="0">
                          <a:ln>
                            <a:noFill/>
                          </a:ln>
                          <a:solidFill>
                            <a:srgbClr val="A50021"/>
                          </a:solidFill>
                          <a:effectLst/>
                          <a:latin typeface="標楷體" pitchFamily="65" charset="-120"/>
                          <a:ea typeface="標楷體" pitchFamily="65" charset="-120"/>
                          <a:cs typeface="Times New Roman" pitchFamily="18" charset="0"/>
                        </a:rPr>
                        <a:t>遊行抗爭</a:t>
                      </a:r>
                    </a:p>
                  </a:txBody>
                  <a:tcPr marL="42203" marR="42203"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gradFill rotWithShape="1">
                      <a:gsLst>
                        <a:gs pos="0">
                          <a:srgbClr val="86E8FF"/>
                        </a:gs>
                        <a:gs pos="50000">
                          <a:srgbClr val="BEF3FF"/>
                        </a:gs>
                        <a:gs pos="51241">
                          <a:srgbClr val="C4F4FF"/>
                        </a:gs>
                        <a:gs pos="100000">
                          <a:srgbClr val="FFFFFF"/>
                        </a:gs>
                        <a:gs pos="100000">
                          <a:srgbClr val="DBF6FF"/>
                        </a:gs>
                      </a:gsLst>
                      <a:lin ang="2700000" scaled="1"/>
                    </a:gradFill>
                  </a:tcPr>
                </a:tc>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1" fontAlgn="base" latinLnBrk="0" hangingPunct="1">
                        <a:lnSpc>
                          <a:spcPct val="100000"/>
                        </a:lnSpc>
                        <a:spcBef>
                          <a:spcPct val="0"/>
                        </a:spcBef>
                        <a:spcAft>
                          <a:spcPct val="0"/>
                        </a:spcAft>
                        <a:buClr>
                          <a:srgbClr val="A50021"/>
                        </a:buClr>
                        <a:buSzPct val="75000"/>
                        <a:buFont typeface="Wingdings" pitchFamily="2" charset="2"/>
                        <a:buNone/>
                        <a:tabLst/>
                      </a:pPr>
                      <a:r>
                        <a:rPr kumimoji="1" lang="zh-TW" altLang="en-US" sz="2200" b="1" i="0" u="none" strike="noStrike" cap="none" normalizeH="0" baseline="0" dirty="0" smtClean="0">
                          <a:ln>
                            <a:noFill/>
                          </a:ln>
                          <a:solidFill>
                            <a:srgbClr val="A50021"/>
                          </a:solidFill>
                          <a:effectLst/>
                          <a:latin typeface="標楷體" pitchFamily="65" charset="-120"/>
                          <a:ea typeface="標楷體" pitchFamily="65" charset="-120"/>
                          <a:cs typeface="Times New Roman" pitchFamily="18" charset="0"/>
                        </a:rPr>
                        <a:t>民刑事責任</a:t>
                      </a:r>
                    </a:p>
                  </a:txBody>
                  <a:tcPr marL="43200" marR="43200" marT="46800" marB="46800" anchor="ctr" anchorCtr="1"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gradFill rotWithShape="1">
                      <a:gsLst>
                        <a:gs pos="0">
                          <a:srgbClr val="86E8FF"/>
                        </a:gs>
                        <a:gs pos="50000">
                          <a:srgbClr val="BEF3FF"/>
                        </a:gs>
                        <a:gs pos="51241">
                          <a:srgbClr val="C4F4FF"/>
                        </a:gs>
                        <a:gs pos="100000">
                          <a:srgbClr val="FFFFFF"/>
                        </a:gs>
                        <a:gs pos="100000">
                          <a:srgbClr val="DBF6FF"/>
                        </a:gs>
                      </a:gsLst>
                      <a:lin ang="2700000" scaled="1"/>
                    </a:gradFill>
                  </a:tcPr>
                </a:tc>
              </a:tr>
              <a:tr h="1312863">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1" fontAlgn="base" latinLnBrk="0" hangingPunct="1">
                        <a:lnSpc>
                          <a:spcPct val="100000"/>
                        </a:lnSpc>
                        <a:spcBef>
                          <a:spcPct val="0"/>
                        </a:spcBef>
                        <a:spcAft>
                          <a:spcPct val="0"/>
                        </a:spcAft>
                        <a:buClr>
                          <a:srgbClr val="A50021"/>
                        </a:buClr>
                        <a:buSzPct val="75000"/>
                        <a:buFont typeface="Wingdings" pitchFamily="2" charset="2"/>
                        <a:buNone/>
                        <a:tabLst/>
                      </a:pPr>
                      <a:r>
                        <a:rPr kumimoji="1" lang="en-US" altLang="zh-TW" sz="2200" b="0" i="0" u="none" strike="noStrike" cap="none" normalizeH="0" baseline="0" smtClean="0">
                          <a:ln>
                            <a:noFill/>
                          </a:ln>
                          <a:solidFill>
                            <a:srgbClr val="000000"/>
                          </a:solidFill>
                          <a:effectLst/>
                          <a:latin typeface="標楷體" pitchFamily="65" charset="-120"/>
                          <a:ea typeface="標楷體" pitchFamily="65" charset="-120"/>
                          <a:cs typeface="Times New Roman" pitchFamily="18" charset="0"/>
                        </a:rPr>
                        <a:t>2</a:t>
                      </a:r>
                      <a:endParaRPr kumimoji="1" lang="en-US" altLang="zh-TW" sz="22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endParaRPr>
                    </a:p>
                  </a:txBody>
                  <a:tcPr marL="42203" marR="42203"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gradFill rotWithShape="1">
                      <a:gsLst>
                        <a:gs pos="0">
                          <a:srgbClr val="86E8FF"/>
                        </a:gs>
                        <a:gs pos="50000">
                          <a:srgbClr val="BEF3FF"/>
                        </a:gs>
                        <a:gs pos="51241">
                          <a:srgbClr val="C4F4FF"/>
                        </a:gs>
                        <a:gs pos="100000">
                          <a:srgbClr val="FFFFFF"/>
                        </a:gs>
                        <a:gs pos="100000">
                          <a:srgbClr val="DBF6FF"/>
                        </a:gs>
                      </a:gsLst>
                      <a:lin ang="2700000" scaled="1"/>
                    </a:gradFill>
                  </a:tcPr>
                </a:tc>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1" fontAlgn="base" latinLnBrk="0" hangingPunct="1">
                        <a:lnSpc>
                          <a:spcPct val="100000"/>
                        </a:lnSpc>
                        <a:spcBef>
                          <a:spcPct val="0"/>
                        </a:spcBef>
                        <a:spcAft>
                          <a:spcPct val="0"/>
                        </a:spcAft>
                        <a:buClr>
                          <a:srgbClr val="A50021"/>
                        </a:buClr>
                        <a:buSzPct val="75000"/>
                        <a:buFont typeface="Wingdings" pitchFamily="2" charset="2"/>
                        <a:buNone/>
                        <a:tabLst/>
                      </a:pPr>
                      <a:r>
                        <a:rPr kumimoji="0" lang="zh-TW" altLang="en-US" sz="22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嚴重</a:t>
                      </a:r>
                    </a:p>
                  </a:txBody>
                  <a:tcPr marL="42203" marR="42203"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gradFill rotWithShape="1">
                      <a:gsLst>
                        <a:gs pos="0">
                          <a:srgbClr val="86E8FF"/>
                        </a:gs>
                        <a:gs pos="50000">
                          <a:srgbClr val="BEF3FF"/>
                        </a:gs>
                        <a:gs pos="51241">
                          <a:srgbClr val="C4F4FF"/>
                        </a:gs>
                        <a:gs pos="100000">
                          <a:srgbClr val="FFFFFF"/>
                        </a:gs>
                        <a:gs pos="100000">
                          <a:srgbClr val="DBF6FF"/>
                        </a:gs>
                      </a:gsLst>
                      <a:lin ang="2700000" scaled="1"/>
                    </a:gradFill>
                  </a:tcPr>
                </a:tc>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1" fontAlgn="base" latinLnBrk="0" hangingPunct="1">
                        <a:lnSpc>
                          <a:spcPct val="100000"/>
                        </a:lnSpc>
                        <a:spcBef>
                          <a:spcPct val="0"/>
                        </a:spcBef>
                        <a:spcAft>
                          <a:spcPct val="0"/>
                        </a:spcAft>
                        <a:buClr>
                          <a:srgbClr val="A50021"/>
                        </a:buClr>
                        <a:buSzPct val="75000"/>
                        <a:buFont typeface="Wingdings" pitchFamily="2" charset="2"/>
                        <a:buNone/>
                        <a:tabLst/>
                      </a:pPr>
                      <a:r>
                        <a:rPr kumimoji="0" lang="en-US" altLang="zh-TW" sz="22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50</a:t>
                      </a:r>
                      <a:r>
                        <a:rPr kumimoji="0" lang="zh-TW" altLang="en-US" sz="22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萬元以上</a:t>
                      </a:r>
                    </a:p>
                  </a:txBody>
                  <a:tcPr marL="42203" marR="42203"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gradFill rotWithShape="1">
                      <a:gsLst>
                        <a:gs pos="0">
                          <a:srgbClr val="86E8FF"/>
                        </a:gs>
                        <a:gs pos="50000">
                          <a:srgbClr val="BEF3FF"/>
                        </a:gs>
                        <a:gs pos="51241">
                          <a:srgbClr val="C4F4FF"/>
                        </a:gs>
                        <a:gs pos="100000">
                          <a:srgbClr val="FFFFFF"/>
                        </a:gs>
                        <a:gs pos="100000">
                          <a:srgbClr val="DBF6FF"/>
                        </a:gs>
                      </a:gsLst>
                      <a:lin ang="2700000" scaled="1"/>
                    </a:gradFill>
                  </a:tcPr>
                </a:tc>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1" fontAlgn="base" latinLnBrk="0" hangingPunct="1">
                        <a:lnSpc>
                          <a:spcPct val="100000"/>
                        </a:lnSpc>
                        <a:spcBef>
                          <a:spcPct val="0"/>
                        </a:spcBef>
                        <a:spcAft>
                          <a:spcPct val="0"/>
                        </a:spcAft>
                        <a:buClr>
                          <a:srgbClr val="A50021"/>
                        </a:buClr>
                        <a:buSzPct val="75000"/>
                        <a:buFont typeface="Wingdings" pitchFamily="2" charset="2"/>
                        <a:buNone/>
                        <a:tabLst/>
                      </a:pPr>
                      <a:r>
                        <a:rPr kumimoji="1" lang="zh-TW" altLang="en-US" sz="2200" b="1" i="0" u="none" strike="noStrike" cap="none" normalizeH="0" baseline="0" dirty="0" smtClean="0">
                          <a:ln>
                            <a:noFill/>
                          </a:ln>
                          <a:solidFill>
                            <a:srgbClr val="CC0000"/>
                          </a:solidFill>
                          <a:effectLst/>
                          <a:latin typeface="標楷體" pitchFamily="65" charset="-120"/>
                          <a:ea typeface="標楷體" pitchFamily="65" charset="-120"/>
                          <a:cs typeface="Times New Roman" pitchFamily="18" charset="0"/>
                        </a:rPr>
                        <a:t>機關</a:t>
                      </a:r>
                      <a:endParaRPr kumimoji="1" lang="en-US" altLang="zh-TW" sz="2200" b="1" i="0" u="none" strike="noStrike" cap="none" normalizeH="0" baseline="0" dirty="0" smtClean="0">
                        <a:ln>
                          <a:noFill/>
                        </a:ln>
                        <a:solidFill>
                          <a:srgbClr val="CC0000"/>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
                          <a:srgbClr val="A50021"/>
                        </a:buClr>
                        <a:buSzPct val="75000"/>
                        <a:buFont typeface="Wingdings" pitchFamily="2" charset="2"/>
                        <a:buNone/>
                        <a:tabLst/>
                      </a:pPr>
                      <a:r>
                        <a:rPr kumimoji="1" lang="zh-TW" altLang="en-US" sz="2200" b="1" i="0" u="none" strike="noStrike" cap="none" normalizeH="0" baseline="0" dirty="0" smtClean="0">
                          <a:ln>
                            <a:noFill/>
                          </a:ln>
                          <a:solidFill>
                            <a:srgbClr val="CC0000"/>
                          </a:solidFill>
                          <a:effectLst/>
                          <a:latin typeface="標楷體" pitchFamily="65" charset="-120"/>
                          <a:ea typeface="標楷體" pitchFamily="65" charset="-120"/>
                          <a:cs typeface="Times New Roman" pitchFamily="18" charset="0"/>
                        </a:rPr>
                        <a:t>形象受損</a:t>
                      </a:r>
                    </a:p>
                  </a:txBody>
                  <a:tcPr marL="42203" marR="42203"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gradFill rotWithShape="1">
                      <a:gsLst>
                        <a:gs pos="0">
                          <a:srgbClr val="86E8FF"/>
                        </a:gs>
                        <a:gs pos="50000">
                          <a:srgbClr val="BEF3FF"/>
                        </a:gs>
                        <a:gs pos="51241">
                          <a:srgbClr val="C4F4FF"/>
                        </a:gs>
                        <a:gs pos="100000">
                          <a:srgbClr val="FFFFFF"/>
                        </a:gs>
                        <a:gs pos="100000">
                          <a:srgbClr val="DBF6FF"/>
                        </a:gs>
                      </a:gsLst>
                      <a:lin ang="2700000" scaled="1"/>
                    </a:gradFill>
                  </a:tcPr>
                </a:tc>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1" fontAlgn="base" latinLnBrk="0" hangingPunct="1">
                        <a:lnSpc>
                          <a:spcPct val="100000"/>
                        </a:lnSpc>
                        <a:spcBef>
                          <a:spcPct val="0"/>
                        </a:spcBef>
                        <a:spcAft>
                          <a:spcPct val="0"/>
                        </a:spcAft>
                        <a:buClr>
                          <a:srgbClr val="A50021"/>
                        </a:buClr>
                        <a:buSzPct val="75000"/>
                        <a:buFont typeface="Wingdings" pitchFamily="2" charset="2"/>
                        <a:buNone/>
                        <a:tabLst/>
                      </a:pPr>
                      <a:r>
                        <a:rPr kumimoji="1" lang="zh-TW" altLang="en-US" sz="2200" b="1" i="0" u="none" strike="noStrike" cap="none" normalizeH="0" baseline="0" dirty="0" smtClean="0">
                          <a:ln>
                            <a:noFill/>
                          </a:ln>
                          <a:solidFill>
                            <a:srgbClr val="A50021"/>
                          </a:solidFill>
                          <a:effectLst/>
                          <a:latin typeface="標楷體" pitchFamily="65" charset="-120"/>
                          <a:ea typeface="標楷體" pitchFamily="65" charset="-120"/>
                          <a:cs typeface="Times New Roman" pitchFamily="18" charset="0"/>
                        </a:rPr>
                        <a:t>至市府抗爭 </a:t>
                      </a:r>
                    </a:p>
                  </a:txBody>
                  <a:tcPr marL="42203" marR="42203"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gradFill rotWithShape="1">
                      <a:gsLst>
                        <a:gs pos="0">
                          <a:srgbClr val="86E8FF"/>
                        </a:gs>
                        <a:gs pos="50000">
                          <a:srgbClr val="BEF3FF"/>
                        </a:gs>
                        <a:gs pos="51241">
                          <a:srgbClr val="C4F4FF"/>
                        </a:gs>
                        <a:gs pos="100000">
                          <a:srgbClr val="FFFFFF"/>
                        </a:gs>
                        <a:gs pos="100000">
                          <a:srgbClr val="DBF6FF"/>
                        </a:gs>
                      </a:gsLst>
                      <a:lin ang="2700000" scaled="1"/>
                    </a:gradFill>
                  </a:tcPr>
                </a:tc>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1" fontAlgn="base" latinLnBrk="0" hangingPunct="1">
                        <a:lnSpc>
                          <a:spcPct val="100000"/>
                        </a:lnSpc>
                        <a:spcBef>
                          <a:spcPct val="0"/>
                        </a:spcBef>
                        <a:spcAft>
                          <a:spcPct val="0"/>
                        </a:spcAft>
                        <a:buClr>
                          <a:srgbClr val="A50021"/>
                        </a:buClr>
                        <a:buSzPct val="75000"/>
                        <a:buFont typeface="Wingdings" pitchFamily="2" charset="2"/>
                        <a:buNone/>
                        <a:tabLst/>
                      </a:pPr>
                      <a:r>
                        <a:rPr kumimoji="1" lang="zh-TW" altLang="en-US" sz="2200" b="1" i="0" u="none" strike="noStrike" cap="none" normalizeH="0" baseline="0" dirty="0" smtClean="0">
                          <a:ln>
                            <a:noFill/>
                          </a:ln>
                          <a:solidFill>
                            <a:srgbClr val="A50021"/>
                          </a:solidFill>
                          <a:effectLst/>
                          <a:latin typeface="標楷體" pitchFamily="65" charset="-120"/>
                          <a:ea typeface="標楷體" pitchFamily="65" charset="-120"/>
                          <a:cs typeface="Times New Roman" pitchFamily="18" charset="0"/>
                        </a:rPr>
                        <a:t>行政處分</a:t>
                      </a:r>
                    </a:p>
                  </a:txBody>
                  <a:tcPr marL="43200" marR="43200" marT="46800" marB="46800" anchor="ctr" anchorCtr="1"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gradFill rotWithShape="1">
                      <a:gsLst>
                        <a:gs pos="0">
                          <a:srgbClr val="86E8FF"/>
                        </a:gs>
                        <a:gs pos="50000">
                          <a:srgbClr val="BEF3FF"/>
                        </a:gs>
                        <a:gs pos="51241">
                          <a:srgbClr val="C4F4FF"/>
                        </a:gs>
                        <a:gs pos="100000">
                          <a:srgbClr val="FFFFFF"/>
                        </a:gs>
                        <a:gs pos="100000">
                          <a:srgbClr val="DBF6FF"/>
                        </a:gs>
                      </a:gsLst>
                      <a:lin ang="2700000" scaled="1"/>
                    </a:gradFill>
                  </a:tcPr>
                </a:tc>
              </a:tr>
              <a:tr h="1289050">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1" fontAlgn="base" latinLnBrk="0" hangingPunct="1">
                        <a:lnSpc>
                          <a:spcPct val="100000"/>
                        </a:lnSpc>
                        <a:spcBef>
                          <a:spcPct val="0"/>
                        </a:spcBef>
                        <a:spcAft>
                          <a:spcPct val="0"/>
                        </a:spcAft>
                        <a:buClr>
                          <a:srgbClr val="A50021"/>
                        </a:buClr>
                        <a:buSzPct val="75000"/>
                        <a:buFont typeface="Wingdings" pitchFamily="2" charset="2"/>
                        <a:buNone/>
                        <a:tabLst/>
                      </a:pPr>
                      <a:r>
                        <a:rPr kumimoji="1" lang="en-US" altLang="zh-TW" sz="2200" b="0" i="0" u="none" strike="noStrike" cap="none" normalizeH="0" baseline="0" smtClean="0">
                          <a:ln>
                            <a:noFill/>
                          </a:ln>
                          <a:solidFill>
                            <a:srgbClr val="000000"/>
                          </a:solidFill>
                          <a:effectLst/>
                          <a:latin typeface="標楷體" pitchFamily="65" charset="-120"/>
                          <a:ea typeface="標楷體" pitchFamily="65" charset="-120"/>
                          <a:cs typeface="Times New Roman" pitchFamily="18" charset="0"/>
                        </a:rPr>
                        <a:t>1</a:t>
                      </a:r>
                      <a:endParaRPr kumimoji="1" lang="en-US" altLang="zh-TW" sz="22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endParaRPr>
                    </a:p>
                  </a:txBody>
                  <a:tcPr marL="42203" marR="42203"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gradFill rotWithShape="1">
                      <a:gsLst>
                        <a:gs pos="0">
                          <a:srgbClr val="86E8FF"/>
                        </a:gs>
                        <a:gs pos="50000">
                          <a:srgbClr val="BEF3FF"/>
                        </a:gs>
                        <a:gs pos="51241">
                          <a:srgbClr val="C4F4FF"/>
                        </a:gs>
                        <a:gs pos="100000">
                          <a:srgbClr val="FFFFFF"/>
                        </a:gs>
                        <a:gs pos="100000">
                          <a:srgbClr val="DBF6FF"/>
                        </a:gs>
                      </a:gsLst>
                      <a:lin ang="2700000" scaled="1"/>
                    </a:gradFill>
                  </a:tcPr>
                </a:tc>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1" fontAlgn="base" latinLnBrk="0" hangingPunct="1">
                        <a:lnSpc>
                          <a:spcPct val="100000"/>
                        </a:lnSpc>
                        <a:spcBef>
                          <a:spcPct val="0"/>
                        </a:spcBef>
                        <a:spcAft>
                          <a:spcPct val="0"/>
                        </a:spcAft>
                        <a:buClr>
                          <a:srgbClr val="A50021"/>
                        </a:buClr>
                        <a:buSzPct val="75000"/>
                        <a:buFont typeface="Wingdings" pitchFamily="2" charset="2"/>
                        <a:buNone/>
                        <a:tabLst/>
                      </a:pPr>
                      <a:r>
                        <a:rPr kumimoji="0" lang="zh-TW" altLang="en-US" sz="22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輕微</a:t>
                      </a:r>
                    </a:p>
                  </a:txBody>
                  <a:tcPr marL="42203" marR="42203"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gradFill rotWithShape="1">
                      <a:gsLst>
                        <a:gs pos="0">
                          <a:srgbClr val="86E8FF"/>
                        </a:gs>
                        <a:gs pos="50000">
                          <a:srgbClr val="BEF3FF"/>
                        </a:gs>
                        <a:gs pos="51241">
                          <a:srgbClr val="C4F4FF"/>
                        </a:gs>
                        <a:gs pos="100000">
                          <a:srgbClr val="FFFFFF"/>
                        </a:gs>
                        <a:gs pos="100000">
                          <a:srgbClr val="DBF6FF"/>
                        </a:gs>
                      </a:gsLst>
                      <a:lin ang="2700000" scaled="1"/>
                    </a:gradFill>
                  </a:tcPr>
                </a:tc>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1" fontAlgn="base" latinLnBrk="0" hangingPunct="1">
                        <a:lnSpc>
                          <a:spcPct val="100000"/>
                        </a:lnSpc>
                        <a:spcBef>
                          <a:spcPct val="0"/>
                        </a:spcBef>
                        <a:spcAft>
                          <a:spcPct val="0"/>
                        </a:spcAft>
                        <a:buClr>
                          <a:srgbClr val="A50021"/>
                        </a:buClr>
                        <a:buSzPct val="75000"/>
                        <a:buFont typeface="Wingdings" pitchFamily="2" charset="2"/>
                        <a:buNone/>
                        <a:tabLst/>
                      </a:pPr>
                      <a:r>
                        <a:rPr kumimoji="0" lang="en-US" altLang="zh-TW" sz="22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10</a:t>
                      </a:r>
                      <a:r>
                        <a:rPr kumimoji="0" lang="zh-TW" altLang="en-US" sz="22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萬元以上</a:t>
                      </a:r>
                    </a:p>
                  </a:txBody>
                  <a:tcPr marL="42203" marR="42203"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gradFill rotWithShape="1">
                      <a:gsLst>
                        <a:gs pos="0">
                          <a:srgbClr val="86E8FF"/>
                        </a:gs>
                        <a:gs pos="50000">
                          <a:srgbClr val="BEF3FF"/>
                        </a:gs>
                        <a:gs pos="51241">
                          <a:srgbClr val="C4F4FF"/>
                        </a:gs>
                        <a:gs pos="100000">
                          <a:srgbClr val="FFFFFF"/>
                        </a:gs>
                        <a:gs pos="100000">
                          <a:srgbClr val="DBF6FF"/>
                        </a:gs>
                      </a:gsLst>
                      <a:lin ang="2700000" scaled="1"/>
                    </a:gradFill>
                  </a:tcPr>
                </a:tc>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1" fontAlgn="base" latinLnBrk="0" hangingPunct="1">
                        <a:lnSpc>
                          <a:spcPct val="100000"/>
                        </a:lnSpc>
                        <a:spcBef>
                          <a:spcPct val="0"/>
                        </a:spcBef>
                        <a:spcAft>
                          <a:spcPct val="0"/>
                        </a:spcAft>
                        <a:buClr>
                          <a:srgbClr val="A50021"/>
                        </a:buClr>
                        <a:buSzPct val="75000"/>
                        <a:buFont typeface="Wingdings" pitchFamily="2" charset="2"/>
                        <a:buNone/>
                        <a:tabLst/>
                      </a:pPr>
                      <a:r>
                        <a:rPr kumimoji="1" lang="zh-TW" altLang="en-US" sz="2200" b="1" i="0" u="none" strike="noStrike" cap="none" normalizeH="0" baseline="0" dirty="0" smtClean="0">
                          <a:ln>
                            <a:noFill/>
                          </a:ln>
                          <a:solidFill>
                            <a:srgbClr val="CC0000"/>
                          </a:solidFill>
                          <a:effectLst/>
                          <a:latin typeface="標楷體" pitchFamily="65" charset="-120"/>
                          <a:ea typeface="標楷體" pitchFamily="65" charset="-120"/>
                          <a:cs typeface="Times New Roman" pitchFamily="18" charset="0"/>
                        </a:rPr>
                        <a:t>承辦單位</a:t>
                      </a:r>
                      <a:endParaRPr kumimoji="1" lang="en-US" altLang="zh-TW" sz="2200" b="1" i="0" u="none" strike="noStrike" cap="none" normalizeH="0" baseline="0" dirty="0" smtClean="0">
                        <a:ln>
                          <a:noFill/>
                        </a:ln>
                        <a:solidFill>
                          <a:srgbClr val="CC0000"/>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
                          <a:srgbClr val="A50021"/>
                        </a:buClr>
                        <a:buSzPct val="75000"/>
                        <a:buFont typeface="Wingdings" pitchFamily="2" charset="2"/>
                        <a:buNone/>
                        <a:tabLst/>
                      </a:pPr>
                      <a:r>
                        <a:rPr kumimoji="1" lang="zh-TW" altLang="en-US" sz="2200" b="1" i="0" u="none" strike="noStrike" cap="none" normalizeH="0" baseline="0" dirty="0" smtClean="0">
                          <a:ln>
                            <a:noFill/>
                          </a:ln>
                          <a:solidFill>
                            <a:srgbClr val="CC0000"/>
                          </a:solidFill>
                          <a:effectLst/>
                          <a:latin typeface="標楷體" pitchFamily="65" charset="-120"/>
                          <a:ea typeface="標楷體" pitchFamily="65" charset="-120"/>
                          <a:cs typeface="Times New Roman" pitchFamily="18" charset="0"/>
                        </a:rPr>
                        <a:t>形象受損</a:t>
                      </a:r>
                    </a:p>
                  </a:txBody>
                  <a:tcPr marL="42203" marR="42203"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gradFill rotWithShape="1">
                      <a:gsLst>
                        <a:gs pos="0">
                          <a:srgbClr val="86E8FF"/>
                        </a:gs>
                        <a:gs pos="50000">
                          <a:srgbClr val="BEF3FF"/>
                        </a:gs>
                        <a:gs pos="51241">
                          <a:srgbClr val="C4F4FF"/>
                        </a:gs>
                        <a:gs pos="100000">
                          <a:srgbClr val="FFFFFF"/>
                        </a:gs>
                        <a:gs pos="100000">
                          <a:srgbClr val="DBF6FF"/>
                        </a:gs>
                      </a:gsLst>
                      <a:lin ang="2700000" scaled="1"/>
                    </a:gradFill>
                  </a:tcPr>
                </a:tc>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l"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r>
                        <a:rPr kumimoji="1" lang="zh-TW" altLang="en-US" sz="2200" b="1" i="0" u="none" strike="noStrike" cap="none" normalizeH="0" baseline="0" dirty="0" smtClean="0">
                          <a:ln>
                            <a:noFill/>
                          </a:ln>
                          <a:solidFill>
                            <a:srgbClr val="A50021"/>
                          </a:solidFill>
                          <a:effectLst/>
                          <a:latin typeface="標楷體" pitchFamily="65" charset="-120"/>
                          <a:ea typeface="標楷體" pitchFamily="65" charset="-120"/>
                          <a:cs typeface="Times New Roman" pitchFamily="18" charset="0"/>
                        </a:rPr>
                        <a:t>   多位民眾</a:t>
                      </a:r>
                      <a:endParaRPr kumimoji="1" lang="en-US" altLang="zh-TW" sz="2200" b="1" i="0" u="none" strike="noStrike" cap="none" normalizeH="0" baseline="0" dirty="0" smtClean="0">
                        <a:ln>
                          <a:noFill/>
                        </a:ln>
                        <a:solidFill>
                          <a:srgbClr val="A50021"/>
                        </a:solidFill>
                        <a:effectLst/>
                        <a:latin typeface="標楷體" pitchFamily="65" charset="-120"/>
                        <a:ea typeface="標楷體" pitchFamily="65" charset="-120"/>
                        <a:cs typeface="Times New Roman" pitchFamily="18" charset="0"/>
                      </a:endParaRPr>
                    </a:p>
                    <a:p>
                      <a:pPr marL="0" marR="0" lvl="0" indent="0" algn="l"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r>
                        <a:rPr kumimoji="1" lang="zh-TW" altLang="en-US" sz="2200" b="1" i="0" u="none" strike="noStrike" cap="none" normalizeH="0" baseline="0" dirty="0" smtClean="0">
                          <a:ln>
                            <a:noFill/>
                          </a:ln>
                          <a:solidFill>
                            <a:srgbClr val="A50021"/>
                          </a:solidFill>
                          <a:effectLst/>
                          <a:latin typeface="標楷體" pitchFamily="65" charset="-120"/>
                          <a:ea typeface="標楷體" pitchFamily="65" charset="-120"/>
                          <a:cs typeface="Times New Roman" pitchFamily="18" charset="0"/>
                        </a:rPr>
                        <a:t>   電話抱怨</a:t>
                      </a:r>
                    </a:p>
                  </a:txBody>
                  <a:tcPr marL="42203" marR="42203"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gradFill rotWithShape="1">
                      <a:gsLst>
                        <a:gs pos="0">
                          <a:srgbClr val="86E8FF"/>
                        </a:gs>
                        <a:gs pos="50000">
                          <a:srgbClr val="BEF3FF"/>
                        </a:gs>
                        <a:gs pos="51241">
                          <a:srgbClr val="C4F4FF"/>
                        </a:gs>
                        <a:gs pos="100000">
                          <a:srgbClr val="FFFFFF"/>
                        </a:gs>
                        <a:gs pos="100000">
                          <a:srgbClr val="DBF6FF"/>
                        </a:gs>
                      </a:gsLst>
                      <a:lin ang="2700000" scaled="1"/>
                    </a:gradFill>
                  </a:tcPr>
                </a:tc>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r>
                        <a:rPr kumimoji="1" lang="zh-TW" altLang="en-US" sz="2200" b="1" i="0" u="none" strike="noStrike" cap="none" normalizeH="0" baseline="0" dirty="0" smtClean="0">
                          <a:ln>
                            <a:noFill/>
                          </a:ln>
                          <a:solidFill>
                            <a:srgbClr val="A50021"/>
                          </a:solidFill>
                          <a:effectLst/>
                          <a:latin typeface="標楷體" pitchFamily="65" charset="-120"/>
                          <a:ea typeface="標楷體" pitchFamily="65" charset="-120"/>
                          <a:cs typeface="Times New Roman" pitchFamily="18" charset="0"/>
                        </a:rPr>
                        <a:t>書面說明</a:t>
                      </a:r>
                      <a:endParaRPr kumimoji="1" lang="en-US" altLang="zh-TW" sz="2200" b="1" i="0" u="none" strike="noStrike" cap="none" normalizeH="0" baseline="0" dirty="0" smtClean="0">
                        <a:ln>
                          <a:noFill/>
                        </a:ln>
                        <a:solidFill>
                          <a:srgbClr val="A50021"/>
                        </a:solidFill>
                        <a:effectLst/>
                        <a:latin typeface="標楷體" pitchFamily="65" charset="-120"/>
                        <a:ea typeface="標楷體" pitchFamily="65" charset="-120"/>
                        <a:cs typeface="Times New Roman" pitchFamily="18" charset="0"/>
                      </a:endParaRPr>
                    </a:p>
                    <a:p>
                      <a:pPr marL="0" marR="0" lvl="0" indent="0" algn="ctr"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r>
                        <a:rPr kumimoji="1" lang="zh-TW" altLang="en-US" sz="2200" b="1" i="0" u="none" strike="noStrike" cap="none" normalizeH="0" baseline="0" dirty="0" smtClean="0">
                          <a:ln>
                            <a:noFill/>
                          </a:ln>
                          <a:solidFill>
                            <a:srgbClr val="A50021"/>
                          </a:solidFill>
                          <a:effectLst/>
                          <a:latin typeface="標楷體" pitchFamily="65" charset="-120"/>
                          <a:ea typeface="標楷體" pitchFamily="65" charset="-120"/>
                          <a:cs typeface="Times New Roman" pitchFamily="18" charset="0"/>
                        </a:rPr>
                        <a:t>或口頭回應</a:t>
                      </a:r>
                    </a:p>
                  </a:txBody>
                  <a:tcPr marL="43200" marR="43200" marT="46800" marB="46800" anchor="ctr" anchorCtr="1"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gradFill rotWithShape="1">
                      <a:gsLst>
                        <a:gs pos="0">
                          <a:srgbClr val="86E8FF"/>
                        </a:gs>
                        <a:gs pos="50000">
                          <a:srgbClr val="BEF3FF"/>
                        </a:gs>
                        <a:gs pos="51241">
                          <a:srgbClr val="C4F4FF"/>
                        </a:gs>
                        <a:gs pos="100000">
                          <a:srgbClr val="FFFFFF"/>
                        </a:gs>
                        <a:gs pos="100000">
                          <a:srgbClr val="DBF6FF"/>
                        </a:gs>
                      </a:gsLst>
                      <a:lin ang="2700000" scaled="1"/>
                    </a:gradFill>
                  </a:tcPr>
                </a:tc>
              </a:tr>
            </a:tbl>
          </a:graphicData>
        </a:graphic>
      </p:graphicFrame>
      <p:sp>
        <p:nvSpPr>
          <p:cNvPr id="3112" name="Rectangle 2"/>
          <p:cNvSpPr txBox="1">
            <a:spLocks noChangeArrowheads="1"/>
          </p:cNvSpPr>
          <p:nvPr/>
        </p:nvSpPr>
        <p:spPr bwMode="auto">
          <a:xfrm>
            <a:off x="5835162" y="1268413"/>
            <a:ext cx="3005504"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CC0000"/>
              </a:buClr>
              <a:buSzPct val="75000"/>
              <a:buFont typeface="Wingdings" pitchFamily="2" charset="2"/>
              <a:buChar char="p"/>
              <a:tabLst>
                <a:tab pos="80963" algn="l"/>
              </a:tabLst>
              <a:defRPr kumimoji="1" sz="32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buChar char="n"/>
              <a:tabLst>
                <a:tab pos="80963" algn="l"/>
              </a:tabLst>
              <a:defRPr kumimoji="1" sz="28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buChar char="p"/>
              <a:tabLst>
                <a:tab pos="80963" algn="l"/>
              </a:tabLst>
              <a:defRPr kumimoji="1" sz="26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buChar char="§"/>
              <a:tabLst>
                <a:tab pos="80963" algn="l"/>
              </a:tabLst>
              <a:defRPr kumimoji="1" sz="24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buChar char="§"/>
              <a:tabLst>
                <a:tab pos="80963" algn="l"/>
              </a:tabLst>
              <a:defRPr kumimoji="1" sz="2000">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buChar char="§"/>
              <a:tabLst>
                <a:tab pos="80963" algn="l"/>
              </a:tabLst>
              <a:defRPr kumimoji="1" sz="2000">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buChar char="§"/>
              <a:tabLst>
                <a:tab pos="80963" algn="l"/>
              </a:tabLst>
              <a:defRPr kumimoji="1" sz="2000">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buChar char="§"/>
              <a:tabLst>
                <a:tab pos="80963" algn="l"/>
              </a:tabLst>
              <a:defRPr kumimoji="1" sz="2000">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buChar char="§"/>
              <a:tabLst>
                <a:tab pos="80963" algn="l"/>
              </a:tabLst>
              <a:defRPr kumimoji="1" sz="2000">
                <a:solidFill>
                  <a:schemeClr val="tx1"/>
                </a:solidFill>
                <a:latin typeface="Times New Roman" pitchFamily="18" charset="0"/>
                <a:ea typeface="標楷體" pitchFamily="65" charset="-120"/>
              </a:defRPr>
            </a:lvl9pPr>
          </a:lstStyle>
          <a:p>
            <a:pPr algn="just" eaLnBrk="1" hangingPunct="1">
              <a:lnSpc>
                <a:spcPct val="90000"/>
              </a:lnSpc>
              <a:spcBef>
                <a:spcPct val="0"/>
              </a:spcBef>
              <a:buClr>
                <a:schemeClr val="accent1"/>
              </a:buClr>
              <a:buSzPct val="70000"/>
              <a:buFont typeface="Wingdings" pitchFamily="2" charset="2"/>
              <a:buNone/>
            </a:pPr>
            <a:r>
              <a:rPr lang="en-US" altLang="zh-TW" sz="2200" b="1">
                <a:solidFill>
                  <a:srgbClr val="CC0000"/>
                </a:solidFill>
                <a:latin typeface="標楷體" pitchFamily="65" charset="-120"/>
              </a:rPr>
              <a:t>(</a:t>
            </a:r>
            <a:r>
              <a:rPr lang="zh-TW" altLang="en-US" sz="2200" b="1">
                <a:solidFill>
                  <a:srgbClr val="CC0000"/>
                </a:solidFill>
                <a:latin typeface="標楷體" pitchFamily="65" charset="-120"/>
              </a:rPr>
              <a:t>示範案例，非機關實況</a:t>
            </a:r>
            <a:r>
              <a:rPr lang="en-US" altLang="zh-TW" sz="2200" b="1">
                <a:solidFill>
                  <a:srgbClr val="CC0000"/>
                </a:solidFill>
                <a:latin typeface="標楷體" pitchFamily="65" charset="-120"/>
              </a:rPr>
              <a:t>)</a:t>
            </a:r>
            <a:endParaRPr lang="zh-TW" altLang="en-US" sz="2200">
              <a:latin typeface="標楷體" pitchFamily="65" charset="-120"/>
            </a:endParaRPr>
          </a:p>
        </p:txBody>
      </p:sp>
      <p:sp>
        <p:nvSpPr>
          <p:cNvPr id="3113" name="Rectangle 2"/>
          <p:cNvSpPr>
            <a:spLocks noChangeArrowheads="1"/>
          </p:cNvSpPr>
          <p:nvPr/>
        </p:nvSpPr>
        <p:spPr bwMode="auto">
          <a:xfrm>
            <a:off x="383931" y="1"/>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0000"/>
              </a:buClr>
              <a:buSzPct val="75000"/>
              <a:buFont typeface="Wingdings" pitchFamily="2" charset="2"/>
              <a:buChar char="p"/>
              <a:defRPr kumimoji="1" sz="32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buChar char="n"/>
              <a:defRPr kumimoji="1" sz="28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buChar char="p"/>
              <a:defRPr kumimoji="1" sz="26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buChar char="§"/>
              <a:defRPr kumimoji="1" sz="24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9pPr>
          </a:lstStyle>
          <a:p>
            <a:pPr algn="ctr" eaLnBrk="1" hangingPunct="1">
              <a:spcBef>
                <a:spcPct val="0"/>
              </a:spcBef>
              <a:buClrTx/>
              <a:buSzTx/>
              <a:buFontTx/>
              <a:buNone/>
            </a:pPr>
            <a:r>
              <a:rPr lang="zh-TW" altLang="en-US" b="1">
                <a:solidFill>
                  <a:srgbClr val="CC0066"/>
                </a:solidFill>
                <a:latin typeface="標楷體" pitchFamily="65" charset="-120"/>
              </a:rPr>
              <a:t>風險評估 </a:t>
            </a:r>
            <a:r>
              <a:rPr lang="en-US" altLang="zh-TW" sz="2400" b="1">
                <a:solidFill>
                  <a:srgbClr val="CC0066"/>
                </a:solidFill>
                <a:cs typeface="Times New Roman" pitchFamily="18" charset="0"/>
              </a:rPr>
              <a:t>(1/5)</a:t>
            </a:r>
          </a:p>
        </p:txBody>
      </p:sp>
      <p:sp>
        <p:nvSpPr>
          <p:cNvPr id="3114" name="AutoShape 16"/>
          <p:cNvSpPr>
            <a:spLocks noChangeArrowheads="1"/>
          </p:cNvSpPr>
          <p:nvPr/>
        </p:nvSpPr>
        <p:spPr bwMode="auto">
          <a:xfrm>
            <a:off x="653562" y="817564"/>
            <a:ext cx="7640515" cy="90487"/>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 name="T18" fmla="*/ 0 w 1000"/>
              <a:gd name="T19" fmla="*/ 0 h 1000"/>
              <a:gd name="T20" fmla="*/ 1000 w 1000"/>
              <a:gd name="T21" fmla="*/ 1000 h 1000"/>
            </a:gdLst>
            <a:ahLst/>
            <a:cxnLst>
              <a:cxn ang="T12">
                <a:pos x="T0" y="T1"/>
              </a:cxn>
              <a:cxn ang="T13">
                <a:pos x="T2" y="T3"/>
              </a:cxn>
              <a:cxn ang="T14">
                <a:pos x="T4" y="T5"/>
              </a:cxn>
              <a:cxn ang="T15">
                <a:pos x="T6" y="T7"/>
              </a:cxn>
              <a:cxn ang="T16">
                <a:pos x="T8" y="T9"/>
              </a:cxn>
              <a:cxn ang="T17">
                <a:pos x="T10" y="T11"/>
              </a:cxn>
            </a:cxnLst>
            <a:rect l="T18" t="T19" r="T20" b="T21"/>
            <a:pathLst>
              <a:path w="1000" h="1000" stroke="0">
                <a:moveTo>
                  <a:pt x="0" y="0"/>
                </a:moveTo>
                <a:lnTo>
                  <a:pt x="1011" y="0"/>
                </a:lnTo>
                <a:lnTo>
                  <a:pt x="1011" y="1000"/>
                </a:lnTo>
                <a:lnTo>
                  <a:pt x="0" y="1000"/>
                </a:lnTo>
                <a:lnTo>
                  <a:pt x="0" y="0"/>
                </a:lnTo>
                <a:close/>
              </a:path>
              <a:path w="1000" h="1000">
                <a:moveTo>
                  <a:pt x="0" y="0"/>
                </a:moveTo>
                <a:lnTo>
                  <a:pt x="1000" y="0"/>
                </a:lnTo>
              </a:path>
            </a:pathLst>
          </a:custGeom>
          <a:gradFill rotWithShape="1">
            <a:gsLst>
              <a:gs pos="0">
                <a:srgbClr val="800080"/>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TW" altLang="en-US"/>
          </a:p>
        </p:txBody>
      </p:sp>
      <p:sp>
        <p:nvSpPr>
          <p:cNvPr id="314379" name="Rectangle 11"/>
          <p:cNvSpPr>
            <a:spLocks noChangeArrowheads="1"/>
          </p:cNvSpPr>
          <p:nvPr/>
        </p:nvSpPr>
        <p:spPr bwMode="auto">
          <a:xfrm>
            <a:off x="252046" y="1028700"/>
            <a:ext cx="8107974" cy="52863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lvl1pPr marL="447675" indent="-447675" eaLnBrk="0" hangingPunct="0">
              <a:defRPr kumimoji="1" sz="2400">
                <a:solidFill>
                  <a:schemeClr val="tx1"/>
                </a:solidFill>
                <a:latin typeface="Tahoma" pitchFamily="34" charset="0"/>
                <a:ea typeface="新細明體" pitchFamily="18" charset="-120"/>
              </a:defRPr>
            </a:lvl1pPr>
            <a:lvl2pPr marL="742950" indent="-285750" eaLnBrk="0" hangingPunct="0">
              <a:defRPr kumimoji="1" sz="2400">
                <a:solidFill>
                  <a:schemeClr val="tx1"/>
                </a:solidFill>
                <a:latin typeface="Tahoma" pitchFamily="34" charset="0"/>
                <a:ea typeface="新細明體" pitchFamily="18" charset="-120"/>
              </a:defRPr>
            </a:lvl2pPr>
            <a:lvl3pPr marL="1143000" indent="-228600" eaLnBrk="0" hangingPunct="0">
              <a:defRPr kumimoji="1" sz="2400">
                <a:solidFill>
                  <a:schemeClr val="tx1"/>
                </a:solidFill>
                <a:latin typeface="Tahoma" pitchFamily="34" charset="0"/>
                <a:ea typeface="新細明體" pitchFamily="18" charset="-120"/>
              </a:defRPr>
            </a:lvl3pPr>
            <a:lvl4pPr marL="1600200" indent="-228600" eaLnBrk="0" hangingPunct="0">
              <a:defRPr kumimoji="1" sz="2400">
                <a:solidFill>
                  <a:schemeClr val="tx1"/>
                </a:solidFill>
                <a:latin typeface="Tahoma" pitchFamily="34" charset="0"/>
                <a:ea typeface="新細明體" pitchFamily="18" charset="-120"/>
              </a:defRPr>
            </a:lvl4pPr>
            <a:lvl5pPr marL="2057400" indent="-228600" eaLnBrk="0" hangingPunct="0">
              <a:defRPr kumimoji="1" sz="2400">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pitchFamily="18" charset="-120"/>
              </a:defRPr>
            </a:lvl9pPr>
          </a:lstStyle>
          <a:p>
            <a:pPr algn="just" eaLnBrk="1" hangingPunct="1">
              <a:lnSpc>
                <a:spcPct val="110000"/>
              </a:lnSpc>
              <a:spcBef>
                <a:spcPct val="20000"/>
              </a:spcBef>
              <a:spcAft>
                <a:spcPct val="20000"/>
              </a:spcAft>
              <a:buClr>
                <a:srgbClr val="0070C0"/>
              </a:buClr>
              <a:buSzPct val="85000"/>
              <a:buFont typeface="Wingdings" pitchFamily="2" charset="2"/>
              <a:buChar char="Ø"/>
              <a:defRPr/>
            </a:pPr>
            <a:r>
              <a:rPr lang="zh-TW" altLang="en-US" sz="2600" b="1" smtClean="0">
                <a:latin typeface="Times New Roman" pitchFamily="18" charset="0"/>
                <a:ea typeface="標楷體" pitchFamily="65" charset="-120"/>
              </a:rPr>
              <a:t>分析風險影響程度</a:t>
            </a:r>
          </a:p>
        </p:txBody>
      </p:sp>
    </p:spTree>
    <p:extLst>
      <p:ext uri="{BB962C8B-B14F-4D97-AF65-F5344CB8AC3E}">
        <p14:creationId xmlns:p14="http://schemas.microsoft.com/office/powerpoint/2010/main" val="383706963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txBox="1">
            <a:spLocks noGrp="1" noChangeArrowheads="1"/>
          </p:cNvSpPr>
          <p:nvPr/>
        </p:nvSpPr>
        <p:spPr bwMode="auto">
          <a:xfrm>
            <a:off x="6964974" y="635635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CC0000"/>
              </a:buClr>
              <a:buSzPct val="75000"/>
              <a:buFont typeface="Wingdings" pitchFamily="2" charset="2"/>
              <a:buChar char="p"/>
              <a:defRPr kumimoji="1" sz="32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buChar char="n"/>
              <a:defRPr kumimoji="1" sz="28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buChar char="p"/>
              <a:defRPr kumimoji="1" sz="26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buChar char="§"/>
              <a:defRPr kumimoji="1" sz="24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9pPr>
          </a:lstStyle>
          <a:p>
            <a:pPr algn="r" eaLnBrk="1" hangingPunct="1">
              <a:spcBef>
                <a:spcPct val="0"/>
              </a:spcBef>
              <a:buClrTx/>
              <a:buSzTx/>
              <a:buFontTx/>
              <a:buNone/>
            </a:pPr>
            <a:fld id="{AB579C1B-1C0A-4CE4-9386-71AB6EAFE277}" type="slidenum">
              <a:rPr kumimoji="0" lang="zh-TW" altLang="en-US" sz="1000"/>
              <a:pPr algn="r" eaLnBrk="1" hangingPunct="1">
                <a:spcBef>
                  <a:spcPct val="0"/>
                </a:spcBef>
                <a:buClrTx/>
                <a:buSzTx/>
                <a:buFontTx/>
                <a:buNone/>
              </a:pPr>
              <a:t>42</a:t>
            </a:fld>
            <a:endParaRPr kumimoji="0" lang="en-US" altLang="zh-TW" sz="1000"/>
          </a:p>
        </p:txBody>
      </p:sp>
      <p:sp>
        <p:nvSpPr>
          <p:cNvPr id="4099" name="投影片編號版面配置區 3"/>
          <p:cNvSpPr txBox="1">
            <a:spLocks noGrp="1"/>
          </p:cNvSpPr>
          <p:nvPr/>
        </p:nvSpPr>
        <p:spPr bwMode="auto">
          <a:xfrm>
            <a:off x="7010400" y="6237288"/>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CC0000"/>
              </a:buClr>
              <a:buSzPct val="75000"/>
              <a:buFont typeface="Wingdings" pitchFamily="2" charset="2"/>
              <a:buChar char="p"/>
              <a:defRPr kumimoji="1" sz="32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buChar char="n"/>
              <a:defRPr kumimoji="1" sz="28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buChar char="p"/>
              <a:defRPr kumimoji="1" sz="26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buChar char="§"/>
              <a:defRPr kumimoji="1" sz="24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9pPr>
          </a:lstStyle>
          <a:p>
            <a:pPr algn="r" eaLnBrk="1" hangingPunct="1">
              <a:spcBef>
                <a:spcPct val="0"/>
              </a:spcBef>
              <a:buClrTx/>
              <a:buSzTx/>
              <a:buFontTx/>
              <a:buNone/>
            </a:pPr>
            <a:endParaRPr kumimoji="0" lang="en-US" altLang="zh-TW" sz="1000">
              <a:solidFill>
                <a:srgbClr val="000099"/>
              </a:solidFill>
            </a:endParaRPr>
          </a:p>
        </p:txBody>
      </p:sp>
      <p:graphicFrame>
        <p:nvGraphicFramePr>
          <p:cNvPr id="31819" name="Group 75"/>
          <p:cNvGraphicFramePr>
            <a:graphicFrameLocks noGrp="1"/>
          </p:cNvGraphicFramePr>
          <p:nvPr/>
        </p:nvGraphicFramePr>
        <p:xfrm>
          <a:off x="518746" y="1555750"/>
          <a:ext cx="8107973" cy="4752974"/>
        </p:xfrm>
        <a:graphic>
          <a:graphicData uri="http://schemas.openxmlformats.org/drawingml/2006/table">
            <a:tbl>
              <a:tblPr/>
              <a:tblGrid>
                <a:gridCol w="1759926"/>
                <a:gridCol w="2247900"/>
                <a:gridCol w="4100147"/>
              </a:tblGrid>
              <a:tr h="941388">
                <a:tc>
                  <a:txBody>
                    <a:bodyPr/>
                    <a:lstStyle/>
                    <a:p>
                      <a:pPr marL="117475" marR="0" lvl="0" indent="0" algn="ctr" defTabSz="914400" rtl="0" eaLnBrk="1" fontAlgn="base" latinLnBrk="0" hangingPunct="1">
                        <a:lnSpc>
                          <a:spcPct val="100000"/>
                        </a:lnSpc>
                        <a:spcBef>
                          <a:spcPct val="0"/>
                        </a:spcBef>
                        <a:spcAft>
                          <a:spcPct val="0"/>
                        </a:spcAft>
                        <a:buClr>
                          <a:srgbClr val="A50021"/>
                        </a:buClr>
                        <a:buSzPct val="75000"/>
                        <a:buFont typeface="Wingdings" pitchFamily="2" charset="2"/>
                        <a:buNone/>
                        <a:tabLst/>
                      </a:pPr>
                      <a:r>
                        <a:rPr kumimoji="0" lang="zh-TW" altLang="en-US" sz="2800" b="1" i="0" u="none" strike="noStrike" cap="none" normalizeH="0" baseline="0" smtClean="0">
                          <a:ln>
                            <a:noFill/>
                          </a:ln>
                          <a:solidFill>
                            <a:schemeClr val="tx1"/>
                          </a:solidFill>
                          <a:effectLst/>
                          <a:latin typeface="標楷體" pitchFamily="65" charset="-120"/>
                          <a:ea typeface="標楷體" pitchFamily="65" charset="-120"/>
                        </a:rPr>
                        <a:t>等級</a:t>
                      </a:r>
                      <a:endParaRPr kumimoji="0" lang="en-US" altLang="zh-TW" sz="2800" b="1" i="0" u="none" strike="noStrike" cap="none" normalizeH="0" baseline="0" smtClean="0">
                        <a:ln>
                          <a:noFill/>
                        </a:ln>
                        <a:solidFill>
                          <a:schemeClr val="tx1"/>
                        </a:solidFill>
                        <a:effectLst/>
                        <a:latin typeface="標楷體" pitchFamily="65" charset="-120"/>
                        <a:ea typeface="標楷體" pitchFamily="65" charset="-120"/>
                      </a:endParaRPr>
                    </a:p>
                  </a:txBody>
                  <a:tcPr marL="15150" marR="15150" marT="0" marB="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gradFill rotWithShape="1">
                      <a:gsLst>
                        <a:gs pos="0">
                          <a:srgbClr val="8CADEA"/>
                        </a:gs>
                        <a:gs pos="50000">
                          <a:srgbClr val="BACCF0"/>
                        </a:gs>
                        <a:gs pos="100000">
                          <a:srgbClr val="DEE6F7"/>
                        </a:gs>
                      </a:gsLst>
                      <a:lin ang="2700000" scaled="1"/>
                    </a:gradFill>
                  </a:tcPr>
                </a:tc>
                <a:tc>
                  <a:txBody>
                    <a:bodyPr/>
                    <a:lstStyle/>
                    <a:p>
                      <a:pPr marL="117475" marR="0" lvl="0" indent="0" algn="ctr" defTabSz="914400" rtl="0" eaLnBrk="1" fontAlgn="base" latinLnBrk="0" hangingPunct="1">
                        <a:lnSpc>
                          <a:spcPct val="100000"/>
                        </a:lnSpc>
                        <a:spcBef>
                          <a:spcPct val="0"/>
                        </a:spcBef>
                        <a:spcAft>
                          <a:spcPct val="0"/>
                        </a:spcAft>
                        <a:buClr>
                          <a:srgbClr val="A50021"/>
                        </a:buClr>
                        <a:buSzPct val="75000"/>
                        <a:buFont typeface="Wingdings" pitchFamily="2" charset="2"/>
                        <a:buNone/>
                        <a:tabLst/>
                      </a:pPr>
                      <a:r>
                        <a:rPr kumimoji="0" lang="zh-TW" altLang="en-US" sz="2800" b="1" i="0" u="none" strike="noStrike" cap="none" normalizeH="0" baseline="0" smtClean="0">
                          <a:ln>
                            <a:noFill/>
                          </a:ln>
                          <a:solidFill>
                            <a:schemeClr val="tx1"/>
                          </a:solidFill>
                          <a:effectLst/>
                          <a:latin typeface="標楷體" pitchFamily="65" charset="-120"/>
                          <a:ea typeface="標楷體" pitchFamily="65" charset="-120"/>
                        </a:rPr>
                        <a:t>發生機率分類</a:t>
                      </a:r>
                    </a:p>
                  </a:txBody>
                  <a:tcPr marL="15150" marR="15150" marT="0" marB="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gradFill rotWithShape="1">
                      <a:gsLst>
                        <a:gs pos="0">
                          <a:srgbClr val="8CADEA"/>
                        </a:gs>
                        <a:gs pos="50000">
                          <a:srgbClr val="BACCF0"/>
                        </a:gs>
                        <a:gs pos="100000">
                          <a:srgbClr val="DEE6F7"/>
                        </a:gs>
                      </a:gsLst>
                      <a:lin ang="2700000" scaled="1"/>
                    </a:gradFill>
                  </a:tcPr>
                </a:tc>
                <a:tc>
                  <a:txBody>
                    <a:bodyPr/>
                    <a:lstStyle/>
                    <a:p>
                      <a:pPr marL="107950" marR="0" lvl="0" indent="533400" algn="ctr" defTabSz="914400" rtl="0" eaLnBrk="1" fontAlgn="base" latinLnBrk="0" hangingPunct="1">
                        <a:lnSpc>
                          <a:spcPct val="100000"/>
                        </a:lnSpc>
                        <a:spcBef>
                          <a:spcPct val="0"/>
                        </a:spcBef>
                        <a:spcAft>
                          <a:spcPct val="0"/>
                        </a:spcAft>
                        <a:buClr>
                          <a:srgbClr val="A50021"/>
                        </a:buClr>
                        <a:buSzPct val="75000"/>
                        <a:buFont typeface="Wingdings" pitchFamily="2" charset="2"/>
                        <a:buNone/>
                        <a:tabLst/>
                      </a:pPr>
                      <a:r>
                        <a:rPr kumimoji="0" lang="zh-TW" altLang="en-US" sz="2800" b="1" i="0" u="none" strike="noStrike" cap="none" normalizeH="0" baseline="0" smtClean="0">
                          <a:ln>
                            <a:noFill/>
                          </a:ln>
                          <a:solidFill>
                            <a:schemeClr val="tx1"/>
                          </a:solidFill>
                          <a:effectLst/>
                          <a:latin typeface="標楷體" pitchFamily="65" charset="-120"/>
                          <a:ea typeface="標楷體" pitchFamily="65" charset="-120"/>
                        </a:rPr>
                        <a:t>詳細描述</a:t>
                      </a:r>
                    </a:p>
                  </a:txBody>
                  <a:tcPr marL="15150" marR="15150" marT="0" marB="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gradFill rotWithShape="1">
                      <a:gsLst>
                        <a:gs pos="0">
                          <a:srgbClr val="8CADEA"/>
                        </a:gs>
                        <a:gs pos="50000">
                          <a:srgbClr val="BACCF0"/>
                        </a:gs>
                        <a:gs pos="100000">
                          <a:srgbClr val="DEE6F7"/>
                        </a:gs>
                      </a:gsLst>
                      <a:lin ang="2700000" scaled="1"/>
                    </a:gradFill>
                  </a:tcPr>
                </a:tc>
              </a:tr>
              <a:tr h="1271587">
                <a:tc>
                  <a:txBody>
                    <a:bodyPr/>
                    <a:lstStyle/>
                    <a:p>
                      <a:pPr marL="117475" marR="0" lvl="0" indent="0" algn="ctr" defTabSz="914400" rtl="0" eaLnBrk="1" fontAlgn="base" latinLnBrk="0" hangingPunct="1">
                        <a:lnSpc>
                          <a:spcPct val="100000"/>
                        </a:lnSpc>
                        <a:spcBef>
                          <a:spcPct val="0"/>
                        </a:spcBef>
                        <a:spcAft>
                          <a:spcPct val="0"/>
                        </a:spcAft>
                        <a:buClr>
                          <a:srgbClr val="A50021"/>
                        </a:buClr>
                        <a:buSzPct val="75000"/>
                        <a:buFont typeface="Wingdings" pitchFamily="2" charset="2"/>
                        <a:buNone/>
                        <a:tabLst/>
                      </a:pPr>
                      <a:r>
                        <a:rPr kumimoji="0" lang="en-US" altLang="zh-TW" sz="2800" b="0" i="0" u="none" strike="noStrike" cap="none" normalizeH="0" baseline="0" smtClean="0">
                          <a:ln>
                            <a:noFill/>
                          </a:ln>
                          <a:solidFill>
                            <a:schemeClr val="tx1"/>
                          </a:solidFill>
                          <a:effectLst/>
                          <a:latin typeface="標楷體" pitchFamily="65" charset="-120"/>
                          <a:ea typeface="標楷體" pitchFamily="65" charset="-120"/>
                        </a:rPr>
                        <a:t>3</a:t>
                      </a:r>
                      <a:endParaRPr kumimoji="0" lang="zh-TW" altLang="zh-TW" sz="2800" b="0" i="0" u="none" strike="noStrike" cap="none" normalizeH="0" baseline="0" smtClean="0">
                        <a:ln>
                          <a:noFill/>
                        </a:ln>
                        <a:solidFill>
                          <a:schemeClr val="tx1"/>
                        </a:solidFill>
                        <a:effectLst/>
                        <a:latin typeface="標楷體" pitchFamily="65" charset="-120"/>
                        <a:ea typeface="標楷體" pitchFamily="65" charset="-120"/>
                      </a:endParaRPr>
                    </a:p>
                  </a:txBody>
                  <a:tcPr marL="15150" marR="15150" marT="0" marB="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gradFill rotWithShape="1">
                      <a:gsLst>
                        <a:gs pos="0">
                          <a:srgbClr val="86E8FF"/>
                        </a:gs>
                        <a:gs pos="100000">
                          <a:srgbClr val="FFFFFF"/>
                        </a:gs>
                        <a:gs pos="100000">
                          <a:srgbClr val="DBF6FF"/>
                        </a:gs>
                      </a:gsLst>
                      <a:lin ang="2700000" scaled="1"/>
                    </a:gradFill>
                  </a:tcPr>
                </a:tc>
                <a:tc>
                  <a:txBody>
                    <a:bodyPr/>
                    <a:lstStyle/>
                    <a:p>
                      <a:pPr marL="117475" marR="0" lvl="0" indent="0" algn="l" defTabSz="914400" rtl="0" eaLnBrk="1" fontAlgn="base" latinLnBrk="0" hangingPunct="1">
                        <a:lnSpc>
                          <a:spcPct val="100000"/>
                        </a:lnSpc>
                        <a:spcBef>
                          <a:spcPct val="0"/>
                        </a:spcBef>
                        <a:spcAft>
                          <a:spcPct val="0"/>
                        </a:spcAft>
                        <a:buClr>
                          <a:srgbClr val="A50021"/>
                        </a:buClr>
                        <a:buSzPct val="75000"/>
                        <a:buFont typeface="Wingdings" pitchFamily="2" charset="2"/>
                        <a:buNone/>
                        <a:tabLst/>
                      </a:pPr>
                      <a:r>
                        <a:rPr kumimoji="0" lang="zh-TW" altLang="en-US" sz="2800" b="0" i="0" u="none" strike="noStrike" cap="none" normalizeH="0" baseline="0" smtClean="0">
                          <a:ln>
                            <a:noFill/>
                          </a:ln>
                          <a:solidFill>
                            <a:schemeClr val="tx1"/>
                          </a:solidFill>
                          <a:effectLst/>
                          <a:latin typeface="標楷體" pitchFamily="65" charset="-120"/>
                          <a:ea typeface="標楷體" pitchFamily="65" charset="-120"/>
                        </a:rPr>
                        <a:t>幾乎確定</a:t>
                      </a:r>
                    </a:p>
                  </a:txBody>
                  <a:tcPr marL="15150" marR="15150" marT="0" marB="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gradFill rotWithShape="1">
                      <a:gsLst>
                        <a:gs pos="0">
                          <a:srgbClr val="86E8FF"/>
                        </a:gs>
                        <a:gs pos="100000">
                          <a:srgbClr val="FFFFFF"/>
                        </a:gs>
                        <a:gs pos="100000">
                          <a:srgbClr val="DBF6FF"/>
                        </a:gs>
                      </a:gsLst>
                      <a:lin ang="2700000" scaled="1"/>
                    </a:gradFill>
                  </a:tcPr>
                </a:tc>
                <a:tc>
                  <a:txBody>
                    <a:bodyPr/>
                    <a:lstStyle/>
                    <a:p>
                      <a:pPr marL="117475" marR="0" lvl="0" indent="0" algn="l" defTabSz="914400" rtl="0" eaLnBrk="1" fontAlgn="base" latinLnBrk="0" hangingPunct="1">
                        <a:lnSpc>
                          <a:spcPct val="100000"/>
                        </a:lnSpc>
                        <a:spcBef>
                          <a:spcPct val="0"/>
                        </a:spcBef>
                        <a:spcAft>
                          <a:spcPct val="0"/>
                        </a:spcAft>
                        <a:buClr>
                          <a:srgbClr val="A50021"/>
                        </a:buClr>
                        <a:buSzPct val="75000"/>
                        <a:buFont typeface="Wingdings" pitchFamily="2" charset="2"/>
                        <a:buNone/>
                        <a:tabLst/>
                      </a:pPr>
                      <a:r>
                        <a:rPr kumimoji="0" lang="zh-TW" altLang="en-US" sz="2800" b="1" i="0" u="none" strike="noStrike" cap="none" normalizeH="0" baseline="0" smtClean="0">
                          <a:ln>
                            <a:noFill/>
                          </a:ln>
                          <a:solidFill>
                            <a:srgbClr val="990033"/>
                          </a:solidFill>
                          <a:effectLst/>
                          <a:latin typeface="標楷體" pitchFamily="65" charset="-120"/>
                          <a:ea typeface="標楷體" pitchFamily="65" charset="-120"/>
                        </a:rPr>
                        <a:t>在大部分的情況下</a:t>
                      </a:r>
                      <a:r>
                        <a:rPr kumimoji="0" lang="zh-TW" altLang="en-US" sz="2800" b="0" i="0" u="none" strike="noStrike" cap="none" normalizeH="0" baseline="0" smtClean="0">
                          <a:ln>
                            <a:noFill/>
                          </a:ln>
                          <a:solidFill>
                            <a:schemeClr val="tx1"/>
                          </a:solidFill>
                          <a:effectLst/>
                          <a:latin typeface="標楷體" pitchFamily="65" charset="-120"/>
                          <a:ea typeface="標楷體" pitchFamily="65" charset="-120"/>
                        </a:rPr>
                        <a:t>會發生</a:t>
                      </a:r>
                    </a:p>
                  </a:txBody>
                  <a:tcPr marL="15150" marR="15150" marT="0" marB="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gradFill rotWithShape="1">
                      <a:gsLst>
                        <a:gs pos="0">
                          <a:srgbClr val="86E8FF"/>
                        </a:gs>
                        <a:gs pos="100000">
                          <a:srgbClr val="FFFFFF"/>
                        </a:gs>
                        <a:gs pos="100000">
                          <a:srgbClr val="DBF6FF"/>
                        </a:gs>
                      </a:gsLst>
                      <a:lin ang="2700000" scaled="1"/>
                    </a:gradFill>
                  </a:tcPr>
                </a:tc>
              </a:tr>
              <a:tr h="1268412">
                <a:tc>
                  <a:txBody>
                    <a:bodyPr/>
                    <a:lstStyle/>
                    <a:p>
                      <a:pPr marL="117475" marR="0" lvl="0" indent="0" algn="ctr" defTabSz="914400" rtl="0" eaLnBrk="1" fontAlgn="base" latinLnBrk="0" hangingPunct="1">
                        <a:lnSpc>
                          <a:spcPct val="100000"/>
                        </a:lnSpc>
                        <a:spcBef>
                          <a:spcPct val="0"/>
                        </a:spcBef>
                        <a:spcAft>
                          <a:spcPct val="0"/>
                        </a:spcAft>
                        <a:buClr>
                          <a:srgbClr val="A50021"/>
                        </a:buClr>
                        <a:buSzPct val="75000"/>
                        <a:buFont typeface="Wingdings" pitchFamily="2" charset="2"/>
                        <a:buNone/>
                        <a:tabLst/>
                      </a:pPr>
                      <a:r>
                        <a:rPr kumimoji="0" lang="en-US" altLang="zh-TW" sz="2800" b="0" i="0" u="none" strike="noStrike" cap="none" normalizeH="0" baseline="0" smtClean="0">
                          <a:ln>
                            <a:noFill/>
                          </a:ln>
                          <a:solidFill>
                            <a:schemeClr val="tx1"/>
                          </a:solidFill>
                          <a:effectLst/>
                          <a:latin typeface="標楷體" pitchFamily="65" charset="-120"/>
                          <a:ea typeface="標楷體" pitchFamily="65" charset="-120"/>
                        </a:rPr>
                        <a:t>2</a:t>
                      </a:r>
                      <a:endParaRPr kumimoji="0" lang="zh-TW" altLang="zh-TW" sz="2800" b="0" i="0" u="none" strike="noStrike" cap="none" normalizeH="0" baseline="0" smtClean="0">
                        <a:ln>
                          <a:noFill/>
                        </a:ln>
                        <a:solidFill>
                          <a:schemeClr val="tx1"/>
                        </a:solidFill>
                        <a:effectLst/>
                        <a:latin typeface="標楷體" pitchFamily="65" charset="-120"/>
                        <a:ea typeface="標楷體" pitchFamily="65" charset="-120"/>
                      </a:endParaRPr>
                    </a:p>
                  </a:txBody>
                  <a:tcPr marL="15150" marR="15150" marT="0" marB="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gradFill rotWithShape="1">
                      <a:gsLst>
                        <a:gs pos="0">
                          <a:srgbClr val="86E8FF"/>
                        </a:gs>
                        <a:gs pos="100000">
                          <a:srgbClr val="FFFFFF"/>
                        </a:gs>
                        <a:gs pos="100000">
                          <a:srgbClr val="DBF6FF"/>
                        </a:gs>
                      </a:gsLst>
                      <a:lin ang="2700000" scaled="1"/>
                    </a:gradFill>
                  </a:tcPr>
                </a:tc>
                <a:tc>
                  <a:txBody>
                    <a:bodyPr/>
                    <a:lstStyle/>
                    <a:p>
                      <a:pPr marL="117475" marR="0" lvl="0" indent="0" algn="l" defTabSz="914400" rtl="0" eaLnBrk="1" fontAlgn="base" latinLnBrk="0" hangingPunct="1">
                        <a:lnSpc>
                          <a:spcPct val="100000"/>
                        </a:lnSpc>
                        <a:spcBef>
                          <a:spcPct val="0"/>
                        </a:spcBef>
                        <a:spcAft>
                          <a:spcPct val="0"/>
                        </a:spcAft>
                        <a:buClr>
                          <a:srgbClr val="A50021"/>
                        </a:buClr>
                        <a:buSzPct val="75000"/>
                        <a:buFont typeface="Wingdings" pitchFamily="2" charset="2"/>
                        <a:buNone/>
                        <a:tabLst/>
                      </a:pPr>
                      <a:r>
                        <a:rPr kumimoji="0" lang="zh-TW" altLang="en-US" sz="2800" b="0" i="0" u="none" strike="noStrike" cap="none" normalizeH="0" baseline="0" smtClean="0">
                          <a:ln>
                            <a:noFill/>
                          </a:ln>
                          <a:solidFill>
                            <a:schemeClr val="tx1"/>
                          </a:solidFill>
                          <a:effectLst/>
                          <a:latin typeface="標楷體" pitchFamily="65" charset="-120"/>
                          <a:ea typeface="標楷體" pitchFamily="65" charset="-120"/>
                        </a:rPr>
                        <a:t>可能</a:t>
                      </a:r>
                    </a:p>
                  </a:txBody>
                  <a:tcPr marL="15150" marR="15150" marT="0" marB="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gradFill rotWithShape="1">
                      <a:gsLst>
                        <a:gs pos="0">
                          <a:srgbClr val="86E8FF"/>
                        </a:gs>
                        <a:gs pos="100000">
                          <a:srgbClr val="FFFFFF"/>
                        </a:gs>
                        <a:gs pos="100000">
                          <a:srgbClr val="DBF6FF"/>
                        </a:gs>
                      </a:gsLst>
                      <a:lin ang="2700000" scaled="1"/>
                    </a:gradFill>
                  </a:tcPr>
                </a:tc>
                <a:tc>
                  <a:txBody>
                    <a:bodyPr/>
                    <a:lstStyle/>
                    <a:p>
                      <a:pPr marL="117475" marR="0" lvl="0" indent="0" algn="l" defTabSz="914400" rtl="0" eaLnBrk="1" fontAlgn="base" latinLnBrk="0" hangingPunct="1">
                        <a:lnSpc>
                          <a:spcPct val="100000"/>
                        </a:lnSpc>
                        <a:spcBef>
                          <a:spcPct val="0"/>
                        </a:spcBef>
                        <a:spcAft>
                          <a:spcPct val="0"/>
                        </a:spcAft>
                        <a:buClr>
                          <a:srgbClr val="A50021"/>
                        </a:buClr>
                        <a:buSzPct val="75000"/>
                        <a:buFont typeface="Wingdings" pitchFamily="2" charset="2"/>
                        <a:buNone/>
                        <a:tabLst/>
                      </a:pPr>
                      <a:r>
                        <a:rPr kumimoji="0" lang="zh-TW" altLang="en-US" sz="2800" b="1" i="0" u="none" strike="noStrike" cap="none" normalizeH="0" baseline="0" smtClean="0">
                          <a:ln>
                            <a:noFill/>
                          </a:ln>
                          <a:solidFill>
                            <a:srgbClr val="990033"/>
                          </a:solidFill>
                          <a:effectLst/>
                          <a:latin typeface="標楷體" pitchFamily="65" charset="-120"/>
                          <a:ea typeface="標楷體" pitchFamily="65" charset="-120"/>
                        </a:rPr>
                        <a:t>有些情況下</a:t>
                      </a:r>
                      <a:r>
                        <a:rPr kumimoji="0" lang="zh-TW" altLang="en-US" sz="2800" b="0" i="0" u="none" strike="noStrike" cap="none" normalizeH="0" baseline="0" smtClean="0">
                          <a:ln>
                            <a:noFill/>
                          </a:ln>
                          <a:solidFill>
                            <a:schemeClr val="tx1"/>
                          </a:solidFill>
                          <a:effectLst/>
                          <a:latin typeface="標楷體" pitchFamily="65" charset="-120"/>
                          <a:ea typeface="標楷體" pitchFamily="65" charset="-120"/>
                        </a:rPr>
                        <a:t>會發生 </a:t>
                      </a:r>
                    </a:p>
                  </a:txBody>
                  <a:tcPr marL="15150" marR="15150" marT="0" marB="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gradFill rotWithShape="1">
                      <a:gsLst>
                        <a:gs pos="0">
                          <a:srgbClr val="86E8FF"/>
                        </a:gs>
                        <a:gs pos="100000">
                          <a:srgbClr val="FFFFFF"/>
                        </a:gs>
                        <a:gs pos="100000">
                          <a:srgbClr val="DBF6FF"/>
                        </a:gs>
                      </a:gsLst>
                      <a:lin ang="2700000" scaled="1"/>
                    </a:gradFill>
                  </a:tcPr>
                </a:tc>
              </a:tr>
              <a:tr h="1271587">
                <a:tc>
                  <a:txBody>
                    <a:bodyPr/>
                    <a:lstStyle/>
                    <a:p>
                      <a:pPr marL="117475" marR="0" lvl="0" indent="0" algn="ctr" defTabSz="914400" rtl="0" eaLnBrk="1" fontAlgn="base" latinLnBrk="0" hangingPunct="1">
                        <a:lnSpc>
                          <a:spcPct val="100000"/>
                        </a:lnSpc>
                        <a:spcBef>
                          <a:spcPct val="0"/>
                        </a:spcBef>
                        <a:spcAft>
                          <a:spcPct val="0"/>
                        </a:spcAft>
                        <a:buClr>
                          <a:srgbClr val="A50021"/>
                        </a:buClr>
                        <a:buSzPct val="75000"/>
                        <a:buFont typeface="Wingdings" pitchFamily="2" charset="2"/>
                        <a:buNone/>
                        <a:tabLst/>
                      </a:pPr>
                      <a:r>
                        <a:rPr kumimoji="0" lang="en-US" altLang="zh-TW" sz="2800" b="0" i="0" u="none" strike="noStrike" cap="none" normalizeH="0" baseline="0" smtClean="0">
                          <a:ln>
                            <a:noFill/>
                          </a:ln>
                          <a:solidFill>
                            <a:schemeClr val="tx1"/>
                          </a:solidFill>
                          <a:effectLst/>
                          <a:latin typeface="標楷體" pitchFamily="65" charset="-120"/>
                          <a:ea typeface="標楷體" pitchFamily="65" charset="-120"/>
                        </a:rPr>
                        <a:t>1</a:t>
                      </a:r>
                      <a:endParaRPr kumimoji="0" lang="zh-TW" altLang="zh-TW" sz="2800" b="0" i="0" u="none" strike="noStrike" cap="none" normalizeH="0" baseline="0" smtClean="0">
                        <a:ln>
                          <a:noFill/>
                        </a:ln>
                        <a:solidFill>
                          <a:schemeClr val="tx1"/>
                        </a:solidFill>
                        <a:effectLst/>
                        <a:latin typeface="標楷體" pitchFamily="65" charset="-120"/>
                        <a:ea typeface="標楷體" pitchFamily="65" charset="-120"/>
                      </a:endParaRPr>
                    </a:p>
                  </a:txBody>
                  <a:tcPr marL="15150" marR="15150" marT="0" marB="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gradFill rotWithShape="1">
                      <a:gsLst>
                        <a:gs pos="0">
                          <a:srgbClr val="86E8FF"/>
                        </a:gs>
                        <a:gs pos="100000">
                          <a:srgbClr val="FFFFFF"/>
                        </a:gs>
                        <a:gs pos="100000">
                          <a:srgbClr val="DBF6FF"/>
                        </a:gs>
                      </a:gsLst>
                      <a:lin ang="2700000" scaled="1"/>
                    </a:gradFill>
                  </a:tcPr>
                </a:tc>
                <a:tc>
                  <a:txBody>
                    <a:bodyPr/>
                    <a:lstStyle/>
                    <a:p>
                      <a:pPr marL="117475" marR="0" lvl="0" indent="0" algn="l" defTabSz="914400" rtl="0" eaLnBrk="1" fontAlgn="base" latinLnBrk="0" hangingPunct="1">
                        <a:lnSpc>
                          <a:spcPct val="100000"/>
                        </a:lnSpc>
                        <a:spcBef>
                          <a:spcPct val="0"/>
                        </a:spcBef>
                        <a:spcAft>
                          <a:spcPct val="0"/>
                        </a:spcAft>
                        <a:buClr>
                          <a:srgbClr val="A50021"/>
                        </a:buClr>
                        <a:buSzPct val="75000"/>
                        <a:buFont typeface="Wingdings" pitchFamily="2" charset="2"/>
                        <a:buNone/>
                        <a:tabLst/>
                      </a:pPr>
                      <a:r>
                        <a:rPr kumimoji="0" lang="zh-TW" altLang="en-US" sz="2800" b="0" i="0" u="none" strike="noStrike" cap="none" normalizeH="0" baseline="0" smtClean="0">
                          <a:ln>
                            <a:noFill/>
                          </a:ln>
                          <a:solidFill>
                            <a:schemeClr val="tx1"/>
                          </a:solidFill>
                          <a:effectLst/>
                          <a:latin typeface="標楷體" pitchFamily="65" charset="-120"/>
                          <a:ea typeface="標楷體" pitchFamily="65" charset="-120"/>
                        </a:rPr>
                        <a:t>幾乎不可能</a:t>
                      </a:r>
                    </a:p>
                  </a:txBody>
                  <a:tcPr marL="15150" marR="15150" marT="0" marB="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gradFill rotWithShape="1">
                      <a:gsLst>
                        <a:gs pos="0">
                          <a:srgbClr val="86E8FF"/>
                        </a:gs>
                        <a:gs pos="100000">
                          <a:srgbClr val="FFFFFF"/>
                        </a:gs>
                        <a:gs pos="100000">
                          <a:srgbClr val="DBF6FF"/>
                        </a:gs>
                      </a:gsLst>
                      <a:lin ang="2700000" scaled="1"/>
                    </a:gradFill>
                  </a:tcPr>
                </a:tc>
                <a:tc>
                  <a:txBody>
                    <a:bodyPr/>
                    <a:lstStyle/>
                    <a:p>
                      <a:pPr marL="117475" marR="0" lvl="0" indent="0" algn="l" defTabSz="914400" rtl="0" eaLnBrk="1" fontAlgn="base" latinLnBrk="0" hangingPunct="1">
                        <a:lnSpc>
                          <a:spcPct val="100000"/>
                        </a:lnSpc>
                        <a:spcBef>
                          <a:spcPct val="0"/>
                        </a:spcBef>
                        <a:spcAft>
                          <a:spcPct val="0"/>
                        </a:spcAft>
                        <a:buClr>
                          <a:srgbClr val="A50021"/>
                        </a:buClr>
                        <a:buSzPct val="75000"/>
                        <a:buFont typeface="Wingdings" pitchFamily="2" charset="2"/>
                        <a:buNone/>
                        <a:tabLst/>
                      </a:pPr>
                      <a:r>
                        <a:rPr kumimoji="0" lang="zh-TW" altLang="en-US" sz="2800" b="1" i="0" u="none" strike="noStrike" cap="none" normalizeH="0" baseline="0" smtClean="0">
                          <a:ln>
                            <a:noFill/>
                          </a:ln>
                          <a:solidFill>
                            <a:srgbClr val="990033"/>
                          </a:solidFill>
                          <a:effectLst/>
                          <a:latin typeface="標楷體" pitchFamily="65" charset="-120"/>
                          <a:ea typeface="標楷體" pitchFamily="65" charset="-120"/>
                        </a:rPr>
                        <a:t>只會在特殊的情況下</a:t>
                      </a:r>
                      <a:r>
                        <a:rPr kumimoji="0" lang="zh-TW" altLang="en-US" sz="2800" b="0" i="0" u="none" strike="noStrike" cap="none" normalizeH="0" baseline="0" smtClean="0">
                          <a:ln>
                            <a:noFill/>
                          </a:ln>
                          <a:solidFill>
                            <a:schemeClr val="tx1"/>
                          </a:solidFill>
                          <a:effectLst/>
                          <a:latin typeface="標楷體" pitchFamily="65" charset="-120"/>
                          <a:ea typeface="標楷體" pitchFamily="65" charset="-120"/>
                        </a:rPr>
                        <a:t>發生 </a:t>
                      </a:r>
                    </a:p>
                  </a:txBody>
                  <a:tcPr marL="15150" marR="15150" marT="0" marB="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gradFill rotWithShape="1">
                      <a:gsLst>
                        <a:gs pos="0">
                          <a:srgbClr val="86E8FF"/>
                        </a:gs>
                        <a:gs pos="100000">
                          <a:srgbClr val="FFFFFF"/>
                        </a:gs>
                        <a:gs pos="100000">
                          <a:srgbClr val="DBF6FF"/>
                        </a:gs>
                      </a:gsLst>
                      <a:lin ang="2700000" scaled="1"/>
                    </a:gradFill>
                  </a:tcPr>
                </a:tc>
              </a:tr>
            </a:tbl>
          </a:graphicData>
        </a:graphic>
      </p:graphicFrame>
      <p:sp>
        <p:nvSpPr>
          <p:cNvPr id="4122" name="Rectangle 2"/>
          <p:cNvSpPr txBox="1">
            <a:spLocks noChangeArrowheads="1"/>
          </p:cNvSpPr>
          <p:nvPr/>
        </p:nvSpPr>
        <p:spPr bwMode="auto">
          <a:xfrm>
            <a:off x="7696200" y="981075"/>
            <a:ext cx="112981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6700" indent="-266700" eaLnBrk="0" hangingPunct="0">
              <a:spcBef>
                <a:spcPct val="20000"/>
              </a:spcBef>
              <a:buClr>
                <a:srgbClr val="CC0000"/>
              </a:buClr>
              <a:buSzPct val="75000"/>
              <a:buFont typeface="Wingdings" pitchFamily="2" charset="2"/>
              <a:buChar char="p"/>
              <a:tabLst>
                <a:tab pos="80963" algn="l"/>
              </a:tabLst>
              <a:defRPr kumimoji="1" sz="32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buChar char="n"/>
              <a:tabLst>
                <a:tab pos="80963" algn="l"/>
              </a:tabLst>
              <a:defRPr kumimoji="1" sz="28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buChar char="p"/>
              <a:tabLst>
                <a:tab pos="80963" algn="l"/>
              </a:tabLst>
              <a:defRPr kumimoji="1" sz="26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buChar char="§"/>
              <a:tabLst>
                <a:tab pos="80963" algn="l"/>
              </a:tabLst>
              <a:defRPr kumimoji="1" sz="24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buChar char="§"/>
              <a:tabLst>
                <a:tab pos="80963" algn="l"/>
              </a:tabLst>
              <a:defRPr kumimoji="1" sz="2000">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buChar char="§"/>
              <a:tabLst>
                <a:tab pos="80963" algn="l"/>
              </a:tabLst>
              <a:defRPr kumimoji="1" sz="2000">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buChar char="§"/>
              <a:tabLst>
                <a:tab pos="80963" algn="l"/>
              </a:tabLst>
              <a:defRPr kumimoji="1" sz="2000">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buChar char="§"/>
              <a:tabLst>
                <a:tab pos="80963" algn="l"/>
              </a:tabLst>
              <a:defRPr kumimoji="1" sz="2000">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buChar char="§"/>
              <a:tabLst>
                <a:tab pos="80963" algn="l"/>
              </a:tabLst>
              <a:defRPr kumimoji="1" sz="2000">
                <a:solidFill>
                  <a:schemeClr val="tx1"/>
                </a:solidFill>
                <a:latin typeface="Times New Roman" pitchFamily="18" charset="0"/>
                <a:ea typeface="標楷體" pitchFamily="65" charset="-120"/>
              </a:defRPr>
            </a:lvl9pPr>
          </a:lstStyle>
          <a:p>
            <a:pPr algn="just" eaLnBrk="1" hangingPunct="1">
              <a:lnSpc>
                <a:spcPct val="90000"/>
              </a:lnSpc>
              <a:spcBef>
                <a:spcPct val="0"/>
              </a:spcBef>
              <a:buClr>
                <a:schemeClr val="accent1"/>
              </a:buClr>
              <a:buSzPct val="70000"/>
              <a:buFont typeface="Wingdings" pitchFamily="2" charset="2"/>
              <a:buNone/>
            </a:pPr>
            <a:r>
              <a:rPr lang="en-US" altLang="zh-TW" sz="2400" b="1">
                <a:solidFill>
                  <a:srgbClr val="CC0000"/>
                </a:solidFill>
                <a:latin typeface="標楷體" pitchFamily="65" charset="-120"/>
              </a:rPr>
              <a:t>(</a:t>
            </a:r>
            <a:r>
              <a:rPr lang="zh-TW" altLang="en-US" sz="2400" b="1">
                <a:solidFill>
                  <a:srgbClr val="CC0000"/>
                </a:solidFill>
                <a:latin typeface="標楷體" pitchFamily="65" charset="-120"/>
              </a:rPr>
              <a:t>範例</a:t>
            </a:r>
            <a:r>
              <a:rPr lang="en-US" altLang="zh-TW" sz="2400" b="1">
                <a:solidFill>
                  <a:srgbClr val="CC0000"/>
                </a:solidFill>
                <a:latin typeface="標楷體" pitchFamily="65" charset="-120"/>
              </a:rPr>
              <a:t>)</a:t>
            </a:r>
            <a:endParaRPr lang="zh-TW" altLang="en-US" sz="2400">
              <a:latin typeface="標楷體" pitchFamily="65" charset="-120"/>
            </a:endParaRPr>
          </a:p>
        </p:txBody>
      </p:sp>
      <p:sp>
        <p:nvSpPr>
          <p:cNvPr id="4123" name="Rectangle 2"/>
          <p:cNvSpPr>
            <a:spLocks noChangeArrowheads="1"/>
          </p:cNvSpPr>
          <p:nvPr/>
        </p:nvSpPr>
        <p:spPr bwMode="auto">
          <a:xfrm>
            <a:off x="397120" y="-26988"/>
            <a:ext cx="8229600" cy="1139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0000"/>
              </a:buClr>
              <a:buSzPct val="75000"/>
              <a:buFont typeface="Wingdings" pitchFamily="2" charset="2"/>
              <a:buChar char="p"/>
              <a:defRPr kumimoji="1" sz="32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buChar char="n"/>
              <a:defRPr kumimoji="1" sz="28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buChar char="p"/>
              <a:defRPr kumimoji="1" sz="26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buChar char="§"/>
              <a:defRPr kumimoji="1" sz="24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9pPr>
          </a:lstStyle>
          <a:p>
            <a:pPr algn="ctr" eaLnBrk="1" hangingPunct="1">
              <a:spcBef>
                <a:spcPct val="0"/>
              </a:spcBef>
              <a:buClrTx/>
              <a:buSzTx/>
              <a:buFontTx/>
              <a:buNone/>
            </a:pPr>
            <a:r>
              <a:rPr lang="zh-TW" altLang="en-US" b="1">
                <a:solidFill>
                  <a:srgbClr val="CC0066"/>
                </a:solidFill>
                <a:latin typeface="標楷體" pitchFamily="65" charset="-120"/>
              </a:rPr>
              <a:t>風險評估 </a:t>
            </a:r>
            <a:r>
              <a:rPr lang="en-US" altLang="zh-TW" sz="2400" b="1">
                <a:solidFill>
                  <a:srgbClr val="CC0066"/>
                </a:solidFill>
                <a:cs typeface="Times New Roman" pitchFamily="18" charset="0"/>
              </a:rPr>
              <a:t>(2/5)</a:t>
            </a:r>
          </a:p>
        </p:txBody>
      </p:sp>
      <p:sp>
        <p:nvSpPr>
          <p:cNvPr id="4124" name="AutoShape 16"/>
          <p:cNvSpPr>
            <a:spLocks noChangeArrowheads="1"/>
          </p:cNvSpPr>
          <p:nvPr/>
        </p:nvSpPr>
        <p:spPr bwMode="auto">
          <a:xfrm>
            <a:off x="653562" y="817564"/>
            <a:ext cx="7640515" cy="90487"/>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 name="T18" fmla="*/ 0 w 1000"/>
              <a:gd name="T19" fmla="*/ 0 h 1000"/>
              <a:gd name="T20" fmla="*/ 1000 w 1000"/>
              <a:gd name="T21" fmla="*/ 1000 h 1000"/>
            </a:gdLst>
            <a:ahLst/>
            <a:cxnLst>
              <a:cxn ang="T12">
                <a:pos x="T0" y="T1"/>
              </a:cxn>
              <a:cxn ang="T13">
                <a:pos x="T2" y="T3"/>
              </a:cxn>
              <a:cxn ang="T14">
                <a:pos x="T4" y="T5"/>
              </a:cxn>
              <a:cxn ang="T15">
                <a:pos x="T6" y="T7"/>
              </a:cxn>
              <a:cxn ang="T16">
                <a:pos x="T8" y="T9"/>
              </a:cxn>
              <a:cxn ang="T17">
                <a:pos x="T10" y="T11"/>
              </a:cxn>
            </a:cxnLst>
            <a:rect l="T18" t="T19" r="T20" b="T21"/>
            <a:pathLst>
              <a:path w="1000" h="1000" stroke="0">
                <a:moveTo>
                  <a:pt x="0" y="0"/>
                </a:moveTo>
                <a:lnTo>
                  <a:pt x="1011" y="0"/>
                </a:lnTo>
                <a:lnTo>
                  <a:pt x="1011" y="1000"/>
                </a:lnTo>
                <a:lnTo>
                  <a:pt x="0" y="1000"/>
                </a:lnTo>
                <a:lnTo>
                  <a:pt x="0" y="0"/>
                </a:lnTo>
                <a:close/>
              </a:path>
              <a:path w="1000" h="1000">
                <a:moveTo>
                  <a:pt x="0" y="0"/>
                </a:moveTo>
                <a:lnTo>
                  <a:pt x="1000" y="0"/>
                </a:lnTo>
              </a:path>
            </a:pathLst>
          </a:custGeom>
          <a:gradFill rotWithShape="1">
            <a:gsLst>
              <a:gs pos="0">
                <a:srgbClr val="800080"/>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TW" altLang="en-US"/>
          </a:p>
        </p:txBody>
      </p:sp>
      <p:sp>
        <p:nvSpPr>
          <p:cNvPr id="314379" name="Rectangle 11"/>
          <p:cNvSpPr>
            <a:spLocks noChangeArrowheads="1"/>
          </p:cNvSpPr>
          <p:nvPr/>
        </p:nvSpPr>
        <p:spPr bwMode="auto">
          <a:xfrm>
            <a:off x="383931" y="981075"/>
            <a:ext cx="8107974" cy="52863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lvl1pPr marL="447675" indent="-447675" eaLnBrk="0" hangingPunct="0">
              <a:defRPr kumimoji="1" sz="2400">
                <a:solidFill>
                  <a:schemeClr val="tx1"/>
                </a:solidFill>
                <a:latin typeface="Tahoma" pitchFamily="34" charset="0"/>
                <a:ea typeface="新細明體" pitchFamily="18" charset="-120"/>
              </a:defRPr>
            </a:lvl1pPr>
            <a:lvl2pPr marL="742950" indent="-285750" eaLnBrk="0" hangingPunct="0">
              <a:defRPr kumimoji="1" sz="2400">
                <a:solidFill>
                  <a:schemeClr val="tx1"/>
                </a:solidFill>
                <a:latin typeface="Tahoma" pitchFamily="34" charset="0"/>
                <a:ea typeface="新細明體" pitchFamily="18" charset="-120"/>
              </a:defRPr>
            </a:lvl2pPr>
            <a:lvl3pPr marL="1143000" indent="-228600" eaLnBrk="0" hangingPunct="0">
              <a:defRPr kumimoji="1" sz="2400">
                <a:solidFill>
                  <a:schemeClr val="tx1"/>
                </a:solidFill>
                <a:latin typeface="Tahoma" pitchFamily="34" charset="0"/>
                <a:ea typeface="新細明體" pitchFamily="18" charset="-120"/>
              </a:defRPr>
            </a:lvl3pPr>
            <a:lvl4pPr marL="1600200" indent="-228600" eaLnBrk="0" hangingPunct="0">
              <a:defRPr kumimoji="1" sz="2400">
                <a:solidFill>
                  <a:schemeClr val="tx1"/>
                </a:solidFill>
                <a:latin typeface="Tahoma" pitchFamily="34" charset="0"/>
                <a:ea typeface="新細明體" pitchFamily="18" charset="-120"/>
              </a:defRPr>
            </a:lvl4pPr>
            <a:lvl5pPr marL="2057400" indent="-228600" eaLnBrk="0" hangingPunct="0">
              <a:defRPr kumimoji="1" sz="2400">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pitchFamily="18" charset="-120"/>
              </a:defRPr>
            </a:lvl9pPr>
          </a:lstStyle>
          <a:p>
            <a:pPr algn="just" eaLnBrk="1" hangingPunct="1">
              <a:lnSpc>
                <a:spcPct val="110000"/>
              </a:lnSpc>
              <a:spcBef>
                <a:spcPct val="20000"/>
              </a:spcBef>
              <a:spcAft>
                <a:spcPct val="20000"/>
              </a:spcAft>
              <a:buClr>
                <a:srgbClr val="0070C0"/>
              </a:buClr>
              <a:buSzPct val="85000"/>
              <a:buFont typeface="Wingdings" pitchFamily="2" charset="2"/>
              <a:buChar char="Ø"/>
              <a:defRPr/>
            </a:pPr>
            <a:r>
              <a:rPr lang="zh-TW" altLang="en-US" sz="2600" b="1" smtClean="0">
                <a:latin typeface="Times New Roman" pitchFamily="18" charset="0"/>
                <a:ea typeface="標楷體" pitchFamily="65" charset="-120"/>
              </a:rPr>
              <a:t>分析風險發生機率</a:t>
            </a:r>
          </a:p>
        </p:txBody>
      </p:sp>
    </p:spTree>
    <p:extLst>
      <p:ext uri="{BB962C8B-B14F-4D97-AF65-F5344CB8AC3E}">
        <p14:creationId xmlns:p14="http://schemas.microsoft.com/office/powerpoint/2010/main" val="105351012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投影片編號版面配置區 3"/>
          <p:cNvSpPr txBox="1">
            <a:spLocks noGrp="1"/>
          </p:cNvSpPr>
          <p:nvPr/>
        </p:nvSpPr>
        <p:spPr bwMode="auto">
          <a:xfrm>
            <a:off x="6964974" y="6381750"/>
            <a:ext cx="21336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CC0000"/>
              </a:buClr>
              <a:buSzPct val="75000"/>
              <a:buFont typeface="Wingdings" pitchFamily="2" charset="2"/>
              <a:buChar char="p"/>
              <a:defRPr kumimoji="1" sz="32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buChar char="n"/>
              <a:defRPr kumimoji="1" sz="28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buChar char="p"/>
              <a:defRPr kumimoji="1" sz="26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buChar char="§"/>
              <a:defRPr kumimoji="1" sz="24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9pPr>
          </a:lstStyle>
          <a:p>
            <a:pPr algn="r" eaLnBrk="1" hangingPunct="1">
              <a:spcBef>
                <a:spcPct val="0"/>
              </a:spcBef>
              <a:buClrTx/>
              <a:buSzTx/>
              <a:buFontTx/>
              <a:buNone/>
            </a:pPr>
            <a:fld id="{3CCFCD3D-9707-4464-97AB-BBA0E36EDEC4}" type="slidenum">
              <a:rPr kumimoji="0" lang="zh-TW" altLang="en-US" sz="1000"/>
              <a:pPr algn="r" eaLnBrk="1" hangingPunct="1">
                <a:spcBef>
                  <a:spcPct val="0"/>
                </a:spcBef>
                <a:buClrTx/>
                <a:buSzTx/>
                <a:buFontTx/>
                <a:buNone/>
              </a:pPr>
              <a:t>43</a:t>
            </a:fld>
            <a:endParaRPr kumimoji="0" lang="en-US" altLang="zh-TW" sz="1000"/>
          </a:p>
        </p:txBody>
      </p:sp>
      <p:sp>
        <p:nvSpPr>
          <p:cNvPr id="5123" name="投影片編號版面配置區 3"/>
          <p:cNvSpPr txBox="1">
            <a:spLocks noGrp="1"/>
          </p:cNvSpPr>
          <p:nvPr/>
        </p:nvSpPr>
        <p:spPr bwMode="auto">
          <a:xfrm>
            <a:off x="7010400" y="6237288"/>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CC0000"/>
              </a:buClr>
              <a:buSzPct val="75000"/>
              <a:buFont typeface="Wingdings" pitchFamily="2" charset="2"/>
              <a:buChar char="p"/>
              <a:defRPr kumimoji="1" sz="32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buChar char="n"/>
              <a:defRPr kumimoji="1" sz="28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buChar char="p"/>
              <a:defRPr kumimoji="1" sz="26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buChar char="§"/>
              <a:defRPr kumimoji="1" sz="24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9pPr>
          </a:lstStyle>
          <a:p>
            <a:pPr algn="r" eaLnBrk="1" hangingPunct="1">
              <a:spcBef>
                <a:spcPct val="0"/>
              </a:spcBef>
              <a:buClrTx/>
              <a:buSzTx/>
              <a:buFontTx/>
              <a:buNone/>
            </a:pPr>
            <a:endParaRPr kumimoji="0" lang="en-US" altLang="zh-TW" sz="1000"/>
          </a:p>
        </p:txBody>
      </p:sp>
      <p:sp>
        <p:nvSpPr>
          <p:cNvPr id="5124" name="投影片編號版面配置區 6"/>
          <p:cNvSpPr txBox="1">
            <a:spLocks noGrp="1"/>
          </p:cNvSpPr>
          <p:nvPr/>
        </p:nvSpPr>
        <p:spPr bwMode="auto">
          <a:xfrm>
            <a:off x="8129954"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0000"/>
              </a:buClr>
              <a:buSzPct val="75000"/>
              <a:buFont typeface="Wingdings" pitchFamily="2" charset="2"/>
              <a:buChar char="p"/>
              <a:defRPr kumimoji="1" sz="32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buChar char="n"/>
              <a:defRPr kumimoji="1" sz="28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buChar char="p"/>
              <a:defRPr kumimoji="1" sz="26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buChar char="§"/>
              <a:defRPr kumimoji="1" sz="24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9pPr>
          </a:lstStyle>
          <a:p>
            <a:pPr eaLnBrk="1" hangingPunct="1">
              <a:spcBef>
                <a:spcPct val="0"/>
              </a:spcBef>
              <a:buClrTx/>
              <a:buSzTx/>
              <a:buFontTx/>
              <a:buNone/>
            </a:pPr>
            <a:fld id="{9138C9B6-CA27-42E6-B69E-2111DCF941CE}" type="slidenum">
              <a:rPr kumimoji="0" lang="en-US" altLang="zh-TW" sz="1400" b="1">
                <a:solidFill>
                  <a:srgbClr val="FFFFFF"/>
                </a:solidFill>
                <a:latin typeface="Tahoma" pitchFamily="34" charset="0"/>
                <a:ea typeface="新細明體" pitchFamily="18" charset="-120"/>
              </a:rPr>
              <a:pPr eaLnBrk="1" hangingPunct="1">
                <a:spcBef>
                  <a:spcPct val="0"/>
                </a:spcBef>
                <a:buClrTx/>
                <a:buSzTx/>
                <a:buFontTx/>
                <a:buNone/>
              </a:pPr>
              <a:t>43</a:t>
            </a:fld>
            <a:endParaRPr kumimoji="0" lang="en-US" altLang="zh-TW" sz="1400" b="1">
              <a:solidFill>
                <a:srgbClr val="FFFFFF"/>
              </a:solidFill>
              <a:latin typeface="Tahoma" pitchFamily="34" charset="0"/>
              <a:ea typeface="新細明體" pitchFamily="18" charset="-120"/>
            </a:endParaRPr>
          </a:p>
        </p:txBody>
      </p:sp>
      <p:graphicFrame>
        <p:nvGraphicFramePr>
          <p:cNvPr id="232493" name="Group 45"/>
          <p:cNvGraphicFramePr>
            <a:graphicFrameLocks noGrp="1"/>
          </p:cNvGraphicFramePr>
          <p:nvPr/>
        </p:nvGraphicFramePr>
        <p:xfrm>
          <a:off x="650631" y="1557338"/>
          <a:ext cx="7823689" cy="4864102"/>
        </p:xfrm>
        <a:graphic>
          <a:graphicData uri="http://schemas.openxmlformats.org/drawingml/2006/table">
            <a:tbl>
              <a:tblPr/>
              <a:tblGrid>
                <a:gridCol w="1956289"/>
                <a:gridCol w="2072054"/>
                <a:gridCol w="1972408"/>
                <a:gridCol w="1822938"/>
              </a:tblGrid>
              <a:tr h="576263">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1" fontAlgn="base" latinLnBrk="0" hangingPunct="1">
                        <a:lnSpc>
                          <a:spcPts val="1600"/>
                        </a:lnSpc>
                        <a:spcBef>
                          <a:spcPct val="0"/>
                        </a:spcBef>
                        <a:spcAft>
                          <a:spcPct val="0"/>
                        </a:spcAft>
                        <a:buClrTx/>
                        <a:buSzTx/>
                        <a:buFontTx/>
                        <a:buNone/>
                        <a:tabLst/>
                      </a:pPr>
                      <a:r>
                        <a:rPr kumimoji="1" lang="zh-TW" altLang="en-US" sz="2200" b="0" i="0" u="none" strike="noStrike" cap="none" normalizeH="0" baseline="0" dirty="0" smtClean="0">
                          <a:ln>
                            <a:noFill/>
                          </a:ln>
                          <a:solidFill>
                            <a:srgbClr val="000000"/>
                          </a:solidFill>
                          <a:effectLst/>
                          <a:latin typeface="Times New Roman" pitchFamily="18" charset="0"/>
                          <a:ea typeface="標楷體" pitchFamily="65" charset="-120"/>
                        </a:rPr>
                        <a:t>影響程度</a:t>
                      </a:r>
                      <a:endParaRPr kumimoji="1" lang="zh-TW" altLang="en-US" sz="2200" b="0" i="0" u="none" strike="noStrike" cap="none" normalizeH="0" baseline="0" dirty="0" smtClean="0">
                        <a:ln>
                          <a:noFill/>
                        </a:ln>
                        <a:solidFill>
                          <a:schemeClr val="tx1"/>
                        </a:solidFill>
                        <a:effectLst/>
                        <a:latin typeface="Times New Roman" pitchFamily="18" charset="0"/>
                        <a:ea typeface="標楷體" pitchFamily="65" charset="-120"/>
                      </a:endParaRPr>
                    </a:p>
                  </a:txBody>
                  <a:tcPr marL="16412" marR="16412" marT="0" marB="0"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66CCFF"/>
                        </a:gs>
                        <a:gs pos="100000">
                          <a:srgbClr val="FFFFFF"/>
                        </a:gs>
                      </a:gsLst>
                      <a:lin ang="2700000" scaled="1"/>
                    </a:gradFill>
                  </a:tcPr>
                </a:tc>
                <a:tc gridSpan="3">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1" fontAlgn="base" latinLnBrk="0" hangingPunct="1">
                        <a:lnSpc>
                          <a:spcPts val="1600"/>
                        </a:lnSpc>
                        <a:spcBef>
                          <a:spcPct val="0"/>
                        </a:spcBef>
                        <a:spcAft>
                          <a:spcPct val="0"/>
                        </a:spcAft>
                        <a:buClrTx/>
                        <a:buSzTx/>
                        <a:buFontTx/>
                        <a:buNone/>
                        <a:tabLst/>
                      </a:pPr>
                      <a:r>
                        <a:rPr kumimoji="1" lang="zh-TW" altLang="en-US" sz="2200" b="0" i="0" u="none" strike="noStrike" cap="none" normalizeH="0" baseline="0" smtClean="0">
                          <a:ln>
                            <a:noFill/>
                          </a:ln>
                          <a:solidFill>
                            <a:srgbClr val="000000"/>
                          </a:solidFill>
                          <a:effectLst/>
                          <a:latin typeface="Times New Roman" pitchFamily="18" charset="0"/>
                          <a:ea typeface="標楷體" pitchFamily="65" charset="-120"/>
                        </a:rPr>
                        <a:t>風險分布</a:t>
                      </a:r>
                      <a:endParaRPr kumimoji="1" lang="zh-TW" altLang="en-US" sz="2200" b="0" i="0" u="none" strike="noStrike" cap="none" normalizeH="0" baseline="0" smtClean="0">
                        <a:ln>
                          <a:noFill/>
                        </a:ln>
                        <a:solidFill>
                          <a:schemeClr val="tx1"/>
                        </a:solidFill>
                        <a:effectLst/>
                        <a:latin typeface="Times New Roman" pitchFamily="18" charset="0"/>
                        <a:ea typeface="標楷體" pitchFamily="65" charset="-120"/>
                      </a:endParaRPr>
                    </a:p>
                  </a:txBody>
                  <a:tcPr marL="16412" marR="16412" marT="0" marB="0"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66CCFF"/>
                        </a:gs>
                        <a:gs pos="100000">
                          <a:srgbClr val="FFFFFF"/>
                        </a:gs>
                      </a:gsLst>
                      <a:lin ang="2700000" scaled="1"/>
                    </a:gradFill>
                  </a:tcPr>
                </a:tc>
                <a:tc hMerge="1">
                  <a:txBody>
                    <a:bodyPr/>
                    <a:lstStyle/>
                    <a:p>
                      <a:endParaRPr lang="zh-TW" altLang="en-US"/>
                    </a:p>
                  </a:txBody>
                  <a:tcPr/>
                </a:tc>
                <a:tc hMerge="1">
                  <a:txBody>
                    <a:bodyPr/>
                    <a:lstStyle/>
                    <a:p>
                      <a:endParaRPr lang="zh-TW" altLang="en-US"/>
                    </a:p>
                  </a:txBody>
                  <a:tcPr/>
                </a:tc>
              </a:tr>
              <a:tr h="1135063">
                <a:tc>
                  <a:txBody>
                    <a:bodyPr/>
                    <a:lstStyle>
                      <a:lvl1pPr marL="304800"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304800" marR="0" lvl="0" indent="0" algn="ctr" defTabSz="914400" rtl="0" eaLnBrk="1" fontAlgn="base" latinLnBrk="0" hangingPunct="1">
                        <a:lnSpc>
                          <a:spcPts val="1600"/>
                        </a:lnSpc>
                        <a:spcBef>
                          <a:spcPct val="0"/>
                        </a:spcBef>
                        <a:spcAft>
                          <a:spcPct val="0"/>
                        </a:spcAft>
                        <a:buClrTx/>
                        <a:buSzTx/>
                        <a:buFontTx/>
                        <a:buNone/>
                        <a:tabLst/>
                      </a:pPr>
                      <a:r>
                        <a:rPr kumimoji="1" lang="zh-TW" altLang="en-US" sz="2200" b="0" i="0" u="none" strike="noStrike" cap="none" normalizeH="0" baseline="0" smtClean="0">
                          <a:ln>
                            <a:noFill/>
                          </a:ln>
                          <a:solidFill>
                            <a:srgbClr val="000000"/>
                          </a:solidFill>
                          <a:effectLst/>
                          <a:latin typeface="Times New Roman" pitchFamily="18" charset="0"/>
                          <a:ea typeface="標楷體" pitchFamily="65" charset="-120"/>
                        </a:rPr>
                        <a:t>非常嚴重</a:t>
                      </a:r>
                      <a:r>
                        <a:rPr kumimoji="1" lang="en-US" altLang="zh-TW" sz="2200" b="0" i="0" u="none" strike="noStrike" cap="none" normalizeH="0" baseline="0" smtClean="0">
                          <a:ln>
                            <a:noFill/>
                          </a:ln>
                          <a:solidFill>
                            <a:srgbClr val="000000"/>
                          </a:solidFill>
                          <a:effectLst/>
                          <a:latin typeface="Times New Roman" pitchFamily="18" charset="0"/>
                          <a:ea typeface="標楷體" pitchFamily="65" charset="-120"/>
                        </a:rPr>
                        <a:t>(3)</a:t>
                      </a:r>
                      <a:endParaRPr kumimoji="1" lang="en-US" altLang="zh-TW" sz="2200" b="0" i="0" u="none" strike="noStrike" cap="none" normalizeH="0" baseline="0" smtClean="0">
                        <a:ln>
                          <a:noFill/>
                        </a:ln>
                        <a:solidFill>
                          <a:schemeClr val="tx1"/>
                        </a:solidFill>
                        <a:effectLst/>
                        <a:latin typeface="Times New Roman" pitchFamily="18" charset="0"/>
                        <a:ea typeface="標楷體" pitchFamily="65" charset="-120"/>
                      </a:endParaRPr>
                    </a:p>
                  </a:txBody>
                  <a:tcPr marL="16412" marR="16412" marT="0" marB="0"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zh-TW" sz="2200" b="0" i="0" u="none" strike="noStrike" cap="none" normalizeH="0" baseline="0" smtClean="0">
                        <a:ln>
                          <a:noFill/>
                        </a:ln>
                        <a:solidFill>
                          <a:schemeClr val="tx1"/>
                        </a:solidFill>
                        <a:effectLst/>
                        <a:latin typeface="Times New Roman" pitchFamily="18" charset="0"/>
                        <a:ea typeface="標楷體" pitchFamily="65" charset="-120"/>
                      </a:endParaRPr>
                    </a:p>
                  </a:txBody>
                  <a:tcPr marL="16412" marR="164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marL="269875" indent="-269875"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269875" marR="0" lvl="0" indent="-269875" algn="ctr" defTabSz="914400" rtl="0" eaLnBrk="1" fontAlgn="base" latinLnBrk="0" hangingPunct="1">
                        <a:lnSpc>
                          <a:spcPct val="100000"/>
                        </a:lnSpc>
                        <a:spcBef>
                          <a:spcPct val="0"/>
                        </a:spcBef>
                        <a:spcAft>
                          <a:spcPct val="0"/>
                        </a:spcAft>
                        <a:buClrTx/>
                        <a:buSzTx/>
                        <a:buFontTx/>
                        <a:buNone/>
                        <a:tabLst/>
                      </a:pPr>
                      <a:r>
                        <a:rPr kumimoji="1" lang="en-US" altLang="zh-TW" sz="2200" b="0" i="0" u="none" strike="noStrike" cap="none" normalizeH="0" baseline="0" dirty="0" smtClean="0">
                          <a:ln>
                            <a:noFill/>
                          </a:ln>
                          <a:solidFill>
                            <a:schemeClr val="tx1"/>
                          </a:solidFill>
                          <a:effectLst/>
                          <a:latin typeface="Times New Roman" pitchFamily="18" charset="0"/>
                          <a:ea typeface="標楷體" pitchFamily="65" charset="-120"/>
                        </a:rPr>
                        <a:t>A1</a:t>
                      </a:r>
                    </a:p>
                  </a:txBody>
                  <a:tcPr marL="16412" marR="164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zh-TW" sz="2200" b="0" i="0" u="none" strike="noStrike" cap="none" normalizeH="0" baseline="0" smtClean="0">
                        <a:ln>
                          <a:noFill/>
                        </a:ln>
                        <a:solidFill>
                          <a:schemeClr val="tx1"/>
                        </a:solidFill>
                        <a:effectLst/>
                        <a:latin typeface="Times New Roman" pitchFamily="18" charset="0"/>
                        <a:ea typeface="標楷體" pitchFamily="65" charset="-120"/>
                      </a:endParaRPr>
                    </a:p>
                  </a:txBody>
                  <a:tcPr marL="16412" marR="16412" marT="0" marB="0"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174750">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1" fontAlgn="base" latinLnBrk="0" hangingPunct="1">
                        <a:lnSpc>
                          <a:spcPts val="1600"/>
                        </a:lnSpc>
                        <a:spcBef>
                          <a:spcPct val="0"/>
                        </a:spcBef>
                        <a:spcAft>
                          <a:spcPct val="0"/>
                        </a:spcAft>
                        <a:buClrTx/>
                        <a:buSzTx/>
                        <a:buFontTx/>
                        <a:buNone/>
                        <a:tabLst/>
                      </a:pPr>
                      <a:r>
                        <a:rPr kumimoji="1" lang="zh-TW" altLang="en-US" sz="22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嚴重</a:t>
                      </a:r>
                      <a:r>
                        <a:rPr kumimoji="1" lang="en-US" altLang="zh-TW" sz="22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(2)</a:t>
                      </a:r>
                      <a:endParaRPr kumimoji="1" lang="en-US" altLang="zh-TW" sz="2200" b="0" i="0" u="none" strike="noStrike" cap="none" normalizeH="0" baseline="0" smtClean="0">
                        <a:ln>
                          <a:noFill/>
                        </a:ln>
                        <a:solidFill>
                          <a:schemeClr val="tx1"/>
                        </a:solidFill>
                        <a:effectLst/>
                        <a:latin typeface="華康中楷體"/>
                        <a:ea typeface="標楷體" pitchFamily="65" charset="-120"/>
                        <a:cs typeface="Times New Roman" pitchFamily="18" charset="0"/>
                      </a:endParaRPr>
                    </a:p>
                  </a:txBody>
                  <a:tcPr marL="16412" marR="16412" marT="0" marB="0"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zh-TW" sz="2200" b="0" i="0" u="none" strike="noStrike" cap="none" normalizeH="0" baseline="0" smtClean="0">
                        <a:ln>
                          <a:noFill/>
                        </a:ln>
                        <a:solidFill>
                          <a:schemeClr val="tx1"/>
                        </a:solidFill>
                        <a:effectLst/>
                        <a:latin typeface="Times New Roman" pitchFamily="18" charset="0"/>
                        <a:ea typeface="標楷體" pitchFamily="65" charset="-120"/>
                      </a:endParaRPr>
                    </a:p>
                  </a:txBody>
                  <a:tcPr marL="16412" marR="164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zh-TW" sz="2200" b="0" i="0" u="none" strike="noStrike" cap="none" normalizeH="0" baseline="0" smtClean="0">
                        <a:ln>
                          <a:noFill/>
                        </a:ln>
                        <a:solidFill>
                          <a:schemeClr val="tx1"/>
                        </a:solidFill>
                        <a:effectLst/>
                        <a:latin typeface="Times New Roman" pitchFamily="18" charset="0"/>
                        <a:ea typeface="標楷體" pitchFamily="65" charset="-120"/>
                      </a:endParaRPr>
                    </a:p>
                  </a:txBody>
                  <a:tcPr marL="16412" marR="164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zh-TW" sz="2200" b="1" i="0" u="none" strike="noStrike" cap="none" normalizeH="0" baseline="0" dirty="0" smtClean="0">
                        <a:ln>
                          <a:noFill/>
                        </a:ln>
                        <a:solidFill>
                          <a:schemeClr val="accent2"/>
                        </a:solidFill>
                        <a:effectLst/>
                        <a:latin typeface="Times New Roman" pitchFamily="18" charset="0"/>
                        <a:ea typeface="標楷體" pitchFamily="65" charset="-120"/>
                      </a:endParaRPr>
                    </a:p>
                  </a:txBody>
                  <a:tcPr marL="16412" marR="16412" marT="0" marB="0"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957263">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1" fontAlgn="base" latinLnBrk="0" hangingPunct="1">
                        <a:lnSpc>
                          <a:spcPts val="1600"/>
                        </a:lnSpc>
                        <a:spcBef>
                          <a:spcPct val="0"/>
                        </a:spcBef>
                        <a:spcAft>
                          <a:spcPct val="0"/>
                        </a:spcAft>
                        <a:buClrTx/>
                        <a:buSzTx/>
                        <a:buFontTx/>
                        <a:buNone/>
                        <a:tabLst/>
                      </a:pPr>
                      <a:r>
                        <a:rPr kumimoji="1" lang="zh-TW" altLang="en-US" sz="22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輕微</a:t>
                      </a:r>
                      <a:r>
                        <a:rPr kumimoji="1" lang="en-US" altLang="zh-TW" sz="22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(1)</a:t>
                      </a:r>
                      <a:endParaRPr kumimoji="1" lang="en-US" altLang="zh-TW" sz="2200" b="0" i="0" u="none" strike="noStrike" cap="none" normalizeH="0" baseline="0" smtClean="0">
                        <a:ln>
                          <a:noFill/>
                        </a:ln>
                        <a:solidFill>
                          <a:schemeClr val="tx1"/>
                        </a:solidFill>
                        <a:effectLst/>
                        <a:latin typeface="華康中楷體"/>
                        <a:ea typeface="標楷體" pitchFamily="65" charset="-120"/>
                        <a:cs typeface="Times New Roman" pitchFamily="18" charset="0"/>
                      </a:endParaRPr>
                    </a:p>
                  </a:txBody>
                  <a:tcPr marL="16412" marR="16412" marT="0" marB="0"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zh-TW" sz="2200" b="0" i="0" u="none" strike="noStrike" cap="none" normalizeH="0" baseline="0" smtClean="0">
                        <a:ln>
                          <a:noFill/>
                        </a:ln>
                        <a:solidFill>
                          <a:schemeClr val="tx1"/>
                        </a:solidFill>
                        <a:effectLst/>
                        <a:latin typeface="Times New Roman" pitchFamily="18" charset="0"/>
                        <a:ea typeface="標楷體" pitchFamily="65" charset="-120"/>
                      </a:endParaRPr>
                    </a:p>
                  </a:txBody>
                  <a:tcPr marL="16412" marR="164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zh-TW" sz="2200" b="0" i="0" u="none" strike="noStrike" cap="none" normalizeH="0" baseline="0" smtClean="0">
                        <a:ln>
                          <a:noFill/>
                        </a:ln>
                        <a:solidFill>
                          <a:schemeClr val="tx1"/>
                        </a:solidFill>
                        <a:effectLst/>
                        <a:latin typeface="Times New Roman" pitchFamily="18" charset="0"/>
                        <a:ea typeface="標楷體" pitchFamily="65" charset="-120"/>
                      </a:endParaRPr>
                    </a:p>
                  </a:txBody>
                  <a:tcPr marL="16412" marR="164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lvl1pPr marL="628650"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628650" marR="0" lvl="0" indent="0" algn="l" defTabSz="914400" rtl="0" eaLnBrk="1" fontAlgn="base" latinLnBrk="0" hangingPunct="1">
                        <a:lnSpc>
                          <a:spcPct val="100000"/>
                        </a:lnSpc>
                        <a:spcBef>
                          <a:spcPct val="0"/>
                        </a:spcBef>
                        <a:spcAft>
                          <a:spcPct val="0"/>
                        </a:spcAft>
                        <a:buClrTx/>
                        <a:buSzTx/>
                        <a:buFontTx/>
                        <a:buNone/>
                        <a:tabLst/>
                      </a:pPr>
                      <a:endParaRPr kumimoji="1" lang="en-US" altLang="zh-TW" sz="2200" b="0" i="0" u="none" strike="noStrike" cap="none" normalizeH="0" baseline="0" smtClean="0">
                        <a:ln>
                          <a:noFill/>
                        </a:ln>
                        <a:solidFill>
                          <a:srgbClr val="000000"/>
                        </a:solidFill>
                        <a:effectLst/>
                        <a:latin typeface="Times New Roman" pitchFamily="18" charset="0"/>
                        <a:ea typeface="標楷體" pitchFamily="65" charset="-120"/>
                      </a:endParaRPr>
                    </a:p>
                  </a:txBody>
                  <a:tcPr marL="16412" marR="16412" marT="0" marB="0"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476250">
                <a:tc rowSpan="2">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1" fontAlgn="base" latinLnBrk="0" hangingPunct="1">
                        <a:lnSpc>
                          <a:spcPts val="1600"/>
                        </a:lnSpc>
                        <a:spcBef>
                          <a:spcPct val="0"/>
                        </a:spcBef>
                        <a:spcAft>
                          <a:spcPct val="0"/>
                        </a:spcAft>
                        <a:buClrTx/>
                        <a:buSzTx/>
                        <a:buFontTx/>
                        <a:buNone/>
                        <a:tabLst/>
                      </a:pPr>
                      <a:endParaRPr kumimoji="1" lang="en-US" altLang="zh-TW" sz="2200" b="0" i="0" u="none" strike="noStrike" cap="none" normalizeH="0" baseline="0" smtClean="0">
                        <a:ln>
                          <a:noFill/>
                        </a:ln>
                        <a:solidFill>
                          <a:schemeClr val="tx1"/>
                        </a:solidFill>
                        <a:effectLst/>
                        <a:latin typeface="Times New Roman" pitchFamily="18" charset="0"/>
                        <a:ea typeface="標楷體" pitchFamily="65" charset="-120"/>
                      </a:endParaRPr>
                    </a:p>
                  </a:txBody>
                  <a:tcPr marL="16412" marR="16412" marT="0" marB="0" anchor="ctr" horzOverflow="overflow">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1" fontAlgn="base" latinLnBrk="0" hangingPunct="1">
                        <a:lnSpc>
                          <a:spcPts val="1600"/>
                        </a:lnSpc>
                        <a:spcBef>
                          <a:spcPct val="0"/>
                        </a:spcBef>
                        <a:spcAft>
                          <a:spcPct val="0"/>
                        </a:spcAft>
                        <a:buClrTx/>
                        <a:buSzTx/>
                        <a:buFontTx/>
                        <a:buNone/>
                        <a:tabLst/>
                      </a:pPr>
                      <a:r>
                        <a:rPr kumimoji="1" lang="zh-TW" altLang="en-US" sz="2200" b="0" i="0" u="none" strike="noStrike" cap="none" normalizeH="0" baseline="0" smtClean="0">
                          <a:ln>
                            <a:noFill/>
                          </a:ln>
                          <a:solidFill>
                            <a:srgbClr val="000000"/>
                          </a:solidFill>
                          <a:effectLst/>
                          <a:latin typeface="Times New Roman" pitchFamily="18" charset="0"/>
                          <a:ea typeface="標楷體" pitchFamily="65" charset="-120"/>
                        </a:rPr>
                        <a:t>幾乎不可能</a:t>
                      </a:r>
                      <a:r>
                        <a:rPr kumimoji="1" lang="en-US" altLang="zh-TW" sz="2200" b="0" i="0" u="none" strike="noStrike" cap="none" normalizeH="0" baseline="0" smtClean="0">
                          <a:ln>
                            <a:noFill/>
                          </a:ln>
                          <a:solidFill>
                            <a:srgbClr val="000000"/>
                          </a:solidFill>
                          <a:effectLst/>
                          <a:latin typeface="Times New Roman" pitchFamily="18" charset="0"/>
                          <a:ea typeface="標楷體" pitchFamily="65" charset="-120"/>
                        </a:rPr>
                        <a:t>(1)</a:t>
                      </a:r>
                      <a:endParaRPr kumimoji="1" lang="en-US" altLang="zh-TW" sz="2200" b="0" i="0" u="none" strike="noStrike" cap="none" normalizeH="0" baseline="0" smtClean="0">
                        <a:ln>
                          <a:noFill/>
                        </a:ln>
                        <a:solidFill>
                          <a:schemeClr val="tx1"/>
                        </a:solidFill>
                        <a:effectLst/>
                        <a:latin typeface="Times New Roman" pitchFamily="18" charset="0"/>
                        <a:ea typeface="標楷體" pitchFamily="65" charset="-120"/>
                      </a:endParaRPr>
                    </a:p>
                  </a:txBody>
                  <a:tcPr marL="16615" marR="16615" marT="0" marB="0" anchor="ctr" anchorCtr="1"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1" fontAlgn="base" latinLnBrk="0" hangingPunct="1">
                        <a:lnSpc>
                          <a:spcPts val="1600"/>
                        </a:lnSpc>
                        <a:spcBef>
                          <a:spcPct val="0"/>
                        </a:spcBef>
                        <a:spcAft>
                          <a:spcPct val="0"/>
                        </a:spcAft>
                        <a:buClrTx/>
                        <a:buSzTx/>
                        <a:buFontTx/>
                        <a:buNone/>
                        <a:tabLst/>
                      </a:pPr>
                      <a:r>
                        <a:rPr kumimoji="1" lang="zh-TW" altLang="en-US" sz="2200" b="0" i="0" u="none" strike="noStrike" cap="none" normalizeH="0" baseline="0" smtClean="0">
                          <a:ln>
                            <a:noFill/>
                          </a:ln>
                          <a:solidFill>
                            <a:srgbClr val="000000"/>
                          </a:solidFill>
                          <a:effectLst/>
                          <a:latin typeface="Times New Roman" pitchFamily="18" charset="0"/>
                          <a:ea typeface="標楷體" pitchFamily="65" charset="-120"/>
                        </a:rPr>
                        <a:t>可能</a:t>
                      </a:r>
                      <a:r>
                        <a:rPr kumimoji="1" lang="en-US" altLang="zh-TW" sz="2200" b="0" i="0" u="none" strike="noStrike" cap="none" normalizeH="0" baseline="0" smtClean="0">
                          <a:ln>
                            <a:noFill/>
                          </a:ln>
                          <a:solidFill>
                            <a:srgbClr val="000000"/>
                          </a:solidFill>
                          <a:effectLst/>
                          <a:latin typeface="Times New Roman" pitchFamily="18" charset="0"/>
                          <a:ea typeface="標楷體" pitchFamily="65" charset="-120"/>
                        </a:rPr>
                        <a:t>(2)</a:t>
                      </a:r>
                      <a:endParaRPr kumimoji="1" lang="en-US" altLang="zh-TW" sz="2200" b="0" i="0" u="none" strike="noStrike" cap="none" normalizeH="0" baseline="0" smtClean="0">
                        <a:ln>
                          <a:noFill/>
                        </a:ln>
                        <a:solidFill>
                          <a:schemeClr val="tx1"/>
                        </a:solidFill>
                        <a:effectLst/>
                        <a:latin typeface="Times New Roman" pitchFamily="18" charset="0"/>
                        <a:ea typeface="標楷體" pitchFamily="65" charset="-120"/>
                      </a:endParaRPr>
                    </a:p>
                  </a:txBody>
                  <a:tcPr marL="16615" marR="16615"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1" fontAlgn="base" latinLnBrk="0" hangingPunct="1">
                        <a:lnSpc>
                          <a:spcPts val="1600"/>
                        </a:lnSpc>
                        <a:spcBef>
                          <a:spcPct val="0"/>
                        </a:spcBef>
                        <a:spcAft>
                          <a:spcPct val="0"/>
                        </a:spcAft>
                        <a:buClrTx/>
                        <a:buSzTx/>
                        <a:buFontTx/>
                        <a:buNone/>
                        <a:tabLst/>
                      </a:pPr>
                      <a:r>
                        <a:rPr kumimoji="1" lang="zh-TW" altLang="en-US" sz="2200" b="0" i="0" u="none" strike="noStrike" cap="none" normalizeH="0" baseline="0" smtClean="0">
                          <a:ln>
                            <a:noFill/>
                          </a:ln>
                          <a:solidFill>
                            <a:srgbClr val="000000"/>
                          </a:solidFill>
                          <a:effectLst/>
                          <a:latin typeface="Times New Roman" pitchFamily="18" charset="0"/>
                          <a:ea typeface="標楷體" pitchFamily="65" charset="-120"/>
                        </a:rPr>
                        <a:t>幾乎確定</a:t>
                      </a:r>
                      <a:r>
                        <a:rPr kumimoji="1" lang="en-US" altLang="zh-TW" sz="2200" b="0" i="0" u="none" strike="noStrike" cap="none" normalizeH="0" baseline="0" smtClean="0">
                          <a:ln>
                            <a:noFill/>
                          </a:ln>
                          <a:solidFill>
                            <a:srgbClr val="000000"/>
                          </a:solidFill>
                          <a:effectLst/>
                          <a:latin typeface="Times New Roman" pitchFamily="18" charset="0"/>
                          <a:ea typeface="標楷體" pitchFamily="65" charset="-120"/>
                        </a:rPr>
                        <a:t>(3)</a:t>
                      </a:r>
                      <a:endParaRPr kumimoji="1" lang="en-US" altLang="zh-TW" sz="2200" b="0" i="0" u="none" strike="noStrike" cap="none" normalizeH="0" baseline="0" smtClean="0">
                        <a:ln>
                          <a:noFill/>
                        </a:ln>
                        <a:solidFill>
                          <a:schemeClr val="tx1"/>
                        </a:solidFill>
                        <a:effectLst/>
                        <a:latin typeface="Times New Roman" pitchFamily="18" charset="0"/>
                        <a:ea typeface="標楷體" pitchFamily="65" charset="-120"/>
                      </a:endParaRPr>
                    </a:p>
                  </a:txBody>
                  <a:tcPr marL="16615" marR="16615" marT="0" marB="0" anchor="ctr" anchorCtr="1"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544513">
                <a:tc vMerge="1">
                  <a:txBody>
                    <a:bodyPr/>
                    <a:lstStyle/>
                    <a:p>
                      <a:endParaRPr lang="zh-TW" altLang="en-US"/>
                    </a:p>
                  </a:txBody>
                  <a:tcPr/>
                </a:tc>
                <a:tc gridSpan="3">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1" fontAlgn="base" latinLnBrk="0" hangingPunct="1">
                        <a:lnSpc>
                          <a:spcPts val="1600"/>
                        </a:lnSpc>
                        <a:spcBef>
                          <a:spcPct val="0"/>
                        </a:spcBef>
                        <a:spcAft>
                          <a:spcPct val="0"/>
                        </a:spcAft>
                        <a:buClrTx/>
                        <a:buSzTx/>
                        <a:buFontTx/>
                        <a:buNone/>
                        <a:tabLst/>
                      </a:pPr>
                      <a:r>
                        <a:rPr kumimoji="1" lang="zh-TW" altLang="en-US" sz="2200" b="0" i="0" u="none" strike="noStrike" cap="none" normalizeH="0" baseline="0" smtClean="0">
                          <a:ln>
                            <a:noFill/>
                          </a:ln>
                          <a:solidFill>
                            <a:srgbClr val="000000"/>
                          </a:solidFill>
                          <a:effectLst/>
                          <a:latin typeface="Times New Roman" pitchFamily="18" charset="0"/>
                          <a:ea typeface="標楷體" pitchFamily="65" charset="-120"/>
                        </a:rPr>
                        <a:t>發生機率</a:t>
                      </a:r>
                      <a:endParaRPr kumimoji="1" lang="zh-TW" altLang="en-US" sz="2200" b="0" i="0" u="none" strike="noStrike" cap="none" normalizeH="0" baseline="0" smtClean="0">
                        <a:ln>
                          <a:noFill/>
                        </a:ln>
                        <a:solidFill>
                          <a:schemeClr val="tx1"/>
                        </a:solidFill>
                        <a:effectLst/>
                        <a:latin typeface="Times New Roman" pitchFamily="18" charset="0"/>
                        <a:ea typeface="標楷體" pitchFamily="65" charset="-120"/>
                      </a:endParaRPr>
                    </a:p>
                  </a:txBody>
                  <a:tcPr marL="16412" marR="16412" marT="0" marB="0" anchor="ctr"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gradFill rotWithShape="0">
                      <a:gsLst>
                        <a:gs pos="0">
                          <a:srgbClr val="66CCFF"/>
                        </a:gs>
                        <a:gs pos="100000">
                          <a:srgbClr val="FFFFFF"/>
                        </a:gs>
                      </a:gsLst>
                      <a:lin ang="2700000" scaled="1"/>
                    </a:gradFill>
                  </a:tcPr>
                </a:tc>
                <a:tc hMerge="1">
                  <a:txBody>
                    <a:bodyPr/>
                    <a:lstStyle/>
                    <a:p>
                      <a:endParaRPr lang="zh-TW" altLang="en-US"/>
                    </a:p>
                  </a:txBody>
                  <a:tcPr/>
                </a:tc>
                <a:tc hMerge="1">
                  <a:txBody>
                    <a:bodyPr/>
                    <a:lstStyle/>
                    <a:p>
                      <a:endParaRPr lang="zh-TW" altLang="en-US"/>
                    </a:p>
                  </a:txBody>
                  <a:tcPr/>
                </a:tc>
              </a:tr>
            </a:tbl>
          </a:graphicData>
        </a:graphic>
      </p:graphicFrame>
      <p:sp>
        <p:nvSpPr>
          <p:cNvPr id="5159" name="Rectangle 2"/>
          <p:cNvSpPr txBox="1">
            <a:spLocks noChangeArrowheads="1"/>
          </p:cNvSpPr>
          <p:nvPr/>
        </p:nvSpPr>
        <p:spPr bwMode="auto">
          <a:xfrm>
            <a:off x="5835162" y="1123951"/>
            <a:ext cx="3005504"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CC0000"/>
              </a:buClr>
              <a:buSzPct val="75000"/>
              <a:buFont typeface="Wingdings" pitchFamily="2" charset="2"/>
              <a:buChar char="p"/>
              <a:tabLst>
                <a:tab pos="80963" algn="l"/>
              </a:tabLst>
              <a:defRPr kumimoji="1" sz="32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buChar char="n"/>
              <a:tabLst>
                <a:tab pos="80963" algn="l"/>
              </a:tabLst>
              <a:defRPr kumimoji="1" sz="28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buChar char="p"/>
              <a:tabLst>
                <a:tab pos="80963" algn="l"/>
              </a:tabLst>
              <a:defRPr kumimoji="1" sz="26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buChar char="§"/>
              <a:tabLst>
                <a:tab pos="80963" algn="l"/>
              </a:tabLst>
              <a:defRPr kumimoji="1" sz="24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buChar char="§"/>
              <a:tabLst>
                <a:tab pos="80963" algn="l"/>
              </a:tabLst>
              <a:defRPr kumimoji="1" sz="2000">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buChar char="§"/>
              <a:tabLst>
                <a:tab pos="80963" algn="l"/>
              </a:tabLst>
              <a:defRPr kumimoji="1" sz="2000">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buChar char="§"/>
              <a:tabLst>
                <a:tab pos="80963" algn="l"/>
              </a:tabLst>
              <a:defRPr kumimoji="1" sz="2000">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buChar char="§"/>
              <a:tabLst>
                <a:tab pos="80963" algn="l"/>
              </a:tabLst>
              <a:defRPr kumimoji="1" sz="2000">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buChar char="§"/>
              <a:tabLst>
                <a:tab pos="80963" algn="l"/>
              </a:tabLst>
              <a:defRPr kumimoji="1" sz="2000">
                <a:solidFill>
                  <a:schemeClr val="tx1"/>
                </a:solidFill>
                <a:latin typeface="Times New Roman" pitchFamily="18" charset="0"/>
                <a:ea typeface="標楷體" pitchFamily="65" charset="-120"/>
              </a:defRPr>
            </a:lvl9pPr>
          </a:lstStyle>
          <a:p>
            <a:pPr algn="just" eaLnBrk="1" hangingPunct="1">
              <a:lnSpc>
                <a:spcPct val="90000"/>
              </a:lnSpc>
              <a:spcBef>
                <a:spcPct val="0"/>
              </a:spcBef>
              <a:buClr>
                <a:schemeClr val="accent1"/>
              </a:buClr>
              <a:buSzPct val="70000"/>
              <a:buFont typeface="Wingdings" pitchFamily="2" charset="2"/>
              <a:buNone/>
            </a:pPr>
            <a:r>
              <a:rPr lang="en-US" altLang="zh-TW" sz="2200" b="1">
                <a:solidFill>
                  <a:srgbClr val="CC0000"/>
                </a:solidFill>
                <a:latin typeface="標楷體" pitchFamily="65" charset="-120"/>
              </a:rPr>
              <a:t>(</a:t>
            </a:r>
            <a:r>
              <a:rPr lang="zh-TW" altLang="en-US" sz="2200" b="1">
                <a:solidFill>
                  <a:srgbClr val="CC0000"/>
                </a:solidFill>
                <a:latin typeface="標楷體" pitchFamily="65" charset="-120"/>
              </a:rPr>
              <a:t>示範案例，非機關實況</a:t>
            </a:r>
            <a:r>
              <a:rPr lang="en-US" altLang="zh-TW" sz="2200" b="1">
                <a:solidFill>
                  <a:srgbClr val="CC0000"/>
                </a:solidFill>
                <a:latin typeface="標楷體" pitchFamily="65" charset="-120"/>
              </a:rPr>
              <a:t>)</a:t>
            </a:r>
            <a:endParaRPr lang="zh-TW" altLang="en-US" sz="2200">
              <a:latin typeface="標楷體" pitchFamily="65" charset="-120"/>
            </a:endParaRPr>
          </a:p>
        </p:txBody>
      </p:sp>
      <p:sp>
        <p:nvSpPr>
          <p:cNvPr id="5160" name="Rectangle 2"/>
          <p:cNvSpPr>
            <a:spLocks noChangeArrowheads="1"/>
          </p:cNvSpPr>
          <p:nvPr/>
        </p:nvSpPr>
        <p:spPr bwMode="auto">
          <a:xfrm>
            <a:off x="397120" y="-26988"/>
            <a:ext cx="8229600" cy="1139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0000"/>
              </a:buClr>
              <a:buSzPct val="75000"/>
              <a:buFont typeface="Wingdings" pitchFamily="2" charset="2"/>
              <a:buChar char="p"/>
              <a:defRPr kumimoji="1" sz="32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buChar char="n"/>
              <a:defRPr kumimoji="1" sz="28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buChar char="p"/>
              <a:defRPr kumimoji="1" sz="26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buChar char="§"/>
              <a:defRPr kumimoji="1" sz="24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9pPr>
          </a:lstStyle>
          <a:p>
            <a:pPr algn="ctr" eaLnBrk="1" hangingPunct="1">
              <a:spcBef>
                <a:spcPct val="0"/>
              </a:spcBef>
              <a:buClrTx/>
              <a:buSzTx/>
              <a:buFontTx/>
              <a:buNone/>
            </a:pPr>
            <a:r>
              <a:rPr lang="zh-TW" altLang="en-US" b="1">
                <a:solidFill>
                  <a:srgbClr val="CC0066"/>
                </a:solidFill>
                <a:latin typeface="標楷體" pitchFamily="65" charset="-120"/>
              </a:rPr>
              <a:t>風險評估 </a:t>
            </a:r>
            <a:r>
              <a:rPr lang="en-US" altLang="zh-TW" sz="2400" b="1">
                <a:solidFill>
                  <a:srgbClr val="CC0066"/>
                </a:solidFill>
                <a:cs typeface="Times New Roman" pitchFamily="18" charset="0"/>
              </a:rPr>
              <a:t>(3/5)</a:t>
            </a:r>
          </a:p>
        </p:txBody>
      </p:sp>
      <p:sp>
        <p:nvSpPr>
          <p:cNvPr id="5161" name="AutoShape 16"/>
          <p:cNvSpPr>
            <a:spLocks noChangeArrowheads="1"/>
          </p:cNvSpPr>
          <p:nvPr/>
        </p:nvSpPr>
        <p:spPr bwMode="auto">
          <a:xfrm>
            <a:off x="653562" y="817564"/>
            <a:ext cx="7640515" cy="90487"/>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 name="T18" fmla="*/ 0 w 1000"/>
              <a:gd name="T19" fmla="*/ 0 h 1000"/>
              <a:gd name="T20" fmla="*/ 1000 w 1000"/>
              <a:gd name="T21" fmla="*/ 1000 h 1000"/>
            </a:gdLst>
            <a:ahLst/>
            <a:cxnLst>
              <a:cxn ang="T12">
                <a:pos x="T0" y="T1"/>
              </a:cxn>
              <a:cxn ang="T13">
                <a:pos x="T2" y="T3"/>
              </a:cxn>
              <a:cxn ang="T14">
                <a:pos x="T4" y="T5"/>
              </a:cxn>
              <a:cxn ang="T15">
                <a:pos x="T6" y="T7"/>
              </a:cxn>
              <a:cxn ang="T16">
                <a:pos x="T8" y="T9"/>
              </a:cxn>
              <a:cxn ang="T17">
                <a:pos x="T10" y="T11"/>
              </a:cxn>
            </a:cxnLst>
            <a:rect l="T18" t="T19" r="T20" b="T21"/>
            <a:pathLst>
              <a:path w="1000" h="1000" stroke="0">
                <a:moveTo>
                  <a:pt x="0" y="0"/>
                </a:moveTo>
                <a:lnTo>
                  <a:pt x="1011" y="0"/>
                </a:lnTo>
                <a:lnTo>
                  <a:pt x="1011" y="1000"/>
                </a:lnTo>
                <a:lnTo>
                  <a:pt x="0" y="1000"/>
                </a:lnTo>
                <a:lnTo>
                  <a:pt x="0" y="0"/>
                </a:lnTo>
                <a:close/>
              </a:path>
              <a:path w="1000" h="1000">
                <a:moveTo>
                  <a:pt x="0" y="0"/>
                </a:moveTo>
                <a:lnTo>
                  <a:pt x="1000" y="0"/>
                </a:lnTo>
              </a:path>
            </a:pathLst>
          </a:custGeom>
          <a:gradFill rotWithShape="1">
            <a:gsLst>
              <a:gs pos="0">
                <a:srgbClr val="800080"/>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TW" altLang="en-US"/>
          </a:p>
        </p:txBody>
      </p:sp>
      <p:sp>
        <p:nvSpPr>
          <p:cNvPr id="314379" name="Rectangle 11"/>
          <p:cNvSpPr>
            <a:spLocks noChangeArrowheads="1"/>
          </p:cNvSpPr>
          <p:nvPr/>
        </p:nvSpPr>
        <p:spPr bwMode="auto">
          <a:xfrm>
            <a:off x="383931" y="981075"/>
            <a:ext cx="8107974" cy="52863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lvl1pPr marL="447675" indent="-447675" eaLnBrk="0" hangingPunct="0">
              <a:defRPr kumimoji="1" sz="2400">
                <a:solidFill>
                  <a:schemeClr val="tx1"/>
                </a:solidFill>
                <a:latin typeface="Tahoma" pitchFamily="34" charset="0"/>
                <a:ea typeface="新細明體" pitchFamily="18" charset="-120"/>
              </a:defRPr>
            </a:lvl1pPr>
            <a:lvl2pPr marL="742950" indent="-285750" eaLnBrk="0" hangingPunct="0">
              <a:defRPr kumimoji="1" sz="2400">
                <a:solidFill>
                  <a:schemeClr val="tx1"/>
                </a:solidFill>
                <a:latin typeface="Tahoma" pitchFamily="34" charset="0"/>
                <a:ea typeface="新細明體" pitchFamily="18" charset="-120"/>
              </a:defRPr>
            </a:lvl2pPr>
            <a:lvl3pPr marL="1143000" indent="-228600" eaLnBrk="0" hangingPunct="0">
              <a:defRPr kumimoji="1" sz="2400">
                <a:solidFill>
                  <a:schemeClr val="tx1"/>
                </a:solidFill>
                <a:latin typeface="Tahoma" pitchFamily="34" charset="0"/>
                <a:ea typeface="新細明體" pitchFamily="18" charset="-120"/>
              </a:defRPr>
            </a:lvl3pPr>
            <a:lvl4pPr marL="1600200" indent="-228600" eaLnBrk="0" hangingPunct="0">
              <a:defRPr kumimoji="1" sz="2400">
                <a:solidFill>
                  <a:schemeClr val="tx1"/>
                </a:solidFill>
                <a:latin typeface="Tahoma" pitchFamily="34" charset="0"/>
                <a:ea typeface="新細明體" pitchFamily="18" charset="-120"/>
              </a:defRPr>
            </a:lvl4pPr>
            <a:lvl5pPr marL="2057400" indent="-228600" eaLnBrk="0" hangingPunct="0">
              <a:defRPr kumimoji="1" sz="2400">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pitchFamily="18" charset="-120"/>
              </a:defRPr>
            </a:lvl9pPr>
          </a:lstStyle>
          <a:p>
            <a:pPr algn="just" eaLnBrk="1" hangingPunct="1">
              <a:lnSpc>
                <a:spcPct val="110000"/>
              </a:lnSpc>
              <a:spcBef>
                <a:spcPct val="20000"/>
              </a:spcBef>
              <a:spcAft>
                <a:spcPct val="20000"/>
              </a:spcAft>
              <a:buClr>
                <a:srgbClr val="0070C0"/>
              </a:buClr>
              <a:buSzPct val="85000"/>
              <a:buFont typeface="Wingdings" pitchFamily="2" charset="2"/>
              <a:buChar char="Ø"/>
              <a:defRPr/>
            </a:pPr>
            <a:r>
              <a:rPr lang="zh-TW" altLang="en-US" sz="2600" b="1" smtClean="0">
                <a:latin typeface="Times New Roman" pitchFamily="18" charset="0"/>
                <a:ea typeface="標楷體" pitchFamily="65" charset="-120"/>
              </a:rPr>
              <a:t>評量風險等級</a:t>
            </a:r>
          </a:p>
        </p:txBody>
      </p:sp>
    </p:spTree>
    <p:extLst>
      <p:ext uri="{BB962C8B-B14F-4D97-AF65-F5344CB8AC3E}">
        <p14:creationId xmlns:p14="http://schemas.microsoft.com/office/powerpoint/2010/main" val="374757808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投影片編號版面配置區 3"/>
          <p:cNvSpPr txBox="1">
            <a:spLocks noGrp="1"/>
          </p:cNvSpPr>
          <p:nvPr/>
        </p:nvSpPr>
        <p:spPr bwMode="auto">
          <a:xfrm>
            <a:off x="7010400" y="635635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CC0000"/>
              </a:buClr>
              <a:buSzPct val="75000"/>
              <a:buFont typeface="Wingdings" pitchFamily="2" charset="2"/>
              <a:buChar char="p"/>
              <a:defRPr kumimoji="1" sz="32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buChar char="n"/>
              <a:defRPr kumimoji="1" sz="28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buChar char="p"/>
              <a:defRPr kumimoji="1" sz="26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buChar char="§"/>
              <a:defRPr kumimoji="1" sz="24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9pPr>
          </a:lstStyle>
          <a:p>
            <a:pPr algn="r" eaLnBrk="1" hangingPunct="1">
              <a:spcBef>
                <a:spcPct val="0"/>
              </a:spcBef>
              <a:buClrTx/>
              <a:buSzTx/>
              <a:buFontTx/>
              <a:buNone/>
            </a:pPr>
            <a:fld id="{F1F47264-20AE-4B21-BB0C-5FF3106701A7}" type="slidenum">
              <a:rPr kumimoji="0" lang="zh-TW" altLang="en-US" sz="1000">
                <a:solidFill>
                  <a:srgbClr val="000000"/>
                </a:solidFill>
              </a:rPr>
              <a:pPr algn="r" eaLnBrk="1" hangingPunct="1">
                <a:spcBef>
                  <a:spcPct val="0"/>
                </a:spcBef>
                <a:buClrTx/>
                <a:buSzTx/>
                <a:buFontTx/>
                <a:buNone/>
              </a:pPr>
              <a:t>44</a:t>
            </a:fld>
            <a:endParaRPr kumimoji="0" lang="en-US" altLang="zh-TW" sz="1000">
              <a:solidFill>
                <a:srgbClr val="000000"/>
              </a:solidFill>
            </a:endParaRPr>
          </a:p>
        </p:txBody>
      </p:sp>
      <p:sp>
        <p:nvSpPr>
          <p:cNvPr id="96275" name="Rectangle 19"/>
          <p:cNvSpPr>
            <a:spLocks noChangeArrowheads="1"/>
          </p:cNvSpPr>
          <p:nvPr/>
        </p:nvSpPr>
        <p:spPr bwMode="auto">
          <a:xfrm>
            <a:off x="1745274" y="782638"/>
            <a:ext cx="184731" cy="369332"/>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defRPr/>
            </a:pPr>
            <a:endParaRPr lang="zh-TW" altLang="en-US"/>
          </a:p>
        </p:txBody>
      </p:sp>
      <p:sp>
        <p:nvSpPr>
          <p:cNvPr id="96283" name="Rectangle 27"/>
          <p:cNvSpPr>
            <a:spLocks noChangeArrowheads="1"/>
          </p:cNvSpPr>
          <p:nvPr/>
        </p:nvSpPr>
        <p:spPr bwMode="auto">
          <a:xfrm>
            <a:off x="1745274" y="782638"/>
            <a:ext cx="184731" cy="369332"/>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defRPr/>
            </a:pPr>
            <a:endParaRPr lang="zh-TW" altLang="en-US"/>
          </a:p>
        </p:txBody>
      </p:sp>
      <p:sp>
        <p:nvSpPr>
          <p:cNvPr id="96287" name="Rectangle 31"/>
          <p:cNvSpPr>
            <a:spLocks noChangeArrowheads="1"/>
          </p:cNvSpPr>
          <p:nvPr/>
        </p:nvSpPr>
        <p:spPr bwMode="auto">
          <a:xfrm>
            <a:off x="1745274" y="782638"/>
            <a:ext cx="184731" cy="369332"/>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defRPr/>
            </a:pPr>
            <a:endParaRPr lang="zh-TW" altLang="en-US"/>
          </a:p>
        </p:txBody>
      </p:sp>
      <p:sp>
        <p:nvSpPr>
          <p:cNvPr id="96291" name="Rectangle 35"/>
          <p:cNvSpPr>
            <a:spLocks noChangeArrowheads="1"/>
          </p:cNvSpPr>
          <p:nvPr/>
        </p:nvSpPr>
        <p:spPr bwMode="auto">
          <a:xfrm>
            <a:off x="1745274" y="782638"/>
            <a:ext cx="184731" cy="369332"/>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defRPr/>
            </a:pPr>
            <a:endParaRPr lang="zh-TW" altLang="en-US"/>
          </a:p>
        </p:txBody>
      </p:sp>
      <p:graphicFrame>
        <p:nvGraphicFramePr>
          <p:cNvPr id="235698" name="Group 178"/>
          <p:cNvGraphicFramePr>
            <a:graphicFrameLocks noGrp="1"/>
          </p:cNvGraphicFramePr>
          <p:nvPr/>
        </p:nvGraphicFramePr>
        <p:xfrm>
          <a:off x="385397" y="1412875"/>
          <a:ext cx="8442080" cy="5490724"/>
        </p:xfrm>
        <a:graphic>
          <a:graphicData uri="http://schemas.openxmlformats.org/drawingml/2006/table">
            <a:tbl>
              <a:tblPr/>
              <a:tblGrid>
                <a:gridCol w="864577"/>
                <a:gridCol w="864577"/>
                <a:gridCol w="864577"/>
                <a:gridCol w="996462"/>
                <a:gridCol w="1329103"/>
                <a:gridCol w="531935"/>
                <a:gridCol w="531934"/>
                <a:gridCol w="531935"/>
                <a:gridCol w="1329103"/>
                <a:gridCol w="597877"/>
              </a:tblGrid>
              <a:tr h="703221">
                <a:tc rowSpan="2">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r>
                        <a:rPr kumimoji="1" lang="zh-TW" altLang="en-US" sz="20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整體層級目標</a:t>
                      </a:r>
                    </a:p>
                  </a:txBody>
                  <a:tcPr marL="49846" marR="49846" marT="46801" marB="468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33CCFF">
                            <a:alpha val="60001"/>
                          </a:srgbClr>
                        </a:gs>
                        <a:gs pos="100000">
                          <a:srgbClr val="FFFFFF"/>
                        </a:gs>
                      </a:gsLst>
                      <a:lin ang="2700000" scaled="1"/>
                    </a:gradFill>
                  </a:tcPr>
                </a:tc>
                <a:tc rowSpan="2">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r>
                        <a:rPr kumimoji="1" lang="zh-TW" altLang="en-US" sz="20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作業層級目標</a:t>
                      </a:r>
                    </a:p>
                  </a:txBody>
                  <a:tcPr marL="49846" marR="49846" marT="46801" marB="468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33CCFF">
                            <a:alpha val="60001"/>
                          </a:srgbClr>
                        </a:gs>
                        <a:gs pos="100000">
                          <a:srgbClr val="FFFFFF"/>
                        </a:gs>
                      </a:gsLst>
                      <a:lin ang="2700000" scaled="1"/>
                    </a:gradFill>
                  </a:tcPr>
                </a:tc>
                <a:tc rowSpan="2">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r>
                        <a:rPr kumimoji="1" lang="zh-TW" altLang="en-US" sz="20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風險</a:t>
                      </a:r>
                    </a:p>
                    <a:p>
                      <a:pPr marL="0" marR="0" lvl="0" indent="0" algn="ctr"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r>
                        <a:rPr kumimoji="1" lang="zh-TW" altLang="en-US" sz="20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項目</a:t>
                      </a:r>
                      <a:endParaRPr kumimoji="1" lang="en-US" altLang="zh-TW" sz="20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L="49846" marR="49846" marT="46801" marB="468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33CCFF">
                            <a:alpha val="60001"/>
                          </a:srgbClr>
                        </a:gs>
                        <a:gs pos="100000">
                          <a:srgbClr val="FFFFFF"/>
                        </a:gs>
                      </a:gsLst>
                      <a:lin ang="2700000" scaled="1"/>
                    </a:gradFill>
                  </a:tcPr>
                </a:tc>
                <a:tc rowSpan="2">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r>
                        <a:rPr kumimoji="1" lang="zh-TW" altLang="en-US" sz="20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風險</a:t>
                      </a:r>
                    </a:p>
                    <a:p>
                      <a:pPr marL="0" marR="0" lvl="0" indent="0" algn="ctr"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r>
                        <a:rPr kumimoji="1" lang="zh-TW" altLang="en-US" sz="20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情境</a:t>
                      </a:r>
                    </a:p>
                  </a:txBody>
                  <a:tcPr marL="49846" marR="49846" marT="46801" marB="46801"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33CCFF">
                            <a:alpha val="60001"/>
                          </a:srgbClr>
                        </a:gs>
                        <a:gs pos="100000">
                          <a:srgbClr val="FFFFFF"/>
                        </a:gs>
                      </a:gsLst>
                      <a:lin ang="2700000" scaled="1"/>
                    </a:gradFill>
                  </a:tcPr>
                </a:tc>
                <a:tc rowSpan="2">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r>
                        <a:rPr kumimoji="1" lang="zh-TW" altLang="en-US" sz="20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現有</a:t>
                      </a:r>
                    </a:p>
                    <a:p>
                      <a:pPr marL="0" marR="0" lvl="0" indent="0" algn="ctr"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r>
                        <a:rPr kumimoji="1" lang="zh-TW" altLang="en-US" sz="20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控制機制</a:t>
                      </a:r>
                    </a:p>
                  </a:txBody>
                  <a:tcPr marL="49846" marR="49846" marT="46801" marB="46801"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33CCFF">
                            <a:alpha val="60001"/>
                          </a:srgbClr>
                        </a:gs>
                        <a:gs pos="100000">
                          <a:srgbClr val="FFFFFF"/>
                        </a:gs>
                      </a:gsLst>
                      <a:lin ang="2700000" scaled="1"/>
                    </a:gradFill>
                  </a:tcPr>
                </a:tc>
                <a:tc gridSpan="2">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r>
                        <a:rPr kumimoji="1" lang="zh-TW" altLang="en-US" sz="20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殘餘風險</a:t>
                      </a:r>
                    </a:p>
                    <a:p>
                      <a:pPr marL="0" marR="0" lvl="0" indent="0" algn="ctr"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r>
                        <a:rPr kumimoji="1" lang="zh-TW" altLang="en-US" sz="20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分析</a:t>
                      </a:r>
                    </a:p>
                  </a:txBody>
                  <a:tcPr marL="49846" marR="49846" marT="46801" marB="468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33CCFF">
                            <a:alpha val="60001"/>
                          </a:srgbClr>
                        </a:gs>
                        <a:gs pos="100000">
                          <a:srgbClr val="FFFFFF"/>
                        </a:gs>
                      </a:gsLst>
                      <a:lin ang="2700000" scaled="1"/>
                    </a:gradFill>
                  </a:tcPr>
                </a:tc>
                <a:tc hMerge="1">
                  <a:txBody>
                    <a:bodyPr/>
                    <a:lstStyle/>
                    <a:p>
                      <a:endParaRPr lang="zh-TW" altLang="en-US"/>
                    </a:p>
                  </a:txBody>
                  <a:tcPr/>
                </a:tc>
                <a:tc rowSpan="2">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r>
                        <a:rPr kumimoji="1" lang="zh-TW" altLang="en-US" sz="18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殘餘風險值</a:t>
                      </a:r>
                    </a:p>
                    <a:p>
                      <a:pPr marL="0" marR="0" lvl="0" indent="0" algn="ctr"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r>
                        <a:rPr kumimoji="1" lang="en-US" altLang="zh-TW" sz="18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(R)= (L)x(I)</a:t>
                      </a:r>
                    </a:p>
                  </a:txBody>
                  <a:tcPr marL="49846" marR="49846" marT="46801" marB="468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33CCFF">
                            <a:alpha val="60001"/>
                          </a:srgbClr>
                        </a:gs>
                        <a:gs pos="100000">
                          <a:srgbClr val="FFFFFF"/>
                        </a:gs>
                      </a:gsLst>
                      <a:lin ang="2700000" scaled="1"/>
                    </a:gradFill>
                  </a:tcPr>
                </a:tc>
                <a:tc rowSpan="2">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r>
                        <a:rPr kumimoji="1" lang="zh-TW" altLang="en-US" sz="20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新增</a:t>
                      </a:r>
                    </a:p>
                    <a:p>
                      <a:pPr marL="0" marR="0" lvl="0" indent="0" algn="ctr"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r>
                        <a:rPr kumimoji="1" lang="zh-TW" altLang="en-US" sz="20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控制機制</a:t>
                      </a:r>
                    </a:p>
                  </a:txBody>
                  <a:tcPr marL="49846" marR="49846" marT="46801" marB="468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33CCFF">
                            <a:alpha val="60001"/>
                          </a:srgbClr>
                        </a:gs>
                        <a:gs pos="100000">
                          <a:srgbClr val="FFFFFF"/>
                        </a:gs>
                      </a:gsLst>
                      <a:lin ang="2700000" scaled="1"/>
                    </a:gradFill>
                  </a:tcPr>
                </a:tc>
                <a:tc rowSpan="2">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r>
                        <a:rPr kumimoji="1" lang="zh-TW" altLang="en-US" sz="20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負責單位</a:t>
                      </a:r>
                    </a:p>
                  </a:txBody>
                  <a:tcPr marL="49846" marR="49846" marT="46801" marB="468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33CCFF">
                            <a:alpha val="60001"/>
                          </a:srgbClr>
                        </a:gs>
                        <a:gs pos="100000">
                          <a:srgbClr val="FFFFFF"/>
                        </a:gs>
                      </a:gsLst>
                      <a:lin ang="2700000" scaled="1"/>
                    </a:gradFill>
                  </a:tcPr>
                </a:tc>
              </a:tr>
              <a:tr h="1036577">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r>
                        <a:rPr kumimoji="1" lang="zh-TW" altLang="en-US" sz="18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可能性</a:t>
                      </a:r>
                    </a:p>
                    <a:p>
                      <a:pPr marL="0" marR="0" lvl="0" indent="0" algn="ctr"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r>
                        <a:rPr kumimoji="1" lang="en-US" altLang="zh-TW" sz="18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(L)</a:t>
                      </a:r>
                    </a:p>
                  </a:txBody>
                  <a:tcPr marL="49846" marR="49846" marT="46801" marB="468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33CCFF">
                            <a:alpha val="60001"/>
                          </a:srgbClr>
                        </a:gs>
                        <a:gs pos="100000">
                          <a:srgbClr val="FFFFFF"/>
                        </a:gs>
                      </a:gsLst>
                      <a:lin ang="2700000" scaled="1"/>
                    </a:gradFill>
                  </a:tcPr>
                </a:tc>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r>
                        <a:rPr kumimoji="1" lang="zh-TW" altLang="en-US" sz="18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影響</a:t>
                      </a:r>
                    </a:p>
                    <a:p>
                      <a:pPr marL="0" marR="0" lvl="0" indent="0" algn="ctr"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r>
                        <a:rPr kumimoji="1" lang="zh-TW" altLang="en-US" sz="18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程度</a:t>
                      </a:r>
                    </a:p>
                    <a:p>
                      <a:pPr marL="0" marR="0" lvl="0" indent="0" algn="ctr"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r>
                        <a:rPr kumimoji="1" lang="en-US" altLang="zh-TW" sz="18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(I)</a:t>
                      </a:r>
                    </a:p>
                  </a:txBody>
                  <a:tcPr marL="49846" marR="49846" marT="46801" marB="468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33CCFF">
                            <a:alpha val="60001"/>
                          </a:srgbClr>
                        </a:gs>
                        <a:gs pos="100000">
                          <a:srgbClr val="FFFFFF"/>
                        </a:gs>
                      </a:gsLst>
                      <a:lin ang="2700000" scaled="1"/>
                    </a:gradFill>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r>
              <a:tr h="2714727">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l" defTabSz="914400" rtl="0" eaLnBrk="0" fontAlgn="base" latinLnBrk="0" hangingPunct="0">
                        <a:lnSpc>
                          <a:spcPct val="100000"/>
                        </a:lnSpc>
                        <a:spcBef>
                          <a:spcPct val="20000"/>
                        </a:spcBef>
                        <a:spcAft>
                          <a:spcPct val="0"/>
                        </a:spcAft>
                        <a:buClr>
                          <a:srgbClr val="CC0000"/>
                        </a:buClr>
                        <a:buSzPct val="75000"/>
                        <a:buFont typeface="Wingdings" pitchFamily="2" charset="2"/>
                        <a:buNone/>
                        <a:tabLst/>
                      </a:pPr>
                      <a:r>
                        <a:rPr kumimoji="1" lang="zh-TW" altLang="en-US" sz="18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合理分配社會福利資源、積極關懷弱勢</a:t>
                      </a:r>
                    </a:p>
                  </a:txBody>
                  <a:tcPr marL="49846" marR="49846" marT="46801" marB="4680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l" defTabSz="914400" rtl="0" eaLnBrk="1" fontAlgn="base" latinLnBrk="0" hangingPunct="1">
                        <a:lnSpc>
                          <a:spcPct val="100000"/>
                        </a:lnSpc>
                        <a:spcBef>
                          <a:spcPct val="0"/>
                        </a:spcBef>
                        <a:spcAft>
                          <a:spcPct val="0"/>
                        </a:spcAft>
                        <a:buClr>
                          <a:srgbClr val="CC0000"/>
                        </a:buClr>
                        <a:buSzPct val="75000"/>
                        <a:buFont typeface="Wingdings" pitchFamily="2" charset="2"/>
                        <a:buNone/>
                        <a:tabLst/>
                      </a:pPr>
                      <a:r>
                        <a:rPr kumimoji="1" lang="zh-TW" altLang="en-US" sz="1800" b="0" i="0" u="none" strike="noStrike" cap="none" normalizeH="0" baseline="0" dirty="0" smtClean="0">
                          <a:ln>
                            <a:noFill/>
                          </a:ln>
                          <a:solidFill>
                            <a:schemeClr val="tx1"/>
                          </a:solidFill>
                          <a:effectLst/>
                          <a:latin typeface="Times New Roman" pitchFamily="18" charset="0"/>
                          <a:ea typeface="標楷體" pitchFamily="65" charset="-120"/>
                        </a:rPr>
                        <a:t>強化資源管理</a:t>
                      </a:r>
                      <a:r>
                        <a:rPr kumimoji="1" lang="zh-TW" altLang="en-US" sz="1800" b="0" i="0" u="none" strike="noStrike" cap="none" normalizeH="0" baseline="0" dirty="0" smtClean="0">
                          <a:ln>
                            <a:noFill/>
                          </a:ln>
                          <a:solidFill>
                            <a:schemeClr val="tx1"/>
                          </a:solidFill>
                          <a:effectLst/>
                          <a:latin typeface="標楷體"/>
                          <a:ea typeface="標楷體"/>
                        </a:rPr>
                        <a:t>、提升行政效率</a:t>
                      </a:r>
                      <a:endParaRPr kumimoji="1" lang="zh-TW" altLang="en-US" sz="1800" b="0" i="0" u="none" strike="noStrike" cap="none" normalizeH="0" baseline="0" dirty="0" smtClean="0">
                        <a:ln>
                          <a:noFill/>
                        </a:ln>
                        <a:solidFill>
                          <a:schemeClr val="tx1"/>
                        </a:solidFill>
                        <a:effectLst/>
                        <a:latin typeface="Times New Roman" pitchFamily="18" charset="0"/>
                        <a:ea typeface="標楷體" pitchFamily="65" charset="-120"/>
                      </a:endParaRPr>
                    </a:p>
                  </a:txBody>
                  <a:tcPr marL="49846" marR="49846" marT="46801" marB="4680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l" defTabSz="914400" rtl="0" eaLnBrk="1" fontAlgn="base" latinLnBrk="0" hangingPunct="1">
                        <a:lnSpc>
                          <a:spcPct val="100000"/>
                        </a:lnSpc>
                        <a:spcBef>
                          <a:spcPct val="0"/>
                        </a:spcBef>
                        <a:spcAft>
                          <a:spcPct val="0"/>
                        </a:spcAft>
                        <a:buClr>
                          <a:srgbClr val="CC0000"/>
                        </a:buClr>
                        <a:buSzPct val="75000"/>
                        <a:buFont typeface="Wingdings" pitchFamily="2" charset="2"/>
                        <a:buNone/>
                        <a:tabLst/>
                      </a:pPr>
                      <a:r>
                        <a:rPr kumimoji="1" lang="en-US" altLang="zh-TW" sz="1800" b="0" i="0" u="none" strike="noStrike" cap="none" normalizeH="0" baseline="0" dirty="0" smtClean="0">
                          <a:ln>
                            <a:noFill/>
                          </a:ln>
                          <a:solidFill>
                            <a:schemeClr val="tx1"/>
                          </a:solidFill>
                          <a:effectLst/>
                          <a:latin typeface="Times New Roman" pitchFamily="18" charset="0"/>
                          <a:ea typeface="標楷體" pitchFamily="65" charset="-120"/>
                        </a:rPr>
                        <a:t>A1</a:t>
                      </a:r>
                    </a:p>
                    <a:p>
                      <a:pPr marL="0" marR="0" lvl="0" indent="0" algn="l" defTabSz="914400" rtl="0" eaLnBrk="1" fontAlgn="base" latinLnBrk="0" hangingPunct="1">
                        <a:lnSpc>
                          <a:spcPct val="100000"/>
                        </a:lnSpc>
                        <a:spcBef>
                          <a:spcPct val="0"/>
                        </a:spcBef>
                        <a:spcAft>
                          <a:spcPct val="0"/>
                        </a:spcAft>
                        <a:buClr>
                          <a:srgbClr val="CC0000"/>
                        </a:buClr>
                        <a:buSzPct val="75000"/>
                        <a:buFont typeface="Wingdings" pitchFamily="2" charset="2"/>
                        <a:buNone/>
                        <a:tabLst/>
                      </a:pPr>
                      <a:r>
                        <a:rPr kumimoji="1" lang="zh-TW" altLang="en-US" sz="1800" b="0" i="0" u="none" strike="noStrike" cap="none" normalizeH="0" baseline="0" dirty="0" smtClean="0">
                          <a:ln>
                            <a:noFill/>
                          </a:ln>
                          <a:solidFill>
                            <a:schemeClr val="tx1"/>
                          </a:solidFill>
                          <a:effectLst/>
                          <a:latin typeface="Times New Roman" pitchFamily="18" charset="0"/>
                          <a:ea typeface="標楷體" pitchFamily="65" charset="-120"/>
                        </a:rPr>
                        <a:t>財產管理失當</a:t>
                      </a:r>
                      <a:endParaRPr kumimoji="1" lang="en-US" altLang="zh-TW" sz="1800" b="0" i="0" u="none" strike="noStrike" cap="none" normalizeH="0" baseline="0" dirty="0" smtClean="0">
                        <a:ln>
                          <a:noFill/>
                        </a:ln>
                        <a:solidFill>
                          <a:schemeClr val="tx1"/>
                        </a:solidFill>
                        <a:effectLst/>
                        <a:latin typeface="Times New Roman" pitchFamily="18" charset="0"/>
                        <a:ea typeface="標楷體" pitchFamily="65" charset="-120"/>
                      </a:endParaRPr>
                    </a:p>
                  </a:txBody>
                  <a:tcPr marL="49846" marR="49846" marT="46801" marB="4680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l" defTabSz="914400" rtl="0" eaLnBrk="1" fontAlgn="base" latinLnBrk="0" hangingPunct="1">
                        <a:lnSpc>
                          <a:spcPct val="100000"/>
                        </a:lnSpc>
                        <a:spcBef>
                          <a:spcPct val="0"/>
                        </a:spcBef>
                        <a:spcAft>
                          <a:spcPct val="0"/>
                        </a:spcAft>
                        <a:buClr>
                          <a:srgbClr val="CC0000"/>
                        </a:buClr>
                        <a:buSzPct val="75000"/>
                        <a:buFont typeface="Wingdings" pitchFamily="2" charset="2"/>
                        <a:buNone/>
                        <a:tabLst/>
                      </a:pPr>
                      <a:r>
                        <a:rPr kumimoji="1" lang="zh-TW" altLang="en-US" sz="1800" b="0" i="0" u="none" strike="noStrike" cap="none" normalizeH="0" baseline="0" dirty="0" smtClean="0">
                          <a:ln>
                            <a:noFill/>
                          </a:ln>
                          <a:solidFill>
                            <a:schemeClr val="tx1"/>
                          </a:solidFill>
                          <a:effectLst/>
                          <a:latin typeface="Times New Roman" pitchFamily="18" charset="0"/>
                          <a:ea typeface="標楷體" pitchFamily="65" charset="-120"/>
                        </a:rPr>
                        <a:t>受贈財產未列帳</a:t>
                      </a:r>
                      <a:r>
                        <a:rPr kumimoji="1" lang="zh-TW" altLang="en-US" sz="1800" b="0" i="0" u="none" strike="noStrike" cap="none" normalizeH="0" baseline="0" dirty="0" smtClean="0">
                          <a:ln>
                            <a:noFill/>
                          </a:ln>
                          <a:solidFill>
                            <a:schemeClr val="tx1"/>
                          </a:solidFill>
                          <a:effectLst/>
                          <a:latin typeface="標楷體"/>
                          <a:ea typeface="標楷體"/>
                        </a:rPr>
                        <a:t>、管理不當</a:t>
                      </a:r>
                      <a:endParaRPr kumimoji="1" lang="en-US" altLang="zh-TW" sz="1800" b="0" i="0" u="none" strike="noStrike" cap="none" normalizeH="0" baseline="0" dirty="0" smtClean="0">
                        <a:ln>
                          <a:noFill/>
                        </a:ln>
                        <a:solidFill>
                          <a:schemeClr val="tx1"/>
                        </a:solidFill>
                        <a:effectLst/>
                        <a:latin typeface="Times New Roman" pitchFamily="18" charset="0"/>
                        <a:ea typeface="標楷體" pitchFamily="65" charset="-120"/>
                      </a:endParaRPr>
                    </a:p>
                  </a:txBody>
                  <a:tcPr marL="16615" marR="16615" marT="46801" marB="4680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just"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r>
                        <a:rPr kumimoji="1" lang="en-US" altLang="zh-TW" sz="1400" b="0" i="0" u="none" strike="noStrike" cap="none" normalizeH="0" baseline="0" dirty="0" smtClean="0">
                          <a:ln>
                            <a:noFill/>
                          </a:ln>
                          <a:solidFill>
                            <a:srgbClr val="0000FF"/>
                          </a:solidFill>
                          <a:effectLst/>
                          <a:latin typeface="Times New Roman" pitchFamily="18" charset="0"/>
                          <a:ea typeface="標楷體" pitchFamily="65" charset="-120"/>
                        </a:rPr>
                        <a:t>1.</a:t>
                      </a:r>
                      <a:r>
                        <a:rPr kumimoji="1" lang="zh-TW" altLang="zh-TW" sz="1400" b="0" i="0" u="none" strike="noStrike" kern="1200" cap="none" normalizeH="0" baseline="0" dirty="0" smtClean="0">
                          <a:ln>
                            <a:noFill/>
                          </a:ln>
                          <a:solidFill>
                            <a:schemeClr val="tx1"/>
                          </a:solidFill>
                          <a:effectLst/>
                          <a:latin typeface="Times New Roman" pitchFamily="18" charset="0"/>
                          <a:ea typeface="標楷體" pitchFamily="65" charset="-120"/>
                          <a:cs typeface="+mn-cs"/>
                        </a:rPr>
                        <a:t>凡有</a:t>
                      </a:r>
                      <a:r>
                        <a:rPr kumimoji="1" lang="zh-TW" altLang="en-US" sz="1400" b="0" i="0" u="none" strike="noStrike" kern="1200" cap="none" normalizeH="0" baseline="0" dirty="0" smtClean="0">
                          <a:ln>
                            <a:noFill/>
                          </a:ln>
                          <a:solidFill>
                            <a:schemeClr val="tx1"/>
                          </a:solidFill>
                          <a:effectLst/>
                          <a:latin typeface="Times New Roman" pitchFamily="18" charset="0"/>
                          <a:ea typeface="標楷體" pitchFamily="65" charset="-120"/>
                          <a:cs typeface="+mn-cs"/>
                        </a:rPr>
                        <a:t>新</a:t>
                      </a:r>
                      <a:r>
                        <a:rPr kumimoji="1" lang="zh-TW" altLang="zh-TW" sz="1400" b="0" i="0" u="none" strike="noStrike" kern="1200" cap="none" normalizeH="0" baseline="0" dirty="0" smtClean="0">
                          <a:ln>
                            <a:noFill/>
                          </a:ln>
                          <a:solidFill>
                            <a:schemeClr val="tx1"/>
                          </a:solidFill>
                          <a:effectLst/>
                          <a:latin typeface="Times New Roman" pitchFamily="18" charset="0"/>
                          <a:ea typeface="標楷體" pitchFamily="65" charset="-120"/>
                          <a:cs typeface="+mn-cs"/>
                        </a:rPr>
                        <a:t>增加之財產，由財產增置經辦單位填造財產增加單，辦理財產產籍之登記</a:t>
                      </a:r>
                      <a:r>
                        <a:rPr kumimoji="1" lang="zh-TW" altLang="en-US" sz="1400" b="0" i="0" u="none" strike="noStrike" kern="1200" cap="none" normalizeH="0" baseline="0" dirty="0" smtClean="0">
                          <a:ln>
                            <a:noFill/>
                          </a:ln>
                          <a:solidFill>
                            <a:schemeClr val="tx1"/>
                          </a:solidFill>
                          <a:effectLst/>
                          <a:latin typeface="標楷體"/>
                          <a:ea typeface="標楷體"/>
                          <a:cs typeface="+mn-cs"/>
                        </a:rPr>
                        <a:t>。</a:t>
                      </a:r>
                      <a:endParaRPr kumimoji="1" lang="en-US" altLang="zh-TW" sz="1400" b="0" i="0" u="none" strike="noStrike" kern="1200" cap="none" normalizeH="0" baseline="0" dirty="0" smtClean="0">
                        <a:ln>
                          <a:noFill/>
                        </a:ln>
                        <a:solidFill>
                          <a:schemeClr val="tx1"/>
                        </a:solidFill>
                        <a:effectLst/>
                        <a:latin typeface="Times New Roman" pitchFamily="18" charset="0"/>
                        <a:ea typeface="標楷體" pitchFamily="65" charset="-120"/>
                        <a:cs typeface="+mn-cs"/>
                      </a:endParaRPr>
                    </a:p>
                    <a:p>
                      <a:pPr marL="0" marR="0" lvl="0" indent="0" algn="just"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r>
                        <a:rPr kumimoji="1" lang="en-US" altLang="zh-TW" sz="1400" b="0" i="0" u="none" strike="noStrike" kern="1200" cap="none" normalizeH="0" baseline="0" dirty="0" smtClean="0">
                          <a:ln>
                            <a:noFill/>
                          </a:ln>
                          <a:solidFill>
                            <a:schemeClr val="tx1"/>
                          </a:solidFill>
                          <a:effectLst/>
                          <a:latin typeface="+mj-ea"/>
                          <a:ea typeface="+mj-ea"/>
                          <a:cs typeface="+mn-cs"/>
                        </a:rPr>
                        <a:t>2.</a:t>
                      </a:r>
                      <a:r>
                        <a:rPr kumimoji="1" lang="zh-TW" altLang="zh-TW" sz="1400" kern="1200" dirty="0" smtClean="0">
                          <a:solidFill>
                            <a:schemeClr val="tx1"/>
                          </a:solidFill>
                          <a:effectLst/>
                          <a:latin typeface="+mj-ea"/>
                          <a:ea typeface="+mj-ea"/>
                          <a:cs typeface="+mn-cs"/>
                        </a:rPr>
                        <a:t>財產登錄後，按財產之用途分配使用保管人領用時，應製作財產簽認單請領用保管人簽認</a:t>
                      </a:r>
                      <a:r>
                        <a:rPr kumimoji="1" lang="zh-TW" altLang="zh-TW" sz="1800" kern="1200" dirty="0" smtClean="0">
                          <a:solidFill>
                            <a:schemeClr val="tx1"/>
                          </a:solidFill>
                          <a:effectLst/>
                          <a:latin typeface="+mj-ea"/>
                          <a:ea typeface="+mj-ea"/>
                          <a:cs typeface="+mn-cs"/>
                        </a:rPr>
                        <a:t>。</a:t>
                      </a:r>
                      <a:endParaRPr kumimoji="1" lang="en-US" altLang="zh-TW" sz="1800" b="0" i="0" u="none" strike="noStrike" kern="1200" cap="none" normalizeH="0" baseline="0" dirty="0" smtClean="0">
                        <a:ln>
                          <a:noFill/>
                        </a:ln>
                        <a:solidFill>
                          <a:schemeClr val="tx1"/>
                        </a:solidFill>
                        <a:effectLst/>
                        <a:latin typeface="+mj-ea"/>
                        <a:ea typeface="+mj-ea"/>
                        <a:cs typeface="+mn-cs"/>
                      </a:endParaRPr>
                    </a:p>
                  </a:txBody>
                  <a:tcPr marL="49846" marR="49846" marT="46801" marB="4680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r>
                        <a:rPr kumimoji="1" lang="en-US" altLang="zh-TW" sz="18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2</a:t>
                      </a:r>
                    </a:p>
                  </a:txBody>
                  <a:tcPr marL="49846" marR="49846" marT="46801" marB="468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r>
                        <a:rPr kumimoji="1" lang="en-US" altLang="zh-TW" sz="18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3</a:t>
                      </a:r>
                    </a:p>
                  </a:txBody>
                  <a:tcPr marL="49846" marR="49846" marT="46801" marB="468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r>
                        <a:rPr kumimoji="1" lang="en-US" altLang="zh-TW" sz="18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6</a:t>
                      </a:r>
                    </a:p>
                  </a:txBody>
                  <a:tcPr marL="49846" marR="49846" marT="46801" marB="468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l"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r>
                        <a:rPr kumimoji="1" lang="zh-TW" altLang="en-US" sz="1800" b="0" i="0" u="none" strike="noStrike" cap="none" normalizeH="0" baseline="0" dirty="0" smtClean="0">
                          <a:ln>
                            <a:noFill/>
                          </a:ln>
                          <a:solidFill>
                            <a:schemeClr val="tx1"/>
                          </a:solidFill>
                          <a:effectLst/>
                          <a:latin typeface="Times New Roman" pitchFamily="18" charset="0"/>
                          <a:ea typeface="標楷體" pitchFamily="65" charset="-120"/>
                        </a:rPr>
                        <a:t>制訂民間捐贈表格會</a:t>
                      </a:r>
                      <a:r>
                        <a:rPr kumimoji="1" lang="zh-TW" altLang="en-US" sz="1800" b="0" i="0" u="none" strike="noStrike" cap="none" normalizeH="0" baseline="0" dirty="0" smtClean="0">
                          <a:ln>
                            <a:noFill/>
                          </a:ln>
                          <a:solidFill>
                            <a:schemeClr val="tx1"/>
                          </a:solidFill>
                          <a:effectLst/>
                          <a:latin typeface="+mn-ea"/>
                          <a:ea typeface="+mn-ea"/>
                        </a:rPr>
                        <a:t>財產管理單位及會計室，以確保財產帳務正確。</a:t>
                      </a:r>
                    </a:p>
                  </a:txBody>
                  <a:tcPr marL="33231" marR="33231" marT="46801" marB="4680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l"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r>
                        <a:rPr kumimoji="1" lang="zh-TW" altLang="en-US" sz="1800" b="0" i="0" u="none" strike="noStrike" cap="none" normalizeH="0" baseline="0" dirty="0" smtClean="0">
                          <a:ln>
                            <a:noFill/>
                          </a:ln>
                          <a:solidFill>
                            <a:schemeClr val="tx1"/>
                          </a:solidFill>
                          <a:effectLst/>
                          <a:latin typeface="Times New Roman" pitchFamily="18" charset="0"/>
                          <a:ea typeface="標楷體" pitchFamily="65" charset="-120"/>
                        </a:rPr>
                        <a:t>各業務單位</a:t>
                      </a:r>
                    </a:p>
                  </a:txBody>
                  <a:tcPr marL="49846" marR="49846" marT="46801" marB="4680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189" name="Rectangle 2"/>
          <p:cNvSpPr txBox="1">
            <a:spLocks noChangeArrowheads="1"/>
          </p:cNvSpPr>
          <p:nvPr/>
        </p:nvSpPr>
        <p:spPr bwMode="auto">
          <a:xfrm>
            <a:off x="7230208" y="908050"/>
            <a:ext cx="1513743"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47675" indent="-269875" eaLnBrk="0" hangingPunct="0">
              <a:spcBef>
                <a:spcPct val="20000"/>
              </a:spcBef>
              <a:buClr>
                <a:srgbClr val="CC0000"/>
              </a:buClr>
              <a:buSzPct val="75000"/>
              <a:buFont typeface="Wingdings" pitchFamily="2" charset="2"/>
              <a:buChar char="p"/>
              <a:tabLst>
                <a:tab pos="80963" algn="l"/>
              </a:tabLst>
              <a:defRPr kumimoji="1" sz="32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buChar char="n"/>
              <a:tabLst>
                <a:tab pos="80963" algn="l"/>
              </a:tabLst>
              <a:defRPr kumimoji="1" sz="28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buChar char="p"/>
              <a:tabLst>
                <a:tab pos="80963" algn="l"/>
              </a:tabLst>
              <a:defRPr kumimoji="1" sz="26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buChar char="§"/>
              <a:tabLst>
                <a:tab pos="80963" algn="l"/>
              </a:tabLst>
              <a:defRPr kumimoji="1" sz="24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buChar char="§"/>
              <a:tabLst>
                <a:tab pos="80963" algn="l"/>
              </a:tabLst>
              <a:defRPr kumimoji="1" sz="2000">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buChar char="§"/>
              <a:tabLst>
                <a:tab pos="80963" algn="l"/>
              </a:tabLst>
              <a:defRPr kumimoji="1" sz="2000">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buChar char="§"/>
              <a:tabLst>
                <a:tab pos="80963" algn="l"/>
              </a:tabLst>
              <a:defRPr kumimoji="1" sz="2000">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buChar char="§"/>
              <a:tabLst>
                <a:tab pos="80963" algn="l"/>
              </a:tabLst>
              <a:defRPr kumimoji="1" sz="2000">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buChar char="§"/>
              <a:tabLst>
                <a:tab pos="80963" algn="l"/>
              </a:tabLst>
              <a:defRPr kumimoji="1" sz="2000">
                <a:solidFill>
                  <a:schemeClr val="tx1"/>
                </a:solidFill>
                <a:latin typeface="Times New Roman" pitchFamily="18" charset="0"/>
                <a:ea typeface="標楷體" pitchFamily="65" charset="-120"/>
              </a:defRPr>
            </a:lvl9pPr>
          </a:lstStyle>
          <a:p>
            <a:pPr eaLnBrk="1" hangingPunct="1">
              <a:spcBef>
                <a:spcPct val="10000"/>
              </a:spcBef>
              <a:buClr>
                <a:srgbClr val="0000CC"/>
              </a:buClr>
              <a:buSzPct val="70000"/>
              <a:buFont typeface="Wingdings" pitchFamily="2" charset="2"/>
              <a:buNone/>
            </a:pPr>
            <a:r>
              <a:rPr lang="en-US" altLang="zh-TW" sz="2400" b="1">
                <a:solidFill>
                  <a:srgbClr val="CC0000"/>
                </a:solidFill>
                <a:latin typeface="標楷體" pitchFamily="65" charset="-120"/>
              </a:rPr>
              <a:t>(</a:t>
            </a:r>
            <a:r>
              <a:rPr lang="zh-TW" altLang="en-US" sz="2400" b="1">
                <a:solidFill>
                  <a:srgbClr val="CC0000"/>
                </a:solidFill>
                <a:latin typeface="標楷體" pitchFamily="65" charset="-120"/>
              </a:rPr>
              <a:t>第一期</a:t>
            </a:r>
            <a:r>
              <a:rPr lang="en-US" altLang="zh-TW" sz="2400" b="1">
                <a:solidFill>
                  <a:srgbClr val="CC0000"/>
                </a:solidFill>
                <a:latin typeface="標楷體" pitchFamily="65" charset="-120"/>
              </a:rPr>
              <a:t>)</a:t>
            </a:r>
            <a:endParaRPr lang="zh-TW" altLang="en-US" sz="2400">
              <a:latin typeface="標楷體" pitchFamily="65" charset="-120"/>
            </a:endParaRPr>
          </a:p>
        </p:txBody>
      </p:sp>
      <p:sp>
        <p:nvSpPr>
          <p:cNvPr id="6190" name="Rectangle 2"/>
          <p:cNvSpPr>
            <a:spLocks noChangeArrowheads="1"/>
          </p:cNvSpPr>
          <p:nvPr/>
        </p:nvSpPr>
        <p:spPr bwMode="auto">
          <a:xfrm>
            <a:off x="397120" y="-26988"/>
            <a:ext cx="8229600" cy="1139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0000"/>
              </a:buClr>
              <a:buSzPct val="75000"/>
              <a:buFont typeface="Wingdings" pitchFamily="2" charset="2"/>
              <a:buChar char="p"/>
              <a:defRPr kumimoji="1" sz="32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buChar char="n"/>
              <a:defRPr kumimoji="1" sz="28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buChar char="p"/>
              <a:defRPr kumimoji="1" sz="26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buChar char="§"/>
              <a:defRPr kumimoji="1" sz="24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9pPr>
          </a:lstStyle>
          <a:p>
            <a:pPr algn="ctr" eaLnBrk="1" hangingPunct="1">
              <a:spcBef>
                <a:spcPct val="0"/>
              </a:spcBef>
              <a:buClrTx/>
              <a:buSzTx/>
              <a:buFontTx/>
              <a:buNone/>
            </a:pPr>
            <a:r>
              <a:rPr lang="zh-TW" altLang="en-US" b="1">
                <a:solidFill>
                  <a:srgbClr val="CC0066"/>
                </a:solidFill>
                <a:latin typeface="標楷體" pitchFamily="65" charset="-120"/>
              </a:rPr>
              <a:t>風險評估 </a:t>
            </a:r>
            <a:r>
              <a:rPr lang="en-US" altLang="zh-TW" sz="2400" b="1">
                <a:solidFill>
                  <a:srgbClr val="CC0066"/>
                </a:solidFill>
                <a:cs typeface="Times New Roman" pitchFamily="18" charset="0"/>
              </a:rPr>
              <a:t>(4/5)</a:t>
            </a:r>
          </a:p>
        </p:txBody>
      </p:sp>
      <p:sp>
        <p:nvSpPr>
          <p:cNvPr id="6191" name="AutoShape 16"/>
          <p:cNvSpPr>
            <a:spLocks noChangeArrowheads="1"/>
          </p:cNvSpPr>
          <p:nvPr/>
        </p:nvSpPr>
        <p:spPr bwMode="auto">
          <a:xfrm>
            <a:off x="653562" y="817564"/>
            <a:ext cx="7640515" cy="90487"/>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 name="T18" fmla="*/ 0 w 1000"/>
              <a:gd name="T19" fmla="*/ 0 h 1000"/>
              <a:gd name="T20" fmla="*/ 1000 w 1000"/>
              <a:gd name="T21" fmla="*/ 1000 h 1000"/>
            </a:gdLst>
            <a:ahLst/>
            <a:cxnLst>
              <a:cxn ang="T12">
                <a:pos x="T0" y="T1"/>
              </a:cxn>
              <a:cxn ang="T13">
                <a:pos x="T2" y="T3"/>
              </a:cxn>
              <a:cxn ang="T14">
                <a:pos x="T4" y="T5"/>
              </a:cxn>
              <a:cxn ang="T15">
                <a:pos x="T6" y="T7"/>
              </a:cxn>
              <a:cxn ang="T16">
                <a:pos x="T8" y="T9"/>
              </a:cxn>
              <a:cxn ang="T17">
                <a:pos x="T10" y="T11"/>
              </a:cxn>
            </a:cxnLst>
            <a:rect l="T18" t="T19" r="T20" b="T21"/>
            <a:pathLst>
              <a:path w="1000" h="1000" stroke="0">
                <a:moveTo>
                  <a:pt x="0" y="0"/>
                </a:moveTo>
                <a:lnTo>
                  <a:pt x="1011" y="0"/>
                </a:lnTo>
                <a:lnTo>
                  <a:pt x="1011" y="1000"/>
                </a:lnTo>
                <a:lnTo>
                  <a:pt x="0" y="1000"/>
                </a:lnTo>
                <a:lnTo>
                  <a:pt x="0" y="0"/>
                </a:lnTo>
                <a:close/>
              </a:path>
              <a:path w="1000" h="1000">
                <a:moveTo>
                  <a:pt x="0" y="0"/>
                </a:moveTo>
                <a:lnTo>
                  <a:pt x="1000" y="0"/>
                </a:lnTo>
              </a:path>
            </a:pathLst>
          </a:custGeom>
          <a:gradFill rotWithShape="1">
            <a:gsLst>
              <a:gs pos="0">
                <a:srgbClr val="800080"/>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TW" altLang="en-US"/>
          </a:p>
        </p:txBody>
      </p:sp>
      <p:sp>
        <p:nvSpPr>
          <p:cNvPr id="314379" name="Rectangle 11"/>
          <p:cNvSpPr>
            <a:spLocks noChangeArrowheads="1"/>
          </p:cNvSpPr>
          <p:nvPr/>
        </p:nvSpPr>
        <p:spPr bwMode="auto">
          <a:xfrm>
            <a:off x="184638" y="908050"/>
            <a:ext cx="8107974" cy="52863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lvl1pPr marL="447675" indent="-447675" eaLnBrk="0" hangingPunct="0">
              <a:defRPr kumimoji="1" sz="2400">
                <a:solidFill>
                  <a:schemeClr val="tx1"/>
                </a:solidFill>
                <a:latin typeface="Tahoma" pitchFamily="34" charset="0"/>
                <a:ea typeface="新細明體" pitchFamily="18" charset="-120"/>
              </a:defRPr>
            </a:lvl1pPr>
            <a:lvl2pPr marL="742950" indent="-285750" eaLnBrk="0" hangingPunct="0">
              <a:defRPr kumimoji="1" sz="2400">
                <a:solidFill>
                  <a:schemeClr val="tx1"/>
                </a:solidFill>
                <a:latin typeface="Tahoma" pitchFamily="34" charset="0"/>
                <a:ea typeface="新細明體" pitchFamily="18" charset="-120"/>
              </a:defRPr>
            </a:lvl2pPr>
            <a:lvl3pPr marL="1143000" indent="-228600" eaLnBrk="0" hangingPunct="0">
              <a:defRPr kumimoji="1" sz="2400">
                <a:solidFill>
                  <a:schemeClr val="tx1"/>
                </a:solidFill>
                <a:latin typeface="Tahoma" pitchFamily="34" charset="0"/>
                <a:ea typeface="新細明體" pitchFamily="18" charset="-120"/>
              </a:defRPr>
            </a:lvl3pPr>
            <a:lvl4pPr marL="1600200" indent="-228600" eaLnBrk="0" hangingPunct="0">
              <a:defRPr kumimoji="1" sz="2400">
                <a:solidFill>
                  <a:schemeClr val="tx1"/>
                </a:solidFill>
                <a:latin typeface="Tahoma" pitchFamily="34" charset="0"/>
                <a:ea typeface="新細明體" pitchFamily="18" charset="-120"/>
              </a:defRPr>
            </a:lvl4pPr>
            <a:lvl5pPr marL="2057400" indent="-228600" eaLnBrk="0" hangingPunct="0">
              <a:defRPr kumimoji="1" sz="2400">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pitchFamily="18" charset="-120"/>
              </a:defRPr>
            </a:lvl9pPr>
          </a:lstStyle>
          <a:p>
            <a:pPr algn="just" eaLnBrk="1" hangingPunct="1">
              <a:lnSpc>
                <a:spcPct val="110000"/>
              </a:lnSpc>
              <a:spcBef>
                <a:spcPct val="20000"/>
              </a:spcBef>
              <a:spcAft>
                <a:spcPct val="20000"/>
              </a:spcAft>
              <a:buClr>
                <a:srgbClr val="0070C0"/>
              </a:buClr>
              <a:buSzPct val="85000"/>
              <a:buFont typeface="Wingdings" pitchFamily="2" charset="2"/>
              <a:buChar char="Ø"/>
              <a:defRPr/>
            </a:pPr>
            <a:r>
              <a:rPr lang="zh-TW" altLang="en-US" sz="2600" b="1" smtClean="0">
                <a:latin typeface="Times New Roman" pitchFamily="18" charset="0"/>
                <a:ea typeface="標楷體" pitchFamily="65" charset="-120"/>
              </a:rPr>
              <a:t>設計控制重點 </a:t>
            </a:r>
          </a:p>
        </p:txBody>
      </p:sp>
    </p:spTree>
    <p:extLst>
      <p:ext uri="{BB962C8B-B14F-4D97-AF65-F5344CB8AC3E}">
        <p14:creationId xmlns:p14="http://schemas.microsoft.com/office/powerpoint/2010/main" val="283296390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投影片編號版面配置區 3"/>
          <p:cNvSpPr txBox="1">
            <a:spLocks noGrp="1"/>
          </p:cNvSpPr>
          <p:nvPr/>
        </p:nvSpPr>
        <p:spPr bwMode="auto">
          <a:xfrm>
            <a:off x="7010400" y="635635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CC0000"/>
              </a:buClr>
              <a:buSzPct val="75000"/>
              <a:buFont typeface="Wingdings" pitchFamily="2" charset="2"/>
              <a:buChar char="p"/>
              <a:defRPr kumimoji="1" sz="32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buChar char="n"/>
              <a:defRPr kumimoji="1" sz="28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buChar char="p"/>
              <a:defRPr kumimoji="1" sz="26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buChar char="§"/>
              <a:defRPr kumimoji="1" sz="24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9pPr>
          </a:lstStyle>
          <a:p>
            <a:pPr algn="r" eaLnBrk="1" hangingPunct="1">
              <a:spcBef>
                <a:spcPct val="0"/>
              </a:spcBef>
              <a:buClrTx/>
              <a:buSzTx/>
              <a:buFontTx/>
              <a:buNone/>
            </a:pPr>
            <a:fld id="{A9812BF1-4030-47A5-A53F-BCC233ECE7A8}" type="slidenum">
              <a:rPr kumimoji="0" lang="zh-TW" altLang="en-US" sz="1000">
                <a:solidFill>
                  <a:srgbClr val="000000"/>
                </a:solidFill>
              </a:rPr>
              <a:pPr algn="r" eaLnBrk="1" hangingPunct="1">
                <a:spcBef>
                  <a:spcPct val="0"/>
                </a:spcBef>
                <a:buClrTx/>
                <a:buSzTx/>
                <a:buFontTx/>
                <a:buNone/>
              </a:pPr>
              <a:t>45</a:t>
            </a:fld>
            <a:endParaRPr kumimoji="0" lang="en-US" altLang="zh-TW" sz="1000">
              <a:solidFill>
                <a:srgbClr val="000000"/>
              </a:solidFill>
            </a:endParaRPr>
          </a:p>
        </p:txBody>
      </p:sp>
      <p:sp>
        <p:nvSpPr>
          <p:cNvPr id="96275" name="Rectangle 19"/>
          <p:cNvSpPr>
            <a:spLocks noChangeArrowheads="1"/>
          </p:cNvSpPr>
          <p:nvPr/>
        </p:nvSpPr>
        <p:spPr bwMode="auto">
          <a:xfrm>
            <a:off x="1745274" y="782638"/>
            <a:ext cx="184731" cy="369332"/>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defRPr/>
            </a:pPr>
            <a:endParaRPr lang="zh-TW" altLang="en-US"/>
          </a:p>
        </p:txBody>
      </p:sp>
      <p:sp>
        <p:nvSpPr>
          <p:cNvPr id="96283" name="Rectangle 27"/>
          <p:cNvSpPr>
            <a:spLocks noChangeArrowheads="1"/>
          </p:cNvSpPr>
          <p:nvPr/>
        </p:nvSpPr>
        <p:spPr bwMode="auto">
          <a:xfrm>
            <a:off x="1745274" y="782638"/>
            <a:ext cx="184731" cy="369332"/>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defRPr/>
            </a:pPr>
            <a:endParaRPr lang="zh-TW" altLang="en-US"/>
          </a:p>
        </p:txBody>
      </p:sp>
      <p:sp>
        <p:nvSpPr>
          <p:cNvPr id="96287" name="Rectangle 31"/>
          <p:cNvSpPr>
            <a:spLocks noChangeArrowheads="1"/>
          </p:cNvSpPr>
          <p:nvPr/>
        </p:nvSpPr>
        <p:spPr bwMode="auto">
          <a:xfrm>
            <a:off x="1745274" y="782638"/>
            <a:ext cx="184731" cy="369332"/>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defRPr/>
            </a:pPr>
            <a:endParaRPr lang="zh-TW" altLang="en-US"/>
          </a:p>
        </p:txBody>
      </p:sp>
      <p:sp>
        <p:nvSpPr>
          <p:cNvPr id="96291" name="Rectangle 35"/>
          <p:cNvSpPr>
            <a:spLocks noChangeArrowheads="1"/>
          </p:cNvSpPr>
          <p:nvPr/>
        </p:nvSpPr>
        <p:spPr bwMode="auto">
          <a:xfrm>
            <a:off x="1745274" y="782638"/>
            <a:ext cx="184731" cy="369332"/>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defRPr/>
            </a:pPr>
            <a:endParaRPr lang="zh-TW" altLang="en-US"/>
          </a:p>
        </p:txBody>
      </p:sp>
      <p:graphicFrame>
        <p:nvGraphicFramePr>
          <p:cNvPr id="237633" name="Group 65"/>
          <p:cNvGraphicFramePr>
            <a:graphicFrameLocks noGrp="1"/>
          </p:cNvGraphicFramePr>
          <p:nvPr/>
        </p:nvGraphicFramePr>
        <p:xfrm>
          <a:off x="184639" y="1412875"/>
          <a:ext cx="8842130" cy="6008950"/>
        </p:xfrm>
        <a:graphic>
          <a:graphicData uri="http://schemas.openxmlformats.org/drawingml/2006/table">
            <a:tbl>
              <a:tblPr/>
              <a:tblGrid>
                <a:gridCol w="798635"/>
                <a:gridCol w="798634"/>
                <a:gridCol w="798635"/>
                <a:gridCol w="797169"/>
                <a:gridCol w="2193680"/>
                <a:gridCol w="531935"/>
                <a:gridCol w="531934"/>
                <a:gridCol w="530469"/>
                <a:gridCol w="1263162"/>
                <a:gridCol w="597877"/>
              </a:tblGrid>
              <a:tr h="703263">
                <a:tc rowSpan="2">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r>
                        <a:rPr kumimoji="1" lang="zh-TW" altLang="en-US" sz="20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整體層級目標</a:t>
                      </a:r>
                    </a:p>
                  </a:txBody>
                  <a:tcPr marL="33231" marR="33231" marT="46804" marB="46804"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33CCFF">
                            <a:alpha val="60001"/>
                          </a:srgbClr>
                        </a:gs>
                        <a:gs pos="100000">
                          <a:srgbClr val="FFFFFF"/>
                        </a:gs>
                      </a:gsLst>
                      <a:lin ang="2700000" scaled="1"/>
                    </a:gradFill>
                  </a:tcPr>
                </a:tc>
                <a:tc rowSpan="2">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r>
                        <a:rPr kumimoji="1" lang="zh-TW" altLang="en-US" sz="20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作業層級目標</a:t>
                      </a:r>
                    </a:p>
                  </a:txBody>
                  <a:tcPr marL="33231" marR="33231" marT="46804" marB="468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33CCFF">
                            <a:alpha val="60001"/>
                          </a:srgbClr>
                        </a:gs>
                        <a:gs pos="100000">
                          <a:srgbClr val="FFFFFF"/>
                        </a:gs>
                      </a:gsLst>
                      <a:lin ang="2700000" scaled="1"/>
                    </a:gradFill>
                  </a:tcPr>
                </a:tc>
                <a:tc rowSpan="2">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r>
                        <a:rPr kumimoji="1" lang="zh-TW" altLang="en-US" sz="20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風險</a:t>
                      </a:r>
                    </a:p>
                    <a:p>
                      <a:pPr marL="0" marR="0" lvl="0" indent="0" algn="ctr"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r>
                        <a:rPr kumimoji="1" lang="zh-TW" altLang="en-US" sz="20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項目</a:t>
                      </a:r>
                      <a:endParaRPr kumimoji="1" lang="en-US" altLang="zh-TW" sz="20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L="33231" marR="33231" marT="46804" marB="468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33CCFF">
                            <a:alpha val="60001"/>
                          </a:srgbClr>
                        </a:gs>
                        <a:gs pos="100000">
                          <a:srgbClr val="FFFFFF"/>
                        </a:gs>
                      </a:gsLst>
                      <a:lin ang="2700000" scaled="1"/>
                    </a:gradFill>
                  </a:tcPr>
                </a:tc>
                <a:tc rowSpan="2">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r>
                        <a:rPr kumimoji="1" lang="zh-TW" altLang="en-US" sz="20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風險</a:t>
                      </a:r>
                    </a:p>
                    <a:p>
                      <a:pPr marL="0" marR="0" lvl="0" indent="0" algn="ctr"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r>
                        <a:rPr kumimoji="1" lang="zh-TW" altLang="en-US" sz="20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情境</a:t>
                      </a:r>
                    </a:p>
                  </a:txBody>
                  <a:tcPr marL="49846" marR="49846" marT="46804" marB="46804"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33CCFF">
                            <a:alpha val="60001"/>
                          </a:srgbClr>
                        </a:gs>
                        <a:gs pos="100000">
                          <a:srgbClr val="FFFFFF"/>
                        </a:gs>
                      </a:gsLst>
                      <a:lin ang="2700000" scaled="1"/>
                    </a:gradFill>
                  </a:tcPr>
                </a:tc>
                <a:tc rowSpan="2">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r>
                        <a:rPr kumimoji="1" lang="zh-TW" altLang="en-US" sz="20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現有</a:t>
                      </a:r>
                    </a:p>
                    <a:p>
                      <a:pPr marL="0" marR="0" lvl="0" indent="0" algn="ctr"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r>
                        <a:rPr kumimoji="1" lang="zh-TW" altLang="en-US" sz="20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控制機制</a:t>
                      </a:r>
                    </a:p>
                  </a:txBody>
                  <a:tcPr marL="49846" marR="49846" marT="46804" marB="4680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33CCFF">
                            <a:alpha val="60001"/>
                          </a:srgbClr>
                        </a:gs>
                        <a:gs pos="100000">
                          <a:srgbClr val="FFFFFF"/>
                        </a:gs>
                      </a:gsLst>
                      <a:lin ang="2700000" scaled="1"/>
                    </a:gradFill>
                  </a:tcPr>
                </a:tc>
                <a:tc gridSpan="2">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r>
                        <a:rPr kumimoji="1" lang="zh-TW" altLang="en-US" sz="20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殘餘風險</a:t>
                      </a:r>
                    </a:p>
                    <a:p>
                      <a:pPr marL="0" marR="0" lvl="0" indent="0" algn="ctr"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r>
                        <a:rPr kumimoji="1" lang="zh-TW" altLang="en-US" sz="20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分析</a:t>
                      </a:r>
                    </a:p>
                  </a:txBody>
                  <a:tcPr marL="49846" marR="49846" marT="46804" marB="4680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33CCFF">
                            <a:alpha val="60001"/>
                          </a:srgbClr>
                        </a:gs>
                        <a:gs pos="100000">
                          <a:srgbClr val="FFFFFF"/>
                        </a:gs>
                      </a:gsLst>
                      <a:lin ang="2700000" scaled="1"/>
                    </a:gradFill>
                  </a:tcPr>
                </a:tc>
                <a:tc hMerge="1">
                  <a:txBody>
                    <a:bodyPr/>
                    <a:lstStyle/>
                    <a:p>
                      <a:endParaRPr lang="zh-TW" altLang="en-US"/>
                    </a:p>
                  </a:txBody>
                  <a:tcPr/>
                </a:tc>
                <a:tc rowSpan="2">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r>
                        <a:rPr kumimoji="1" lang="zh-TW" altLang="en-US" sz="18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殘餘風險值</a:t>
                      </a:r>
                    </a:p>
                    <a:p>
                      <a:pPr marL="0" marR="0" lvl="0" indent="0" algn="ctr"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r>
                        <a:rPr kumimoji="1" lang="en-US" altLang="zh-TW" sz="18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(R)= </a:t>
                      </a:r>
                    </a:p>
                    <a:p>
                      <a:pPr marL="0" marR="0" lvl="0" indent="0" algn="ctr"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r>
                        <a:rPr kumimoji="1" lang="en-US" altLang="zh-TW" sz="18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(L)x(I)</a:t>
                      </a:r>
                    </a:p>
                  </a:txBody>
                  <a:tcPr marL="49846" marR="49846" marT="46804" marB="4680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33CCFF">
                            <a:alpha val="60001"/>
                          </a:srgbClr>
                        </a:gs>
                        <a:gs pos="100000">
                          <a:srgbClr val="FFFFFF"/>
                        </a:gs>
                      </a:gsLst>
                      <a:lin ang="2700000" scaled="1"/>
                    </a:gradFill>
                  </a:tcPr>
                </a:tc>
                <a:tc rowSpan="2">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r>
                        <a:rPr kumimoji="1" lang="zh-TW" altLang="en-US" sz="20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新增</a:t>
                      </a:r>
                    </a:p>
                    <a:p>
                      <a:pPr marL="0" marR="0" lvl="0" indent="0" algn="ctr"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r>
                        <a:rPr kumimoji="1" lang="zh-TW" altLang="en-US" sz="20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控制機制</a:t>
                      </a:r>
                    </a:p>
                  </a:txBody>
                  <a:tcPr marL="49846" marR="49846" marT="46804" marB="4680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33CCFF">
                            <a:alpha val="60001"/>
                          </a:srgbClr>
                        </a:gs>
                        <a:gs pos="100000">
                          <a:srgbClr val="FFFFFF"/>
                        </a:gs>
                      </a:gsLst>
                      <a:lin ang="2700000" scaled="1"/>
                    </a:gradFill>
                  </a:tcPr>
                </a:tc>
                <a:tc rowSpan="2">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r>
                        <a:rPr kumimoji="1" lang="zh-TW" altLang="en-US" sz="20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負責單位</a:t>
                      </a:r>
                    </a:p>
                  </a:txBody>
                  <a:tcPr marL="49846" marR="49846" marT="46804" marB="4680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33CCFF">
                            <a:alpha val="60001"/>
                          </a:srgbClr>
                        </a:gs>
                        <a:gs pos="100000">
                          <a:srgbClr val="FFFFFF"/>
                        </a:gs>
                      </a:gsLst>
                      <a:lin ang="2700000" scaled="1"/>
                    </a:gradFill>
                  </a:tcPr>
                </a:tc>
              </a:tr>
              <a:tr h="1036638">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r>
                        <a:rPr kumimoji="1" lang="zh-TW" altLang="en-US" sz="18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可能性</a:t>
                      </a:r>
                    </a:p>
                    <a:p>
                      <a:pPr marL="0" marR="0" lvl="0" indent="0" algn="ctr"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r>
                        <a:rPr kumimoji="1" lang="en-US" altLang="zh-TW" sz="18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(L)</a:t>
                      </a:r>
                    </a:p>
                  </a:txBody>
                  <a:tcPr marL="49846" marR="49846" marT="46804" marB="4680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33CCFF">
                            <a:alpha val="60001"/>
                          </a:srgbClr>
                        </a:gs>
                        <a:gs pos="100000">
                          <a:srgbClr val="FFFFFF"/>
                        </a:gs>
                      </a:gsLst>
                      <a:lin ang="2700000" scaled="1"/>
                    </a:gradFill>
                  </a:tcPr>
                </a:tc>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r>
                        <a:rPr kumimoji="1" lang="zh-TW" altLang="en-US" sz="18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影響</a:t>
                      </a:r>
                    </a:p>
                    <a:p>
                      <a:pPr marL="0" marR="0" lvl="0" indent="0" algn="ctr"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r>
                        <a:rPr kumimoji="1" lang="zh-TW" altLang="en-US" sz="18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程度</a:t>
                      </a:r>
                    </a:p>
                    <a:p>
                      <a:pPr marL="0" marR="0" lvl="0" indent="0" algn="ctr"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r>
                        <a:rPr kumimoji="1" lang="en-US" altLang="zh-TW" sz="18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(I)</a:t>
                      </a:r>
                    </a:p>
                  </a:txBody>
                  <a:tcPr marL="49846" marR="49846" marT="46804" marB="4680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33CCFF">
                            <a:alpha val="60001"/>
                          </a:srgbClr>
                        </a:gs>
                        <a:gs pos="100000">
                          <a:srgbClr val="FFFFFF"/>
                        </a:gs>
                      </a:gsLst>
                      <a:lin ang="2700000" scaled="1"/>
                    </a:gradFill>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r>
              <a:tr h="3446462">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l" defTabSz="914400" rtl="0" eaLnBrk="0" fontAlgn="base" latinLnBrk="0" hangingPunct="0">
                        <a:lnSpc>
                          <a:spcPct val="100000"/>
                        </a:lnSpc>
                        <a:spcBef>
                          <a:spcPct val="20000"/>
                        </a:spcBef>
                        <a:spcAft>
                          <a:spcPct val="0"/>
                        </a:spcAft>
                        <a:buClr>
                          <a:srgbClr val="CC0000"/>
                        </a:buClr>
                        <a:buSzPct val="75000"/>
                        <a:buFont typeface="Wingdings" pitchFamily="2" charset="2"/>
                        <a:buNone/>
                        <a:tabLst/>
                      </a:pPr>
                      <a:r>
                        <a:rPr kumimoji="1" lang="zh-TW" altLang="en-US" sz="18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合理分配社會福利資源、積極關懷弱勢</a:t>
                      </a:r>
                    </a:p>
                  </a:txBody>
                  <a:tcPr marL="49846" marR="49846" marT="46804" marB="468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l" defTabSz="914400" rtl="0" eaLnBrk="1" fontAlgn="base" latinLnBrk="0" hangingPunct="1">
                        <a:lnSpc>
                          <a:spcPct val="100000"/>
                        </a:lnSpc>
                        <a:spcBef>
                          <a:spcPct val="0"/>
                        </a:spcBef>
                        <a:spcAft>
                          <a:spcPct val="0"/>
                        </a:spcAft>
                        <a:buClr>
                          <a:srgbClr val="CC0000"/>
                        </a:buClr>
                        <a:buSzPct val="75000"/>
                        <a:buFont typeface="Wingdings" pitchFamily="2" charset="2"/>
                        <a:buNone/>
                        <a:tabLst/>
                      </a:pPr>
                      <a:r>
                        <a:rPr kumimoji="1" lang="zh-TW" altLang="en-US" sz="1800" b="0" i="0" u="none" strike="noStrike" cap="none" normalizeH="0" baseline="0" dirty="0" smtClean="0">
                          <a:ln>
                            <a:noFill/>
                          </a:ln>
                          <a:solidFill>
                            <a:schemeClr val="tx1"/>
                          </a:solidFill>
                          <a:effectLst/>
                          <a:latin typeface="Times New Roman" pitchFamily="18" charset="0"/>
                          <a:ea typeface="標楷體" pitchFamily="65" charset="-120"/>
                        </a:rPr>
                        <a:t>強化資源管理</a:t>
                      </a:r>
                      <a:r>
                        <a:rPr kumimoji="1" lang="zh-TW" altLang="en-US" sz="1800" b="0" i="0" u="none" strike="noStrike" cap="none" normalizeH="0" baseline="0" dirty="0" smtClean="0">
                          <a:ln>
                            <a:noFill/>
                          </a:ln>
                          <a:solidFill>
                            <a:schemeClr val="tx1"/>
                          </a:solidFill>
                          <a:effectLst/>
                          <a:latin typeface="標楷體"/>
                          <a:ea typeface="標楷體"/>
                        </a:rPr>
                        <a:t>、提升行政效率</a:t>
                      </a:r>
                      <a:endParaRPr kumimoji="1" lang="zh-TW" altLang="en-US" sz="1800" b="0" i="0" u="none" strike="noStrike" cap="none" normalizeH="0" baseline="0" dirty="0" smtClean="0">
                        <a:ln>
                          <a:noFill/>
                        </a:ln>
                        <a:solidFill>
                          <a:schemeClr val="tx1"/>
                        </a:solidFill>
                        <a:effectLst/>
                        <a:latin typeface="Times New Roman" pitchFamily="18" charset="0"/>
                        <a:ea typeface="標楷體" pitchFamily="65" charset="-120"/>
                      </a:endParaRPr>
                    </a:p>
                  </a:txBody>
                  <a:tcPr marL="49846" marR="49846" marT="46804" marB="468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l" defTabSz="914400" rtl="0" eaLnBrk="1" fontAlgn="base" latinLnBrk="0" hangingPunct="1">
                        <a:lnSpc>
                          <a:spcPct val="100000"/>
                        </a:lnSpc>
                        <a:spcBef>
                          <a:spcPct val="0"/>
                        </a:spcBef>
                        <a:spcAft>
                          <a:spcPct val="0"/>
                        </a:spcAft>
                        <a:buClr>
                          <a:srgbClr val="CC0000"/>
                        </a:buClr>
                        <a:buSzPct val="75000"/>
                        <a:buFont typeface="Wingdings" pitchFamily="2" charset="2"/>
                        <a:buNone/>
                        <a:tabLst/>
                      </a:pPr>
                      <a:r>
                        <a:rPr kumimoji="1" lang="en-US" altLang="zh-TW" sz="1800" b="0" i="0" u="none" strike="noStrike" cap="none" normalizeH="0" baseline="0" dirty="0" smtClean="0">
                          <a:ln>
                            <a:noFill/>
                          </a:ln>
                          <a:solidFill>
                            <a:schemeClr val="tx1"/>
                          </a:solidFill>
                          <a:effectLst/>
                          <a:latin typeface="Times New Roman" pitchFamily="18" charset="0"/>
                          <a:ea typeface="標楷體" pitchFamily="65" charset="-120"/>
                        </a:rPr>
                        <a:t>A1</a:t>
                      </a:r>
                    </a:p>
                    <a:p>
                      <a:pPr marL="0" marR="0" lvl="0" indent="0" algn="l" defTabSz="914400" rtl="0" eaLnBrk="1" fontAlgn="base" latinLnBrk="0" hangingPunct="1">
                        <a:lnSpc>
                          <a:spcPct val="100000"/>
                        </a:lnSpc>
                        <a:spcBef>
                          <a:spcPct val="0"/>
                        </a:spcBef>
                        <a:spcAft>
                          <a:spcPct val="0"/>
                        </a:spcAft>
                        <a:buClr>
                          <a:srgbClr val="CC0000"/>
                        </a:buClr>
                        <a:buSzPct val="75000"/>
                        <a:buFont typeface="Wingdings" pitchFamily="2" charset="2"/>
                        <a:buNone/>
                        <a:tabLst/>
                      </a:pPr>
                      <a:r>
                        <a:rPr kumimoji="1" lang="zh-TW" altLang="en-US" sz="1800" b="0" i="0" u="none" strike="noStrike" cap="none" normalizeH="0" baseline="0" dirty="0" smtClean="0">
                          <a:ln>
                            <a:noFill/>
                          </a:ln>
                          <a:solidFill>
                            <a:schemeClr val="tx1"/>
                          </a:solidFill>
                          <a:effectLst/>
                          <a:latin typeface="Times New Roman" pitchFamily="18" charset="0"/>
                          <a:ea typeface="標楷體" pitchFamily="65" charset="-120"/>
                        </a:rPr>
                        <a:t>財產管理失當</a:t>
                      </a:r>
                      <a:endParaRPr kumimoji="1" lang="en-US" altLang="zh-TW" sz="1800" b="0" i="0" u="none" strike="noStrike" cap="none" normalizeH="0" baseline="0" dirty="0" smtClean="0">
                        <a:ln>
                          <a:noFill/>
                        </a:ln>
                        <a:solidFill>
                          <a:schemeClr val="tx1"/>
                        </a:solidFill>
                        <a:effectLst/>
                        <a:latin typeface="Times New Roman" pitchFamily="18" charset="0"/>
                        <a:ea typeface="標楷體" pitchFamily="65" charset="-120"/>
                      </a:endParaRPr>
                    </a:p>
                  </a:txBody>
                  <a:tcPr marL="49846" marR="49846" marT="46804" marB="468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l" defTabSz="914400" rtl="0" eaLnBrk="1" fontAlgn="base" latinLnBrk="0" hangingPunct="1">
                        <a:lnSpc>
                          <a:spcPct val="100000"/>
                        </a:lnSpc>
                        <a:spcBef>
                          <a:spcPct val="0"/>
                        </a:spcBef>
                        <a:spcAft>
                          <a:spcPct val="0"/>
                        </a:spcAft>
                        <a:buClr>
                          <a:srgbClr val="CC0000"/>
                        </a:buClr>
                        <a:buSzPct val="75000"/>
                        <a:buFont typeface="Wingdings" pitchFamily="2" charset="2"/>
                        <a:buNone/>
                        <a:tabLst/>
                      </a:pPr>
                      <a:r>
                        <a:rPr kumimoji="1" lang="zh-TW" altLang="en-US" sz="1800" b="0" i="0" u="none" strike="noStrike" cap="none" normalizeH="0" baseline="0" dirty="0" smtClean="0">
                          <a:ln>
                            <a:noFill/>
                          </a:ln>
                          <a:solidFill>
                            <a:schemeClr val="tx1"/>
                          </a:solidFill>
                          <a:effectLst/>
                          <a:latin typeface="Times New Roman" pitchFamily="18" charset="0"/>
                          <a:ea typeface="標楷體" pitchFamily="65" charset="-120"/>
                        </a:rPr>
                        <a:t>受贈財產未列帳</a:t>
                      </a:r>
                      <a:r>
                        <a:rPr kumimoji="1" lang="zh-TW" altLang="en-US" sz="1800" b="0" i="0" u="none" strike="noStrike" cap="none" normalizeH="0" baseline="0" dirty="0" smtClean="0">
                          <a:ln>
                            <a:noFill/>
                          </a:ln>
                          <a:solidFill>
                            <a:schemeClr val="tx1"/>
                          </a:solidFill>
                          <a:effectLst/>
                          <a:latin typeface="標楷體"/>
                          <a:ea typeface="標楷體"/>
                        </a:rPr>
                        <a:t>、管理不當</a:t>
                      </a:r>
                      <a:endParaRPr kumimoji="1" lang="en-US" altLang="zh-TW" sz="1800" b="0" i="0" u="none" strike="noStrike" cap="none" normalizeH="0" baseline="0" dirty="0" smtClean="0">
                        <a:ln>
                          <a:noFill/>
                        </a:ln>
                        <a:solidFill>
                          <a:schemeClr val="tx1"/>
                        </a:solidFill>
                        <a:effectLst/>
                        <a:latin typeface="Times New Roman" pitchFamily="18" charset="0"/>
                        <a:ea typeface="標楷體" pitchFamily="65" charset="-120"/>
                      </a:endParaRPr>
                    </a:p>
                  </a:txBody>
                  <a:tcPr marL="16615" marR="16615" marT="46804" marB="468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266700" indent="-266700"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just"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r>
                        <a:rPr kumimoji="1" lang="en-US" altLang="zh-TW" sz="1400" b="0" i="0" u="none" strike="noStrike" cap="none" normalizeH="0" baseline="0" dirty="0" smtClean="0">
                          <a:ln>
                            <a:noFill/>
                          </a:ln>
                          <a:solidFill>
                            <a:srgbClr val="0000FF"/>
                          </a:solidFill>
                          <a:effectLst/>
                          <a:latin typeface="Times New Roman" pitchFamily="18" charset="0"/>
                          <a:ea typeface="標楷體" pitchFamily="65" charset="-120"/>
                        </a:rPr>
                        <a:t>1.</a:t>
                      </a:r>
                      <a:r>
                        <a:rPr kumimoji="1" lang="zh-TW" altLang="zh-TW" sz="1400" b="0" i="0" u="none" strike="noStrike" kern="1200" cap="none" normalizeH="0" baseline="0" dirty="0" smtClean="0">
                          <a:ln>
                            <a:noFill/>
                          </a:ln>
                          <a:solidFill>
                            <a:schemeClr val="tx1"/>
                          </a:solidFill>
                          <a:effectLst/>
                          <a:latin typeface="Times New Roman" pitchFamily="18" charset="0"/>
                          <a:ea typeface="標楷體" pitchFamily="65" charset="-120"/>
                          <a:cs typeface="+mn-cs"/>
                        </a:rPr>
                        <a:t>凡有</a:t>
                      </a:r>
                      <a:r>
                        <a:rPr kumimoji="1" lang="zh-TW" altLang="en-US" sz="1400" b="0" i="0" u="none" strike="noStrike" kern="1200" cap="none" normalizeH="0" baseline="0" dirty="0" smtClean="0">
                          <a:ln>
                            <a:noFill/>
                          </a:ln>
                          <a:solidFill>
                            <a:schemeClr val="tx1"/>
                          </a:solidFill>
                          <a:effectLst/>
                          <a:latin typeface="Times New Roman" pitchFamily="18" charset="0"/>
                          <a:ea typeface="標楷體" pitchFamily="65" charset="-120"/>
                          <a:cs typeface="+mn-cs"/>
                        </a:rPr>
                        <a:t>新</a:t>
                      </a:r>
                      <a:r>
                        <a:rPr kumimoji="1" lang="zh-TW" altLang="zh-TW" sz="1400" b="0" i="0" u="none" strike="noStrike" kern="1200" cap="none" normalizeH="0" baseline="0" dirty="0" smtClean="0">
                          <a:ln>
                            <a:noFill/>
                          </a:ln>
                          <a:solidFill>
                            <a:schemeClr val="tx1"/>
                          </a:solidFill>
                          <a:effectLst/>
                          <a:latin typeface="Times New Roman" pitchFamily="18" charset="0"/>
                          <a:ea typeface="標楷體" pitchFamily="65" charset="-120"/>
                          <a:cs typeface="+mn-cs"/>
                        </a:rPr>
                        <a:t>增加之財產，由財產增置經辦單位填造財產增加單，辦理財產產籍之登記</a:t>
                      </a:r>
                      <a:r>
                        <a:rPr kumimoji="1" lang="zh-TW" altLang="en-US" sz="1400" b="0" i="0" u="none" strike="noStrike" kern="1200" cap="none" normalizeH="0" baseline="0" dirty="0" smtClean="0">
                          <a:ln>
                            <a:noFill/>
                          </a:ln>
                          <a:solidFill>
                            <a:schemeClr val="tx1"/>
                          </a:solidFill>
                          <a:effectLst/>
                          <a:latin typeface="標楷體"/>
                          <a:ea typeface="標楷體"/>
                          <a:cs typeface="+mn-cs"/>
                        </a:rPr>
                        <a:t>。</a:t>
                      </a:r>
                      <a:endParaRPr kumimoji="1" lang="en-US" altLang="zh-TW" sz="1400" b="0" i="0" u="none" strike="noStrike" kern="1200" cap="none" normalizeH="0" baseline="0" dirty="0" smtClean="0">
                        <a:ln>
                          <a:noFill/>
                        </a:ln>
                        <a:solidFill>
                          <a:schemeClr val="tx1"/>
                        </a:solidFill>
                        <a:effectLst/>
                        <a:latin typeface="Times New Roman" pitchFamily="18" charset="0"/>
                        <a:ea typeface="標楷體" pitchFamily="65" charset="-120"/>
                        <a:cs typeface="+mn-cs"/>
                      </a:endParaRPr>
                    </a:p>
                    <a:p>
                      <a:pPr marL="0" marR="0" lvl="0" indent="0" algn="just"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r>
                        <a:rPr kumimoji="1" lang="en-US" altLang="zh-TW" sz="1400" b="0" i="0" u="none" strike="noStrike" kern="1200" cap="none" normalizeH="0" baseline="0" dirty="0" smtClean="0">
                          <a:ln>
                            <a:noFill/>
                          </a:ln>
                          <a:solidFill>
                            <a:schemeClr val="tx1"/>
                          </a:solidFill>
                          <a:effectLst/>
                          <a:latin typeface="+mj-ea"/>
                          <a:ea typeface="標楷體" pitchFamily="65" charset="-120"/>
                          <a:cs typeface="+mn-cs"/>
                        </a:rPr>
                        <a:t>2.</a:t>
                      </a:r>
                      <a:r>
                        <a:rPr kumimoji="1" lang="zh-TW" altLang="zh-TW" sz="1400" kern="1200" dirty="0" smtClean="0">
                          <a:solidFill>
                            <a:schemeClr val="tx1"/>
                          </a:solidFill>
                          <a:effectLst/>
                          <a:latin typeface="+mj-ea"/>
                          <a:ea typeface="標楷體" pitchFamily="65" charset="-120"/>
                          <a:cs typeface="+mn-cs"/>
                        </a:rPr>
                        <a:t>財產登錄後，按財產之用途分配使用保管人領用時，應製作財產簽認單請領用保管人簽認。</a:t>
                      </a:r>
                      <a:endParaRPr kumimoji="1" lang="en-US" altLang="zh-TW" sz="1400" kern="1200" dirty="0" smtClean="0">
                        <a:solidFill>
                          <a:schemeClr val="tx1"/>
                        </a:solidFill>
                        <a:effectLst/>
                        <a:latin typeface="+mj-ea"/>
                        <a:ea typeface="標楷體" pitchFamily="65" charset="-120"/>
                        <a:cs typeface="+mn-cs"/>
                      </a:endParaRPr>
                    </a:p>
                    <a:p>
                      <a:pPr marL="0" marR="0" lvl="0" indent="0" algn="just" defTabSz="914400" rtl="0" eaLnBrk="0" fontAlgn="base" latinLnBrk="0" hangingPunct="0">
                        <a:lnSpc>
                          <a:spcPct val="100000"/>
                        </a:lnSpc>
                        <a:spcBef>
                          <a:spcPct val="0"/>
                        </a:spcBef>
                        <a:spcAft>
                          <a:spcPct val="0"/>
                        </a:spcAft>
                        <a:buClr>
                          <a:srgbClr val="CC0000"/>
                        </a:buClr>
                        <a:buSzPct val="75000"/>
                        <a:buFont typeface="Wingdings" pitchFamily="2" charset="2"/>
                        <a:buNone/>
                        <a:tabLst/>
                        <a:defRPr/>
                      </a:pPr>
                      <a:r>
                        <a:rPr kumimoji="1" lang="en-US" altLang="zh-TW" sz="1400" b="0" i="0" u="none" strike="noStrike" kern="1200" cap="none" normalizeH="0" baseline="0" dirty="0" smtClean="0">
                          <a:ln>
                            <a:noFill/>
                          </a:ln>
                          <a:solidFill>
                            <a:schemeClr val="tx1"/>
                          </a:solidFill>
                          <a:effectLst/>
                          <a:latin typeface="+mj-ea"/>
                          <a:ea typeface="標楷體" pitchFamily="65" charset="-120"/>
                          <a:cs typeface="+mn-cs"/>
                        </a:rPr>
                        <a:t>3.</a:t>
                      </a:r>
                      <a:r>
                        <a:rPr kumimoji="1" lang="zh-TW" altLang="en-US" sz="1400" b="0" i="0" u="none" strike="noStrike" cap="none" normalizeH="0" baseline="0" dirty="0" smtClean="0">
                          <a:ln>
                            <a:noFill/>
                          </a:ln>
                          <a:solidFill>
                            <a:schemeClr val="tx1"/>
                          </a:solidFill>
                          <a:effectLst/>
                          <a:latin typeface="Times New Roman" pitchFamily="18" charset="0"/>
                          <a:ea typeface="標楷體" pitchFamily="65" charset="-120"/>
                        </a:rPr>
                        <a:t>制訂民間捐贈表格會辦</a:t>
                      </a:r>
                      <a:r>
                        <a:rPr kumimoji="1" lang="zh-TW" altLang="en-US" sz="1400" b="0" i="0" u="none" strike="noStrike" kern="1200" cap="none" normalizeH="0" baseline="0" dirty="0" smtClean="0">
                          <a:ln>
                            <a:noFill/>
                          </a:ln>
                          <a:solidFill>
                            <a:schemeClr val="tx1"/>
                          </a:solidFill>
                          <a:effectLst/>
                          <a:latin typeface="+mn-ea"/>
                          <a:ea typeface="標楷體" pitchFamily="65" charset="-120"/>
                          <a:cs typeface="+mn-cs"/>
                        </a:rPr>
                        <a:t>財產管理單位及會計室，以確保財產帳務正確。</a:t>
                      </a:r>
                    </a:p>
                    <a:p>
                      <a:pPr marL="0" marR="0" lvl="0" indent="0" algn="just"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endParaRPr kumimoji="1" lang="en-US" altLang="zh-TW" sz="1400" b="0" i="0" u="none" strike="noStrike" kern="1200" cap="none" normalizeH="0" baseline="0" dirty="0" smtClean="0">
                        <a:ln>
                          <a:noFill/>
                        </a:ln>
                        <a:solidFill>
                          <a:schemeClr val="tx1"/>
                        </a:solidFill>
                        <a:effectLst/>
                        <a:latin typeface="+mj-ea"/>
                        <a:ea typeface="標楷體" pitchFamily="65" charset="-120"/>
                        <a:cs typeface="+mn-cs"/>
                      </a:endParaRPr>
                    </a:p>
                    <a:p>
                      <a:pPr marL="266700" marR="0" lvl="0" indent="-266700" algn="l"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endParaRPr kumimoji="1" lang="zh-TW" altLang="en-US" sz="2000" b="0" i="0" u="none" strike="noStrike" cap="none" normalizeH="0" baseline="0" dirty="0" smtClean="0">
                        <a:ln>
                          <a:noFill/>
                        </a:ln>
                        <a:solidFill>
                          <a:schemeClr val="tx1"/>
                        </a:solidFill>
                        <a:effectLst/>
                        <a:latin typeface="Times New Roman" pitchFamily="18" charset="0"/>
                        <a:ea typeface="標楷體" pitchFamily="65" charset="-120"/>
                      </a:endParaRPr>
                    </a:p>
                  </a:txBody>
                  <a:tcPr marL="16615" marR="16615" marT="46804" marB="468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r>
                        <a:rPr kumimoji="1" lang="en-US" altLang="zh-TW" sz="20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1</a:t>
                      </a:r>
                    </a:p>
                  </a:txBody>
                  <a:tcPr marL="49846" marR="49846" marT="46804" marB="4680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r>
                        <a:rPr kumimoji="1" lang="en-US" altLang="zh-TW" sz="20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2</a:t>
                      </a:r>
                    </a:p>
                  </a:txBody>
                  <a:tcPr marL="49846" marR="49846" marT="46804" marB="4680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ctr"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r>
                        <a:rPr kumimoji="1" lang="en-US" altLang="zh-TW" sz="20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2</a:t>
                      </a:r>
                    </a:p>
                  </a:txBody>
                  <a:tcPr marL="49846" marR="49846" marT="46804" marB="4680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l" defTabSz="914400" rtl="0" eaLnBrk="0" fontAlgn="base" latinLnBrk="0" hangingPunct="0">
                        <a:lnSpc>
                          <a:spcPct val="100000"/>
                        </a:lnSpc>
                        <a:spcBef>
                          <a:spcPct val="0"/>
                        </a:spcBef>
                        <a:spcAft>
                          <a:spcPct val="0"/>
                        </a:spcAft>
                        <a:buClr>
                          <a:srgbClr val="CC0000"/>
                        </a:buClr>
                        <a:buSzPct val="75000"/>
                        <a:buFont typeface="Wingdings" pitchFamily="2" charset="2"/>
                        <a:buNone/>
                        <a:tabLst/>
                      </a:pPr>
                      <a:endParaRPr kumimoji="1" lang="zh-TW" altLang="en-US" sz="2000" b="0" i="0" u="none" strike="noStrike" cap="none" normalizeH="0" baseline="0" smtClean="0">
                        <a:ln>
                          <a:noFill/>
                        </a:ln>
                        <a:solidFill>
                          <a:schemeClr val="tx1"/>
                        </a:solidFill>
                        <a:effectLst/>
                        <a:latin typeface="Times New Roman" pitchFamily="18" charset="0"/>
                        <a:ea typeface="標楷體" pitchFamily="65" charset="-120"/>
                      </a:endParaRPr>
                    </a:p>
                  </a:txBody>
                  <a:tcPr marL="33231" marR="33231" marT="46804" marB="468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CC0000"/>
                        </a:buClr>
                        <a:buSzPct val="75000"/>
                        <a:buFont typeface="Wingdings" pitchFamily="2" charset="2"/>
                        <a:defRPr kumimoji="1" sz="28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defRPr kumimoji="1" sz="24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defRPr kumimoji="1">
                          <a:solidFill>
                            <a:schemeClr val="tx1"/>
                          </a:solidFill>
                          <a:latin typeface="Times New Roman" pitchFamily="18" charset="0"/>
                          <a:ea typeface="標楷體" pitchFamily="65"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en-US" sz="2000" b="0" i="0" u="none" strike="noStrike" cap="none" normalizeH="0" baseline="0" smtClean="0">
                        <a:ln>
                          <a:noFill/>
                        </a:ln>
                        <a:solidFill>
                          <a:schemeClr val="tx1"/>
                        </a:solidFill>
                        <a:effectLst/>
                        <a:latin typeface="Times New Roman" pitchFamily="18" charset="0"/>
                        <a:ea typeface="標楷體" pitchFamily="65" charset="-120"/>
                      </a:endParaRPr>
                    </a:p>
                  </a:txBody>
                  <a:tcPr marL="49846" marR="49846" marT="46804" marB="468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215" name="Rectangle 2"/>
          <p:cNvSpPr txBox="1">
            <a:spLocks noChangeArrowheads="1"/>
          </p:cNvSpPr>
          <p:nvPr/>
        </p:nvSpPr>
        <p:spPr bwMode="auto">
          <a:xfrm>
            <a:off x="7312269" y="908050"/>
            <a:ext cx="1513743"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47675" indent="-269875" eaLnBrk="0" hangingPunct="0">
              <a:spcBef>
                <a:spcPct val="20000"/>
              </a:spcBef>
              <a:buClr>
                <a:srgbClr val="CC0000"/>
              </a:buClr>
              <a:buSzPct val="75000"/>
              <a:buFont typeface="Wingdings" pitchFamily="2" charset="2"/>
              <a:buChar char="p"/>
              <a:tabLst>
                <a:tab pos="80963" algn="l"/>
              </a:tabLst>
              <a:defRPr kumimoji="1" sz="32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buChar char="n"/>
              <a:tabLst>
                <a:tab pos="80963" algn="l"/>
              </a:tabLst>
              <a:defRPr kumimoji="1" sz="28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buChar char="p"/>
              <a:tabLst>
                <a:tab pos="80963" algn="l"/>
              </a:tabLst>
              <a:defRPr kumimoji="1" sz="26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buChar char="§"/>
              <a:tabLst>
                <a:tab pos="80963" algn="l"/>
              </a:tabLst>
              <a:defRPr kumimoji="1" sz="24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buChar char="§"/>
              <a:tabLst>
                <a:tab pos="80963" algn="l"/>
              </a:tabLst>
              <a:defRPr kumimoji="1" sz="2000">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buChar char="§"/>
              <a:tabLst>
                <a:tab pos="80963" algn="l"/>
              </a:tabLst>
              <a:defRPr kumimoji="1" sz="2000">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buChar char="§"/>
              <a:tabLst>
                <a:tab pos="80963" algn="l"/>
              </a:tabLst>
              <a:defRPr kumimoji="1" sz="2000">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buChar char="§"/>
              <a:tabLst>
                <a:tab pos="80963" algn="l"/>
              </a:tabLst>
              <a:defRPr kumimoji="1" sz="2000">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buChar char="§"/>
              <a:tabLst>
                <a:tab pos="80963" algn="l"/>
              </a:tabLst>
              <a:defRPr kumimoji="1" sz="2000">
                <a:solidFill>
                  <a:schemeClr val="tx1"/>
                </a:solidFill>
                <a:latin typeface="Times New Roman" pitchFamily="18" charset="0"/>
                <a:ea typeface="標楷體" pitchFamily="65" charset="-120"/>
              </a:defRPr>
            </a:lvl9pPr>
          </a:lstStyle>
          <a:p>
            <a:pPr eaLnBrk="1" hangingPunct="1">
              <a:spcBef>
                <a:spcPct val="10000"/>
              </a:spcBef>
              <a:buClr>
                <a:srgbClr val="0000CC"/>
              </a:buClr>
              <a:buSzPct val="70000"/>
              <a:buFont typeface="Wingdings" pitchFamily="2" charset="2"/>
              <a:buNone/>
            </a:pPr>
            <a:r>
              <a:rPr lang="en-US" altLang="zh-TW" sz="2400" b="1">
                <a:solidFill>
                  <a:srgbClr val="CC0000"/>
                </a:solidFill>
                <a:latin typeface="標楷體" pitchFamily="65" charset="-120"/>
              </a:rPr>
              <a:t>(</a:t>
            </a:r>
            <a:r>
              <a:rPr lang="zh-TW" altLang="en-US" sz="2400" b="1">
                <a:solidFill>
                  <a:srgbClr val="CC0000"/>
                </a:solidFill>
                <a:latin typeface="標楷體" pitchFamily="65" charset="-120"/>
              </a:rPr>
              <a:t>第二期</a:t>
            </a:r>
            <a:r>
              <a:rPr lang="en-US" altLang="zh-TW" sz="2400" b="1">
                <a:solidFill>
                  <a:srgbClr val="CC0000"/>
                </a:solidFill>
                <a:latin typeface="標楷體" pitchFamily="65" charset="-120"/>
              </a:rPr>
              <a:t>)</a:t>
            </a:r>
            <a:endParaRPr lang="zh-TW" altLang="en-US" sz="2400">
              <a:latin typeface="標楷體" pitchFamily="65" charset="-120"/>
            </a:endParaRPr>
          </a:p>
        </p:txBody>
      </p:sp>
      <p:sp>
        <p:nvSpPr>
          <p:cNvPr id="7216" name="Rectangle 2"/>
          <p:cNvSpPr>
            <a:spLocks noChangeArrowheads="1"/>
          </p:cNvSpPr>
          <p:nvPr/>
        </p:nvSpPr>
        <p:spPr bwMode="auto">
          <a:xfrm>
            <a:off x="397120" y="-26988"/>
            <a:ext cx="8229600" cy="1139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0000"/>
              </a:buClr>
              <a:buSzPct val="75000"/>
              <a:buFont typeface="Wingdings" pitchFamily="2" charset="2"/>
              <a:buChar char="p"/>
              <a:defRPr kumimoji="1" sz="3200">
                <a:solidFill>
                  <a:schemeClr val="tx1"/>
                </a:solidFill>
                <a:latin typeface="Times New Roman" pitchFamily="18" charset="0"/>
                <a:ea typeface="標楷體" pitchFamily="65" charset="-120"/>
              </a:defRPr>
            </a:lvl1pPr>
            <a:lvl2pPr marL="742950" indent="-285750" eaLnBrk="0" hangingPunct="0">
              <a:spcBef>
                <a:spcPct val="20000"/>
              </a:spcBef>
              <a:buClr>
                <a:srgbClr val="000099"/>
              </a:buClr>
              <a:buSzPct val="75000"/>
              <a:buFont typeface="Wingdings" pitchFamily="2" charset="2"/>
              <a:buChar char="n"/>
              <a:defRPr kumimoji="1" sz="28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SzPct val="65000"/>
              <a:buFont typeface="Wingdings" pitchFamily="2" charset="2"/>
              <a:buChar char="p"/>
              <a:defRPr kumimoji="1" sz="2600">
                <a:solidFill>
                  <a:schemeClr val="tx1"/>
                </a:solidFill>
                <a:latin typeface="Times New Roman" pitchFamily="18" charset="0"/>
                <a:ea typeface="標楷體" pitchFamily="65" charset="-120"/>
              </a:defRPr>
            </a:lvl3pPr>
            <a:lvl4pPr marL="1600200" indent="-228600" eaLnBrk="0" hangingPunct="0">
              <a:spcBef>
                <a:spcPct val="20000"/>
              </a:spcBef>
              <a:buClr>
                <a:schemeClr val="bg2"/>
              </a:buClr>
              <a:buFont typeface="Wingdings" pitchFamily="2" charset="2"/>
              <a:buChar char="§"/>
              <a:defRPr kumimoji="1" sz="24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80000"/>
              <a:buFont typeface="Wingdings" pitchFamily="2" charset="2"/>
              <a:buChar char="§"/>
              <a:defRPr kumimoji="1" sz="2000">
                <a:solidFill>
                  <a:schemeClr val="tx1"/>
                </a:solidFill>
                <a:latin typeface="Times New Roman" pitchFamily="18" charset="0"/>
                <a:ea typeface="標楷體" pitchFamily="65" charset="-120"/>
              </a:defRPr>
            </a:lvl9pPr>
          </a:lstStyle>
          <a:p>
            <a:pPr algn="ctr" eaLnBrk="1" hangingPunct="1">
              <a:spcBef>
                <a:spcPct val="0"/>
              </a:spcBef>
              <a:buClrTx/>
              <a:buSzTx/>
              <a:buFontTx/>
              <a:buNone/>
            </a:pPr>
            <a:r>
              <a:rPr lang="zh-TW" altLang="en-US" b="1">
                <a:solidFill>
                  <a:srgbClr val="CC0066"/>
                </a:solidFill>
                <a:latin typeface="標楷體" pitchFamily="65" charset="-120"/>
              </a:rPr>
              <a:t>風險評估 </a:t>
            </a:r>
            <a:r>
              <a:rPr lang="en-US" altLang="zh-TW" sz="2400" b="1">
                <a:solidFill>
                  <a:srgbClr val="CC0066"/>
                </a:solidFill>
                <a:cs typeface="Times New Roman" pitchFamily="18" charset="0"/>
              </a:rPr>
              <a:t>(5/5)</a:t>
            </a:r>
          </a:p>
        </p:txBody>
      </p:sp>
      <p:sp>
        <p:nvSpPr>
          <p:cNvPr id="7217" name="AutoShape 16"/>
          <p:cNvSpPr>
            <a:spLocks noChangeArrowheads="1"/>
          </p:cNvSpPr>
          <p:nvPr/>
        </p:nvSpPr>
        <p:spPr bwMode="auto">
          <a:xfrm>
            <a:off x="653562" y="817564"/>
            <a:ext cx="7640515" cy="90487"/>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 name="T18" fmla="*/ 0 w 1000"/>
              <a:gd name="T19" fmla="*/ 0 h 1000"/>
              <a:gd name="T20" fmla="*/ 1000 w 1000"/>
              <a:gd name="T21" fmla="*/ 1000 h 1000"/>
            </a:gdLst>
            <a:ahLst/>
            <a:cxnLst>
              <a:cxn ang="T12">
                <a:pos x="T0" y="T1"/>
              </a:cxn>
              <a:cxn ang="T13">
                <a:pos x="T2" y="T3"/>
              </a:cxn>
              <a:cxn ang="T14">
                <a:pos x="T4" y="T5"/>
              </a:cxn>
              <a:cxn ang="T15">
                <a:pos x="T6" y="T7"/>
              </a:cxn>
              <a:cxn ang="T16">
                <a:pos x="T8" y="T9"/>
              </a:cxn>
              <a:cxn ang="T17">
                <a:pos x="T10" y="T11"/>
              </a:cxn>
            </a:cxnLst>
            <a:rect l="T18" t="T19" r="T20" b="T21"/>
            <a:pathLst>
              <a:path w="1000" h="1000" stroke="0">
                <a:moveTo>
                  <a:pt x="0" y="0"/>
                </a:moveTo>
                <a:lnTo>
                  <a:pt x="1011" y="0"/>
                </a:lnTo>
                <a:lnTo>
                  <a:pt x="1011" y="1000"/>
                </a:lnTo>
                <a:lnTo>
                  <a:pt x="0" y="1000"/>
                </a:lnTo>
                <a:lnTo>
                  <a:pt x="0" y="0"/>
                </a:lnTo>
                <a:close/>
              </a:path>
              <a:path w="1000" h="1000">
                <a:moveTo>
                  <a:pt x="0" y="0"/>
                </a:moveTo>
                <a:lnTo>
                  <a:pt x="1000" y="0"/>
                </a:lnTo>
              </a:path>
            </a:pathLst>
          </a:custGeom>
          <a:gradFill rotWithShape="1">
            <a:gsLst>
              <a:gs pos="0">
                <a:srgbClr val="800080"/>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TW" altLang="en-US"/>
          </a:p>
        </p:txBody>
      </p:sp>
      <p:sp>
        <p:nvSpPr>
          <p:cNvPr id="314379" name="Rectangle 11"/>
          <p:cNvSpPr>
            <a:spLocks noChangeArrowheads="1"/>
          </p:cNvSpPr>
          <p:nvPr/>
        </p:nvSpPr>
        <p:spPr bwMode="auto">
          <a:xfrm>
            <a:off x="252046" y="884239"/>
            <a:ext cx="8107974" cy="528637"/>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lvl1pPr marL="447675" indent="-447675" eaLnBrk="0" hangingPunct="0">
              <a:defRPr kumimoji="1" sz="2400">
                <a:solidFill>
                  <a:schemeClr val="tx1"/>
                </a:solidFill>
                <a:latin typeface="Tahoma" pitchFamily="34" charset="0"/>
                <a:ea typeface="新細明體" pitchFamily="18" charset="-120"/>
              </a:defRPr>
            </a:lvl1pPr>
            <a:lvl2pPr marL="742950" indent="-285750" eaLnBrk="0" hangingPunct="0">
              <a:defRPr kumimoji="1" sz="2400">
                <a:solidFill>
                  <a:schemeClr val="tx1"/>
                </a:solidFill>
                <a:latin typeface="Tahoma" pitchFamily="34" charset="0"/>
                <a:ea typeface="新細明體" pitchFamily="18" charset="-120"/>
              </a:defRPr>
            </a:lvl2pPr>
            <a:lvl3pPr marL="1143000" indent="-228600" eaLnBrk="0" hangingPunct="0">
              <a:defRPr kumimoji="1" sz="2400">
                <a:solidFill>
                  <a:schemeClr val="tx1"/>
                </a:solidFill>
                <a:latin typeface="Tahoma" pitchFamily="34" charset="0"/>
                <a:ea typeface="新細明體" pitchFamily="18" charset="-120"/>
              </a:defRPr>
            </a:lvl3pPr>
            <a:lvl4pPr marL="1600200" indent="-228600" eaLnBrk="0" hangingPunct="0">
              <a:defRPr kumimoji="1" sz="2400">
                <a:solidFill>
                  <a:schemeClr val="tx1"/>
                </a:solidFill>
                <a:latin typeface="Tahoma" pitchFamily="34" charset="0"/>
                <a:ea typeface="新細明體" pitchFamily="18" charset="-120"/>
              </a:defRPr>
            </a:lvl4pPr>
            <a:lvl5pPr marL="2057400" indent="-228600" eaLnBrk="0" hangingPunct="0">
              <a:defRPr kumimoji="1" sz="2400">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pitchFamily="18" charset="-120"/>
              </a:defRPr>
            </a:lvl9pPr>
          </a:lstStyle>
          <a:p>
            <a:pPr algn="just" eaLnBrk="1" hangingPunct="1">
              <a:lnSpc>
                <a:spcPct val="110000"/>
              </a:lnSpc>
              <a:spcBef>
                <a:spcPct val="20000"/>
              </a:spcBef>
              <a:spcAft>
                <a:spcPct val="20000"/>
              </a:spcAft>
              <a:buClr>
                <a:srgbClr val="0070C0"/>
              </a:buClr>
              <a:buSzPct val="85000"/>
              <a:buFont typeface="Wingdings" pitchFamily="2" charset="2"/>
              <a:buChar char="Ø"/>
              <a:defRPr/>
            </a:pPr>
            <a:r>
              <a:rPr lang="zh-TW" altLang="en-US" sz="2600" b="1" smtClean="0">
                <a:latin typeface="Times New Roman" pitchFamily="18" charset="0"/>
                <a:ea typeface="標楷體" pitchFamily="65" charset="-120"/>
              </a:rPr>
              <a:t>進行風險滾推 </a:t>
            </a:r>
          </a:p>
        </p:txBody>
      </p:sp>
    </p:spTree>
    <p:extLst>
      <p:ext uri="{BB962C8B-B14F-4D97-AF65-F5344CB8AC3E}">
        <p14:creationId xmlns:p14="http://schemas.microsoft.com/office/powerpoint/2010/main" val="51118090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標楷體" panose="03000509000000000000" pitchFamily="65" charset="-120"/>
                <a:ea typeface="標楷體" panose="03000509000000000000" pitchFamily="65" charset="-120"/>
              </a:rPr>
              <a:t>結語</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lstStyle/>
          <a:p>
            <a:pPr algn="just">
              <a:lnSpc>
                <a:spcPct val="120000"/>
              </a:lnSpc>
              <a:spcBef>
                <a:spcPct val="40000"/>
              </a:spcBef>
              <a:buClr>
                <a:srgbClr val="0070C0"/>
              </a:buClr>
              <a:buSzPct val="85000"/>
            </a:pPr>
            <a:r>
              <a:rPr lang="zh-TW" altLang="en-US" b="1" dirty="0" smtClean="0">
                <a:solidFill>
                  <a:srgbClr val="BF0000"/>
                </a:solidFill>
                <a:latin typeface="標楷體" pitchFamily="65" charset="-120"/>
                <a:ea typeface="標楷體" pitchFamily="65" charset="-120"/>
              </a:rPr>
              <a:t>有效</a:t>
            </a:r>
            <a:r>
              <a:rPr lang="zh-TW" altLang="en-US" b="1" dirty="0">
                <a:solidFill>
                  <a:srgbClr val="BF0000"/>
                </a:solidFill>
                <a:latin typeface="標楷體" pitchFamily="65" charset="-120"/>
                <a:ea typeface="標楷體" pitchFamily="65" charset="-120"/>
              </a:rPr>
              <a:t>的內部控制制度仍需各機關積極推動，避免流於文書形式，應真正內化於組織文化中，</a:t>
            </a:r>
            <a:r>
              <a:rPr lang="zh-TW" altLang="en-US" dirty="0">
                <a:latin typeface="標楷體" pitchFamily="65" charset="-120"/>
                <a:ea typeface="標楷體" pitchFamily="65" charset="-120"/>
              </a:rPr>
              <a:t>俾落實自主管理機制。</a:t>
            </a:r>
          </a:p>
          <a:p>
            <a:pPr algn="just">
              <a:lnSpc>
                <a:spcPct val="120000"/>
              </a:lnSpc>
              <a:spcBef>
                <a:spcPct val="40000"/>
              </a:spcBef>
              <a:buClr>
                <a:srgbClr val="0070C0"/>
              </a:buClr>
              <a:buSzPct val="85000"/>
            </a:pPr>
            <a:r>
              <a:rPr lang="zh-TW" altLang="en-GB" dirty="0" smtClean="0">
                <a:latin typeface="標楷體" pitchFamily="65" charset="-120"/>
                <a:ea typeface="標楷體" pitchFamily="65" charset="-120"/>
              </a:rPr>
              <a:t>政府</a:t>
            </a:r>
            <a:r>
              <a:rPr lang="zh-TW" altLang="en-GB" dirty="0">
                <a:latin typeface="標楷體" pitchFamily="65" charset="-120"/>
                <a:ea typeface="標楷體" pitchFamily="65" charset="-120"/>
              </a:rPr>
              <a:t>內部控制有賴</a:t>
            </a:r>
            <a:r>
              <a:rPr lang="zh-TW" altLang="zh-TW" b="1" dirty="0">
                <a:solidFill>
                  <a:srgbClr val="BF0000"/>
                </a:solidFill>
                <a:latin typeface="標楷體" pitchFamily="65" charset="-120"/>
                <a:ea typeface="標楷體" pitchFamily="65" charset="-120"/>
              </a:rPr>
              <a:t>各</a:t>
            </a:r>
            <a:r>
              <a:rPr lang="zh-TW" altLang="en-US" b="1" dirty="0">
                <a:solidFill>
                  <a:srgbClr val="BF0000"/>
                </a:solidFill>
                <a:latin typeface="標楷體" pitchFamily="65" charset="-120"/>
                <a:ea typeface="標楷體" pitchFamily="65" charset="-120"/>
              </a:rPr>
              <a:t>機關首長支持且全體人員共同參與</a:t>
            </a:r>
            <a:r>
              <a:rPr lang="zh-TW" altLang="zh-TW" dirty="0">
                <a:latin typeface="標楷體" pitchFamily="65" charset="-120"/>
                <a:ea typeface="標楷體" pitchFamily="65" charset="-120"/>
              </a:rPr>
              <a:t>，藉以預防或減輕危害機關的情事發生，</a:t>
            </a:r>
            <a:r>
              <a:rPr lang="zh-TW" altLang="zh-TW" b="1" dirty="0">
                <a:solidFill>
                  <a:srgbClr val="BF0000"/>
                </a:solidFill>
                <a:latin typeface="標楷體" pitchFamily="65" charset="-120"/>
                <a:ea typeface="標楷體" pitchFamily="65" charset="-120"/>
              </a:rPr>
              <a:t>協助達成施政目標</a:t>
            </a:r>
            <a:r>
              <a:rPr lang="zh-TW" altLang="zh-TW" dirty="0">
                <a:latin typeface="標楷體" pitchFamily="65" charset="-120"/>
                <a:ea typeface="標楷體" pitchFamily="65" charset="-120"/>
              </a:rPr>
              <a:t>並</a:t>
            </a:r>
            <a:r>
              <a:rPr lang="zh-TW" altLang="en-US" b="1" dirty="0">
                <a:solidFill>
                  <a:srgbClr val="BF0000"/>
                </a:solidFill>
                <a:latin typeface="標楷體" pitchFamily="65" charset="-120"/>
                <a:ea typeface="標楷體" pitchFamily="65" charset="-120"/>
              </a:rPr>
              <a:t>提升政府整體形象</a:t>
            </a:r>
            <a:r>
              <a:rPr lang="zh-TW" altLang="en-US" dirty="0">
                <a:latin typeface="標楷體" pitchFamily="65" charset="-120"/>
                <a:ea typeface="標楷體" pitchFamily="65" charset="-120"/>
              </a:rPr>
              <a:t>。</a:t>
            </a:r>
            <a:endParaRPr lang="en-US" altLang="zh-TW" dirty="0">
              <a:latin typeface="標楷體" pitchFamily="65" charset="-120"/>
              <a:ea typeface="標楷體" pitchFamily="65" charset="-120"/>
            </a:endParaRPr>
          </a:p>
        </p:txBody>
      </p:sp>
    </p:spTree>
    <p:extLst>
      <p:ext uri="{BB962C8B-B14F-4D97-AF65-F5344CB8AC3E}">
        <p14:creationId xmlns:p14="http://schemas.microsoft.com/office/powerpoint/2010/main" val="4394448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投影片編號版面配置區 70"/>
          <p:cNvSpPr txBox="1">
            <a:spLocks noGrp="1"/>
          </p:cNvSpPr>
          <p:nvPr/>
        </p:nvSpPr>
        <p:spPr bwMode="auto">
          <a:xfrm>
            <a:off x="7010400" y="6284913"/>
            <a:ext cx="2133600" cy="457200"/>
          </a:xfrm>
          <a:prstGeom prst="rect">
            <a:avLst/>
          </a:prstGeom>
          <a:noFill/>
          <a:ln>
            <a:miter lim="800000"/>
            <a:headEnd/>
            <a:tailEnd/>
          </a:ln>
        </p:spPr>
        <p:txBody>
          <a:bodyPr/>
          <a:lstStyle/>
          <a:p>
            <a:pPr algn="r">
              <a:defRPr/>
            </a:pPr>
            <a:fld id="{DEF83FCB-EC96-45C4-BA19-7C9865B0CE73}" type="slidenum">
              <a:rPr kumimoji="0" lang="zh-TW" altLang="en-US" sz="1000">
                <a:solidFill>
                  <a:srgbClr val="000000"/>
                </a:solidFill>
                <a:latin typeface="+mn-lt"/>
                <a:ea typeface="+mn-ea"/>
              </a:rPr>
              <a:pPr algn="r">
                <a:defRPr/>
              </a:pPr>
              <a:t>5</a:t>
            </a:fld>
            <a:endParaRPr kumimoji="0" lang="en-US" altLang="zh-TW" sz="1000" dirty="0">
              <a:solidFill>
                <a:srgbClr val="000000"/>
              </a:solidFill>
              <a:latin typeface="+mn-lt"/>
              <a:ea typeface="+mn-ea"/>
            </a:endParaRPr>
          </a:p>
        </p:txBody>
      </p:sp>
      <p:cxnSp>
        <p:nvCxnSpPr>
          <p:cNvPr id="19" name="直線接點 18"/>
          <p:cNvCxnSpPr/>
          <p:nvPr/>
        </p:nvCxnSpPr>
        <p:spPr bwMode="auto">
          <a:xfrm>
            <a:off x="716574" y="908050"/>
            <a:ext cx="7643446" cy="0"/>
          </a:xfrm>
          <a:prstGeom prst="line">
            <a:avLst/>
          </a:prstGeom>
          <a:ln>
            <a:solidFill>
              <a:schemeClr val="accent6">
                <a:lumMod val="60000"/>
                <a:lumOff val="40000"/>
              </a:schemeClr>
            </a:solidFill>
            <a:headEnd type="none" w="med" len="med"/>
            <a:tailEnd type="none" w="med" len="med"/>
          </a:ln>
        </p:spPr>
        <p:style>
          <a:lnRef idx="3">
            <a:schemeClr val="accent6"/>
          </a:lnRef>
          <a:fillRef idx="0">
            <a:schemeClr val="accent6"/>
          </a:fillRef>
          <a:effectRef idx="2">
            <a:schemeClr val="accent6"/>
          </a:effectRef>
          <a:fontRef idx="minor">
            <a:schemeClr val="tx1"/>
          </a:fontRef>
        </p:style>
      </p:cxnSp>
      <p:grpSp>
        <p:nvGrpSpPr>
          <p:cNvPr id="15364" name="Group 193"/>
          <p:cNvGrpSpPr>
            <a:grpSpLocks/>
          </p:cNvGrpSpPr>
          <p:nvPr/>
        </p:nvGrpSpPr>
        <p:grpSpPr bwMode="auto">
          <a:xfrm>
            <a:off x="317989" y="1270000"/>
            <a:ext cx="8308731" cy="4895850"/>
            <a:chOff x="535" y="618"/>
            <a:chExt cx="5352" cy="3389"/>
          </a:xfrm>
        </p:grpSpPr>
        <p:grpSp>
          <p:nvGrpSpPr>
            <p:cNvPr id="15366" name="Group 69"/>
            <p:cNvGrpSpPr>
              <a:grpSpLocks/>
            </p:cNvGrpSpPr>
            <p:nvPr/>
          </p:nvGrpSpPr>
          <p:grpSpPr bwMode="auto">
            <a:xfrm>
              <a:off x="535" y="618"/>
              <a:ext cx="5352" cy="3389"/>
              <a:chOff x="535" y="631"/>
              <a:chExt cx="5352" cy="3389"/>
            </a:xfrm>
          </p:grpSpPr>
          <p:sp>
            <p:nvSpPr>
              <p:cNvPr id="8" name="圓角矩形 4"/>
              <p:cNvSpPr/>
              <p:nvPr/>
            </p:nvSpPr>
            <p:spPr bwMode="auto">
              <a:xfrm>
                <a:off x="2485" y="1130"/>
                <a:ext cx="1237" cy="259"/>
              </a:xfrm>
              <a:prstGeom prst="rect">
                <a:avLst/>
              </a:prstGeom>
              <a:solidFill>
                <a:srgbClr val="BAE18F"/>
              </a:solidFill>
              <a:ln w="28575">
                <a:solidFill>
                  <a:srgbClr val="008000"/>
                </a:solidFill>
              </a:ln>
            </p:spPr>
            <p:style>
              <a:lnRef idx="1">
                <a:schemeClr val="accent6"/>
              </a:lnRef>
              <a:fillRef idx="2">
                <a:schemeClr val="accent6"/>
              </a:fillRef>
              <a:effectRef idx="1">
                <a:schemeClr val="accent6"/>
              </a:effectRef>
              <a:fontRef idx="minor">
                <a:schemeClr val="dk1"/>
              </a:fontRef>
            </p:style>
            <p:txBody>
              <a:bodyPr lIns="68580" tIns="68580" rIns="68580" bIns="68580" anchor="ctr"/>
              <a:lstStyle/>
              <a:p>
                <a:pPr algn="ctr" defTabSz="800100">
                  <a:lnSpc>
                    <a:spcPct val="90000"/>
                  </a:lnSpc>
                  <a:spcAft>
                    <a:spcPct val="35000"/>
                  </a:spcAft>
                  <a:defRPr/>
                </a:pPr>
                <a:r>
                  <a:rPr lang="zh-TW" altLang="en-US" sz="2600" b="1" dirty="0">
                    <a:solidFill>
                      <a:srgbClr val="000000"/>
                    </a:solidFill>
                    <a:latin typeface="標楷體" panose="03000509000000000000" pitchFamily="65" charset="-120"/>
                  </a:rPr>
                  <a:t>機關目標</a:t>
                </a:r>
              </a:p>
            </p:txBody>
          </p:sp>
          <p:sp>
            <p:nvSpPr>
              <p:cNvPr id="9" name="圓角矩形 4"/>
              <p:cNvSpPr/>
              <p:nvPr/>
            </p:nvSpPr>
            <p:spPr bwMode="auto">
              <a:xfrm>
                <a:off x="589" y="3707"/>
                <a:ext cx="1162" cy="313"/>
              </a:xfrm>
              <a:prstGeom prst="rect">
                <a:avLst/>
              </a:prstGeom>
              <a:solidFill>
                <a:srgbClr val="CCFFFF"/>
              </a:solidFill>
              <a:ln w="28575">
                <a:solidFill>
                  <a:srgbClr val="0033CC"/>
                </a:solidFill>
              </a:ln>
              <a:effectLst>
                <a:outerShdw blurRad="50800" dist="38100" dir="2700000" algn="tl" rotWithShape="0">
                  <a:prstClr val="black">
                    <a:alpha val="40000"/>
                  </a:prstClr>
                </a:outerShdw>
              </a:effectLst>
            </p:spPr>
            <p:style>
              <a:lnRef idx="0">
                <a:scrgbClr r="0" g="0" b="0"/>
              </a:lnRef>
              <a:fillRef idx="1002">
                <a:schemeClr val="dk2"/>
              </a:fillRef>
              <a:effectRef idx="0">
                <a:scrgbClr r="0" g="0" b="0"/>
              </a:effectRef>
              <a:fontRef idx="minor">
                <a:schemeClr val="dk1">
                  <a:hueOff val="0"/>
                  <a:satOff val="0"/>
                  <a:lumOff val="0"/>
                  <a:alphaOff val="0"/>
                </a:schemeClr>
              </a:fontRef>
            </p:style>
            <p:txBody>
              <a:bodyPr lIns="68580" tIns="68580" rIns="68580" bIns="68580" anchor="ctr"/>
              <a:lstStyle/>
              <a:p>
                <a:pPr algn="ctr" defTabSz="800100">
                  <a:lnSpc>
                    <a:spcPct val="90000"/>
                  </a:lnSpc>
                  <a:spcAft>
                    <a:spcPct val="35000"/>
                  </a:spcAft>
                  <a:defRPr/>
                </a:pPr>
                <a:r>
                  <a:rPr lang="zh-TW" altLang="en-US" b="1" dirty="0">
                    <a:solidFill>
                      <a:srgbClr val="000000"/>
                    </a:solidFill>
                    <a:latin typeface="標楷體" pitchFamily="65" charset="-120"/>
                  </a:rPr>
                  <a:t>內部流程</a:t>
                </a:r>
              </a:p>
            </p:txBody>
          </p:sp>
          <p:sp>
            <p:nvSpPr>
              <p:cNvPr id="10" name="圓角矩形 4"/>
              <p:cNvSpPr/>
              <p:nvPr/>
            </p:nvSpPr>
            <p:spPr bwMode="auto">
              <a:xfrm>
                <a:off x="1950" y="3707"/>
                <a:ext cx="1162" cy="313"/>
              </a:xfrm>
              <a:prstGeom prst="rect">
                <a:avLst/>
              </a:prstGeom>
              <a:solidFill>
                <a:srgbClr val="CCFFFF"/>
              </a:solidFill>
              <a:ln w="28575">
                <a:solidFill>
                  <a:srgbClr val="0033CC"/>
                </a:solidFill>
              </a:ln>
              <a:effectLst>
                <a:outerShdw blurRad="50800" dist="38100" dir="2700000" algn="tl" rotWithShape="0">
                  <a:prstClr val="black">
                    <a:alpha val="40000"/>
                  </a:prstClr>
                </a:outerShdw>
              </a:effectLst>
            </p:spPr>
            <p:style>
              <a:lnRef idx="0">
                <a:scrgbClr r="0" g="0" b="0"/>
              </a:lnRef>
              <a:fillRef idx="1002">
                <a:schemeClr val="dk2"/>
              </a:fillRef>
              <a:effectRef idx="0">
                <a:scrgbClr r="0" g="0" b="0"/>
              </a:effectRef>
              <a:fontRef idx="minor">
                <a:schemeClr val="dk1">
                  <a:hueOff val="0"/>
                  <a:satOff val="0"/>
                  <a:lumOff val="0"/>
                  <a:alphaOff val="0"/>
                </a:schemeClr>
              </a:fontRef>
            </p:style>
            <p:txBody>
              <a:bodyPr lIns="68580" tIns="68580" rIns="68580" bIns="68580" anchor="ctr"/>
              <a:lstStyle/>
              <a:p>
                <a:pPr algn="ctr" defTabSz="800100">
                  <a:lnSpc>
                    <a:spcPct val="90000"/>
                  </a:lnSpc>
                  <a:spcAft>
                    <a:spcPct val="35000"/>
                  </a:spcAft>
                  <a:defRPr/>
                </a:pPr>
                <a:r>
                  <a:rPr lang="zh-TW" altLang="en-US" b="1" dirty="0">
                    <a:solidFill>
                      <a:srgbClr val="000000"/>
                    </a:solidFill>
                    <a:latin typeface="標楷體" pitchFamily="65" charset="-120"/>
                  </a:rPr>
                  <a:t>人員</a:t>
                </a:r>
              </a:p>
            </p:txBody>
          </p:sp>
          <p:sp>
            <p:nvSpPr>
              <p:cNvPr id="11" name="圓角矩形 4"/>
              <p:cNvSpPr/>
              <p:nvPr/>
            </p:nvSpPr>
            <p:spPr bwMode="auto">
              <a:xfrm>
                <a:off x="3311" y="3707"/>
                <a:ext cx="1206" cy="313"/>
              </a:xfrm>
              <a:prstGeom prst="rect">
                <a:avLst/>
              </a:prstGeom>
              <a:solidFill>
                <a:srgbClr val="CCFFFF"/>
              </a:solidFill>
              <a:ln w="28575">
                <a:solidFill>
                  <a:srgbClr val="0033CC"/>
                </a:solidFill>
              </a:ln>
              <a:effectLst>
                <a:outerShdw blurRad="50800" dist="38100" dir="2700000" algn="tl" rotWithShape="0">
                  <a:prstClr val="black">
                    <a:alpha val="40000"/>
                  </a:prstClr>
                </a:outerShdw>
              </a:effectLst>
            </p:spPr>
            <p:style>
              <a:lnRef idx="0">
                <a:scrgbClr r="0" g="0" b="0"/>
              </a:lnRef>
              <a:fillRef idx="1002">
                <a:schemeClr val="dk2"/>
              </a:fillRef>
              <a:effectRef idx="0">
                <a:scrgbClr r="0" g="0" b="0"/>
              </a:effectRef>
              <a:fontRef idx="minor">
                <a:schemeClr val="dk1">
                  <a:hueOff val="0"/>
                  <a:satOff val="0"/>
                  <a:lumOff val="0"/>
                  <a:alphaOff val="0"/>
                </a:schemeClr>
              </a:fontRef>
            </p:style>
            <p:txBody>
              <a:bodyPr lIns="68580" tIns="68580" rIns="68580" bIns="68580" anchor="ctr"/>
              <a:lstStyle/>
              <a:p>
                <a:pPr algn="ctr" defTabSz="800100">
                  <a:lnSpc>
                    <a:spcPct val="90000"/>
                  </a:lnSpc>
                  <a:spcAft>
                    <a:spcPct val="35000"/>
                  </a:spcAft>
                  <a:defRPr/>
                </a:pPr>
                <a:r>
                  <a:rPr lang="zh-TW" altLang="en-US" b="1" dirty="0">
                    <a:solidFill>
                      <a:srgbClr val="000000"/>
                    </a:solidFill>
                    <a:latin typeface="標楷體" pitchFamily="65" charset="-120"/>
                  </a:rPr>
                  <a:t>系統</a:t>
                </a:r>
              </a:p>
            </p:txBody>
          </p:sp>
          <p:sp>
            <p:nvSpPr>
              <p:cNvPr id="12" name="Freeform 110"/>
              <p:cNvSpPr>
                <a:spLocks/>
              </p:cNvSpPr>
              <p:nvPr/>
            </p:nvSpPr>
            <p:spPr bwMode="auto">
              <a:xfrm rot="-8173495" flipH="1" flipV="1">
                <a:off x="4061" y="1307"/>
                <a:ext cx="769" cy="486"/>
              </a:xfrm>
              <a:custGeom>
                <a:avLst/>
                <a:gdLst>
                  <a:gd name="T0" fmla="*/ 2147483647 w 671"/>
                  <a:gd name="T1" fmla="*/ 2147483647 h 395"/>
                  <a:gd name="T2" fmla="*/ 2147483647 w 671"/>
                  <a:gd name="T3" fmla="*/ 2147483647 h 395"/>
                  <a:gd name="T4" fmla="*/ 2147483647 w 671"/>
                  <a:gd name="T5" fmla="*/ 2147483647 h 395"/>
                  <a:gd name="T6" fmla="*/ 2147483647 w 671"/>
                  <a:gd name="T7" fmla="*/ 2147483647 h 395"/>
                  <a:gd name="T8" fmla="*/ 2147483647 w 671"/>
                  <a:gd name="T9" fmla="*/ 2147483647 h 395"/>
                  <a:gd name="T10" fmla="*/ 2147483647 w 671"/>
                  <a:gd name="T11" fmla="*/ 0 h 395"/>
                  <a:gd name="T12" fmla="*/ 2147483647 w 671"/>
                  <a:gd name="T13" fmla="*/ 2147483647 h 395"/>
                  <a:gd name="T14" fmla="*/ 2147483647 w 671"/>
                  <a:gd name="T15" fmla="*/ 2147483647 h 395"/>
                  <a:gd name="T16" fmla="*/ 2147483647 w 671"/>
                  <a:gd name="T17" fmla="*/ 2147483647 h 395"/>
                  <a:gd name="T18" fmla="*/ 2147483647 w 671"/>
                  <a:gd name="T19" fmla="*/ 2147483647 h 395"/>
                  <a:gd name="T20" fmla="*/ 2147483647 w 671"/>
                  <a:gd name="T21" fmla="*/ 2147483647 h 395"/>
                  <a:gd name="T22" fmla="*/ 2147483647 w 671"/>
                  <a:gd name="T23" fmla="*/ 2147483647 h 395"/>
                  <a:gd name="T24" fmla="*/ 2147483647 w 671"/>
                  <a:gd name="T25" fmla="*/ 2147483647 h 395"/>
                  <a:gd name="T26" fmla="*/ 2147483647 w 671"/>
                  <a:gd name="T27" fmla="*/ 2147483647 h 395"/>
                  <a:gd name="T28" fmla="*/ 2147483647 w 671"/>
                  <a:gd name="T29" fmla="*/ 2147483647 h 395"/>
                  <a:gd name="T30" fmla="*/ 2147483647 w 671"/>
                  <a:gd name="T31" fmla="*/ 2147483647 h 395"/>
                  <a:gd name="T32" fmla="*/ 2147483647 w 671"/>
                  <a:gd name="T33" fmla="*/ 2147483647 h 395"/>
                  <a:gd name="T34" fmla="*/ 2147483647 w 671"/>
                  <a:gd name="T35" fmla="*/ 2147483647 h 395"/>
                  <a:gd name="T36" fmla="*/ 2147483647 w 671"/>
                  <a:gd name="T37" fmla="*/ 2147483647 h 395"/>
                  <a:gd name="T38" fmla="*/ 2147483647 w 671"/>
                  <a:gd name="T39" fmla="*/ 2147483647 h 395"/>
                  <a:gd name="T40" fmla="*/ 2147483647 w 671"/>
                  <a:gd name="T41" fmla="*/ 2147483647 h 395"/>
                  <a:gd name="T42" fmla="*/ 2147483647 w 671"/>
                  <a:gd name="T43" fmla="*/ 2147483647 h 395"/>
                  <a:gd name="T44" fmla="*/ 2147483647 w 671"/>
                  <a:gd name="T45" fmla="*/ 2147483647 h 395"/>
                  <a:gd name="T46" fmla="*/ 2147483647 w 671"/>
                  <a:gd name="T47" fmla="*/ 2147483647 h 395"/>
                  <a:gd name="T48" fmla="*/ 2147483647 w 671"/>
                  <a:gd name="T49" fmla="*/ 2147483647 h 395"/>
                  <a:gd name="T50" fmla="*/ 2147483647 w 671"/>
                  <a:gd name="T51" fmla="*/ 2147483647 h 395"/>
                  <a:gd name="T52" fmla="*/ 2147483647 w 671"/>
                  <a:gd name="T53" fmla="*/ 2147483647 h 395"/>
                  <a:gd name="T54" fmla="*/ 2147483647 w 671"/>
                  <a:gd name="T55" fmla="*/ 2147483647 h 395"/>
                  <a:gd name="T56" fmla="*/ 2147483647 w 671"/>
                  <a:gd name="T57" fmla="*/ 2147483647 h 395"/>
                  <a:gd name="T58" fmla="*/ 2147483647 w 671"/>
                  <a:gd name="T59" fmla="*/ 2147483647 h 395"/>
                  <a:gd name="T60" fmla="*/ 2147483647 w 671"/>
                  <a:gd name="T61" fmla="*/ 2147483647 h 395"/>
                  <a:gd name="T62" fmla="*/ 2147483647 w 671"/>
                  <a:gd name="T63" fmla="*/ 2147483647 h 395"/>
                  <a:gd name="T64" fmla="*/ 2147483647 w 671"/>
                  <a:gd name="T65" fmla="*/ 2147483647 h 395"/>
                  <a:gd name="T66" fmla="*/ 2147483647 w 671"/>
                  <a:gd name="T67" fmla="*/ 2147483647 h 395"/>
                  <a:gd name="T68" fmla="*/ 0 w 671"/>
                  <a:gd name="T69" fmla="*/ 2147483647 h 395"/>
                  <a:gd name="T70" fmla="*/ 2147483647 w 671"/>
                  <a:gd name="T71" fmla="*/ 2147483647 h 395"/>
                  <a:gd name="T72" fmla="*/ 2147483647 w 671"/>
                  <a:gd name="T73" fmla="*/ 2147483647 h 395"/>
                  <a:gd name="T74" fmla="*/ 2147483647 w 671"/>
                  <a:gd name="T75" fmla="*/ 2147483647 h 395"/>
                  <a:gd name="T76" fmla="*/ 2147483647 w 671"/>
                  <a:gd name="T77" fmla="*/ 2147483647 h 395"/>
                  <a:gd name="T78" fmla="*/ 2147483647 w 671"/>
                  <a:gd name="T79" fmla="*/ 2147483647 h 395"/>
                  <a:gd name="T80" fmla="*/ 2147483647 w 671"/>
                  <a:gd name="T81" fmla="*/ 2147483647 h 395"/>
                  <a:gd name="T82" fmla="*/ 2147483647 w 671"/>
                  <a:gd name="T83" fmla="*/ 2147483647 h 395"/>
                  <a:gd name="T84" fmla="*/ 2147483647 w 671"/>
                  <a:gd name="T85" fmla="*/ 2147483647 h 395"/>
                  <a:gd name="T86" fmla="*/ 2147483647 w 671"/>
                  <a:gd name="T87" fmla="*/ 2147483647 h 395"/>
                  <a:gd name="T88" fmla="*/ 2147483647 w 671"/>
                  <a:gd name="T89" fmla="*/ 2147483647 h 395"/>
                  <a:gd name="T90" fmla="*/ 2147483647 w 671"/>
                  <a:gd name="T91" fmla="*/ 2147483647 h 395"/>
                  <a:gd name="T92" fmla="*/ 2147483647 w 671"/>
                  <a:gd name="T93" fmla="*/ 2147483647 h 395"/>
                  <a:gd name="T94" fmla="*/ 2147483647 w 671"/>
                  <a:gd name="T95" fmla="*/ 2147483647 h 395"/>
                  <a:gd name="T96" fmla="*/ 2147483647 w 671"/>
                  <a:gd name="T97" fmla="*/ 2147483647 h 395"/>
                  <a:gd name="T98" fmla="*/ 2147483647 w 671"/>
                  <a:gd name="T99" fmla="*/ 2147483647 h 395"/>
                  <a:gd name="T100" fmla="*/ 2147483647 w 671"/>
                  <a:gd name="T101" fmla="*/ 2147483647 h 395"/>
                  <a:gd name="T102" fmla="*/ 2147483647 w 671"/>
                  <a:gd name="T103" fmla="*/ 2147483647 h 395"/>
                  <a:gd name="T104" fmla="*/ 2147483647 w 671"/>
                  <a:gd name="T105" fmla="*/ 2147483647 h 395"/>
                  <a:gd name="T106" fmla="*/ 2147483647 w 671"/>
                  <a:gd name="T107" fmla="*/ 2147483647 h 395"/>
                  <a:gd name="T108" fmla="*/ 2147483647 w 671"/>
                  <a:gd name="T109" fmla="*/ 2147483647 h 395"/>
                  <a:gd name="T110" fmla="*/ 2147483647 w 671"/>
                  <a:gd name="T111" fmla="*/ 2147483647 h 395"/>
                  <a:gd name="T112" fmla="*/ 2147483647 w 671"/>
                  <a:gd name="T113" fmla="*/ 2147483647 h 395"/>
                  <a:gd name="T114" fmla="*/ 2147483647 w 671"/>
                  <a:gd name="T115" fmla="*/ 2147483647 h 395"/>
                  <a:gd name="T116" fmla="*/ 2147483647 w 671"/>
                  <a:gd name="T117" fmla="*/ 2147483647 h 395"/>
                  <a:gd name="T118" fmla="*/ 2147483647 w 671"/>
                  <a:gd name="T119" fmla="*/ 2147483647 h 395"/>
                  <a:gd name="T120" fmla="*/ 2147483647 w 671"/>
                  <a:gd name="T121" fmla="*/ 2147483647 h 39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71"/>
                  <a:gd name="T184" fmla="*/ 0 h 395"/>
                  <a:gd name="T185" fmla="*/ 671 w 671"/>
                  <a:gd name="T186" fmla="*/ 395 h 39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71" h="395">
                    <a:moveTo>
                      <a:pt x="430" y="149"/>
                    </a:moveTo>
                    <a:lnTo>
                      <a:pt x="427" y="165"/>
                    </a:lnTo>
                    <a:lnTo>
                      <a:pt x="425" y="182"/>
                    </a:lnTo>
                    <a:lnTo>
                      <a:pt x="422" y="204"/>
                    </a:lnTo>
                    <a:lnTo>
                      <a:pt x="671" y="98"/>
                    </a:lnTo>
                    <a:lnTo>
                      <a:pt x="422" y="0"/>
                    </a:lnTo>
                    <a:lnTo>
                      <a:pt x="425" y="20"/>
                    </a:lnTo>
                    <a:lnTo>
                      <a:pt x="427" y="37"/>
                    </a:lnTo>
                    <a:lnTo>
                      <a:pt x="430" y="53"/>
                    </a:lnTo>
                    <a:lnTo>
                      <a:pt x="414" y="55"/>
                    </a:lnTo>
                    <a:lnTo>
                      <a:pt x="396" y="58"/>
                    </a:lnTo>
                    <a:lnTo>
                      <a:pt x="372" y="62"/>
                    </a:lnTo>
                    <a:lnTo>
                      <a:pt x="343" y="69"/>
                    </a:lnTo>
                    <a:lnTo>
                      <a:pt x="311" y="78"/>
                    </a:lnTo>
                    <a:lnTo>
                      <a:pt x="275" y="90"/>
                    </a:lnTo>
                    <a:lnTo>
                      <a:pt x="258" y="97"/>
                    </a:lnTo>
                    <a:lnTo>
                      <a:pt x="239" y="105"/>
                    </a:lnTo>
                    <a:lnTo>
                      <a:pt x="220" y="114"/>
                    </a:lnTo>
                    <a:lnTo>
                      <a:pt x="201" y="124"/>
                    </a:lnTo>
                    <a:lnTo>
                      <a:pt x="182" y="136"/>
                    </a:lnTo>
                    <a:lnTo>
                      <a:pt x="164" y="147"/>
                    </a:lnTo>
                    <a:lnTo>
                      <a:pt x="146" y="161"/>
                    </a:lnTo>
                    <a:lnTo>
                      <a:pt x="127" y="175"/>
                    </a:lnTo>
                    <a:lnTo>
                      <a:pt x="111" y="191"/>
                    </a:lnTo>
                    <a:lnTo>
                      <a:pt x="94" y="208"/>
                    </a:lnTo>
                    <a:lnTo>
                      <a:pt x="78" y="226"/>
                    </a:lnTo>
                    <a:lnTo>
                      <a:pt x="64" y="246"/>
                    </a:lnTo>
                    <a:lnTo>
                      <a:pt x="49" y="268"/>
                    </a:lnTo>
                    <a:lnTo>
                      <a:pt x="38" y="290"/>
                    </a:lnTo>
                    <a:lnTo>
                      <a:pt x="32" y="301"/>
                    </a:lnTo>
                    <a:lnTo>
                      <a:pt x="26" y="314"/>
                    </a:lnTo>
                    <a:lnTo>
                      <a:pt x="20" y="326"/>
                    </a:lnTo>
                    <a:lnTo>
                      <a:pt x="16" y="339"/>
                    </a:lnTo>
                    <a:lnTo>
                      <a:pt x="7" y="366"/>
                    </a:lnTo>
                    <a:lnTo>
                      <a:pt x="0" y="395"/>
                    </a:lnTo>
                    <a:lnTo>
                      <a:pt x="7" y="382"/>
                    </a:lnTo>
                    <a:lnTo>
                      <a:pt x="13" y="369"/>
                    </a:lnTo>
                    <a:lnTo>
                      <a:pt x="27" y="345"/>
                    </a:lnTo>
                    <a:lnTo>
                      <a:pt x="42" y="323"/>
                    </a:lnTo>
                    <a:lnTo>
                      <a:pt x="56" y="301"/>
                    </a:lnTo>
                    <a:lnTo>
                      <a:pt x="72" y="282"/>
                    </a:lnTo>
                    <a:lnTo>
                      <a:pt x="90" y="265"/>
                    </a:lnTo>
                    <a:lnTo>
                      <a:pt x="106" y="249"/>
                    </a:lnTo>
                    <a:lnTo>
                      <a:pt x="123" y="234"/>
                    </a:lnTo>
                    <a:lnTo>
                      <a:pt x="140" y="221"/>
                    </a:lnTo>
                    <a:lnTo>
                      <a:pt x="159" y="210"/>
                    </a:lnTo>
                    <a:lnTo>
                      <a:pt x="177" y="200"/>
                    </a:lnTo>
                    <a:lnTo>
                      <a:pt x="194" y="190"/>
                    </a:lnTo>
                    <a:lnTo>
                      <a:pt x="213" y="182"/>
                    </a:lnTo>
                    <a:lnTo>
                      <a:pt x="230" y="175"/>
                    </a:lnTo>
                    <a:lnTo>
                      <a:pt x="248" y="168"/>
                    </a:lnTo>
                    <a:lnTo>
                      <a:pt x="265" y="163"/>
                    </a:lnTo>
                    <a:lnTo>
                      <a:pt x="281" y="159"/>
                    </a:lnTo>
                    <a:lnTo>
                      <a:pt x="298" y="156"/>
                    </a:lnTo>
                    <a:lnTo>
                      <a:pt x="329" y="150"/>
                    </a:lnTo>
                    <a:lnTo>
                      <a:pt x="343" y="149"/>
                    </a:lnTo>
                    <a:lnTo>
                      <a:pt x="356" y="147"/>
                    </a:lnTo>
                    <a:lnTo>
                      <a:pt x="381" y="147"/>
                    </a:lnTo>
                    <a:lnTo>
                      <a:pt x="401" y="147"/>
                    </a:lnTo>
                    <a:lnTo>
                      <a:pt x="417" y="147"/>
                    </a:lnTo>
                    <a:lnTo>
                      <a:pt x="430" y="149"/>
                    </a:lnTo>
                    <a:close/>
                  </a:path>
                </a:pathLst>
              </a:custGeom>
              <a:solidFill>
                <a:srgbClr val="EC773C">
                  <a:alpha val="74901"/>
                </a:srgbClr>
              </a:solidFill>
              <a:ln w="9525">
                <a:noFill/>
                <a:round/>
                <a:headEnd/>
                <a:tailEnd/>
              </a:ln>
            </p:spPr>
            <p:txBody>
              <a:bodyPr/>
              <a:lstStyle/>
              <a:p>
                <a:pPr eaLnBrk="0" hangingPunct="0">
                  <a:defRPr/>
                </a:pPr>
                <a:endParaRPr lang="zh-TW" altLang="en-US" sz="4400" b="1">
                  <a:solidFill>
                    <a:srgbClr val="A50021"/>
                  </a:solidFill>
                  <a:effectLst>
                    <a:outerShdw blurRad="38100" dist="38100" dir="2700000" algn="tl">
                      <a:srgbClr val="000000">
                        <a:alpha val="43137"/>
                      </a:srgbClr>
                    </a:outerShdw>
                  </a:effectLst>
                  <a:latin typeface="標楷體" pitchFamily="65" charset="-120"/>
                  <a:ea typeface="標楷體" pitchFamily="65" charset="-120"/>
                </a:endParaRPr>
              </a:p>
            </p:txBody>
          </p:sp>
          <p:sp>
            <p:nvSpPr>
              <p:cNvPr id="13" name="Freeform 110"/>
              <p:cNvSpPr>
                <a:spLocks/>
              </p:cNvSpPr>
              <p:nvPr/>
            </p:nvSpPr>
            <p:spPr bwMode="auto">
              <a:xfrm rot="18474215" flipH="1">
                <a:off x="1605" y="1298"/>
                <a:ext cx="700" cy="489"/>
              </a:xfrm>
              <a:custGeom>
                <a:avLst/>
                <a:gdLst>
                  <a:gd name="T0" fmla="*/ 2147483647 w 671"/>
                  <a:gd name="T1" fmla="*/ 2147483647 h 395"/>
                  <a:gd name="T2" fmla="*/ 2147483647 w 671"/>
                  <a:gd name="T3" fmla="*/ 2147483647 h 395"/>
                  <a:gd name="T4" fmla="*/ 2147483647 w 671"/>
                  <a:gd name="T5" fmla="*/ 2147483647 h 395"/>
                  <a:gd name="T6" fmla="*/ 2147483647 w 671"/>
                  <a:gd name="T7" fmla="*/ 2147483647 h 395"/>
                  <a:gd name="T8" fmla="*/ 2147483647 w 671"/>
                  <a:gd name="T9" fmla="*/ 2147483647 h 395"/>
                  <a:gd name="T10" fmla="*/ 2147483647 w 671"/>
                  <a:gd name="T11" fmla="*/ 0 h 395"/>
                  <a:gd name="T12" fmla="*/ 2147483647 w 671"/>
                  <a:gd name="T13" fmla="*/ 2147483647 h 395"/>
                  <a:gd name="T14" fmla="*/ 2147483647 w 671"/>
                  <a:gd name="T15" fmla="*/ 2147483647 h 395"/>
                  <a:gd name="T16" fmla="*/ 2147483647 w 671"/>
                  <a:gd name="T17" fmla="*/ 2147483647 h 395"/>
                  <a:gd name="T18" fmla="*/ 2147483647 w 671"/>
                  <a:gd name="T19" fmla="*/ 2147483647 h 395"/>
                  <a:gd name="T20" fmla="*/ 2147483647 w 671"/>
                  <a:gd name="T21" fmla="*/ 2147483647 h 395"/>
                  <a:gd name="T22" fmla="*/ 2147483647 w 671"/>
                  <a:gd name="T23" fmla="*/ 2147483647 h 395"/>
                  <a:gd name="T24" fmla="*/ 2147483647 w 671"/>
                  <a:gd name="T25" fmla="*/ 2147483647 h 395"/>
                  <a:gd name="T26" fmla="*/ 2147483647 w 671"/>
                  <a:gd name="T27" fmla="*/ 2147483647 h 395"/>
                  <a:gd name="T28" fmla="*/ 2147483647 w 671"/>
                  <a:gd name="T29" fmla="*/ 2147483647 h 395"/>
                  <a:gd name="T30" fmla="*/ 2147483647 w 671"/>
                  <a:gd name="T31" fmla="*/ 2147483647 h 395"/>
                  <a:gd name="T32" fmla="*/ 2147483647 w 671"/>
                  <a:gd name="T33" fmla="*/ 2147483647 h 395"/>
                  <a:gd name="T34" fmla="*/ 2147483647 w 671"/>
                  <a:gd name="T35" fmla="*/ 2147483647 h 395"/>
                  <a:gd name="T36" fmla="*/ 2147483647 w 671"/>
                  <a:gd name="T37" fmla="*/ 2147483647 h 395"/>
                  <a:gd name="T38" fmla="*/ 2147483647 w 671"/>
                  <a:gd name="T39" fmla="*/ 2147483647 h 395"/>
                  <a:gd name="T40" fmla="*/ 2147483647 w 671"/>
                  <a:gd name="T41" fmla="*/ 2147483647 h 395"/>
                  <a:gd name="T42" fmla="*/ 2147483647 w 671"/>
                  <a:gd name="T43" fmla="*/ 2147483647 h 395"/>
                  <a:gd name="T44" fmla="*/ 2147483647 w 671"/>
                  <a:gd name="T45" fmla="*/ 2147483647 h 395"/>
                  <a:gd name="T46" fmla="*/ 2147483647 w 671"/>
                  <a:gd name="T47" fmla="*/ 2147483647 h 395"/>
                  <a:gd name="T48" fmla="*/ 2147483647 w 671"/>
                  <a:gd name="T49" fmla="*/ 2147483647 h 395"/>
                  <a:gd name="T50" fmla="*/ 2147483647 w 671"/>
                  <a:gd name="T51" fmla="*/ 2147483647 h 395"/>
                  <a:gd name="T52" fmla="*/ 2147483647 w 671"/>
                  <a:gd name="T53" fmla="*/ 2147483647 h 395"/>
                  <a:gd name="T54" fmla="*/ 2147483647 w 671"/>
                  <a:gd name="T55" fmla="*/ 2147483647 h 395"/>
                  <a:gd name="T56" fmla="*/ 2147483647 w 671"/>
                  <a:gd name="T57" fmla="*/ 2147483647 h 395"/>
                  <a:gd name="T58" fmla="*/ 2147483647 w 671"/>
                  <a:gd name="T59" fmla="*/ 2147483647 h 395"/>
                  <a:gd name="T60" fmla="*/ 2147483647 w 671"/>
                  <a:gd name="T61" fmla="*/ 2147483647 h 395"/>
                  <a:gd name="T62" fmla="*/ 2147483647 w 671"/>
                  <a:gd name="T63" fmla="*/ 2147483647 h 395"/>
                  <a:gd name="T64" fmla="*/ 2147483647 w 671"/>
                  <a:gd name="T65" fmla="*/ 2147483647 h 395"/>
                  <a:gd name="T66" fmla="*/ 2147483647 w 671"/>
                  <a:gd name="T67" fmla="*/ 2147483647 h 395"/>
                  <a:gd name="T68" fmla="*/ 0 w 671"/>
                  <a:gd name="T69" fmla="*/ 2147483647 h 395"/>
                  <a:gd name="T70" fmla="*/ 2147483647 w 671"/>
                  <a:gd name="T71" fmla="*/ 2147483647 h 395"/>
                  <a:gd name="T72" fmla="*/ 2147483647 w 671"/>
                  <a:gd name="T73" fmla="*/ 2147483647 h 395"/>
                  <a:gd name="T74" fmla="*/ 2147483647 w 671"/>
                  <a:gd name="T75" fmla="*/ 2147483647 h 395"/>
                  <a:gd name="T76" fmla="*/ 2147483647 w 671"/>
                  <a:gd name="T77" fmla="*/ 2147483647 h 395"/>
                  <a:gd name="T78" fmla="*/ 2147483647 w 671"/>
                  <a:gd name="T79" fmla="*/ 2147483647 h 395"/>
                  <a:gd name="T80" fmla="*/ 2147483647 w 671"/>
                  <a:gd name="T81" fmla="*/ 2147483647 h 395"/>
                  <a:gd name="T82" fmla="*/ 2147483647 w 671"/>
                  <a:gd name="T83" fmla="*/ 2147483647 h 395"/>
                  <a:gd name="T84" fmla="*/ 2147483647 w 671"/>
                  <a:gd name="T85" fmla="*/ 2147483647 h 395"/>
                  <a:gd name="T86" fmla="*/ 2147483647 w 671"/>
                  <a:gd name="T87" fmla="*/ 2147483647 h 395"/>
                  <a:gd name="T88" fmla="*/ 2147483647 w 671"/>
                  <a:gd name="T89" fmla="*/ 2147483647 h 395"/>
                  <a:gd name="T90" fmla="*/ 2147483647 w 671"/>
                  <a:gd name="T91" fmla="*/ 2147483647 h 395"/>
                  <a:gd name="T92" fmla="*/ 2147483647 w 671"/>
                  <a:gd name="T93" fmla="*/ 2147483647 h 395"/>
                  <a:gd name="T94" fmla="*/ 2147483647 w 671"/>
                  <a:gd name="T95" fmla="*/ 2147483647 h 395"/>
                  <a:gd name="T96" fmla="*/ 2147483647 w 671"/>
                  <a:gd name="T97" fmla="*/ 2147483647 h 395"/>
                  <a:gd name="T98" fmla="*/ 2147483647 w 671"/>
                  <a:gd name="T99" fmla="*/ 2147483647 h 395"/>
                  <a:gd name="T100" fmla="*/ 2147483647 w 671"/>
                  <a:gd name="T101" fmla="*/ 2147483647 h 395"/>
                  <a:gd name="T102" fmla="*/ 2147483647 w 671"/>
                  <a:gd name="T103" fmla="*/ 2147483647 h 395"/>
                  <a:gd name="T104" fmla="*/ 2147483647 w 671"/>
                  <a:gd name="T105" fmla="*/ 2147483647 h 395"/>
                  <a:gd name="T106" fmla="*/ 2147483647 w 671"/>
                  <a:gd name="T107" fmla="*/ 2147483647 h 395"/>
                  <a:gd name="T108" fmla="*/ 2147483647 w 671"/>
                  <a:gd name="T109" fmla="*/ 2147483647 h 395"/>
                  <a:gd name="T110" fmla="*/ 2147483647 w 671"/>
                  <a:gd name="T111" fmla="*/ 2147483647 h 395"/>
                  <a:gd name="T112" fmla="*/ 2147483647 w 671"/>
                  <a:gd name="T113" fmla="*/ 2147483647 h 395"/>
                  <a:gd name="T114" fmla="*/ 2147483647 w 671"/>
                  <a:gd name="T115" fmla="*/ 2147483647 h 395"/>
                  <a:gd name="T116" fmla="*/ 2147483647 w 671"/>
                  <a:gd name="T117" fmla="*/ 2147483647 h 395"/>
                  <a:gd name="T118" fmla="*/ 2147483647 w 671"/>
                  <a:gd name="T119" fmla="*/ 2147483647 h 395"/>
                  <a:gd name="T120" fmla="*/ 2147483647 w 671"/>
                  <a:gd name="T121" fmla="*/ 2147483647 h 39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71"/>
                  <a:gd name="T184" fmla="*/ 0 h 395"/>
                  <a:gd name="T185" fmla="*/ 671 w 671"/>
                  <a:gd name="T186" fmla="*/ 395 h 39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71" h="395">
                    <a:moveTo>
                      <a:pt x="430" y="149"/>
                    </a:moveTo>
                    <a:lnTo>
                      <a:pt x="427" y="165"/>
                    </a:lnTo>
                    <a:lnTo>
                      <a:pt x="425" y="182"/>
                    </a:lnTo>
                    <a:lnTo>
                      <a:pt x="422" y="204"/>
                    </a:lnTo>
                    <a:lnTo>
                      <a:pt x="671" y="98"/>
                    </a:lnTo>
                    <a:lnTo>
                      <a:pt x="422" y="0"/>
                    </a:lnTo>
                    <a:lnTo>
                      <a:pt x="425" y="20"/>
                    </a:lnTo>
                    <a:lnTo>
                      <a:pt x="427" y="37"/>
                    </a:lnTo>
                    <a:lnTo>
                      <a:pt x="430" y="53"/>
                    </a:lnTo>
                    <a:lnTo>
                      <a:pt x="414" y="55"/>
                    </a:lnTo>
                    <a:lnTo>
                      <a:pt x="396" y="58"/>
                    </a:lnTo>
                    <a:lnTo>
                      <a:pt x="372" y="62"/>
                    </a:lnTo>
                    <a:lnTo>
                      <a:pt x="343" y="69"/>
                    </a:lnTo>
                    <a:lnTo>
                      <a:pt x="311" y="78"/>
                    </a:lnTo>
                    <a:lnTo>
                      <a:pt x="275" y="90"/>
                    </a:lnTo>
                    <a:lnTo>
                      <a:pt x="258" y="97"/>
                    </a:lnTo>
                    <a:lnTo>
                      <a:pt x="239" y="105"/>
                    </a:lnTo>
                    <a:lnTo>
                      <a:pt x="220" y="114"/>
                    </a:lnTo>
                    <a:lnTo>
                      <a:pt x="201" y="124"/>
                    </a:lnTo>
                    <a:lnTo>
                      <a:pt x="182" y="136"/>
                    </a:lnTo>
                    <a:lnTo>
                      <a:pt x="164" y="147"/>
                    </a:lnTo>
                    <a:lnTo>
                      <a:pt x="146" y="161"/>
                    </a:lnTo>
                    <a:lnTo>
                      <a:pt x="127" y="175"/>
                    </a:lnTo>
                    <a:lnTo>
                      <a:pt x="111" y="191"/>
                    </a:lnTo>
                    <a:lnTo>
                      <a:pt x="94" y="208"/>
                    </a:lnTo>
                    <a:lnTo>
                      <a:pt x="78" y="226"/>
                    </a:lnTo>
                    <a:lnTo>
                      <a:pt x="64" y="246"/>
                    </a:lnTo>
                    <a:lnTo>
                      <a:pt x="49" y="268"/>
                    </a:lnTo>
                    <a:lnTo>
                      <a:pt x="38" y="290"/>
                    </a:lnTo>
                    <a:lnTo>
                      <a:pt x="32" y="301"/>
                    </a:lnTo>
                    <a:lnTo>
                      <a:pt x="26" y="314"/>
                    </a:lnTo>
                    <a:lnTo>
                      <a:pt x="20" y="326"/>
                    </a:lnTo>
                    <a:lnTo>
                      <a:pt x="16" y="339"/>
                    </a:lnTo>
                    <a:lnTo>
                      <a:pt x="7" y="366"/>
                    </a:lnTo>
                    <a:lnTo>
                      <a:pt x="0" y="395"/>
                    </a:lnTo>
                    <a:lnTo>
                      <a:pt x="7" y="382"/>
                    </a:lnTo>
                    <a:lnTo>
                      <a:pt x="13" y="369"/>
                    </a:lnTo>
                    <a:lnTo>
                      <a:pt x="27" y="345"/>
                    </a:lnTo>
                    <a:lnTo>
                      <a:pt x="42" y="323"/>
                    </a:lnTo>
                    <a:lnTo>
                      <a:pt x="56" y="301"/>
                    </a:lnTo>
                    <a:lnTo>
                      <a:pt x="72" y="282"/>
                    </a:lnTo>
                    <a:lnTo>
                      <a:pt x="90" y="265"/>
                    </a:lnTo>
                    <a:lnTo>
                      <a:pt x="106" y="249"/>
                    </a:lnTo>
                    <a:lnTo>
                      <a:pt x="123" y="234"/>
                    </a:lnTo>
                    <a:lnTo>
                      <a:pt x="140" y="221"/>
                    </a:lnTo>
                    <a:lnTo>
                      <a:pt x="159" y="210"/>
                    </a:lnTo>
                    <a:lnTo>
                      <a:pt x="177" y="200"/>
                    </a:lnTo>
                    <a:lnTo>
                      <a:pt x="194" y="190"/>
                    </a:lnTo>
                    <a:lnTo>
                      <a:pt x="213" y="182"/>
                    </a:lnTo>
                    <a:lnTo>
                      <a:pt x="230" y="175"/>
                    </a:lnTo>
                    <a:lnTo>
                      <a:pt x="248" y="168"/>
                    </a:lnTo>
                    <a:lnTo>
                      <a:pt x="265" y="163"/>
                    </a:lnTo>
                    <a:lnTo>
                      <a:pt x="281" y="159"/>
                    </a:lnTo>
                    <a:lnTo>
                      <a:pt x="298" y="156"/>
                    </a:lnTo>
                    <a:lnTo>
                      <a:pt x="329" y="150"/>
                    </a:lnTo>
                    <a:lnTo>
                      <a:pt x="343" y="149"/>
                    </a:lnTo>
                    <a:lnTo>
                      <a:pt x="356" y="147"/>
                    </a:lnTo>
                    <a:lnTo>
                      <a:pt x="381" y="147"/>
                    </a:lnTo>
                    <a:lnTo>
                      <a:pt x="401" y="147"/>
                    </a:lnTo>
                    <a:lnTo>
                      <a:pt x="417" y="147"/>
                    </a:lnTo>
                    <a:lnTo>
                      <a:pt x="430" y="149"/>
                    </a:lnTo>
                    <a:close/>
                  </a:path>
                </a:pathLst>
              </a:custGeom>
              <a:solidFill>
                <a:srgbClr val="EC773C">
                  <a:alpha val="74901"/>
                </a:srgbClr>
              </a:solidFill>
              <a:ln w="9525">
                <a:noFill/>
                <a:round/>
                <a:headEnd/>
                <a:tailEnd/>
              </a:ln>
            </p:spPr>
            <p:txBody>
              <a:bodyPr/>
              <a:lstStyle/>
              <a:p>
                <a:pPr eaLnBrk="0" hangingPunct="0">
                  <a:defRPr/>
                </a:pPr>
                <a:endParaRPr lang="zh-TW" altLang="en-US" sz="4400" b="1">
                  <a:solidFill>
                    <a:srgbClr val="A50021"/>
                  </a:solidFill>
                  <a:effectLst>
                    <a:outerShdw blurRad="38100" dist="38100" dir="2700000" algn="tl">
                      <a:srgbClr val="000000">
                        <a:alpha val="43137"/>
                      </a:srgbClr>
                    </a:outerShdw>
                  </a:effectLst>
                  <a:latin typeface="標楷體" pitchFamily="65" charset="-120"/>
                  <a:ea typeface="標楷體" pitchFamily="65" charset="-120"/>
                </a:endParaRPr>
              </a:p>
            </p:txBody>
          </p:sp>
          <p:grpSp>
            <p:nvGrpSpPr>
              <p:cNvPr id="15374" name="群組 274"/>
              <p:cNvGrpSpPr>
                <a:grpSpLocks/>
              </p:cNvGrpSpPr>
              <p:nvPr/>
            </p:nvGrpSpPr>
            <p:grpSpPr bwMode="auto">
              <a:xfrm>
                <a:off x="535" y="1742"/>
                <a:ext cx="1678" cy="1427"/>
                <a:chOff x="632520" y="1958156"/>
                <a:chExt cx="2663745" cy="2341636"/>
              </a:xfrm>
            </p:grpSpPr>
            <p:grpSp>
              <p:nvGrpSpPr>
                <p:cNvPr id="15415" name="群組 209"/>
                <p:cNvGrpSpPr>
                  <a:grpSpLocks/>
                </p:cNvGrpSpPr>
                <p:nvPr/>
              </p:nvGrpSpPr>
              <p:grpSpPr bwMode="auto">
                <a:xfrm>
                  <a:off x="2072339" y="2780277"/>
                  <a:ext cx="1223926" cy="511976"/>
                  <a:chOff x="2072404" y="2708515"/>
                  <a:chExt cx="991582" cy="314911"/>
                </a:xfrm>
              </p:grpSpPr>
              <p:sp>
                <p:nvSpPr>
                  <p:cNvPr id="69" name="圓角矩形 68"/>
                  <p:cNvSpPr/>
                  <p:nvPr/>
                </p:nvSpPr>
                <p:spPr>
                  <a:xfrm>
                    <a:off x="2072536" y="2708595"/>
                    <a:ext cx="991812" cy="314999"/>
                  </a:xfrm>
                  <a:prstGeom prst="roundRect">
                    <a:avLst>
                      <a:gd name="adj" fmla="val 10000"/>
                    </a:avLst>
                  </a:prstGeom>
                </p:spPr>
                <p:style>
                  <a:lnRef idx="1">
                    <a:schemeClr val="dk2">
                      <a:hueOff val="0"/>
                      <a:satOff val="0"/>
                      <a:lumOff val="0"/>
                      <a:alphaOff val="0"/>
                    </a:schemeClr>
                  </a:lnRef>
                  <a:fillRef idx="1">
                    <a:schemeClr val="lt2">
                      <a:alpha val="90000"/>
                      <a:hueOff val="0"/>
                      <a:satOff val="0"/>
                      <a:lumOff val="0"/>
                      <a:alphaOff val="0"/>
                    </a:schemeClr>
                  </a:fillRef>
                  <a:effectRef idx="0">
                    <a:schemeClr val="lt2">
                      <a:alpha val="90000"/>
                      <a:hueOff val="0"/>
                      <a:satOff val="0"/>
                      <a:lumOff val="0"/>
                      <a:alphaOff val="0"/>
                    </a:schemeClr>
                  </a:effectRef>
                  <a:fontRef idx="minor">
                    <a:schemeClr val="dk1">
                      <a:hueOff val="0"/>
                      <a:satOff val="0"/>
                      <a:lumOff val="0"/>
                      <a:alphaOff val="0"/>
                    </a:schemeClr>
                  </a:fontRef>
                </p:style>
              </p:sp>
              <p:sp>
                <p:nvSpPr>
                  <p:cNvPr id="70" name="圓角矩形 4"/>
                  <p:cNvSpPr/>
                  <p:nvPr/>
                </p:nvSpPr>
                <p:spPr>
                  <a:xfrm>
                    <a:off x="2081034" y="2716359"/>
                    <a:ext cx="973602" cy="299471"/>
                  </a:xfrm>
                  <a:prstGeom prst="rect">
                    <a:avLst/>
                  </a:prstGeom>
                  <a:ln w="28575">
                    <a:solidFill>
                      <a:schemeClr val="tx1"/>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68580" tIns="68580" rIns="68580" bIns="68580" anchor="ctr"/>
                  <a:lstStyle>
                    <a:lvl1pPr defTabSz="800100" eaLnBrk="0" hangingPunct="0">
                      <a:defRPr kumimoji="1" sz="2400">
                        <a:solidFill>
                          <a:schemeClr val="tx1"/>
                        </a:solidFill>
                        <a:latin typeface="Tahoma" pitchFamily="34" charset="0"/>
                        <a:ea typeface="新細明體" pitchFamily="18" charset="-120"/>
                      </a:defRPr>
                    </a:lvl1pPr>
                    <a:lvl2pPr marL="742950" indent="-285750" defTabSz="800100" eaLnBrk="0" hangingPunct="0">
                      <a:defRPr kumimoji="1" sz="2400">
                        <a:solidFill>
                          <a:schemeClr val="tx1"/>
                        </a:solidFill>
                        <a:latin typeface="Tahoma" pitchFamily="34" charset="0"/>
                        <a:ea typeface="新細明體" pitchFamily="18" charset="-120"/>
                      </a:defRPr>
                    </a:lvl2pPr>
                    <a:lvl3pPr marL="1143000" indent="-228600" defTabSz="800100" eaLnBrk="0" hangingPunct="0">
                      <a:defRPr kumimoji="1" sz="2400">
                        <a:solidFill>
                          <a:schemeClr val="tx1"/>
                        </a:solidFill>
                        <a:latin typeface="Tahoma" pitchFamily="34" charset="0"/>
                        <a:ea typeface="新細明體" pitchFamily="18" charset="-120"/>
                      </a:defRPr>
                    </a:lvl3pPr>
                    <a:lvl4pPr marL="1600200" indent="-228600" defTabSz="800100" eaLnBrk="0" hangingPunct="0">
                      <a:defRPr kumimoji="1" sz="2400">
                        <a:solidFill>
                          <a:schemeClr val="tx1"/>
                        </a:solidFill>
                        <a:latin typeface="Tahoma" pitchFamily="34" charset="0"/>
                        <a:ea typeface="新細明體" pitchFamily="18" charset="-120"/>
                      </a:defRPr>
                    </a:lvl4pPr>
                    <a:lvl5pPr marL="2057400" indent="-228600" defTabSz="800100" eaLnBrk="0" hangingPunct="0">
                      <a:defRPr kumimoji="1" sz="2400">
                        <a:solidFill>
                          <a:schemeClr val="tx1"/>
                        </a:solidFill>
                        <a:latin typeface="Tahoma" pitchFamily="34" charset="0"/>
                        <a:ea typeface="新細明體" pitchFamily="18" charset="-120"/>
                      </a:defRPr>
                    </a:lvl5pPr>
                    <a:lvl6pPr marL="2514600" indent="-228600" defTabSz="800100" eaLnBrk="0" fontAlgn="base" hangingPunct="0">
                      <a:spcBef>
                        <a:spcPct val="0"/>
                      </a:spcBef>
                      <a:spcAft>
                        <a:spcPct val="0"/>
                      </a:spcAft>
                      <a:defRPr kumimoji="1" sz="2400">
                        <a:solidFill>
                          <a:schemeClr val="tx1"/>
                        </a:solidFill>
                        <a:latin typeface="Tahoma" pitchFamily="34" charset="0"/>
                        <a:ea typeface="新細明體" pitchFamily="18" charset="-120"/>
                      </a:defRPr>
                    </a:lvl6pPr>
                    <a:lvl7pPr marL="2971800" indent="-228600" defTabSz="800100" eaLnBrk="0" fontAlgn="base" hangingPunct="0">
                      <a:spcBef>
                        <a:spcPct val="0"/>
                      </a:spcBef>
                      <a:spcAft>
                        <a:spcPct val="0"/>
                      </a:spcAft>
                      <a:defRPr kumimoji="1" sz="2400">
                        <a:solidFill>
                          <a:schemeClr val="tx1"/>
                        </a:solidFill>
                        <a:latin typeface="Tahoma" pitchFamily="34" charset="0"/>
                        <a:ea typeface="新細明體" pitchFamily="18" charset="-120"/>
                      </a:defRPr>
                    </a:lvl7pPr>
                    <a:lvl8pPr marL="3429000" indent="-228600" defTabSz="800100" eaLnBrk="0" fontAlgn="base" hangingPunct="0">
                      <a:spcBef>
                        <a:spcPct val="0"/>
                      </a:spcBef>
                      <a:spcAft>
                        <a:spcPct val="0"/>
                      </a:spcAft>
                      <a:defRPr kumimoji="1" sz="2400">
                        <a:solidFill>
                          <a:schemeClr val="tx1"/>
                        </a:solidFill>
                        <a:latin typeface="Tahoma" pitchFamily="34" charset="0"/>
                        <a:ea typeface="新細明體" pitchFamily="18" charset="-120"/>
                      </a:defRPr>
                    </a:lvl8pPr>
                    <a:lvl9pPr marL="3886200" indent="-228600" defTabSz="800100" eaLnBrk="0" fontAlgn="base" hangingPunct="0">
                      <a:spcBef>
                        <a:spcPct val="0"/>
                      </a:spcBef>
                      <a:spcAft>
                        <a:spcPct val="0"/>
                      </a:spcAft>
                      <a:defRPr kumimoji="1" sz="2400">
                        <a:solidFill>
                          <a:schemeClr val="tx1"/>
                        </a:solidFill>
                        <a:latin typeface="Tahoma" pitchFamily="34" charset="0"/>
                        <a:ea typeface="新細明體" pitchFamily="18" charset="-120"/>
                      </a:defRPr>
                    </a:lvl9pPr>
                  </a:lstStyle>
                  <a:p>
                    <a:pPr algn="ctr" eaLnBrk="1" hangingPunct="1">
                      <a:lnSpc>
                        <a:spcPct val="90000"/>
                      </a:lnSpc>
                      <a:spcAft>
                        <a:spcPct val="35000"/>
                      </a:spcAft>
                    </a:pPr>
                    <a:r>
                      <a:rPr lang="zh-TW" altLang="en-US" sz="2600" b="1">
                        <a:solidFill>
                          <a:srgbClr val="000000"/>
                        </a:solidFill>
                        <a:latin typeface="標楷體" pitchFamily="65" charset="-120"/>
                        <a:ea typeface="標楷體" pitchFamily="65" charset="-120"/>
                      </a:rPr>
                      <a:t>風險</a:t>
                    </a:r>
                  </a:p>
                </p:txBody>
              </p:sp>
            </p:grpSp>
            <p:grpSp>
              <p:nvGrpSpPr>
                <p:cNvPr id="15416" name="群組 210"/>
                <p:cNvGrpSpPr>
                  <a:grpSpLocks/>
                </p:cNvGrpSpPr>
                <p:nvPr/>
              </p:nvGrpSpPr>
              <p:grpSpPr bwMode="auto">
                <a:xfrm>
                  <a:off x="632520" y="2780928"/>
                  <a:ext cx="1224136" cy="504056"/>
                  <a:chOff x="632520" y="2708920"/>
                  <a:chExt cx="991752" cy="310040"/>
                </a:xfrm>
              </p:grpSpPr>
              <p:sp>
                <p:nvSpPr>
                  <p:cNvPr id="67" name="圓角矩形 66"/>
                  <p:cNvSpPr/>
                  <p:nvPr/>
                </p:nvSpPr>
                <p:spPr>
                  <a:xfrm>
                    <a:off x="632520" y="2708600"/>
                    <a:ext cx="991811" cy="314999"/>
                  </a:xfrm>
                  <a:prstGeom prst="roundRect">
                    <a:avLst>
                      <a:gd name="adj" fmla="val 10000"/>
                    </a:avLst>
                  </a:prstGeom>
                </p:spPr>
                <p:style>
                  <a:lnRef idx="1">
                    <a:schemeClr val="dk2">
                      <a:hueOff val="0"/>
                      <a:satOff val="0"/>
                      <a:lumOff val="0"/>
                      <a:alphaOff val="0"/>
                    </a:schemeClr>
                  </a:lnRef>
                  <a:fillRef idx="1">
                    <a:schemeClr val="lt2">
                      <a:alpha val="90000"/>
                      <a:hueOff val="0"/>
                      <a:satOff val="0"/>
                      <a:lumOff val="0"/>
                      <a:alphaOff val="0"/>
                    </a:schemeClr>
                  </a:fillRef>
                  <a:effectRef idx="0">
                    <a:schemeClr val="lt2">
                      <a:alpha val="90000"/>
                      <a:hueOff val="0"/>
                      <a:satOff val="0"/>
                      <a:lumOff val="0"/>
                      <a:alphaOff val="0"/>
                    </a:schemeClr>
                  </a:effectRef>
                  <a:fontRef idx="minor">
                    <a:schemeClr val="dk1">
                      <a:hueOff val="0"/>
                      <a:satOff val="0"/>
                      <a:lumOff val="0"/>
                      <a:alphaOff val="0"/>
                    </a:schemeClr>
                  </a:fontRef>
                </p:style>
              </p:sp>
              <p:sp>
                <p:nvSpPr>
                  <p:cNvPr id="68" name="圓角矩形 4"/>
                  <p:cNvSpPr/>
                  <p:nvPr/>
                </p:nvSpPr>
                <p:spPr>
                  <a:xfrm>
                    <a:off x="642232" y="2716364"/>
                    <a:ext cx="972387" cy="299471"/>
                  </a:xfrm>
                  <a:prstGeom prst="rect">
                    <a:avLst/>
                  </a:prstGeom>
                  <a:ln w="28575">
                    <a:solidFill>
                      <a:schemeClr val="tx1"/>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68580" tIns="68580" rIns="68580" bIns="68580" anchor="ctr"/>
                  <a:lstStyle/>
                  <a:p>
                    <a:pPr algn="ctr" defTabSz="800100">
                      <a:lnSpc>
                        <a:spcPct val="90000"/>
                      </a:lnSpc>
                      <a:spcAft>
                        <a:spcPct val="35000"/>
                      </a:spcAft>
                      <a:defRPr/>
                    </a:pPr>
                    <a:r>
                      <a:rPr lang="zh-TW" altLang="en-US" sz="2600" b="1" dirty="0">
                        <a:solidFill>
                          <a:srgbClr val="000000"/>
                        </a:solidFill>
                        <a:latin typeface="標楷體" panose="03000509000000000000" pitchFamily="65" charset="-120"/>
                      </a:rPr>
                      <a:t>風險</a:t>
                    </a:r>
                  </a:p>
                </p:txBody>
              </p:sp>
            </p:grpSp>
            <p:sp>
              <p:nvSpPr>
                <p:cNvPr id="60" name="圓角矩形 4"/>
                <p:cNvSpPr/>
                <p:nvPr/>
              </p:nvSpPr>
              <p:spPr bwMode="auto">
                <a:xfrm>
                  <a:off x="644507" y="3801039"/>
                  <a:ext cx="1201733" cy="476054"/>
                </a:xfrm>
                <a:prstGeom prst="rect">
                  <a:avLst/>
                </a:prstGeom>
                <a:solidFill>
                  <a:srgbClr val="FFCCFF"/>
                </a:solidFill>
                <a:ln w="28575"/>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lIns="68580" tIns="68580" rIns="68580" bIns="68580" anchor="ctr"/>
                <a:lstStyle/>
                <a:p>
                  <a:pPr algn="ctr" defTabSz="800100">
                    <a:lnSpc>
                      <a:spcPct val="90000"/>
                    </a:lnSpc>
                    <a:spcAft>
                      <a:spcPct val="35000"/>
                    </a:spcAft>
                    <a:defRPr/>
                  </a:pPr>
                  <a:r>
                    <a:rPr lang="zh-TW" altLang="en-US" sz="2000" b="1" dirty="0">
                      <a:solidFill>
                        <a:srgbClr val="000000"/>
                      </a:solidFill>
                      <a:latin typeface="標楷體" panose="03000509000000000000" pitchFamily="65" charset="-120"/>
                    </a:rPr>
                    <a:t>控制作業</a:t>
                  </a:r>
                </a:p>
              </p:txBody>
            </p:sp>
            <p:sp>
              <p:nvSpPr>
                <p:cNvPr id="61" name="圓角矩形 4"/>
                <p:cNvSpPr/>
                <p:nvPr/>
              </p:nvSpPr>
              <p:spPr bwMode="auto">
                <a:xfrm>
                  <a:off x="2082991" y="3824481"/>
                  <a:ext cx="1201733" cy="476054"/>
                </a:xfrm>
                <a:prstGeom prst="rect">
                  <a:avLst/>
                </a:prstGeom>
                <a:solidFill>
                  <a:srgbClr val="FFCCFF"/>
                </a:solidFill>
                <a:ln w="28575"/>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lIns="68580" tIns="68580" rIns="68580" bIns="68580" anchor="ctr"/>
                <a:lstStyle/>
                <a:p>
                  <a:pPr algn="ctr" defTabSz="800100">
                    <a:lnSpc>
                      <a:spcPct val="90000"/>
                    </a:lnSpc>
                    <a:spcAft>
                      <a:spcPct val="35000"/>
                    </a:spcAft>
                    <a:defRPr/>
                  </a:pPr>
                  <a:r>
                    <a:rPr lang="zh-TW" altLang="en-US" sz="2000" b="1" dirty="0">
                      <a:solidFill>
                        <a:srgbClr val="000000"/>
                      </a:solidFill>
                      <a:latin typeface="標楷體" panose="03000509000000000000" pitchFamily="65" charset="-120"/>
                    </a:rPr>
                    <a:t>控制作業</a:t>
                  </a:r>
                </a:p>
              </p:txBody>
            </p:sp>
            <p:sp>
              <p:nvSpPr>
                <p:cNvPr id="62" name="圓角矩形 4"/>
                <p:cNvSpPr/>
                <p:nvPr/>
              </p:nvSpPr>
              <p:spPr bwMode="auto">
                <a:xfrm>
                  <a:off x="1101525" y="1958132"/>
                  <a:ext cx="1709698" cy="405727"/>
                </a:xfrm>
                <a:prstGeom prst="rect">
                  <a:avLst/>
                </a:prstGeom>
                <a:solidFill>
                  <a:srgbClr val="BAE18F"/>
                </a:solidFill>
                <a:ln w="28575">
                  <a:solidFill>
                    <a:srgbClr val="008000"/>
                  </a:solidFill>
                </a:ln>
              </p:spPr>
              <p:style>
                <a:lnRef idx="1">
                  <a:schemeClr val="accent6"/>
                </a:lnRef>
                <a:fillRef idx="2">
                  <a:schemeClr val="accent6"/>
                </a:fillRef>
                <a:effectRef idx="1">
                  <a:schemeClr val="accent6"/>
                </a:effectRef>
                <a:fontRef idx="minor">
                  <a:schemeClr val="dk1"/>
                </a:fontRef>
              </p:style>
              <p:txBody>
                <a:bodyPr lIns="68580" tIns="68580" rIns="68580" bIns="68580" anchor="ctr"/>
                <a:lstStyle/>
                <a:p>
                  <a:pPr algn="ctr" defTabSz="800100">
                    <a:lnSpc>
                      <a:spcPct val="90000"/>
                    </a:lnSpc>
                    <a:spcAft>
                      <a:spcPct val="35000"/>
                    </a:spcAft>
                    <a:defRPr/>
                  </a:pPr>
                  <a:r>
                    <a:rPr lang="zh-TW" altLang="en-US" sz="2600" b="1" dirty="0">
                      <a:solidFill>
                        <a:srgbClr val="000000"/>
                      </a:solidFill>
                      <a:latin typeface="標楷體" panose="03000509000000000000" pitchFamily="65" charset="-120"/>
                    </a:rPr>
                    <a:t>單位目標</a:t>
                  </a:r>
                </a:p>
              </p:txBody>
            </p:sp>
            <p:cxnSp>
              <p:nvCxnSpPr>
                <p:cNvPr id="63" name="直線單箭頭接點 62"/>
                <p:cNvCxnSpPr>
                  <a:stCxn id="68" idx="0"/>
                </p:cNvCxnSpPr>
                <p:nvPr/>
              </p:nvCxnSpPr>
              <p:spPr>
                <a:xfrm rot="5400000" flipH="1" flipV="1">
                  <a:off x="1403374" y="2263562"/>
                  <a:ext cx="373270" cy="689273"/>
                </a:xfrm>
                <a:prstGeom prst="straightConnector1">
                  <a:avLst/>
                </a:prstGeom>
                <a:ln>
                  <a:solidFill>
                    <a:srgbClr val="0070C0"/>
                  </a:solidFill>
                  <a:headEnd type="arrow"/>
                  <a:tailEnd type="arrow"/>
                </a:ln>
              </p:spPr>
              <p:style>
                <a:lnRef idx="2">
                  <a:schemeClr val="dk1"/>
                </a:lnRef>
                <a:fillRef idx="0">
                  <a:schemeClr val="dk1"/>
                </a:fillRef>
                <a:effectRef idx="1">
                  <a:schemeClr val="dk1"/>
                </a:effectRef>
                <a:fontRef idx="minor">
                  <a:schemeClr val="tx1"/>
                </a:fontRef>
              </p:style>
            </p:cxnSp>
            <p:cxnSp>
              <p:nvCxnSpPr>
                <p:cNvPr id="64" name="直線單箭頭接點 63"/>
                <p:cNvCxnSpPr>
                  <a:stCxn id="70" idx="0"/>
                </p:cNvCxnSpPr>
                <p:nvPr/>
              </p:nvCxnSpPr>
              <p:spPr>
                <a:xfrm rot="16200000" flipV="1">
                  <a:off x="2122616" y="2233594"/>
                  <a:ext cx="373270" cy="749210"/>
                </a:xfrm>
                <a:prstGeom prst="straightConnector1">
                  <a:avLst/>
                </a:prstGeom>
                <a:ln>
                  <a:solidFill>
                    <a:srgbClr val="0070C0"/>
                  </a:solidFill>
                  <a:headEnd type="arrow"/>
                  <a:tailEnd type="arrow"/>
                </a:ln>
              </p:spPr>
              <p:style>
                <a:lnRef idx="2">
                  <a:schemeClr val="dk1"/>
                </a:lnRef>
                <a:fillRef idx="0">
                  <a:schemeClr val="dk1"/>
                </a:fillRef>
                <a:effectRef idx="1">
                  <a:schemeClr val="dk1"/>
                </a:effectRef>
                <a:fontRef idx="minor">
                  <a:schemeClr val="tx1"/>
                </a:fontRef>
              </p:style>
            </p:cxnSp>
            <p:cxnSp>
              <p:nvCxnSpPr>
                <p:cNvPr id="65" name="直線單箭頭接點 64"/>
                <p:cNvCxnSpPr>
                  <a:stCxn id="60" idx="0"/>
                  <a:endCxn id="67" idx="2"/>
                </p:cNvCxnSpPr>
                <p:nvPr/>
              </p:nvCxnSpPr>
              <p:spPr>
                <a:xfrm rot="16200000" flipV="1">
                  <a:off x="986609" y="3544078"/>
                  <a:ext cx="517528" cy="0"/>
                </a:xfrm>
                <a:prstGeom prst="straightConnector1">
                  <a:avLst/>
                </a:prstGeom>
                <a:ln>
                  <a:solidFill>
                    <a:srgbClr val="0070C0"/>
                  </a:solidFill>
                  <a:headEnd type="arrow"/>
                  <a:tailEnd type="arrow"/>
                </a:ln>
              </p:spPr>
              <p:style>
                <a:lnRef idx="2">
                  <a:schemeClr val="dk1"/>
                </a:lnRef>
                <a:fillRef idx="0">
                  <a:schemeClr val="dk1"/>
                </a:fillRef>
                <a:effectRef idx="1">
                  <a:schemeClr val="dk1"/>
                </a:effectRef>
                <a:fontRef idx="minor">
                  <a:schemeClr val="tx1"/>
                </a:fontRef>
              </p:style>
            </p:cxnSp>
            <p:cxnSp>
              <p:nvCxnSpPr>
                <p:cNvPr id="66" name="直線單箭頭接點 65"/>
                <p:cNvCxnSpPr>
                  <a:stCxn id="61" idx="0"/>
                  <a:endCxn id="69" idx="2"/>
                </p:cNvCxnSpPr>
                <p:nvPr/>
              </p:nvCxnSpPr>
              <p:spPr>
                <a:xfrm flipH="1" flipV="1">
                  <a:off x="2683857" y="3285314"/>
                  <a:ext cx="0" cy="539167"/>
                </a:xfrm>
                <a:prstGeom prst="straightConnector1">
                  <a:avLst/>
                </a:prstGeom>
                <a:ln>
                  <a:solidFill>
                    <a:srgbClr val="0070C0"/>
                  </a:solidFill>
                  <a:headEnd type="arrow"/>
                  <a:tailEnd type="arrow"/>
                </a:ln>
              </p:spPr>
              <p:style>
                <a:lnRef idx="2">
                  <a:schemeClr val="dk1"/>
                </a:lnRef>
                <a:fillRef idx="0">
                  <a:schemeClr val="dk1"/>
                </a:fillRef>
                <a:effectRef idx="1">
                  <a:schemeClr val="dk1"/>
                </a:effectRef>
                <a:fontRef idx="minor">
                  <a:schemeClr val="tx1"/>
                </a:fontRef>
              </p:style>
            </p:cxnSp>
          </p:grpSp>
          <p:sp>
            <p:nvSpPr>
              <p:cNvPr id="15" name="Freeform 110"/>
              <p:cNvSpPr>
                <a:spLocks/>
              </p:cNvSpPr>
              <p:nvPr/>
            </p:nvSpPr>
            <p:spPr bwMode="auto">
              <a:xfrm rot="15973705" flipH="1">
                <a:off x="2938" y="1407"/>
                <a:ext cx="398" cy="305"/>
              </a:xfrm>
              <a:custGeom>
                <a:avLst/>
                <a:gdLst>
                  <a:gd name="T0" fmla="*/ 2147483647 w 671"/>
                  <a:gd name="T1" fmla="*/ 2147483647 h 395"/>
                  <a:gd name="T2" fmla="*/ 2147483647 w 671"/>
                  <a:gd name="T3" fmla="*/ 2147483647 h 395"/>
                  <a:gd name="T4" fmla="*/ 2147483647 w 671"/>
                  <a:gd name="T5" fmla="*/ 2147483647 h 395"/>
                  <a:gd name="T6" fmla="*/ 2147483647 w 671"/>
                  <a:gd name="T7" fmla="*/ 2147483647 h 395"/>
                  <a:gd name="T8" fmla="*/ 2147483647 w 671"/>
                  <a:gd name="T9" fmla="*/ 2147483647 h 395"/>
                  <a:gd name="T10" fmla="*/ 2147483647 w 671"/>
                  <a:gd name="T11" fmla="*/ 0 h 395"/>
                  <a:gd name="T12" fmla="*/ 2147483647 w 671"/>
                  <a:gd name="T13" fmla="*/ 2147483647 h 395"/>
                  <a:gd name="T14" fmla="*/ 2147483647 w 671"/>
                  <a:gd name="T15" fmla="*/ 2147483647 h 395"/>
                  <a:gd name="T16" fmla="*/ 2147483647 w 671"/>
                  <a:gd name="T17" fmla="*/ 2147483647 h 395"/>
                  <a:gd name="T18" fmla="*/ 2147483647 w 671"/>
                  <a:gd name="T19" fmla="*/ 2147483647 h 395"/>
                  <a:gd name="T20" fmla="*/ 2147483647 w 671"/>
                  <a:gd name="T21" fmla="*/ 2147483647 h 395"/>
                  <a:gd name="T22" fmla="*/ 2147483647 w 671"/>
                  <a:gd name="T23" fmla="*/ 2147483647 h 395"/>
                  <a:gd name="T24" fmla="*/ 2147483647 w 671"/>
                  <a:gd name="T25" fmla="*/ 2147483647 h 395"/>
                  <a:gd name="T26" fmla="*/ 2147483647 w 671"/>
                  <a:gd name="T27" fmla="*/ 2147483647 h 395"/>
                  <a:gd name="T28" fmla="*/ 2147483647 w 671"/>
                  <a:gd name="T29" fmla="*/ 2147483647 h 395"/>
                  <a:gd name="T30" fmla="*/ 2147483647 w 671"/>
                  <a:gd name="T31" fmla="*/ 2147483647 h 395"/>
                  <a:gd name="T32" fmla="*/ 2147483647 w 671"/>
                  <a:gd name="T33" fmla="*/ 2147483647 h 395"/>
                  <a:gd name="T34" fmla="*/ 2147483647 w 671"/>
                  <a:gd name="T35" fmla="*/ 2147483647 h 395"/>
                  <a:gd name="T36" fmla="*/ 2147483647 w 671"/>
                  <a:gd name="T37" fmla="*/ 2147483647 h 395"/>
                  <a:gd name="T38" fmla="*/ 2147483647 w 671"/>
                  <a:gd name="T39" fmla="*/ 2147483647 h 395"/>
                  <a:gd name="T40" fmla="*/ 2147483647 w 671"/>
                  <a:gd name="T41" fmla="*/ 2147483647 h 395"/>
                  <a:gd name="T42" fmla="*/ 2147483647 w 671"/>
                  <a:gd name="T43" fmla="*/ 2147483647 h 395"/>
                  <a:gd name="T44" fmla="*/ 2147483647 w 671"/>
                  <a:gd name="T45" fmla="*/ 2147483647 h 395"/>
                  <a:gd name="T46" fmla="*/ 2147483647 w 671"/>
                  <a:gd name="T47" fmla="*/ 2147483647 h 395"/>
                  <a:gd name="T48" fmla="*/ 2147483647 w 671"/>
                  <a:gd name="T49" fmla="*/ 2147483647 h 395"/>
                  <a:gd name="T50" fmla="*/ 2147483647 w 671"/>
                  <a:gd name="T51" fmla="*/ 2147483647 h 395"/>
                  <a:gd name="T52" fmla="*/ 2147483647 w 671"/>
                  <a:gd name="T53" fmla="*/ 2147483647 h 395"/>
                  <a:gd name="T54" fmla="*/ 2147483647 w 671"/>
                  <a:gd name="T55" fmla="*/ 2147483647 h 395"/>
                  <a:gd name="T56" fmla="*/ 2147483647 w 671"/>
                  <a:gd name="T57" fmla="*/ 2147483647 h 395"/>
                  <a:gd name="T58" fmla="*/ 2147483647 w 671"/>
                  <a:gd name="T59" fmla="*/ 2147483647 h 395"/>
                  <a:gd name="T60" fmla="*/ 2147483647 w 671"/>
                  <a:gd name="T61" fmla="*/ 2147483647 h 395"/>
                  <a:gd name="T62" fmla="*/ 2147483647 w 671"/>
                  <a:gd name="T63" fmla="*/ 2147483647 h 395"/>
                  <a:gd name="T64" fmla="*/ 2147483647 w 671"/>
                  <a:gd name="T65" fmla="*/ 2147483647 h 395"/>
                  <a:gd name="T66" fmla="*/ 2147483647 w 671"/>
                  <a:gd name="T67" fmla="*/ 2147483647 h 395"/>
                  <a:gd name="T68" fmla="*/ 0 w 671"/>
                  <a:gd name="T69" fmla="*/ 2147483647 h 395"/>
                  <a:gd name="T70" fmla="*/ 2147483647 w 671"/>
                  <a:gd name="T71" fmla="*/ 2147483647 h 395"/>
                  <a:gd name="T72" fmla="*/ 2147483647 w 671"/>
                  <a:gd name="T73" fmla="*/ 2147483647 h 395"/>
                  <a:gd name="T74" fmla="*/ 2147483647 w 671"/>
                  <a:gd name="T75" fmla="*/ 2147483647 h 395"/>
                  <a:gd name="T76" fmla="*/ 2147483647 w 671"/>
                  <a:gd name="T77" fmla="*/ 2147483647 h 395"/>
                  <a:gd name="T78" fmla="*/ 2147483647 w 671"/>
                  <a:gd name="T79" fmla="*/ 2147483647 h 395"/>
                  <a:gd name="T80" fmla="*/ 2147483647 w 671"/>
                  <a:gd name="T81" fmla="*/ 2147483647 h 395"/>
                  <a:gd name="T82" fmla="*/ 2147483647 w 671"/>
                  <a:gd name="T83" fmla="*/ 2147483647 h 395"/>
                  <a:gd name="T84" fmla="*/ 2147483647 w 671"/>
                  <a:gd name="T85" fmla="*/ 2147483647 h 395"/>
                  <a:gd name="T86" fmla="*/ 2147483647 w 671"/>
                  <a:gd name="T87" fmla="*/ 2147483647 h 395"/>
                  <a:gd name="T88" fmla="*/ 2147483647 w 671"/>
                  <a:gd name="T89" fmla="*/ 2147483647 h 395"/>
                  <a:gd name="T90" fmla="*/ 2147483647 w 671"/>
                  <a:gd name="T91" fmla="*/ 2147483647 h 395"/>
                  <a:gd name="T92" fmla="*/ 2147483647 w 671"/>
                  <a:gd name="T93" fmla="*/ 2147483647 h 395"/>
                  <a:gd name="T94" fmla="*/ 2147483647 w 671"/>
                  <a:gd name="T95" fmla="*/ 2147483647 h 395"/>
                  <a:gd name="T96" fmla="*/ 2147483647 w 671"/>
                  <a:gd name="T97" fmla="*/ 2147483647 h 395"/>
                  <a:gd name="T98" fmla="*/ 2147483647 w 671"/>
                  <a:gd name="T99" fmla="*/ 2147483647 h 395"/>
                  <a:gd name="T100" fmla="*/ 2147483647 w 671"/>
                  <a:gd name="T101" fmla="*/ 2147483647 h 395"/>
                  <a:gd name="T102" fmla="*/ 2147483647 w 671"/>
                  <a:gd name="T103" fmla="*/ 2147483647 h 395"/>
                  <a:gd name="T104" fmla="*/ 2147483647 w 671"/>
                  <a:gd name="T105" fmla="*/ 2147483647 h 395"/>
                  <a:gd name="T106" fmla="*/ 2147483647 w 671"/>
                  <a:gd name="T107" fmla="*/ 2147483647 h 395"/>
                  <a:gd name="T108" fmla="*/ 2147483647 w 671"/>
                  <a:gd name="T109" fmla="*/ 2147483647 h 395"/>
                  <a:gd name="T110" fmla="*/ 2147483647 w 671"/>
                  <a:gd name="T111" fmla="*/ 2147483647 h 395"/>
                  <a:gd name="T112" fmla="*/ 2147483647 w 671"/>
                  <a:gd name="T113" fmla="*/ 2147483647 h 395"/>
                  <a:gd name="T114" fmla="*/ 2147483647 w 671"/>
                  <a:gd name="T115" fmla="*/ 2147483647 h 395"/>
                  <a:gd name="T116" fmla="*/ 2147483647 w 671"/>
                  <a:gd name="T117" fmla="*/ 2147483647 h 395"/>
                  <a:gd name="T118" fmla="*/ 2147483647 w 671"/>
                  <a:gd name="T119" fmla="*/ 2147483647 h 395"/>
                  <a:gd name="T120" fmla="*/ 2147483647 w 671"/>
                  <a:gd name="T121" fmla="*/ 2147483647 h 39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71"/>
                  <a:gd name="T184" fmla="*/ 0 h 395"/>
                  <a:gd name="T185" fmla="*/ 671 w 671"/>
                  <a:gd name="T186" fmla="*/ 395 h 39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71" h="395">
                    <a:moveTo>
                      <a:pt x="430" y="149"/>
                    </a:moveTo>
                    <a:lnTo>
                      <a:pt x="427" y="165"/>
                    </a:lnTo>
                    <a:lnTo>
                      <a:pt x="425" y="182"/>
                    </a:lnTo>
                    <a:lnTo>
                      <a:pt x="422" y="204"/>
                    </a:lnTo>
                    <a:lnTo>
                      <a:pt x="671" y="98"/>
                    </a:lnTo>
                    <a:lnTo>
                      <a:pt x="422" y="0"/>
                    </a:lnTo>
                    <a:lnTo>
                      <a:pt x="425" y="20"/>
                    </a:lnTo>
                    <a:lnTo>
                      <a:pt x="427" y="37"/>
                    </a:lnTo>
                    <a:lnTo>
                      <a:pt x="430" y="53"/>
                    </a:lnTo>
                    <a:lnTo>
                      <a:pt x="414" y="55"/>
                    </a:lnTo>
                    <a:lnTo>
                      <a:pt x="396" y="58"/>
                    </a:lnTo>
                    <a:lnTo>
                      <a:pt x="372" y="62"/>
                    </a:lnTo>
                    <a:lnTo>
                      <a:pt x="343" y="69"/>
                    </a:lnTo>
                    <a:lnTo>
                      <a:pt x="311" y="78"/>
                    </a:lnTo>
                    <a:lnTo>
                      <a:pt x="275" y="90"/>
                    </a:lnTo>
                    <a:lnTo>
                      <a:pt x="258" y="97"/>
                    </a:lnTo>
                    <a:lnTo>
                      <a:pt x="239" y="105"/>
                    </a:lnTo>
                    <a:lnTo>
                      <a:pt x="220" y="114"/>
                    </a:lnTo>
                    <a:lnTo>
                      <a:pt x="201" y="124"/>
                    </a:lnTo>
                    <a:lnTo>
                      <a:pt x="182" y="136"/>
                    </a:lnTo>
                    <a:lnTo>
                      <a:pt x="164" y="147"/>
                    </a:lnTo>
                    <a:lnTo>
                      <a:pt x="146" y="161"/>
                    </a:lnTo>
                    <a:lnTo>
                      <a:pt x="127" y="175"/>
                    </a:lnTo>
                    <a:lnTo>
                      <a:pt x="111" y="191"/>
                    </a:lnTo>
                    <a:lnTo>
                      <a:pt x="94" y="208"/>
                    </a:lnTo>
                    <a:lnTo>
                      <a:pt x="78" y="226"/>
                    </a:lnTo>
                    <a:lnTo>
                      <a:pt x="64" y="246"/>
                    </a:lnTo>
                    <a:lnTo>
                      <a:pt x="49" y="268"/>
                    </a:lnTo>
                    <a:lnTo>
                      <a:pt x="38" y="290"/>
                    </a:lnTo>
                    <a:lnTo>
                      <a:pt x="32" y="301"/>
                    </a:lnTo>
                    <a:lnTo>
                      <a:pt x="26" y="314"/>
                    </a:lnTo>
                    <a:lnTo>
                      <a:pt x="20" y="326"/>
                    </a:lnTo>
                    <a:lnTo>
                      <a:pt x="16" y="339"/>
                    </a:lnTo>
                    <a:lnTo>
                      <a:pt x="7" y="366"/>
                    </a:lnTo>
                    <a:lnTo>
                      <a:pt x="0" y="395"/>
                    </a:lnTo>
                    <a:lnTo>
                      <a:pt x="7" y="382"/>
                    </a:lnTo>
                    <a:lnTo>
                      <a:pt x="13" y="369"/>
                    </a:lnTo>
                    <a:lnTo>
                      <a:pt x="27" y="345"/>
                    </a:lnTo>
                    <a:lnTo>
                      <a:pt x="42" y="323"/>
                    </a:lnTo>
                    <a:lnTo>
                      <a:pt x="56" y="301"/>
                    </a:lnTo>
                    <a:lnTo>
                      <a:pt x="72" y="282"/>
                    </a:lnTo>
                    <a:lnTo>
                      <a:pt x="90" y="265"/>
                    </a:lnTo>
                    <a:lnTo>
                      <a:pt x="106" y="249"/>
                    </a:lnTo>
                    <a:lnTo>
                      <a:pt x="123" y="234"/>
                    </a:lnTo>
                    <a:lnTo>
                      <a:pt x="140" y="221"/>
                    </a:lnTo>
                    <a:lnTo>
                      <a:pt x="159" y="210"/>
                    </a:lnTo>
                    <a:lnTo>
                      <a:pt x="177" y="200"/>
                    </a:lnTo>
                    <a:lnTo>
                      <a:pt x="194" y="190"/>
                    </a:lnTo>
                    <a:lnTo>
                      <a:pt x="213" y="182"/>
                    </a:lnTo>
                    <a:lnTo>
                      <a:pt x="230" y="175"/>
                    </a:lnTo>
                    <a:lnTo>
                      <a:pt x="248" y="168"/>
                    </a:lnTo>
                    <a:lnTo>
                      <a:pt x="265" y="163"/>
                    </a:lnTo>
                    <a:lnTo>
                      <a:pt x="281" y="159"/>
                    </a:lnTo>
                    <a:lnTo>
                      <a:pt x="298" y="156"/>
                    </a:lnTo>
                    <a:lnTo>
                      <a:pt x="329" y="150"/>
                    </a:lnTo>
                    <a:lnTo>
                      <a:pt x="343" y="149"/>
                    </a:lnTo>
                    <a:lnTo>
                      <a:pt x="356" y="147"/>
                    </a:lnTo>
                    <a:lnTo>
                      <a:pt x="381" y="147"/>
                    </a:lnTo>
                    <a:lnTo>
                      <a:pt x="401" y="147"/>
                    </a:lnTo>
                    <a:lnTo>
                      <a:pt x="417" y="147"/>
                    </a:lnTo>
                    <a:lnTo>
                      <a:pt x="430" y="149"/>
                    </a:lnTo>
                    <a:close/>
                  </a:path>
                </a:pathLst>
              </a:custGeom>
              <a:solidFill>
                <a:srgbClr val="EC773C">
                  <a:alpha val="74901"/>
                </a:srgbClr>
              </a:solidFill>
              <a:ln w="9525">
                <a:noFill/>
                <a:round/>
                <a:headEnd/>
                <a:tailEnd/>
              </a:ln>
            </p:spPr>
            <p:txBody>
              <a:bodyPr/>
              <a:lstStyle/>
              <a:p>
                <a:pPr eaLnBrk="0" hangingPunct="0">
                  <a:defRPr/>
                </a:pPr>
                <a:endParaRPr lang="zh-TW" altLang="en-US" sz="4400" b="1">
                  <a:solidFill>
                    <a:srgbClr val="A50021"/>
                  </a:solidFill>
                  <a:effectLst>
                    <a:outerShdw blurRad="38100" dist="38100" dir="2700000" algn="tl">
                      <a:srgbClr val="000000">
                        <a:alpha val="43137"/>
                      </a:srgbClr>
                    </a:outerShdw>
                  </a:effectLst>
                  <a:latin typeface="標楷體" pitchFamily="65" charset="-120"/>
                  <a:ea typeface="標楷體" pitchFamily="65" charset="-120"/>
                </a:endParaRPr>
              </a:p>
            </p:txBody>
          </p:sp>
          <p:sp>
            <p:nvSpPr>
              <p:cNvPr id="16" name="圓角矩形 4"/>
              <p:cNvSpPr/>
              <p:nvPr/>
            </p:nvSpPr>
            <p:spPr bwMode="auto">
              <a:xfrm>
                <a:off x="2485" y="631"/>
                <a:ext cx="1237" cy="259"/>
              </a:xfrm>
              <a:prstGeom prst="rect">
                <a:avLst/>
              </a:prstGeom>
              <a:solidFill>
                <a:srgbClr val="BAE18F"/>
              </a:solidFill>
              <a:ln w="28575">
                <a:solidFill>
                  <a:srgbClr val="008000"/>
                </a:solidFill>
              </a:ln>
            </p:spPr>
            <p:style>
              <a:lnRef idx="1">
                <a:schemeClr val="accent6"/>
              </a:lnRef>
              <a:fillRef idx="2">
                <a:schemeClr val="accent6"/>
              </a:fillRef>
              <a:effectRef idx="1">
                <a:schemeClr val="accent6"/>
              </a:effectRef>
              <a:fontRef idx="minor">
                <a:schemeClr val="dk1"/>
              </a:fontRef>
            </p:style>
            <p:txBody>
              <a:bodyPr lIns="68580" tIns="68580" rIns="68580" bIns="68580" anchor="ctr"/>
              <a:lstStyle/>
              <a:p>
                <a:pPr algn="ctr" defTabSz="800100">
                  <a:lnSpc>
                    <a:spcPct val="90000"/>
                  </a:lnSpc>
                  <a:spcAft>
                    <a:spcPct val="35000"/>
                  </a:spcAft>
                  <a:defRPr/>
                </a:pPr>
                <a:r>
                  <a:rPr lang="zh-TW" altLang="en-US" sz="2600" b="1" dirty="0">
                    <a:solidFill>
                      <a:srgbClr val="000000"/>
                    </a:solidFill>
                    <a:latin typeface="標楷體" panose="03000509000000000000" pitchFamily="65" charset="-120"/>
                  </a:rPr>
                  <a:t>使命</a:t>
                </a:r>
                <a:r>
                  <a:rPr lang="en-US" altLang="zh-TW" sz="2600" b="1" dirty="0">
                    <a:solidFill>
                      <a:srgbClr val="000000"/>
                    </a:solidFill>
                    <a:latin typeface="標楷體" panose="03000509000000000000" pitchFamily="65" charset="-120"/>
                  </a:rPr>
                  <a:t>/</a:t>
                </a:r>
                <a:r>
                  <a:rPr lang="zh-TW" altLang="en-US" sz="2600" b="1" dirty="0">
                    <a:solidFill>
                      <a:srgbClr val="000000"/>
                    </a:solidFill>
                    <a:latin typeface="標楷體" panose="03000509000000000000" pitchFamily="65" charset="-120"/>
                  </a:rPr>
                  <a:t>願景</a:t>
                </a:r>
              </a:p>
            </p:txBody>
          </p:sp>
          <p:sp>
            <p:nvSpPr>
              <p:cNvPr id="17" name="圓角矩形 4"/>
              <p:cNvSpPr/>
              <p:nvPr/>
            </p:nvSpPr>
            <p:spPr bwMode="auto">
              <a:xfrm>
                <a:off x="4726" y="3707"/>
                <a:ext cx="1161" cy="313"/>
              </a:xfrm>
              <a:prstGeom prst="rect">
                <a:avLst/>
              </a:prstGeom>
              <a:solidFill>
                <a:srgbClr val="CCFFFF"/>
              </a:solidFill>
              <a:ln w="28575">
                <a:solidFill>
                  <a:srgbClr val="0033CC"/>
                </a:solidFill>
              </a:ln>
              <a:effectLst>
                <a:outerShdw blurRad="50800" dist="38100" dir="2700000" algn="tl" rotWithShape="0">
                  <a:prstClr val="black">
                    <a:alpha val="40000"/>
                  </a:prstClr>
                </a:outerShdw>
              </a:effectLst>
            </p:spPr>
            <p:style>
              <a:lnRef idx="0">
                <a:scrgbClr r="0" g="0" b="0"/>
              </a:lnRef>
              <a:fillRef idx="1002">
                <a:schemeClr val="dk2"/>
              </a:fillRef>
              <a:effectRef idx="0">
                <a:scrgbClr r="0" g="0" b="0"/>
              </a:effectRef>
              <a:fontRef idx="minor">
                <a:schemeClr val="dk1">
                  <a:hueOff val="0"/>
                  <a:satOff val="0"/>
                  <a:lumOff val="0"/>
                  <a:alphaOff val="0"/>
                </a:schemeClr>
              </a:fontRef>
            </p:style>
            <p:txBody>
              <a:bodyPr lIns="68580" tIns="68580" rIns="68580" bIns="68580" anchor="ctr"/>
              <a:lstStyle>
                <a:lvl1pPr defTabSz="800100" eaLnBrk="0" hangingPunct="0">
                  <a:defRPr kumimoji="1">
                    <a:solidFill>
                      <a:schemeClr val="tx1"/>
                    </a:solidFill>
                    <a:latin typeface="Verdana" pitchFamily="34" charset="0"/>
                    <a:ea typeface="新細明體" pitchFamily="18" charset="-120"/>
                  </a:defRPr>
                </a:lvl1pPr>
                <a:lvl2pPr marL="742950" indent="-285750" defTabSz="800100" eaLnBrk="0" hangingPunct="0">
                  <a:defRPr kumimoji="1">
                    <a:solidFill>
                      <a:schemeClr val="tx1"/>
                    </a:solidFill>
                    <a:latin typeface="Verdana" pitchFamily="34" charset="0"/>
                    <a:ea typeface="新細明體" pitchFamily="18" charset="-120"/>
                  </a:defRPr>
                </a:lvl2pPr>
                <a:lvl3pPr marL="1143000" indent="-228600" defTabSz="800100" eaLnBrk="0" hangingPunct="0">
                  <a:defRPr kumimoji="1">
                    <a:solidFill>
                      <a:schemeClr val="tx1"/>
                    </a:solidFill>
                    <a:latin typeface="Verdana" pitchFamily="34" charset="0"/>
                    <a:ea typeface="新細明體" pitchFamily="18" charset="-120"/>
                  </a:defRPr>
                </a:lvl3pPr>
                <a:lvl4pPr marL="1600200" indent="-228600" defTabSz="800100" eaLnBrk="0" hangingPunct="0">
                  <a:defRPr kumimoji="1">
                    <a:solidFill>
                      <a:schemeClr val="tx1"/>
                    </a:solidFill>
                    <a:latin typeface="Verdana" pitchFamily="34" charset="0"/>
                    <a:ea typeface="新細明體" pitchFamily="18" charset="-120"/>
                  </a:defRPr>
                </a:lvl4pPr>
                <a:lvl5pPr marL="2057400" indent="-228600" defTabSz="800100" eaLnBrk="0" hangingPunct="0">
                  <a:defRPr kumimoji="1">
                    <a:solidFill>
                      <a:schemeClr val="tx1"/>
                    </a:solidFill>
                    <a:latin typeface="Verdana" pitchFamily="34" charset="0"/>
                    <a:ea typeface="新細明體" pitchFamily="18" charset="-120"/>
                  </a:defRPr>
                </a:lvl5pPr>
                <a:lvl6pPr marL="2514600" indent="-228600" algn="ctr" defTabSz="800100" eaLnBrk="0" fontAlgn="base" hangingPunct="0">
                  <a:spcBef>
                    <a:spcPct val="0"/>
                  </a:spcBef>
                  <a:spcAft>
                    <a:spcPct val="0"/>
                  </a:spcAft>
                  <a:defRPr kumimoji="1">
                    <a:solidFill>
                      <a:schemeClr val="tx1"/>
                    </a:solidFill>
                    <a:latin typeface="Verdana" pitchFamily="34" charset="0"/>
                    <a:ea typeface="新細明體" pitchFamily="18" charset="-120"/>
                  </a:defRPr>
                </a:lvl6pPr>
                <a:lvl7pPr marL="2971800" indent="-228600" algn="ctr" defTabSz="800100" eaLnBrk="0" fontAlgn="base" hangingPunct="0">
                  <a:spcBef>
                    <a:spcPct val="0"/>
                  </a:spcBef>
                  <a:spcAft>
                    <a:spcPct val="0"/>
                  </a:spcAft>
                  <a:defRPr kumimoji="1">
                    <a:solidFill>
                      <a:schemeClr val="tx1"/>
                    </a:solidFill>
                    <a:latin typeface="Verdana" pitchFamily="34" charset="0"/>
                    <a:ea typeface="新細明體" pitchFamily="18" charset="-120"/>
                  </a:defRPr>
                </a:lvl7pPr>
                <a:lvl8pPr marL="3429000" indent="-228600" algn="ctr" defTabSz="800100" eaLnBrk="0" fontAlgn="base" hangingPunct="0">
                  <a:spcBef>
                    <a:spcPct val="0"/>
                  </a:spcBef>
                  <a:spcAft>
                    <a:spcPct val="0"/>
                  </a:spcAft>
                  <a:defRPr kumimoji="1">
                    <a:solidFill>
                      <a:schemeClr val="tx1"/>
                    </a:solidFill>
                    <a:latin typeface="Verdana" pitchFamily="34" charset="0"/>
                    <a:ea typeface="新細明體" pitchFamily="18" charset="-120"/>
                  </a:defRPr>
                </a:lvl8pPr>
                <a:lvl9pPr marL="3886200" indent="-228600" algn="ctr" defTabSz="800100" eaLnBrk="0" fontAlgn="base" hangingPunct="0">
                  <a:spcBef>
                    <a:spcPct val="0"/>
                  </a:spcBef>
                  <a:spcAft>
                    <a:spcPct val="0"/>
                  </a:spcAft>
                  <a:defRPr kumimoji="1">
                    <a:solidFill>
                      <a:schemeClr val="tx1"/>
                    </a:solidFill>
                    <a:latin typeface="Verdana" pitchFamily="34" charset="0"/>
                    <a:ea typeface="新細明體" pitchFamily="18" charset="-120"/>
                  </a:defRPr>
                </a:lvl9pPr>
              </a:lstStyle>
              <a:p>
                <a:pPr algn="ctr" eaLnBrk="1" hangingPunct="1">
                  <a:lnSpc>
                    <a:spcPct val="90000"/>
                  </a:lnSpc>
                  <a:spcAft>
                    <a:spcPct val="35000"/>
                  </a:spcAft>
                  <a:defRPr/>
                </a:pPr>
                <a:r>
                  <a:rPr lang="zh-TW" altLang="en-US" b="1" dirty="0" smtClean="0">
                    <a:solidFill>
                      <a:srgbClr val="000000"/>
                    </a:solidFill>
                    <a:latin typeface="標楷體" pitchFamily="65" charset="-120"/>
                    <a:ea typeface="標楷體" pitchFamily="65" charset="-120"/>
                  </a:rPr>
                  <a:t>監督作業</a:t>
                </a:r>
              </a:p>
            </p:txBody>
          </p:sp>
          <p:cxnSp>
            <p:nvCxnSpPr>
              <p:cNvPr id="18" name="直線接點 17"/>
              <p:cNvCxnSpPr/>
              <p:nvPr/>
            </p:nvCxnSpPr>
            <p:spPr>
              <a:xfrm>
                <a:off x="989" y="3434"/>
                <a:ext cx="4535" cy="0"/>
              </a:xfrm>
              <a:prstGeom prst="line">
                <a:avLst/>
              </a:prstGeom>
              <a:ln>
                <a:solidFill>
                  <a:srgbClr val="0070C0"/>
                </a:solidFill>
              </a:ln>
            </p:spPr>
            <p:style>
              <a:lnRef idx="2">
                <a:schemeClr val="dk1"/>
              </a:lnRef>
              <a:fillRef idx="0">
                <a:schemeClr val="dk1"/>
              </a:fillRef>
              <a:effectRef idx="1">
                <a:schemeClr val="dk1"/>
              </a:effectRef>
              <a:fontRef idx="minor">
                <a:schemeClr val="tx1"/>
              </a:fontRef>
            </p:style>
          </p:cxnSp>
          <p:grpSp>
            <p:nvGrpSpPr>
              <p:cNvPr id="15379" name="群組 275"/>
              <p:cNvGrpSpPr>
                <a:grpSpLocks/>
              </p:cNvGrpSpPr>
              <p:nvPr/>
            </p:nvGrpSpPr>
            <p:grpSpPr bwMode="auto">
              <a:xfrm>
                <a:off x="2349" y="1762"/>
                <a:ext cx="1678" cy="1393"/>
                <a:chOff x="632520" y="1991323"/>
                <a:chExt cx="2664296" cy="2286229"/>
              </a:xfrm>
            </p:grpSpPr>
            <p:grpSp>
              <p:nvGrpSpPr>
                <p:cNvPr id="15402" name="群組 276"/>
                <p:cNvGrpSpPr>
                  <a:grpSpLocks/>
                </p:cNvGrpSpPr>
                <p:nvPr/>
              </p:nvGrpSpPr>
              <p:grpSpPr bwMode="auto">
                <a:xfrm>
                  <a:off x="2072680" y="2780928"/>
                  <a:ext cx="1224136" cy="504056"/>
                  <a:chOff x="2072680" y="2708920"/>
                  <a:chExt cx="991752" cy="310040"/>
                </a:xfrm>
              </p:grpSpPr>
              <p:sp>
                <p:nvSpPr>
                  <p:cNvPr id="56" name="圓角矩形 55"/>
                  <p:cNvSpPr/>
                  <p:nvPr/>
                </p:nvSpPr>
                <p:spPr>
                  <a:xfrm>
                    <a:off x="2073040" y="2708896"/>
                    <a:ext cx="990803" cy="307287"/>
                  </a:xfrm>
                  <a:prstGeom prst="roundRect">
                    <a:avLst>
                      <a:gd name="adj" fmla="val 10000"/>
                    </a:avLst>
                  </a:prstGeom>
                </p:spPr>
                <p:style>
                  <a:lnRef idx="1">
                    <a:schemeClr val="dk2">
                      <a:hueOff val="0"/>
                      <a:satOff val="0"/>
                      <a:lumOff val="0"/>
                      <a:alphaOff val="0"/>
                    </a:schemeClr>
                  </a:lnRef>
                  <a:fillRef idx="1">
                    <a:schemeClr val="lt2">
                      <a:alpha val="90000"/>
                      <a:hueOff val="0"/>
                      <a:satOff val="0"/>
                      <a:lumOff val="0"/>
                      <a:alphaOff val="0"/>
                    </a:schemeClr>
                  </a:fillRef>
                  <a:effectRef idx="0">
                    <a:schemeClr val="lt2">
                      <a:alpha val="90000"/>
                      <a:hueOff val="0"/>
                      <a:satOff val="0"/>
                      <a:lumOff val="0"/>
                      <a:alphaOff val="0"/>
                    </a:schemeClr>
                  </a:effectRef>
                  <a:fontRef idx="minor">
                    <a:schemeClr val="dk1">
                      <a:hueOff val="0"/>
                      <a:satOff val="0"/>
                      <a:lumOff val="0"/>
                      <a:alphaOff val="0"/>
                    </a:schemeClr>
                  </a:fontRef>
                </p:style>
              </p:sp>
              <p:sp>
                <p:nvSpPr>
                  <p:cNvPr id="57" name="圓角矩形 4"/>
                  <p:cNvSpPr/>
                  <p:nvPr/>
                </p:nvSpPr>
                <p:spPr>
                  <a:xfrm>
                    <a:off x="2081540" y="2716661"/>
                    <a:ext cx="972589" cy="293975"/>
                  </a:xfrm>
                  <a:prstGeom prst="rect">
                    <a:avLst/>
                  </a:prstGeom>
                  <a:ln w="28575">
                    <a:solidFill>
                      <a:schemeClr val="tx1"/>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68580" tIns="68580" rIns="68580" bIns="68580" anchor="ctr"/>
                  <a:lstStyle/>
                  <a:p>
                    <a:pPr algn="ctr" defTabSz="800100">
                      <a:lnSpc>
                        <a:spcPct val="90000"/>
                      </a:lnSpc>
                      <a:spcAft>
                        <a:spcPct val="35000"/>
                      </a:spcAft>
                      <a:defRPr/>
                    </a:pPr>
                    <a:r>
                      <a:rPr lang="zh-TW" altLang="en-US" sz="2600" b="1" dirty="0">
                        <a:solidFill>
                          <a:srgbClr val="000000"/>
                        </a:solidFill>
                        <a:latin typeface="標楷體" panose="03000509000000000000" pitchFamily="65" charset="-120"/>
                      </a:rPr>
                      <a:t>風險</a:t>
                    </a:r>
                  </a:p>
                </p:txBody>
              </p:sp>
            </p:grpSp>
            <p:grpSp>
              <p:nvGrpSpPr>
                <p:cNvPr id="15403" name="群組 277"/>
                <p:cNvGrpSpPr>
                  <a:grpSpLocks/>
                </p:cNvGrpSpPr>
                <p:nvPr/>
              </p:nvGrpSpPr>
              <p:grpSpPr bwMode="auto">
                <a:xfrm>
                  <a:off x="632520" y="2780928"/>
                  <a:ext cx="1224136" cy="504056"/>
                  <a:chOff x="632520" y="2708920"/>
                  <a:chExt cx="991752" cy="310040"/>
                </a:xfrm>
              </p:grpSpPr>
              <p:sp>
                <p:nvSpPr>
                  <p:cNvPr id="54" name="圓角矩形 53"/>
                  <p:cNvSpPr/>
                  <p:nvPr/>
                </p:nvSpPr>
                <p:spPr>
                  <a:xfrm>
                    <a:off x="632784" y="2708896"/>
                    <a:ext cx="988374" cy="307287"/>
                  </a:xfrm>
                  <a:prstGeom prst="roundRect">
                    <a:avLst>
                      <a:gd name="adj" fmla="val 10000"/>
                    </a:avLst>
                  </a:prstGeom>
                </p:spPr>
                <p:style>
                  <a:lnRef idx="1">
                    <a:schemeClr val="dk2">
                      <a:hueOff val="0"/>
                      <a:satOff val="0"/>
                      <a:lumOff val="0"/>
                      <a:alphaOff val="0"/>
                    </a:schemeClr>
                  </a:lnRef>
                  <a:fillRef idx="1">
                    <a:schemeClr val="lt2">
                      <a:alpha val="90000"/>
                      <a:hueOff val="0"/>
                      <a:satOff val="0"/>
                      <a:lumOff val="0"/>
                      <a:alphaOff val="0"/>
                    </a:schemeClr>
                  </a:fillRef>
                  <a:effectRef idx="0">
                    <a:schemeClr val="lt2">
                      <a:alpha val="90000"/>
                      <a:hueOff val="0"/>
                      <a:satOff val="0"/>
                      <a:lumOff val="0"/>
                      <a:alphaOff val="0"/>
                    </a:schemeClr>
                  </a:effectRef>
                  <a:fontRef idx="minor">
                    <a:schemeClr val="dk1">
                      <a:hueOff val="0"/>
                      <a:satOff val="0"/>
                      <a:lumOff val="0"/>
                      <a:alphaOff val="0"/>
                    </a:schemeClr>
                  </a:fontRef>
                </p:style>
              </p:sp>
              <p:sp>
                <p:nvSpPr>
                  <p:cNvPr id="55" name="圓角矩形 4"/>
                  <p:cNvSpPr/>
                  <p:nvPr/>
                </p:nvSpPr>
                <p:spPr>
                  <a:xfrm>
                    <a:off x="642498" y="2716661"/>
                    <a:ext cx="970161" cy="293975"/>
                  </a:xfrm>
                  <a:prstGeom prst="rect">
                    <a:avLst/>
                  </a:prstGeom>
                  <a:ln w="28575">
                    <a:solidFill>
                      <a:schemeClr val="tx1"/>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68580" tIns="68580" rIns="68580" bIns="68580" anchor="ctr"/>
                  <a:lstStyle/>
                  <a:p>
                    <a:pPr algn="ctr" defTabSz="800100">
                      <a:lnSpc>
                        <a:spcPct val="90000"/>
                      </a:lnSpc>
                      <a:spcAft>
                        <a:spcPct val="35000"/>
                      </a:spcAft>
                      <a:defRPr/>
                    </a:pPr>
                    <a:r>
                      <a:rPr lang="zh-TW" altLang="en-US" sz="2600" b="1" dirty="0">
                        <a:solidFill>
                          <a:srgbClr val="000000"/>
                        </a:solidFill>
                        <a:latin typeface="標楷體" panose="03000509000000000000" pitchFamily="65" charset="-120"/>
                      </a:rPr>
                      <a:t>風險</a:t>
                    </a:r>
                  </a:p>
                </p:txBody>
              </p:sp>
            </p:grpSp>
            <p:sp>
              <p:nvSpPr>
                <p:cNvPr id="47" name="圓角矩形 4"/>
                <p:cNvSpPr/>
                <p:nvPr/>
              </p:nvSpPr>
              <p:spPr bwMode="auto">
                <a:xfrm>
                  <a:off x="644836" y="3801693"/>
                  <a:ext cx="1200483" cy="476135"/>
                </a:xfrm>
                <a:prstGeom prst="rect">
                  <a:avLst/>
                </a:prstGeom>
                <a:solidFill>
                  <a:srgbClr val="FFCCFF"/>
                </a:solidFill>
                <a:ln w="28575"/>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lIns="68580" tIns="68580" rIns="68580" bIns="68580" anchor="ctr"/>
                <a:lstStyle/>
                <a:p>
                  <a:pPr algn="ctr" defTabSz="800100">
                    <a:lnSpc>
                      <a:spcPct val="90000"/>
                    </a:lnSpc>
                    <a:spcAft>
                      <a:spcPct val="35000"/>
                    </a:spcAft>
                    <a:defRPr/>
                  </a:pPr>
                  <a:r>
                    <a:rPr lang="zh-TW" altLang="en-US" sz="2000" b="1" dirty="0">
                      <a:solidFill>
                        <a:srgbClr val="000000"/>
                      </a:solidFill>
                      <a:latin typeface="標楷體" panose="03000509000000000000" pitchFamily="65" charset="-120"/>
                    </a:rPr>
                    <a:t>控制作業</a:t>
                  </a:r>
                </a:p>
              </p:txBody>
            </p:sp>
            <p:sp>
              <p:nvSpPr>
                <p:cNvPr id="48" name="圓角矩形 4"/>
                <p:cNvSpPr/>
                <p:nvPr/>
              </p:nvSpPr>
              <p:spPr bwMode="auto">
                <a:xfrm>
                  <a:off x="2083617" y="3801693"/>
                  <a:ext cx="1200483" cy="476135"/>
                </a:xfrm>
                <a:prstGeom prst="rect">
                  <a:avLst/>
                </a:prstGeom>
                <a:solidFill>
                  <a:srgbClr val="FFCCFF"/>
                </a:solidFill>
                <a:ln w="28575"/>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lIns="68580" tIns="68580" rIns="68580" bIns="68580" anchor="ctr"/>
                <a:lstStyle/>
                <a:p>
                  <a:pPr algn="ctr" defTabSz="800100">
                    <a:lnSpc>
                      <a:spcPct val="90000"/>
                    </a:lnSpc>
                    <a:spcAft>
                      <a:spcPct val="35000"/>
                    </a:spcAft>
                    <a:defRPr/>
                  </a:pPr>
                  <a:r>
                    <a:rPr lang="zh-TW" altLang="en-US" sz="2000" b="1" dirty="0">
                      <a:solidFill>
                        <a:srgbClr val="000000"/>
                      </a:solidFill>
                      <a:latin typeface="標楷體" panose="03000509000000000000" pitchFamily="65" charset="-120"/>
                    </a:rPr>
                    <a:t>控制作業</a:t>
                  </a:r>
                </a:p>
              </p:txBody>
            </p:sp>
            <p:sp>
              <p:nvSpPr>
                <p:cNvPr id="49" name="圓角矩形 4"/>
                <p:cNvSpPr/>
                <p:nvPr/>
              </p:nvSpPr>
              <p:spPr bwMode="auto">
                <a:xfrm>
                  <a:off x="1079467" y="1990939"/>
                  <a:ext cx="1708553" cy="405796"/>
                </a:xfrm>
                <a:prstGeom prst="rect">
                  <a:avLst/>
                </a:prstGeom>
                <a:solidFill>
                  <a:srgbClr val="BAE18F"/>
                </a:solidFill>
                <a:ln w="28575">
                  <a:solidFill>
                    <a:srgbClr val="008000"/>
                  </a:solidFill>
                </a:ln>
              </p:spPr>
              <p:style>
                <a:lnRef idx="1">
                  <a:schemeClr val="accent6"/>
                </a:lnRef>
                <a:fillRef idx="2">
                  <a:schemeClr val="accent6"/>
                </a:fillRef>
                <a:effectRef idx="1">
                  <a:schemeClr val="accent6"/>
                </a:effectRef>
                <a:fontRef idx="minor">
                  <a:schemeClr val="dk1"/>
                </a:fontRef>
              </p:style>
              <p:txBody>
                <a:bodyPr lIns="68580" tIns="68580" rIns="68580" bIns="68580" anchor="ctr"/>
                <a:lstStyle/>
                <a:p>
                  <a:pPr algn="ctr" defTabSz="800100">
                    <a:lnSpc>
                      <a:spcPct val="90000"/>
                    </a:lnSpc>
                    <a:spcAft>
                      <a:spcPct val="35000"/>
                    </a:spcAft>
                    <a:defRPr/>
                  </a:pPr>
                  <a:r>
                    <a:rPr lang="zh-TW" altLang="en-US" sz="2600" b="1" dirty="0">
                      <a:solidFill>
                        <a:srgbClr val="000000"/>
                      </a:solidFill>
                      <a:latin typeface="標楷體" panose="03000509000000000000" pitchFamily="65" charset="-120"/>
                    </a:rPr>
                    <a:t>單位目標</a:t>
                  </a:r>
                </a:p>
              </p:txBody>
            </p:sp>
            <p:cxnSp>
              <p:nvCxnSpPr>
                <p:cNvPr id="50" name="直線單箭頭接點 49"/>
                <p:cNvCxnSpPr>
                  <a:stCxn id="55" idx="0"/>
                </p:cNvCxnSpPr>
                <p:nvPr/>
              </p:nvCxnSpPr>
              <p:spPr>
                <a:xfrm rot="5400000" flipH="1" flipV="1">
                  <a:off x="1402217" y="2263790"/>
                  <a:ext cx="375136" cy="687918"/>
                </a:xfrm>
                <a:prstGeom prst="straightConnector1">
                  <a:avLst/>
                </a:prstGeom>
                <a:ln>
                  <a:solidFill>
                    <a:srgbClr val="0070C0"/>
                  </a:solidFill>
                  <a:headEnd type="arrow"/>
                  <a:tailEnd type="arrow"/>
                </a:ln>
              </p:spPr>
              <p:style>
                <a:lnRef idx="2">
                  <a:schemeClr val="dk1"/>
                </a:lnRef>
                <a:fillRef idx="0">
                  <a:schemeClr val="dk1"/>
                </a:fillRef>
                <a:effectRef idx="1">
                  <a:schemeClr val="dk1"/>
                </a:effectRef>
                <a:fontRef idx="minor">
                  <a:schemeClr val="tx1"/>
                </a:fontRef>
              </p:style>
            </p:cxnSp>
            <p:cxnSp>
              <p:nvCxnSpPr>
                <p:cNvPr id="51" name="直線單箭頭接點 50"/>
                <p:cNvCxnSpPr>
                  <a:stCxn id="57" idx="0"/>
                </p:cNvCxnSpPr>
                <p:nvPr/>
              </p:nvCxnSpPr>
              <p:spPr>
                <a:xfrm rot="16200000" flipV="1">
                  <a:off x="2120858" y="2233067"/>
                  <a:ext cx="375136" cy="749365"/>
                </a:xfrm>
                <a:prstGeom prst="straightConnector1">
                  <a:avLst/>
                </a:prstGeom>
                <a:ln>
                  <a:solidFill>
                    <a:srgbClr val="0070C0"/>
                  </a:solidFill>
                  <a:headEnd type="arrow"/>
                  <a:tailEnd type="arrow"/>
                </a:ln>
              </p:spPr>
              <p:style>
                <a:lnRef idx="2">
                  <a:schemeClr val="dk1"/>
                </a:lnRef>
                <a:fillRef idx="0">
                  <a:schemeClr val="dk1"/>
                </a:fillRef>
                <a:effectRef idx="1">
                  <a:schemeClr val="dk1"/>
                </a:effectRef>
                <a:fontRef idx="minor">
                  <a:schemeClr val="tx1"/>
                </a:fontRef>
              </p:style>
            </p:cxnSp>
            <p:cxnSp>
              <p:nvCxnSpPr>
                <p:cNvPr id="52" name="直線單箭頭接點 51"/>
                <p:cNvCxnSpPr>
                  <a:stCxn id="47" idx="0"/>
                  <a:endCxn id="54" idx="2"/>
                </p:cNvCxnSpPr>
                <p:nvPr/>
              </p:nvCxnSpPr>
              <p:spPr>
                <a:xfrm rot="16200000" flipV="1">
                  <a:off x="986116" y="3543787"/>
                  <a:ext cx="519420" cy="0"/>
                </a:xfrm>
                <a:prstGeom prst="straightConnector1">
                  <a:avLst/>
                </a:prstGeom>
                <a:ln>
                  <a:solidFill>
                    <a:srgbClr val="0070C0"/>
                  </a:solidFill>
                  <a:headEnd type="arrow"/>
                  <a:tailEnd type="arrow"/>
                </a:ln>
              </p:spPr>
              <p:style>
                <a:lnRef idx="2">
                  <a:schemeClr val="dk1"/>
                </a:lnRef>
                <a:fillRef idx="0">
                  <a:schemeClr val="dk1"/>
                </a:fillRef>
                <a:effectRef idx="1">
                  <a:schemeClr val="dk1"/>
                </a:effectRef>
                <a:fontRef idx="minor">
                  <a:schemeClr val="tx1"/>
                </a:fontRef>
              </p:style>
            </p:cxnSp>
            <p:cxnSp>
              <p:nvCxnSpPr>
                <p:cNvPr id="53" name="直線單箭頭接點 52"/>
                <p:cNvCxnSpPr>
                  <a:stCxn id="48" idx="0"/>
                  <a:endCxn id="56" idx="2"/>
                </p:cNvCxnSpPr>
                <p:nvPr/>
              </p:nvCxnSpPr>
              <p:spPr>
                <a:xfrm rot="16200000" flipV="1">
                  <a:off x="2423399" y="3543787"/>
                  <a:ext cx="519420" cy="0"/>
                </a:xfrm>
                <a:prstGeom prst="straightConnector1">
                  <a:avLst/>
                </a:prstGeom>
                <a:ln>
                  <a:solidFill>
                    <a:srgbClr val="0070C0"/>
                  </a:solidFill>
                  <a:headEnd type="arrow"/>
                  <a:tailEnd type="arrow"/>
                </a:ln>
              </p:spPr>
              <p:style>
                <a:lnRef idx="2">
                  <a:schemeClr val="dk1"/>
                </a:lnRef>
                <a:fillRef idx="0">
                  <a:schemeClr val="dk1"/>
                </a:fillRef>
                <a:effectRef idx="1">
                  <a:schemeClr val="dk1"/>
                </a:effectRef>
                <a:fontRef idx="minor">
                  <a:schemeClr val="tx1"/>
                </a:fontRef>
              </p:style>
            </p:cxnSp>
          </p:grpSp>
          <p:grpSp>
            <p:nvGrpSpPr>
              <p:cNvPr id="15380" name="群組 295"/>
              <p:cNvGrpSpPr>
                <a:grpSpLocks/>
              </p:cNvGrpSpPr>
              <p:nvPr/>
            </p:nvGrpSpPr>
            <p:grpSpPr bwMode="auto">
              <a:xfrm>
                <a:off x="4171" y="1742"/>
                <a:ext cx="1671" cy="1413"/>
                <a:chOff x="644852" y="1958156"/>
                <a:chExt cx="2651751" cy="2319397"/>
              </a:xfrm>
            </p:grpSpPr>
            <p:grpSp>
              <p:nvGrpSpPr>
                <p:cNvPr id="15392" name="群組 296"/>
                <p:cNvGrpSpPr>
                  <a:grpSpLocks/>
                </p:cNvGrpSpPr>
                <p:nvPr/>
              </p:nvGrpSpPr>
              <p:grpSpPr bwMode="auto">
                <a:xfrm>
                  <a:off x="2072189" y="2780327"/>
                  <a:ext cx="1224414" cy="504005"/>
                  <a:chOff x="2072282" y="2708544"/>
                  <a:chExt cx="991977" cy="310008"/>
                </a:xfrm>
              </p:grpSpPr>
              <p:sp>
                <p:nvSpPr>
                  <p:cNvPr id="43" name="圓角矩形 42"/>
                  <p:cNvSpPr/>
                  <p:nvPr/>
                </p:nvSpPr>
                <p:spPr>
                  <a:xfrm>
                    <a:off x="2072381" y="2708754"/>
                    <a:ext cx="991482" cy="309551"/>
                  </a:xfrm>
                  <a:prstGeom prst="roundRect">
                    <a:avLst>
                      <a:gd name="adj" fmla="val 10000"/>
                    </a:avLst>
                  </a:prstGeom>
                </p:spPr>
                <p:style>
                  <a:lnRef idx="1">
                    <a:schemeClr val="dk2">
                      <a:hueOff val="0"/>
                      <a:satOff val="0"/>
                      <a:lumOff val="0"/>
                      <a:alphaOff val="0"/>
                    </a:schemeClr>
                  </a:lnRef>
                  <a:fillRef idx="1">
                    <a:schemeClr val="lt2">
                      <a:alpha val="90000"/>
                      <a:hueOff val="0"/>
                      <a:satOff val="0"/>
                      <a:lumOff val="0"/>
                      <a:alphaOff val="0"/>
                    </a:schemeClr>
                  </a:fillRef>
                  <a:effectRef idx="0">
                    <a:schemeClr val="lt2">
                      <a:alpha val="90000"/>
                      <a:hueOff val="0"/>
                      <a:satOff val="0"/>
                      <a:lumOff val="0"/>
                      <a:alphaOff val="0"/>
                    </a:schemeClr>
                  </a:effectRef>
                  <a:fontRef idx="minor">
                    <a:schemeClr val="dk1">
                      <a:hueOff val="0"/>
                      <a:satOff val="0"/>
                      <a:lumOff val="0"/>
                      <a:alphaOff val="0"/>
                    </a:schemeClr>
                  </a:fontRef>
                </p:style>
              </p:sp>
              <p:sp>
                <p:nvSpPr>
                  <p:cNvPr id="44" name="圓角矩形 4"/>
                  <p:cNvSpPr/>
                  <p:nvPr/>
                </p:nvSpPr>
                <p:spPr>
                  <a:xfrm>
                    <a:off x="2082089" y="2716520"/>
                    <a:ext cx="972065" cy="294019"/>
                  </a:xfrm>
                  <a:prstGeom prst="rect">
                    <a:avLst/>
                  </a:prstGeom>
                  <a:ln w="28575">
                    <a:solidFill>
                      <a:schemeClr val="tx1"/>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68580" tIns="68580" rIns="68580" bIns="68580" anchor="ctr"/>
                  <a:lstStyle/>
                  <a:p>
                    <a:pPr algn="ctr" defTabSz="800100">
                      <a:lnSpc>
                        <a:spcPct val="90000"/>
                      </a:lnSpc>
                      <a:spcAft>
                        <a:spcPct val="35000"/>
                      </a:spcAft>
                      <a:defRPr/>
                    </a:pPr>
                    <a:r>
                      <a:rPr lang="zh-TW" altLang="en-US" sz="2600" b="1" dirty="0">
                        <a:solidFill>
                          <a:srgbClr val="000000"/>
                        </a:solidFill>
                        <a:latin typeface="標楷體" panose="03000509000000000000" pitchFamily="65" charset="-120"/>
                      </a:rPr>
                      <a:t>風險</a:t>
                    </a:r>
                  </a:p>
                </p:txBody>
              </p:sp>
            </p:grpSp>
            <p:sp>
              <p:nvSpPr>
                <p:cNvPr id="36" name="圓角矩形 4"/>
                <p:cNvSpPr/>
                <p:nvPr/>
              </p:nvSpPr>
              <p:spPr bwMode="auto">
                <a:xfrm>
                  <a:off x="644792" y="3801623"/>
                  <a:ext cx="1199835" cy="476205"/>
                </a:xfrm>
                <a:prstGeom prst="rect">
                  <a:avLst/>
                </a:prstGeom>
                <a:solidFill>
                  <a:srgbClr val="FFCCFF"/>
                </a:solidFill>
                <a:ln w="28575"/>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lIns="68580" tIns="68580" rIns="68580" bIns="68580" anchor="ctr"/>
                <a:lstStyle/>
                <a:p>
                  <a:pPr algn="ctr" defTabSz="800100">
                    <a:lnSpc>
                      <a:spcPct val="90000"/>
                    </a:lnSpc>
                    <a:spcAft>
                      <a:spcPct val="35000"/>
                    </a:spcAft>
                    <a:defRPr/>
                  </a:pPr>
                  <a:r>
                    <a:rPr lang="zh-TW" altLang="en-US" sz="2000" b="1" dirty="0">
                      <a:solidFill>
                        <a:srgbClr val="000000"/>
                      </a:solidFill>
                      <a:latin typeface="標楷體" panose="03000509000000000000" pitchFamily="65" charset="-120"/>
                    </a:rPr>
                    <a:t>控制作業</a:t>
                  </a:r>
                </a:p>
              </p:txBody>
            </p:sp>
            <p:sp>
              <p:nvSpPr>
                <p:cNvPr id="37" name="圓角矩形 4"/>
                <p:cNvSpPr/>
                <p:nvPr/>
              </p:nvSpPr>
              <p:spPr bwMode="auto">
                <a:xfrm>
                  <a:off x="2084295" y="3801623"/>
                  <a:ext cx="1199836" cy="476205"/>
                </a:xfrm>
                <a:prstGeom prst="rect">
                  <a:avLst/>
                </a:prstGeom>
                <a:solidFill>
                  <a:srgbClr val="FFCCFF"/>
                </a:solidFill>
                <a:ln w="28575"/>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lIns="68580" tIns="68580" rIns="68580" bIns="68580" anchor="ctr"/>
                <a:lstStyle/>
                <a:p>
                  <a:pPr algn="ctr" defTabSz="800100">
                    <a:lnSpc>
                      <a:spcPct val="90000"/>
                    </a:lnSpc>
                    <a:spcAft>
                      <a:spcPct val="35000"/>
                    </a:spcAft>
                    <a:defRPr/>
                  </a:pPr>
                  <a:r>
                    <a:rPr lang="zh-TW" altLang="en-US" sz="2000" b="1" dirty="0">
                      <a:solidFill>
                        <a:srgbClr val="000000"/>
                      </a:solidFill>
                      <a:latin typeface="標楷體" panose="03000509000000000000" pitchFamily="65" charset="-120"/>
                    </a:rPr>
                    <a:t>控制作業</a:t>
                  </a:r>
                </a:p>
              </p:txBody>
            </p:sp>
            <p:sp>
              <p:nvSpPr>
                <p:cNvPr id="38" name="圓角矩形 4"/>
                <p:cNvSpPr/>
                <p:nvPr/>
              </p:nvSpPr>
              <p:spPr bwMode="auto">
                <a:xfrm>
                  <a:off x="1077691" y="1958132"/>
                  <a:ext cx="1710627" cy="405856"/>
                </a:xfrm>
                <a:prstGeom prst="rect">
                  <a:avLst/>
                </a:prstGeom>
                <a:solidFill>
                  <a:srgbClr val="BAE18F"/>
                </a:solidFill>
                <a:ln w="28575">
                  <a:solidFill>
                    <a:srgbClr val="008000"/>
                  </a:solidFill>
                </a:ln>
              </p:spPr>
              <p:style>
                <a:lnRef idx="1">
                  <a:schemeClr val="accent6"/>
                </a:lnRef>
                <a:fillRef idx="2">
                  <a:schemeClr val="accent6"/>
                </a:fillRef>
                <a:effectRef idx="1">
                  <a:schemeClr val="accent6"/>
                </a:effectRef>
                <a:fontRef idx="minor">
                  <a:schemeClr val="dk1"/>
                </a:fontRef>
              </p:style>
              <p:txBody>
                <a:bodyPr lIns="68580" tIns="68580" rIns="68580" bIns="68580" anchor="ctr"/>
                <a:lstStyle/>
                <a:p>
                  <a:pPr algn="ctr" defTabSz="800100">
                    <a:lnSpc>
                      <a:spcPct val="90000"/>
                    </a:lnSpc>
                    <a:spcAft>
                      <a:spcPct val="35000"/>
                    </a:spcAft>
                    <a:defRPr/>
                  </a:pPr>
                  <a:r>
                    <a:rPr lang="zh-TW" altLang="en-US" sz="2600" b="1" dirty="0">
                      <a:solidFill>
                        <a:srgbClr val="000000"/>
                      </a:solidFill>
                      <a:latin typeface="標楷體" panose="03000509000000000000" pitchFamily="65" charset="-120"/>
                    </a:rPr>
                    <a:t>單位目標</a:t>
                  </a:r>
                </a:p>
              </p:txBody>
            </p:sp>
            <p:cxnSp>
              <p:nvCxnSpPr>
                <p:cNvPr id="39" name="直線單箭頭接點 38"/>
                <p:cNvCxnSpPr/>
                <p:nvPr/>
              </p:nvCxnSpPr>
              <p:spPr>
                <a:xfrm rot="5400000" flipH="1" flipV="1">
                  <a:off x="1402537" y="2263133"/>
                  <a:ext cx="373389" cy="690542"/>
                </a:xfrm>
                <a:prstGeom prst="straightConnector1">
                  <a:avLst/>
                </a:prstGeom>
                <a:ln>
                  <a:solidFill>
                    <a:srgbClr val="0070C0"/>
                  </a:solidFill>
                  <a:headEnd type="arrow"/>
                  <a:tailEnd type="arrow"/>
                </a:ln>
              </p:spPr>
              <p:style>
                <a:lnRef idx="2">
                  <a:schemeClr val="dk1"/>
                </a:lnRef>
                <a:fillRef idx="0">
                  <a:schemeClr val="dk1"/>
                </a:fillRef>
                <a:effectRef idx="1">
                  <a:schemeClr val="dk1"/>
                </a:effectRef>
                <a:fontRef idx="minor">
                  <a:schemeClr val="tx1"/>
                </a:fontRef>
              </p:style>
            </p:cxnSp>
            <p:cxnSp>
              <p:nvCxnSpPr>
                <p:cNvPr id="40" name="直線單箭頭接點 39"/>
                <p:cNvCxnSpPr>
                  <a:stCxn id="44" idx="0"/>
                </p:cNvCxnSpPr>
                <p:nvPr/>
              </p:nvCxnSpPr>
              <p:spPr>
                <a:xfrm rot="16200000" flipV="1">
                  <a:off x="2122288" y="2233924"/>
                  <a:ext cx="373389" cy="748961"/>
                </a:xfrm>
                <a:prstGeom prst="straightConnector1">
                  <a:avLst/>
                </a:prstGeom>
                <a:ln>
                  <a:solidFill>
                    <a:srgbClr val="0070C0"/>
                  </a:solidFill>
                  <a:headEnd type="arrow"/>
                  <a:tailEnd type="arrow"/>
                </a:ln>
              </p:spPr>
              <p:style>
                <a:lnRef idx="2">
                  <a:schemeClr val="dk1"/>
                </a:lnRef>
                <a:fillRef idx="0">
                  <a:schemeClr val="dk1"/>
                </a:fillRef>
                <a:effectRef idx="1">
                  <a:schemeClr val="dk1"/>
                </a:effectRef>
                <a:fontRef idx="minor">
                  <a:schemeClr val="tx1"/>
                </a:fontRef>
              </p:style>
            </p:cxnSp>
            <p:cxnSp>
              <p:nvCxnSpPr>
                <p:cNvPr id="41" name="直線單箭頭接點 40"/>
                <p:cNvCxnSpPr>
                  <a:stCxn id="36" idx="0"/>
                </p:cNvCxnSpPr>
                <p:nvPr/>
              </p:nvCxnSpPr>
              <p:spPr>
                <a:xfrm flipV="1">
                  <a:off x="1243961" y="3256873"/>
                  <a:ext cx="22468" cy="544750"/>
                </a:xfrm>
                <a:prstGeom prst="straightConnector1">
                  <a:avLst/>
                </a:prstGeom>
                <a:ln>
                  <a:solidFill>
                    <a:srgbClr val="0070C0"/>
                  </a:solidFill>
                  <a:headEnd type="arrow"/>
                  <a:tailEnd type="arrow"/>
                </a:ln>
              </p:spPr>
              <p:style>
                <a:lnRef idx="2">
                  <a:schemeClr val="dk1"/>
                </a:lnRef>
                <a:fillRef idx="0">
                  <a:schemeClr val="dk1"/>
                </a:fillRef>
                <a:effectRef idx="1">
                  <a:schemeClr val="dk1"/>
                </a:effectRef>
                <a:fontRef idx="minor">
                  <a:schemeClr val="tx1"/>
                </a:fontRef>
              </p:style>
            </p:cxnSp>
            <p:cxnSp>
              <p:nvCxnSpPr>
                <p:cNvPr id="42" name="直線單箭頭接點 41"/>
                <p:cNvCxnSpPr>
                  <a:stCxn id="37" idx="0"/>
                  <a:endCxn id="43" idx="2"/>
                </p:cNvCxnSpPr>
                <p:nvPr/>
              </p:nvCxnSpPr>
              <p:spPr>
                <a:xfrm rot="16200000" flipV="1">
                  <a:off x="2423715" y="3543678"/>
                  <a:ext cx="519496" cy="0"/>
                </a:xfrm>
                <a:prstGeom prst="straightConnector1">
                  <a:avLst/>
                </a:prstGeom>
                <a:ln>
                  <a:solidFill>
                    <a:srgbClr val="0070C0"/>
                  </a:solidFill>
                  <a:headEnd type="arrow"/>
                  <a:tailEnd type="arrow"/>
                </a:ln>
              </p:spPr>
              <p:style>
                <a:lnRef idx="2">
                  <a:schemeClr val="dk1"/>
                </a:lnRef>
                <a:fillRef idx="0">
                  <a:schemeClr val="dk1"/>
                </a:fillRef>
                <a:effectRef idx="1">
                  <a:schemeClr val="dk1"/>
                </a:effectRef>
                <a:fontRef idx="minor">
                  <a:schemeClr val="tx1"/>
                </a:fontRef>
              </p:style>
            </p:cxnSp>
          </p:grpSp>
          <p:cxnSp>
            <p:nvCxnSpPr>
              <p:cNvPr id="24" name="直線單箭頭接點 23"/>
              <p:cNvCxnSpPr/>
              <p:nvPr/>
            </p:nvCxnSpPr>
            <p:spPr>
              <a:xfrm rot="5400000" flipH="1" flipV="1">
                <a:off x="856" y="3302"/>
                <a:ext cx="266" cy="1"/>
              </a:xfrm>
              <a:prstGeom prst="straightConnector1">
                <a:avLst/>
              </a:prstGeom>
              <a:ln>
                <a:solidFill>
                  <a:srgbClr val="0070C0"/>
                </a:solidFill>
                <a:tailEnd type="arrow"/>
              </a:ln>
            </p:spPr>
            <p:style>
              <a:lnRef idx="2">
                <a:schemeClr val="dk1"/>
              </a:lnRef>
              <a:fillRef idx="0">
                <a:schemeClr val="dk1"/>
              </a:fillRef>
              <a:effectRef idx="1">
                <a:schemeClr val="dk1"/>
              </a:effectRef>
              <a:fontRef idx="minor">
                <a:schemeClr val="tx1"/>
              </a:fontRef>
            </p:style>
          </p:cxnSp>
          <p:cxnSp>
            <p:nvCxnSpPr>
              <p:cNvPr id="25" name="直線單箭頭接點 24"/>
              <p:cNvCxnSpPr/>
              <p:nvPr/>
            </p:nvCxnSpPr>
            <p:spPr>
              <a:xfrm rot="5400000" flipH="1" flipV="1">
                <a:off x="1770" y="3298"/>
                <a:ext cx="263" cy="2"/>
              </a:xfrm>
              <a:prstGeom prst="straightConnector1">
                <a:avLst/>
              </a:prstGeom>
              <a:ln>
                <a:solidFill>
                  <a:srgbClr val="0070C0"/>
                </a:solidFill>
                <a:tailEnd type="arrow"/>
              </a:ln>
            </p:spPr>
            <p:style>
              <a:lnRef idx="2">
                <a:schemeClr val="dk1"/>
              </a:lnRef>
              <a:fillRef idx="0">
                <a:schemeClr val="dk1"/>
              </a:fillRef>
              <a:effectRef idx="1">
                <a:schemeClr val="dk1"/>
              </a:effectRef>
              <a:fontRef idx="minor">
                <a:schemeClr val="tx1"/>
              </a:fontRef>
            </p:style>
          </p:cxnSp>
          <p:cxnSp>
            <p:nvCxnSpPr>
              <p:cNvPr id="26" name="直線單箭頭接點 25"/>
              <p:cNvCxnSpPr/>
              <p:nvPr/>
            </p:nvCxnSpPr>
            <p:spPr>
              <a:xfrm rot="5400000" flipH="1" flipV="1">
                <a:off x="2670" y="3302"/>
                <a:ext cx="266" cy="1"/>
              </a:xfrm>
              <a:prstGeom prst="straightConnector1">
                <a:avLst/>
              </a:prstGeom>
              <a:ln>
                <a:solidFill>
                  <a:srgbClr val="0070C0"/>
                </a:solidFill>
                <a:tailEnd type="arrow"/>
              </a:ln>
            </p:spPr>
            <p:style>
              <a:lnRef idx="2">
                <a:schemeClr val="dk1"/>
              </a:lnRef>
              <a:fillRef idx="0">
                <a:schemeClr val="dk1"/>
              </a:fillRef>
              <a:effectRef idx="1">
                <a:schemeClr val="dk1"/>
              </a:effectRef>
              <a:fontRef idx="minor">
                <a:schemeClr val="tx1"/>
              </a:fontRef>
            </p:style>
          </p:cxnSp>
          <p:cxnSp>
            <p:nvCxnSpPr>
              <p:cNvPr id="27" name="直線單箭頭接點 26"/>
              <p:cNvCxnSpPr/>
              <p:nvPr/>
            </p:nvCxnSpPr>
            <p:spPr>
              <a:xfrm rot="5400000" flipH="1" flipV="1">
                <a:off x="3578" y="3302"/>
                <a:ext cx="266" cy="1"/>
              </a:xfrm>
              <a:prstGeom prst="straightConnector1">
                <a:avLst/>
              </a:prstGeom>
              <a:ln>
                <a:solidFill>
                  <a:srgbClr val="0070C0"/>
                </a:solidFill>
                <a:tailEnd type="arrow"/>
              </a:ln>
            </p:spPr>
            <p:style>
              <a:lnRef idx="2">
                <a:schemeClr val="dk1"/>
              </a:lnRef>
              <a:fillRef idx="0">
                <a:schemeClr val="dk1"/>
              </a:fillRef>
              <a:effectRef idx="1">
                <a:schemeClr val="dk1"/>
              </a:effectRef>
              <a:fontRef idx="minor">
                <a:schemeClr val="tx1"/>
              </a:fontRef>
            </p:style>
          </p:cxnSp>
          <p:cxnSp>
            <p:nvCxnSpPr>
              <p:cNvPr id="28" name="直線單箭頭接點 27"/>
              <p:cNvCxnSpPr/>
              <p:nvPr/>
            </p:nvCxnSpPr>
            <p:spPr>
              <a:xfrm rot="5400000" flipH="1" flipV="1">
                <a:off x="5391" y="3302"/>
                <a:ext cx="265" cy="0"/>
              </a:xfrm>
              <a:prstGeom prst="straightConnector1">
                <a:avLst/>
              </a:prstGeom>
              <a:ln>
                <a:solidFill>
                  <a:srgbClr val="0070C0"/>
                </a:solidFill>
                <a:tailEnd type="arrow"/>
              </a:ln>
            </p:spPr>
            <p:style>
              <a:lnRef idx="2">
                <a:schemeClr val="dk1"/>
              </a:lnRef>
              <a:fillRef idx="0">
                <a:schemeClr val="dk1"/>
              </a:fillRef>
              <a:effectRef idx="1">
                <a:schemeClr val="dk1"/>
              </a:effectRef>
              <a:fontRef idx="minor">
                <a:schemeClr val="tx1"/>
              </a:fontRef>
            </p:style>
          </p:cxnSp>
          <p:cxnSp>
            <p:nvCxnSpPr>
              <p:cNvPr id="29" name="直線單箭頭接點 28"/>
              <p:cNvCxnSpPr/>
              <p:nvPr/>
            </p:nvCxnSpPr>
            <p:spPr>
              <a:xfrm rot="5400000" flipH="1" flipV="1">
                <a:off x="4491" y="3298"/>
                <a:ext cx="263" cy="2"/>
              </a:xfrm>
              <a:prstGeom prst="straightConnector1">
                <a:avLst/>
              </a:prstGeom>
              <a:ln>
                <a:solidFill>
                  <a:srgbClr val="0070C0"/>
                </a:solidFill>
                <a:tailEnd type="arrow"/>
              </a:ln>
            </p:spPr>
            <p:style>
              <a:lnRef idx="2">
                <a:schemeClr val="dk1"/>
              </a:lnRef>
              <a:fillRef idx="0">
                <a:schemeClr val="dk1"/>
              </a:fillRef>
              <a:effectRef idx="1">
                <a:schemeClr val="dk1"/>
              </a:effectRef>
              <a:fontRef idx="minor">
                <a:schemeClr val="tx1"/>
              </a:fontRef>
            </p:style>
          </p:cxnSp>
          <p:cxnSp>
            <p:nvCxnSpPr>
              <p:cNvPr id="30" name="直線單箭頭接點 29"/>
              <p:cNvCxnSpPr/>
              <p:nvPr/>
            </p:nvCxnSpPr>
            <p:spPr>
              <a:xfrm rot="5400000">
                <a:off x="5120" y="3565"/>
                <a:ext cx="263" cy="1"/>
              </a:xfrm>
              <a:prstGeom prst="straightConnector1">
                <a:avLst/>
              </a:prstGeom>
              <a:ln>
                <a:solidFill>
                  <a:srgbClr val="0070C0"/>
                </a:solidFill>
                <a:tailEnd type="arrow"/>
              </a:ln>
            </p:spPr>
            <p:style>
              <a:lnRef idx="2">
                <a:schemeClr val="dk1"/>
              </a:lnRef>
              <a:fillRef idx="0">
                <a:schemeClr val="dk1"/>
              </a:fillRef>
              <a:effectRef idx="1">
                <a:schemeClr val="dk1"/>
              </a:effectRef>
              <a:fontRef idx="minor">
                <a:schemeClr val="tx1"/>
              </a:fontRef>
            </p:style>
          </p:cxnSp>
          <p:cxnSp>
            <p:nvCxnSpPr>
              <p:cNvPr id="31" name="直線單箭頭接點 30"/>
              <p:cNvCxnSpPr/>
              <p:nvPr/>
            </p:nvCxnSpPr>
            <p:spPr>
              <a:xfrm rot="5400000">
                <a:off x="3762" y="3564"/>
                <a:ext cx="263" cy="4"/>
              </a:xfrm>
              <a:prstGeom prst="straightConnector1">
                <a:avLst/>
              </a:prstGeom>
              <a:ln>
                <a:solidFill>
                  <a:srgbClr val="0070C0"/>
                </a:solidFill>
                <a:tailEnd type="arrow"/>
              </a:ln>
            </p:spPr>
            <p:style>
              <a:lnRef idx="2">
                <a:schemeClr val="dk1"/>
              </a:lnRef>
              <a:fillRef idx="0">
                <a:schemeClr val="dk1"/>
              </a:fillRef>
              <a:effectRef idx="1">
                <a:schemeClr val="dk1"/>
              </a:effectRef>
              <a:fontRef idx="minor">
                <a:schemeClr val="tx1"/>
              </a:fontRef>
            </p:style>
          </p:cxnSp>
          <p:cxnSp>
            <p:nvCxnSpPr>
              <p:cNvPr id="32" name="直線單箭頭接點 31"/>
              <p:cNvCxnSpPr/>
              <p:nvPr/>
            </p:nvCxnSpPr>
            <p:spPr>
              <a:xfrm rot="5400000">
                <a:off x="2399" y="3564"/>
                <a:ext cx="263" cy="4"/>
              </a:xfrm>
              <a:prstGeom prst="straightConnector1">
                <a:avLst/>
              </a:prstGeom>
              <a:ln>
                <a:solidFill>
                  <a:srgbClr val="0070C0"/>
                </a:solidFill>
                <a:tailEnd type="arrow"/>
              </a:ln>
            </p:spPr>
            <p:style>
              <a:lnRef idx="2">
                <a:schemeClr val="dk1"/>
              </a:lnRef>
              <a:fillRef idx="0">
                <a:schemeClr val="dk1"/>
              </a:fillRef>
              <a:effectRef idx="1">
                <a:schemeClr val="dk1"/>
              </a:effectRef>
              <a:fontRef idx="minor">
                <a:schemeClr val="tx1"/>
              </a:fontRef>
            </p:style>
          </p:cxnSp>
          <p:cxnSp>
            <p:nvCxnSpPr>
              <p:cNvPr id="33" name="直線單箭頭接點 32"/>
              <p:cNvCxnSpPr/>
              <p:nvPr/>
            </p:nvCxnSpPr>
            <p:spPr>
              <a:xfrm rot="5400000">
                <a:off x="1039" y="3565"/>
                <a:ext cx="263" cy="1"/>
              </a:xfrm>
              <a:prstGeom prst="straightConnector1">
                <a:avLst/>
              </a:prstGeom>
              <a:ln>
                <a:solidFill>
                  <a:srgbClr val="0070C0"/>
                </a:solidFill>
                <a:tailEnd type="arrow"/>
              </a:ln>
            </p:spPr>
            <p:style>
              <a:lnRef idx="2">
                <a:schemeClr val="dk1"/>
              </a:lnRef>
              <a:fillRef idx="0">
                <a:schemeClr val="dk1"/>
              </a:fillRef>
              <a:effectRef idx="1">
                <a:schemeClr val="dk1"/>
              </a:effectRef>
              <a:fontRef idx="minor">
                <a:schemeClr val="tx1"/>
              </a:fontRef>
            </p:style>
          </p:cxnSp>
          <p:sp>
            <p:nvSpPr>
              <p:cNvPr id="34" name="上-下雙向箭號 33"/>
              <p:cNvSpPr/>
              <p:nvPr/>
            </p:nvSpPr>
            <p:spPr>
              <a:xfrm>
                <a:off x="3030" y="898"/>
                <a:ext cx="136" cy="219"/>
              </a:xfrm>
              <a:prstGeom prst="up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zh-TW" altLang="zh-TW">
                  <a:solidFill>
                    <a:srgbClr val="FFFFFF"/>
                  </a:solidFill>
                  <a:latin typeface="標楷體" pitchFamily="65" charset="-120"/>
                </a:endParaRPr>
              </a:p>
            </p:txBody>
          </p:sp>
        </p:grpSp>
        <p:sp>
          <p:nvSpPr>
            <p:cNvPr id="15367" name="圓角矩形 4"/>
            <p:cNvSpPr>
              <a:spLocks noChangeArrowheads="1"/>
            </p:cNvSpPr>
            <p:nvPr/>
          </p:nvSpPr>
          <p:spPr bwMode="auto">
            <a:xfrm>
              <a:off x="4163" y="2251"/>
              <a:ext cx="757" cy="291"/>
            </a:xfrm>
            <a:prstGeom prst="rect">
              <a:avLst/>
            </a:prstGeom>
            <a:solidFill>
              <a:schemeClr val="bg2"/>
            </a:solidFill>
            <a:ln w="28575">
              <a:solidFill>
                <a:schemeClr val="tx1"/>
              </a:solidFill>
              <a:miter lim="800000"/>
              <a:headEnd/>
              <a:tailEnd/>
            </a:ln>
          </p:spPr>
          <p:txBody>
            <a:bodyPr lIns="68580" tIns="68580" rIns="68580" bIns="68580" anchor="ctr"/>
            <a:lstStyle>
              <a:lvl1pPr defTabSz="800100" eaLnBrk="0" hangingPunct="0">
                <a:defRPr kumimoji="1" sz="2400">
                  <a:solidFill>
                    <a:schemeClr val="tx1"/>
                  </a:solidFill>
                  <a:latin typeface="Tahoma" pitchFamily="34" charset="0"/>
                  <a:ea typeface="新細明體" pitchFamily="18" charset="-120"/>
                </a:defRPr>
              </a:lvl1pPr>
              <a:lvl2pPr marL="742950" indent="-285750" defTabSz="800100" eaLnBrk="0" hangingPunct="0">
                <a:defRPr kumimoji="1" sz="2400">
                  <a:solidFill>
                    <a:schemeClr val="tx1"/>
                  </a:solidFill>
                  <a:latin typeface="Tahoma" pitchFamily="34" charset="0"/>
                  <a:ea typeface="新細明體" pitchFamily="18" charset="-120"/>
                </a:defRPr>
              </a:lvl2pPr>
              <a:lvl3pPr marL="1143000" indent="-228600" defTabSz="800100" eaLnBrk="0" hangingPunct="0">
                <a:defRPr kumimoji="1" sz="2400">
                  <a:solidFill>
                    <a:schemeClr val="tx1"/>
                  </a:solidFill>
                  <a:latin typeface="Tahoma" pitchFamily="34" charset="0"/>
                  <a:ea typeface="新細明體" pitchFamily="18" charset="-120"/>
                </a:defRPr>
              </a:lvl3pPr>
              <a:lvl4pPr marL="1600200" indent="-228600" defTabSz="800100" eaLnBrk="0" hangingPunct="0">
                <a:defRPr kumimoji="1" sz="2400">
                  <a:solidFill>
                    <a:schemeClr val="tx1"/>
                  </a:solidFill>
                  <a:latin typeface="Tahoma" pitchFamily="34" charset="0"/>
                  <a:ea typeface="新細明體" pitchFamily="18" charset="-120"/>
                </a:defRPr>
              </a:lvl4pPr>
              <a:lvl5pPr marL="2057400" indent="-228600" defTabSz="800100" eaLnBrk="0" hangingPunct="0">
                <a:defRPr kumimoji="1" sz="2400">
                  <a:solidFill>
                    <a:schemeClr val="tx1"/>
                  </a:solidFill>
                  <a:latin typeface="Tahoma" pitchFamily="34" charset="0"/>
                  <a:ea typeface="新細明體" pitchFamily="18" charset="-120"/>
                </a:defRPr>
              </a:lvl5pPr>
              <a:lvl6pPr marL="2514600" indent="-228600" defTabSz="800100" eaLnBrk="0" fontAlgn="base" hangingPunct="0">
                <a:spcBef>
                  <a:spcPct val="0"/>
                </a:spcBef>
                <a:spcAft>
                  <a:spcPct val="0"/>
                </a:spcAft>
                <a:defRPr kumimoji="1" sz="2400">
                  <a:solidFill>
                    <a:schemeClr val="tx1"/>
                  </a:solidFill>
                  <a:latin typeface="Tahoma" pitchFamily="34" charset="0"/>
                  <a:ea typeface="新細明體" pitchFamily="18" charset="-120"/>
                </a:defRPr>
              </a:lvl6pPr>
              <a:lvl7pPr marL="2971800" indent="-228600" defTabSz="800100" eaLnBrk="0" fontAlgn="base" hangingPunct="0">
                <a:spcBef>
                  <a:spcPct val="0"/>
                </a:spcBef>
                <a:spcAft>
                  <a:spcPct val="0"/>
                </a:spcAft>
                <a:defRPr kumimoji="1" sz="2400">
                  <a:solidFill>
                    <a:schemeClr val="tx1"/>
                  </a:solidFill>
                  <a:latin typeface="Tahoma" pitchFamily="34" charset="0"/>
                  <a:ea typeface="新細明體" pitchFamily="18" charset="-120"/>
                </a:defRPr>
              </a:lvl7pPr>
              <a:lvl8pPr marL="3429000" indent="-228600" defTabSz="800100" eaLnBrk="0" fontAlgn="base" hangingPunct="0">
                <a:spcBef>
                  <a:spcPct val="0"/>
                </a:spcBef>
                <a:spcAft>
                  <a:spcPct val="0"/>
                </a:spcAft>
                <a:defRPr kumimoji="1" sz="2400">
                  <a:solidFill>
                    <a:schemeClr val="tx1"/>
                  </a:solidFill>
                  <a:latin typeface="Tahoma" pitchFamily="34" charset="0"/>
                  <a:ea typeface="新細明體" pitchFamily="18" charset="-120"/>
                </a:defRPr>
              </a:lvl8pPr>
              <a:lvl9pPr marL="3886200" indent="-228600" defTabSz="800100" eaLnBrk="0" fontAlgn="base" hangingPunct="0">
                <a:spcBef>
                  <a:spcPct val="0"/>
                </a:spcBef>
                <a:spcAft>
                  <a:spcPct val="0"/>
                </a:spcAft>
                <a:defRPr kumimoji="1" sz="2400">
                  <a:solidFill>
                    <a:schemeClr val="tx1"/>
                  </a:solidFill>
                  <a:latin typeface="Tahoma" pitchFamily="34" charset="0"/>
                  <a:ea typeface="新細明體" pitchFamily="18" charset="-120"/>
                </a:defRPr>
              </a:lvl9pPr>
            </a:lstStyle>
            <a:p>
              <a:pPr algn="ctr" eaLnBrk="1" hangingPunct="1">
                <a:lnSpc>
                  <a:spcPct val="90000"/>
                </a:lnSpc>
                <a:spcAft>
                  <a:spcPct val="35000"/>
                </a:spcAft>
              </a:pPr>
              <a:r>
                <a:rPr lang="zh-TW" altLang="en-US" sz="2600" b="1">
                  <a:solidFill>
                    <a:srgbClr val="000000"/>
                  </a:solidFill>
                  <a:latin typeface="標楷體" pitchFamily="65" charset="-120"/>
                  <a:ea typeface="標楷體" pitchFamily="65" charset="-120"/>
                </a:rPr>
                <a:t>風險</a:t>
              </a:r>
            </a:p>
          </p:txBody>
        </p:sp>
      </p:grpSp>
      <p:sp>
        <p:nvSpPr>
          <p:cNvPr id="15365" name="Rectangle 2"/>
          <p:cNvSpPr txBox="1">
            <a:spLocks noChangeArrowheads="1"/>
          </p:cNvSpPr>
          <p:nvPr/>
        </p:nvSpPr>
        <p:spPr bwMode="auto">
          <a:xfrm>
            <a:off x="383931" y="1"/>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ahoma" pitchFamily="34" charset="0"/>
                <a:ea typeface="新細明體" pitchFamily="18" charset="-120"/>
              </a:defRPr>
            </a:lvl1pPr>
            <a:lvl2pPr marL="742950" indent="-285750" eaLnBrk="0" hangingPunct="0">
              <a:defRPr kumimoji="1" sz="2400">
                <a:solidFill>
                  <a:schemeClr val="tx1"/>
                </a:solidFill>
                <a:latin typeface="Tahoma" pitchFamily="34" charset="0"/>
                <a:ea typeface="新細明體" pitchFamily="18" charset="-120"/>
              </a:defRPr>
            </a:lvl2pPr>
            <a:lvl3pPr marL="1143000" indent="-228600" eaLnBrk="0" hangingPunct="0">
              <a:defRPr kumimoji="1" sz="2400">
                <a:solidFill>
                  <a:schemeClr val="tx1"/>
                </a:solidFill>
                <a:latin typeface="Tahoma" pitchFamily="34" charset="0"/>
                <a:ea typeface="新細明體" pitchFamily="18" charset="-120"/>
              </a:defRPr>
            </a:lvl3pPr>
            <a:lvl4pPr marL="1600200" indent="-228600" eaLnBrk="0" hangingPunct="0">
              <a:defRPr kumimoji="1" sz="2400">
                <a:solidFill>
                  <a:schemeClr val="tx1"/>
                </a:solidFill>
                <a:latin typeface="Tahoma" pitchFamily="34" charset="0"/>
                <a:ea typeface="新細明體" pitchFamily="18" charset="-120"/>
              </a:defRPr>
            </a:lvl4pPr>
            <a:lvl5pPr marL="2057400" indent="-228600" eaLnBrk="0" hangingPunct="0">
              <a:defRPr kumimoji="1" sz="2400">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pitchFamily="18" charset="-120"/>
              </a:defRPr>
            </a:lvl9pPr>
          </a:lstStyle>
          <a:p>
            <a:pPr algn="ctr" eaLnBrk="1" hangingPunct="1"/>
            <a:r>
              <a:rPr lang="zh-TW" altLang="en-US" sz="3200" b="1">
                <a:solidFill>
                  <a:srgbClr val="CC0066"/>
                </a:solidFill>
                <a:latin typeface="標楷體" pitchFamily="65" charset="-120"/>
                <a:ea typeface="標楷體" pitchFamily="65" charset="-120"/>
              </a:rPr>
              <a:t>目標、風險與內部控制</a:t>
            </a:r>
            <a:endParaRPr lang="en-US" altLang="zh-TW" b="1">
              <a:solidFill>
                <a:srgbClr val="CC0066"/>
              </a:solidFill>
              <a:latin typeface="標楷體" pitchFamily="65" charset="-120"/>
              <a:ea typeface="標楷體" pitchFamily="65" charset="-120"/>
            </a:endParaRPr>
          </a:p>
        </p:txBody>
      </p:sp>
    </p:spTree>
    <p:extLst>
      <p:ext uri="{BB962C8B-B14F-4D97-AF65-F5344CB8AC3E}">
        <p14:creationId xmlns:p14="http://schemas.microsoft.com/office/powerpoint/2010/main" val="30244380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a:latin typeface="標楷體" panose="03000509000000000000" pitchFamily="65" charset="-120"/>
                <a:ea typeface="標楷體" panose="03000509000000000000" pitchFamily="65" charset="-120"/>
              </a:rPr>
              <a:t>內部控制的架構</a:t>
            </a:r>
            <a:r>
              <a:rPr lang="zh-TW" altLang="en-US" dirty="0"/>
              <a:t/>
            </a:r>
            <a:br>
              <a:rPr lang="zh-TW" altLang="en-US" dirty="0"/>
            </a:br>
            <a:endParaRPr lang="zh-TW" altLang="en-US" dirty="0"/>
          </a:p>
        </p:txBody>
      </p:sp>
      <p:sp>
        <p:nvSpPr>
          <p:cNvPr id="3" name="內容版面配置區 2"/>
          <p:cNvSpPr>
            <a:spLocks noGrp="1"/>
          </p:cNvSpPr>
          <p:nvPr>
            <p:ph idx="1"/>
          </p:nvPr>
        </p:nvSpPr>
        <p:spPr/>
        <p:txBody>
          <a:bodyPr>
            <a:normAutofit fontScale="77500" lnSpcReduction="20000"/>
          </a:bodyPr>
          <a:lstStyle/>
          <a:p>
            <a:r>
              <a:rPr lang="zh-TW" altLang="en-US" dirty="0" smtClean="0">
                <a:latin typeface="標楷體" panose="03000509000000000000" pitchFamily="65" charset="-120"/>
                <a:ea typeface="標楷體" panose="03000509000000000000" pitchFamily="65" charset="-120"/>
              </a:rPr>
              <a:t>目標：</a:t>
            </a:r>
            <a:endParaRPr lang="en-US" altLang="zh-TW" dirty="0" smtClean="0">
              <a:latin typeface="標楷體" panose="03000509000000000000" pitchFamily="65" charset="-120"/>
              <a:ea typeface="標楷體" panose="03000509000000000000" pitchFamily="65" charset="-120"/>
            </a:endParaRPr>
          </a:p>
          <a:p>
            <a:pPr lvl="1"/>
            <a:r>
              <a:rPr lang="zh-TW" altLang="en-US" dirty="0" smtClean="0">
                <a:latin typeface="標楷體" panose="03000509000000000000" pitchFamily="65" charset="-120"/>
                <a:ea typeface="標楷體" panose="03000509000000000000" pitchFamily="65" charset="-120"/>
              </a:rPr>
              <a:t>政策</a:t>
            </a:r>
            <a:r>
              <a:rPr lang="zh-TW" altLang="en-US" dirty="0">
                <a:latin typeface="標楷體" panose="03000509000000000000" pitchFamily="65" charset="-120"/>
                <a:ea typeface="標楷體" panose="03000509000000000000" pitchFamily="65" charset="-120"/>
              </a:rPr>
              <a:t>、計畫、程序、法令及規章之</a:t>
            </a:r>
            <a:r>
              <a:rPr lang="zh-TW" altLang="en-US" dirty="0" smtClean="0">
                <a:latin typeface="標楷體" panose="03000509000000000000" pitchFamily="65" charset="-120"/>
                <a:ea typeface="標楷體" panose="03000509000000000000" pitchFamily="65" charset="-120"/>
              </a:rPr>
              <a:t>遵循</a:t>
            </a:r>
            <a:endParaRPr lang="en-US" altLang="zh-TW" dirty="0" smtClean="0">
              <a:latin typeface="標楷體" panose="03000509000000000000" pitchFamily="65" charset="-120"/>
              <a:ea typeface="標楷體" panose="03000509000000000000" pitchFamily="65" charset="-120"/>
            </a:endParaRPr>
          </a:p>
          <a:p>
            <a:pPr lvl="1"/>
            <a:r>
              <a:rPr lang="zh-TW" altLang="en-US" dirty="0">
                <a:latin typeface="標楷體" panose="03000509000000000000" pitchFamily="65" charset="-120"/>
                <a:ea typeface="標楷體" panose="03000509000000000000" pitchFamily="65" charset="-120"/>
              </a:rPr>
              <a:t>資產之保全</a:t>
            </a:r>
            <a:endParaRPr lang="en-US" altLang="zh-TW" dirty="0" smtClean="0">
              <a:latin typeface="標楷體" panose="03000509000000000000" pitchFamily="65" charset="-120"/>
              <a:ea typeface="標楷體" panose="03000509000000000000" pitchFamily="65" charset="-120"/>
            </a:endParaRPr>
          </a:p>
          <a:p>
            <a:pPr lvl="1"/>
            <a:r>
              <a:rPr lang="zh-TW" altLang="en-US" dirty="0">
                <a:latin typeface="標楷體" panose="03000509000000000000" pitchFamily="65" charset="-120"/>
                <a:ea typeface="標楷體" panose="03000509000000000000" pitchFamily="65" charset="-120"/>
              </a:rPr>
              <a:t>資源之經濟及有效</a:t>
            </a:r>
            <a:r>
              <a:rPr lang="zh-TW" altLang="en-US" dirty="0" smtClean="0">
                <a:latin typeface="標楷體" panose="03000509000000000000" pitchFamily="65" charset="-120"/>
                <a:ea typeface="標楷體" panose="03000509000000000000" pitchFamily="65" charset="-120"/>
              </a:rPr>
              <a:t>使用，營運</a:t>
            </a:r>
            <a:r>
              <a:rPr lang="zh-TW" altLang="en-US" dirty="0">
                <a:latin typeface="標楷體" panose="03000509000000000000" pitchFamily="65" charset="-120"/>
                <a:ea typeface="標楷體" panose="03000509000000000000" pitchFamily="65" charset="-120"/>
              </a:rPr>
              <a:t>或專案計畫目標之</a:t>
            </a:r>
            <a:r>
              <a:rPr lang="zh-TW" altLang="en-US" dirty="0" smtClean="0">
                <a:latin typeface="標楷體" panose="03000509000000000000" pitchFamily="65" charset="-120"/>
                <a:ea typeface="標楷體" panose="03000509000000000000" pitchFamily="65" charset="-120"/>
              </a:rPr>
              <a:t>達成</a:t>
            </a:r>
            <a:endParaRPr lang="en-US" altLang="zh-TW" dirty="0" smtClean="0">
              <a:latin typeface="標楷體" panose="03000509000000000000" pitchFamily="65" charset="-120"/>
              <a:ea typeface="標楷體" panose="03000509000000000000" pitchFamily="65" charset="-120"/>
            </a:endParaRPr>
          </a:p>
          <a:p>
            <a:pPr lvl="1"/>
            <a:r>
              <a:rPr lang="zh-TW" altLang="en-US" dirty="0">
                <a:latin typeface="標楷體" panose="03000509000000000000" pitchFamily="65" charset="-120"/>
                <a:ea typeface="標楷體" panose="03000509000000000000" pitchFamily="65" charset="-120"/>
              </a:rPr>
              <a:t>資訊之可靠性與</a:t>
            </a:r>
            <a:r>
              <a:rPr lang="zh-TW" altLang="en-US" dirty="0" smtClean="0">
                <a:latin typeface="標楷體" panose="03000509000000000000" pitchFamily="65" charset="-120"/>
                <a:ea typeface="標楷體" panose="03000509000000000000" pitchFamily="65" charset="-120"/>
              </a:rPr>
              <a:t>完整性</a:t>
            </a:r>
            <a:endParaRPr lang="en-US" altLang="zh-TW" dirty="0" smtClean="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要素</a:t>
            </a:r>
            <a:r>
              <a:rPr lang="zh-TW" altLang="en-US"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pPr lvl="1"/>
            <a:r>
              <a:rPr lang="zh-TW" altLang="en-US" b="1" dirty="0" smtClean="0">
                <a:solidFill>
                  <a:srgbClr val="CC0000"/>
                </a:solidFill>
                <a:latin typeface="標楷體" pitchFamily="65" charset="-120"/>
                <a:ea typeface="標楷體" pitchFamily="65" charset="-120"/>
              </a:rPr>
              <a:t>控制環境</a:t>
            </a:r>
            <a:endParaRPr lang="en-US" altLang="zh-TW" b="1" dirty="0" smtClean="0">
              <a:solidFill>
                <a:srgbClr val="CC0000"/>
              </a:solidFill>
              <a:latin typeface="標楷體" pitchFamily="65" charset="-120"/>
              <a:ea typeface="標楷體" pitchFamily="65" charset="-120"/>
            </a:endParaRPr>
          </a:p>
          <a:p>
            <a:pPr lvl="1"/>
            <a:r>
              <a:rPr lang="zh-TW" altLang="en-US" b="1" dirty="0">
                <a:solidFill>
                  <a:srgbClr val="CC0000"/>
                </a:solidFill>
                <a:latin typeface="標楷體" pitchFamily="65" charset="-120"/>
                <a:ea typeface="標楷體" pitchFamily="65" charset="-120"/>
              </a:rPr>
              <a:t>風險</a:t>
            </a:r>
            <a:r>
              <a:rPr lang="zh-TW" altLang="en-US" b="1" dirty="0" smtClean="0">
                <a:solidFill>
                  <a:srgbClr val="CC0000"/>
                </a:solidFill>
                <a:latin typeface="標楷體" pitchFamily="65" charset="-120"/>
                <a:ea typeface="標楷體" pitchFamily="65" charset="-120"/>
              </a:rPr>
              <a:t>評估</a:t>
            </a:r>
            <a:endParaRPr lang="en-US" altLang="zh-TW" b="1" dirty="0" smtClean="0">
              <a:solidFill>
                <a:srgbClr val="CC0000"/>
              </a:solidFill>
              <a:latin typeface="標楷體" pitchFamily="65" charset="-120"/>
              <a:ea typeface="標楷體" pitchFamily="65" charset="-120"/>
            </a:endParaRPr>
          </a:p>
          <a:p>
            <a:pPr lvl="1"/>
            <a:r>
              <a:rPr lang="zh-TW" altLang="en-US" b="1" dirty="0">
                <a:solidFill>
                  <a:srgbClr val="CC0000"/>
                </a:solidFill>
                <a:latin typeface="標楷體" panose="03000509000000000000" pitchFamily="65" charset="-120"/>
                <a:ea typeface="標楷體" panose="03000509000000000000" pitchFamily="65" charset="-120"/>
              </a:rPr>
              <a:t>控制</a:t>
            </a:r>
            <a:r>
              <a:rPr lang="zh-TW" altLang="en-US" b="1" dirty="0" smtClean="0">
                <a:solidFill>
                  <a:srgbClr val="CC0000"/>
                </a:solidFill>
                <a:latin typeface="標楷體" panose="03000509000000000000" pitchFamily="65" charset="-120"/>
                <a:ea typeface="標楷體" panose="03000509000000000000" pitchFamily="65" charset="-120"/>
              </a:rPr>
              <a:t>作業</a:t>
            </a:r>
            <a:endParaRPr lang="zh-TW" altLang="en-US" b="1" dirty="0">
              <a:solidFill>
                <a:srgbClr val="CC0000"/>
              </a:solidFill>
              <a:latin typeface="標楷體" pitchFamily="65" charset="-120"/>
              <a:ea typeface="標楷體" pitchFamily="65" charset="-120"/>
            </a:endParaRPr>
          </a:p>
          <a:p>
            <a:pPr lvl="1"/>
            <a:r>
              <a:rPr lang="zh-TW" altLang="en-US" b="1" dirty="0">
                <a:solidFill>
                  <a:srgbClr val="CC0000"/>
                </a:solidFill>
                <a:latin typeface="標楷體" pitchFamily="65" charset="-120"/>
                <a:ea typeface="標楷體" pitchFamily="65" charset="-120"/>
              </a:rPr>
              <a:t>資訊與</a:t>
            </a:r>
            <a:r>
              <a:rPr lang="zh-TW" altLang="en-US" b="1" dirty="0" smtClean="0">
                <a:solidFill>
                  <a:srgbClr val="CC0000"/>
                </a:solidFill>
                <a:latin typeface="標楷體" pitchFamily="65" charset="-120"/>
                <a:ea typeface="標楷體" pitchFamily="65" charset="-120"/>
              </a:rPr>
              <a:t>溝通</a:t>
            </a:r>
            <a:endParaRPr lang="en-US" altLang="zh-TW" b="1" dirty="0" smtClean="0">
              <a:solidFill>
                <a:srgbClr val="CC0000"/>
              </a:solidFill>
              <a:latin typeface="標楷體" pitchFamily="65" charset="-120"/>
              <a:ea typeface="標楷體" pitchFamily="65" charset="-120"/>
            </a:endParaRPr>
          </a:p>
          <a:p>
            <a:pPr lvl="1"/>
            <a:r>
              <a:rPr lang="zh-TW" altLang="en-US" b="1" dirty="0" smtClean="0">
                <a:solidFill>
                  <a:srgbClr val="CC0000"/>
                </a:solidFill>
                <a:latin typeface="標楷體" pitchFamily="65" charset="-120"/>
                <a:ea typeface="標楷體" pitchFamily="65" charset="-120"/>
              </a:rPr>
              <a:t>監督</a:t>
            </a:r>
            <a:endParaRPr lang="en-US" altLang="zh-TW" dirty="0">
              <a:latin typeface="標楷體" panose="03000509000000000000" pitchFamily="65" charset="-120"/>
              <a:ea typeface="標楷體" panose="03000509000000000000" pitchFamily="65" charset="-120"/>
            </a:endParaRPr>
          </a:p>
          <a:p>
            <a:r>
              <a:rPr lang="zh-TW" altLang="en-US" dirty="0" smtClean="0">
                <a:latin typeface="標楷體" panose="03000509000000000000" pitchFamily="65" charset="-120"/>
                <a:ea typeface="標楷體" panose="03000509000000000000" pitchFamily="65" charset="-120"/>
                <a:hlinkClick r:id="rId2" action="ppaction://hlinkfile"/>
              </a:rPr>
              <a:t>內部控制概念短片</a:t>
            </a:r>
            <a:endParaRPr lang="en-US" altLang="zh-TW" dirty="0">
              <a:latin typeface="標楷體" panose="03000509000000000000" pitchFamily="65" charset="-120"/>
              <a:ea typeface="標楷體" panose="03000509000000000000" pitchFamily="65" charset="-120"/>
            </a:endParaRPr>
          </a:p>
          <a:p>
            <a:endParaRPr lang="zh-TW" altLang="en-US" dirty="0"/>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343" t="41358" r="21027" b="9348"/>
          <a:stretch/>
        </p:blipFill>
        <p:spPr bwMode="auto">
          <a:xfrm>
            <a:off x="4355976" y="3523154"/>
            <a:ext cx="4104456" cy="23728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681140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zh-TW" b="1" dirty="0">
                <a:solidFill>
                  <a:srgbClr val="CC0066"/>
                </a:solidFill>
                <a:latin typeface="標楷體" pitchFamily="65" charset="-120"/>
                <a:ea typeface="標楷體" pitchFamily="65" charset="-120"/>
              </a:rPr>
              <a:t>控制環境</a:t>
            </a:r>
            <a:r>
              <a:rPr lang="en-US" altLang="zh-TW" b="1" dirty="0">
                <a:solidFill>
                  <a:srgbClr val="CC0066"/>
                </a:solidFill>
                <a:latin typeface="Times New Roman" pitchFamily="18" charset="0"/>
                <a:ea typeface="標楷體" pitchFamily="65" charset="-120"/>
                <a:cs typeface="Times New Roman" pitchFamily="18" charset="0"/>
              </a:rPr>
              <a:t/>
            </a:r>
            <a:br>
              <a:rPr lang="en-US" altLang="zh-TW" b="1" dirty="0">
                <a:solidFill>
                  <a:srgbClr val="CC0066"/>
                </a:solidFill>
                <a:latin typeface="Times New Roman" pitchFamily="18" charset="0"/>
                <a:ea typeface="標楷體" pitchFamily="65" charset="-120"/>
                <a:cs typeface="Times New Roman" pitchFamily="18" charset="0"/>
              </a:rPr>
            </a:br>
            <a:endParaRPr lang="zh-TW" altLang="en-US" dirty="0"/>
          </a:p>
        </p:txBody>
      </p:sp>
      <p:sp>
        <p:nvSpPr>
          <p:cNvPr id="3" name="內容版面配置區 2"/>
          <p:cNvSpPr>
            <a:spLocks noGrp="1"/>
          </p:cNvSpPr>
          <p:nvPr>
            <p:ph idx="1"/>
          </p:nvPr>
        </p:nvSpPr>
        <p:spPr/>
        <p:txBody>
          <a:bodyPr/>
          <a:lstStyle/>
          <a:p>
            <a:pPr marL="542925" lvl="1" indent="-363538" algn="just">
              <a:lnSpc>
                <a:spcPct val="110000"/>
              </a:lnSpc>
              <a:spcBef>
                <a:spcPct val="10000"/>
              </a:spcBef>
              <a:spcAft>
                <a:spcPct val="10000"/>
              </a:spcAft>
              <a:buClr>
                <a:srgbClr val="CC0000"/>
              </a:buClr>
              <a:buFont typeface="Wingdings" pitchFamily="2" charset="2"/>
              <a:buChar char="p"/>
            </a:pPr>
            <a:r>
              <a:rPr lang="zh-TW" altLang="en-US" sz="2600" b="1" dirty="0">
                <a:solidFill>
                  <a:srgbClr val="000099"/>
                </a:solidFill>
                <a:latin typeface="標楷體" panose="03000509000000000000" pitchFamily="65" charset="-120"/>
                <a:ea typeface="標楷體" panose="03000509000000000000" pitchFamily="65" charset="-120"/>
              </a:rPr>
              <a:t>塑造機關文化</a:t>
            </a:r>
            <a:r>
              <a:rPr lang="zh-TW" altLang="en-US" sz="2600" dirty="0">
                <a:latin typeface="標楷體" pitchFamily="65" charset="-120"/>
                <a:ea typeface="標楷體" panose="03000509000000000000" pitchFamily="65" charset="-120"/>
              </a:rPr>
              <a:t>及</a:t>
            </a:r>
            <a:r>
              <a:rPr lang="zh-TW" altLang="en-US" sz="2600" b="1" dirty="0">
                <a:solidFill>
                  <a:srgbClr val="000099"/>
                </a:solidFill>
                <a:latin typeface="標楷體" pitchFamily="65" charset="-120"/>
                <a:ea typeface="標楷體" panose="03000509000000000000" pitchFamily="65" charset="-120"/>
              </a:rPr>
              <a:t>影響其人員對內部控制認知</a:t>
            </a:r>
            <a:r>
              <a:rPr lang="zh-TW" altLang="en-US" sz="2600" dirty="0">
                <a:latin typeface="標楷體" pitchFamily="65" charset="-120"/>
                <a:ea typeface="標楷體" panose="03000509000000000000" pitchFamily="65" charset="-120"/>
              </a:rPr>
              <a:t>，為設計及執行內部控制制度之基礎。包括：</a:t>
            </a:r>
          </a:p>
          <a:p>
            <a:pPr marL="809625" lvl="2" indent="-361950" algn="just">
              <a:lnSpc>
                <a:spcPct val="110000"/>
              </a:lnSpc>
              <a:buClr>
                <a:srgbClr val="0070C0"/>
              </a:buClr>
              <a:buSzPct val="85000"/>
              <a:buFont typeface="Wingdings" pitchFamily="2" charset="2"/>
              <a:buChar char="Ø"/>
            </a:pPr>
            <a:r>
              <a:rPr lang="zh-TW" altLang="en-US" dirty="0">
                <a:latin typeface="標楷體" pitchFamily="65" charset="-120"/>
                <a:ea typeface="標楷體" panose="03000509000000000000" pitchFamily="65" charset="-120"/>
              </a:rPr>
              <a:t>建立及維持公務職業</a:t>
            </a:r>
            <a:r>
              <a:rPr lang="zh-TW" altLang="en-US" b="1" dirty="0">
                <a:solidFill>
                  <a:srgbClr val="CC0000"/>
                </a:solidFill>
                <a:latin typeface="標楷體" pitchFamily="65" charset="-120"/>
                <a:ea typeface="標楷體" panose="03000509000000000000" pitchFamily="65" charset="-120"/>
              </a:rPr>
              <a:t>操守與倫理</a:t>
            </a:r>
            <a:r>
              <a:rPr lang="zh-TW" altLang="en-US" dirty="0">
                <a:latin typeface="標楷體" pitchFamily="65" charset="-120"/>
                <a:ea typeface="標楷體" panose="03000509000000000000" pitchFamily="65" charset="-120"/>
              </a:rPr>
              <a:t>價值觀念，</a:t>
            </a:r>
            <a:r>
              <a:rPr lang="zh-TW" altLang="en-US" b="1" dirty="0">
                <a:solidFill>
                  <a:srgbClr val="CC0000"/>
                </a:solidFill>
                <a:latin typeface="標楷體" pitchFamily="65" charset="-120"/>
                <a:ea typeface="標楷體" panose="03000509000000000000" pitchFamily="65" charset="-120"/>
              </a:rPr>
              <a:t>型塑廉政文化</a:t>
            </a:r>
            <a:r>
              <a:rPr lang="zh-TW" altLang="en-US" dirty="0">
                <a:latin typeface="標楷體" pitchFamily="65" charset="-120"/>
                <a:ea typeface="標楷體" panose="03000509000000000000" pitchFamily="65" charset="-120"/>
              </a:rPr>
              <a:t>，建立即時處理偏差行為之機制；</a:t>
            </a:r>
          </a:p>
          <a:p>
            <a:pPr marL="809625" lvl="2" indent="-361950" algn="just">
              <a:lnSpc>
                <a:spcPct val="110000"/>
              </a:lnSpc>
              <a:buClr>
                <a:srgbClr val="0070C0"/>
              </a:buClr>
              <a:buSzPct val="85000"/>
              <a:buFont typeface="Wingdings" pitchFamily="2" charset="2"/>
              <a:buChar char="Ø"/>
            </a:pPr>
            <a:r>
              <a:rPr lang="zh-TW" altLang="en-US" b="1" dirty="0">
                <a:solidFill>
                  <a:srgbClr val="CC0000"/>
                </a:solidFill>
                <a:latin typeface="標楷體" pitchFamily="65" charset="-120"/>
                <a:ea typeface="標楷體" panose="03000509000000000000" pitchFamily="65" charset="-120"/>
              </a:rPr>
              <a:t>首長與高階主管重視及支持</a:t>
            </a:r>
            <a:r>
              <a:rPr lang="zh-TW" altLang="en-US" dirty="0">
                <a:latin typeface="標楷體" pitchFamily="65" charset="-120"/>
                <a:ea typeface="標楷體" panose="03000509000000000000" pitchFamily="65" charset="-120"/>
              </a:rPr>
              <a:t>內部控制，督導工作執行；</a:t>
            </a:r>
          </a:p>
          <a:p>
            <a:pPr marL="809625" lvl="2" indent="-361950" algn="just">
              <a:lnSpc>
                <a:spcPct val="110000"/>
              </a:lnSpc>
              <a:buClr>
                <a:srgbClr val="0070C0"/>
              </a:buClr>
              <a:buSzPct val="85000"/>
              <a:buFont typeface="Wingdings" pitchFamily="2" charset="2"/>
              <a:buChar char="Ø"/>
            </a:pPr>
            <a:r>
              <a:rPr lang="zh-TW" altLang="en-US" b="1" dirty="0">
                <a:solidFill>
                  <a:srgbClr val="CC0000"/>
                </a:solidFill>
                <a:latin typeface="標楷體" pitchFamily="65" charset="-120"/>
                <a:ea typeface="標楷體" panose="03000509000000000000" pitchFamily="65" charset="-120"/>
              </a:rPr>
              <a:t>授權適當明確</a:t>
            </a:r>
            <a:r>
              <a:rPr lang="zh-TW" altLang="en-US" dirty="0">
                <a:latin typeface="標楷體" pitchFamily="65" charset="-120"/>
                <a:ea typeface="標楷體" panose="03000509000000000000" pitchFamily="65" charset="-120"/>
              </a:rPr>
              <a:t>，落實</a:t>
            </a:r>
            <a:r>
              <a:rPr lang="zh-TW" altLang="en-US" b="1" dirty="0">
                <a:solidFill>
                  <a:srgbClr val="CC0000"/>
                </a:solidFill>
                <a:latin typeface="標楷體" pitchFamily="65" charset="-120"/>
                <a:ea typeface="標楷體" panose="03000509000000000000" pitchFamily="65" charset="-120"/>
              </a:rPr>
              <a:t>責任分工及制衡機制</a:t>
            </a:r>
            <a:r>
              <a:rPr lang="zh-TW" altLang="en-US" dirty="0">
                <a:latin typeface="標楷體" pitchFamily="65" charset="-120"/>
                <a:ea typeface="標楷體" panose="03000509000000000000" pitchFamily="65" charset="-120"/>
              </a:rPr>
              <a:t>；</a:t>
            </a:r>
          </a:p>
          <a:p>
            <a:pPr marL="809625" lvl="2" indent="-361950" algn="just">
              <a:lnSpc>
                <a:spcPct val="110000"/>
              </a:lnSpc>
              <a:buClr>
                <a:srgbClr val="0070C0"/>
              </a:buClr>
              <a:buSzPct val="85000"/>
              <a:buFont typeface="Wingdings" pitchFamily="2" charset="2"/>
              <a:buChar char="Ø"/>
            </a:pPr>
            <a:r>
              <a:rPr lang="zh-TW" altLang="en-US" b="1" dirty="0">
                <a:solidFill>
                  <a:srgbClr val="CC0000"/>
                </a:solidFill>
                <a:latin typeface="標楷體" pitchFamily="65" charset="-120"/>
                <a:ea typeface="標楷體" panose="03000509000000000000" pitchFamily="65" charset="-120"/>
              </a:rPr>
              <a:t>人力資源之妥適管理</a:t>
            </a:r>
            <a:r>
              <a:rPr lang="zh-TW" altLang="en-US" dirty="0">
                <a:latin typeface="標楷體" pitchFamily="65" charset="-120"/>
                <a:ea typeface="標楷體" panose="03000509000000000000" pitchFamily="65" charset="-120"/>
              </a:rPr>
              <a:t>，職務輪調及人才培育之機制；</a:t>
            </a:r>
          </a:p>
          <a:p>
            <a:pPr marL="809625" lvl="2" indent="-361950" algn="just">
              <a:lnSpc>
                <a:spcPct val="110000"/>
              </a:lnSpc>
              <a:buClr>
                <a:srgbClr val="0070C0"/>
              </a:buClr>
              <a:buSzPct val="85000"/>
              <a:buFont typeface="Wingdings" pitchFamily="2" charset="2"/>
              <a:buChar char="Ø"/>
            </a:pPr>
            <a:r>
              <a:rPr lang="zh-TW" altLang="en-US" dirty="0">
                <a:latin typeface="標楷體" pitchFamily="65" charset="-120"/>
                <a:ea typeface="標楷體" panose="03000509000000000000" pitchFamily="65" charset="-120"/>
              </a:rPr>
              <a:t>強化內部控制</a:t>
            </a:r>
            <a:r>
              <a:rPr lang="zh-TW" altLang="en-US" b="1" dirty="0">
                <a:solidFill>
                  <a:srgbClr val="CC0000"/>
                </a:solidFill>
                <a:latin typeface="標楷體" pitchFamily="65" charset="-120"/>
                <a:ea typeface="標楷體" panose="03000509000000000000" pitchFamily="65" charset="-120"/>
              </a:rPr>
              <a:t>課責性</a:t>
            </a:r>
            <a:r>
              <a:rPr lang="zh-TW" altLang="en-US" dirty="0">
                <a:latin typeface="標楷體" pitchFamily="65" charset="-120"/>
                <a:ea typeface="標楷體" panose="03000509000000000000" pitchFamily="65" charset="-120"/>
              </a:rPr>
              <a:t>，落實考核獎懲措施</a:t>
            </a:r>
          </a:p>
        </p:txBody>
      </p:sp>
    </p:spTree>
    <p:extLst>
      <p:ext uri="{BB962C8B-B14F-4D97-AF65-F5344CB8AC3E}">
        <p14:creationId xmlns:p14="http://schemas.microsoft.com/office/powerpoint/2010/main" val="274123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zh-TW" b="1" dirty="0">
                <a:solidFill>
                  <a:srgbClr val="CC0066"/>
                </a:solidFill>
                <a:latin typeface="標楷體" pitchFamily="65" charset="-120"/>
                <a:ea typeface="標楷體" pitchFamily="65" charset="-120"/>
              </a:rPr>
              <a:t>風險評估</a:t>
            </a:r>
            <a:r>
              <a:rPr lang="en-US" altLang="zh-TW" b="1" dirty="0">
                <a:solidFill>
                  <a:srgbClr val="CC0066"/>
                </a:solidFill>
                <a:latin typeface="Times New Roman" pitchFamily="18" charset="0"/>
                <a:ea typeface="標楷體" pitchFamily="65" charset="-120"/>
                <a:cs typeface="Times New Roman" pitchFamily="18" charset="0"/>
              </a:rPr>
              <a:t/>
            </a:r>
            <a:br>
              <a:rPr lang="en-US" altLang="zh-TW" b="1" dirty="0">
                <a:solidFill>
                  <a:srgbClr val="CC0066"/>
                </a:solidFill>
                <a:latin typeface="Times New Roman" pitchFamily="18" charset="0"/>
                <a:ea typeface="標楷體" pitchFamily="65" charset="-120"/>
                <a:cs typeface="Times New Roman" pitchFamily="18" charset="0"/>
              </a:rPr>
            </a:br>
            <a:endParaRPr lang="zh-TW" altLang="en-US" dirty="0"/>
          </a:p>
        </p:txBody>
      </p:sp>
      <p:sp>
        <p:nvSpPr>
          <p:cNvPr id="3" name="內容版面配置區 2"/>
          <p:cNvSpPr>
            <a:spLocks noGrp="1"/>
          </p:cNvSpPr>
          <p:nvPr>
            <p:ph idx="1"/>
          </p:nvPr>
        </p:nvSpPr>
        <p:spPr/>
        <p:txBody>
          <a:bodyPr/>
          <a:lstStyle/>
          <a:p>
            <a:pPr marL="542925" lvl="1" indent="-363538" algn="just">
              <a:lnSpc>
                <a:spcPct val="115000"/>
              </a:lnSpc>
              <a:spcBef>
                <a:spcPct val="10000"/>
              </a:spcBef>
              <a:spcAft>
                <a:spcPct val="10000"/>
              </a:spcAft>
              <a:buClr>
                <a:srgbClr val="CC0000"/>
              </a:buClr>
              <a:buFont typeface="Wingdings" pitchFamily="2" charset="2"/>
              <a:buChar char="p"/>
            </a:pPr>
            <a:r>
              <a:rPr lang="zh-TW" altLang="en-US" sz="2600" dirty="0">
                <a:latin typeface="標楷體" panose="03000509000000000000" pitchFamily="65" charset="-120"/>
                <a:ea typeface="標楷體" panose="03000509000000000000" pitchFamily="65" charset="-120"/>
              </a:rPr>
              <a:t>全面</a:t>
            </a:r>
            <a:r>
              <a:rPr lang="zh-TW" altLang="en-US" sz="2600" b="1" dirty="0">
                <a:solidFill>
                  <a:srgbClr val="000099"/>
                </a:solidFill>
                <a:latin typeface="標楷體" panose="03000509000000000000" pitchFamily="65" charset="-120"/>
                <a:ea typeface="標楷體" panose="03000509000000000000" pitchFamily="65" charset="-120"/>
              </a:rPr>
              <a:t>辨識</a:t>
            </a:r>
            <a:r>
              <a:rPr lang="zh-TW" altLang="en-US" sz="2600" dirty="0">
                <a:latin typeface="標楷體" panose="03000509000000000000" pitchFamily="65" charset="-120"/>
                <a:ea typeface="標楷體" panose="03000509000000000000" pitchFamily="65" charset="-120"/>
              </a:rPr>
              <a:t>影響目標達成之風險、</a:t>
            </a:r>
            <a:r>
              <a:rPr lang="zh-TW" altLang="en-US" sz="2600" b="1" dirty="0">
                <a:solidFill>
                  <a:srgbClr val="000099"/>
                </a:solidFill>
                <a:latin typeface="標楷體" panose="03000509000000000000" pitchFamily="65" charset="-120"/>
                <a:ea typeface="標楷體" panose="03000509000000000000" pitchFamily="65" charset="-120"/>
              </a:rPr>
              <a:t>分析</a:t>
            </a:r>
            <a:r>
              <a:rPr lang="zh-TW" altLang="en-US" sz="2600" dirty="0">
                <a:latin typeface="標楷體" panose="03000509000000000000" pitchFamily="65" charset="-120"/>
                <a:ea typeface="標楷體" panose="03000509000000000000" pitchFamily="65" charset="-120"/>
              </a:rPr>
              <a:t>該等風險之影響程度與發生可能性，及</a:t>
            </a:r>
            <a:r>
              <a:rPr lang="zh-TW" altLang="en-US" sz="2600" b="1" dirty="0">
                <a:solidFill>
                  <a:srgbClr val="000099"/>
                </a:solidFill>
                <a:latin typeface="標楷體" panose="03000509000000000000" pitchFamily="65" charset="-120"/>
                <a:ea typeface="標楷體" panose="03000509000000000000" pitchFamily="65" charset="-120"/>
              </a:rPr>
              <a:t>評量</a:t>
            </a:r>
            <a:r>
              <a:rPr lang="zh-TW" altLang="en-US" sz="2600" dirty="0">
                <a:latin typeface="標楷體" panose="03000509000000000000" pitchFamily="65" charset="-120"/>
                <a:ea typeface="標楷體" panose="03000509000000000000" pitchFamily="65" charset="-120"/>
              </a:rPr>
              <a:t>決定需優先處理之風險項目，據以決定採取控制作業，處理或回應相關風險：</a:t>
            </a:r>
            <a:r>
              <a:rPr lang="zh-TW" altLang="en-US" dirty="0">
                <a:latin typeface="標楷體" panose="03000509000000000000" pitchFamily="65" charset="-120"/>
                <a:ea typeface="標楷體" panose="03000509000000000000" pitchFamily="65" charset="-120"/>
              </a:rPr>
              <a:t> </a:t>
            </a:r>
            <a:endParaRPr lang="zh-TW" altLang="en-US" sz="2600" dirty="0">
              <a:latin typeface="標楷體" pitchFamily="65" charset="-120"/>
              <a:ea typeface="標楷體" panose="03000509000000000000" pitchFamily="65" charset="-120"/>
            </a:endParaRPr>
          </a:p>
          <a:p>
            <a:pPr marL="809625" lvl="2" indent="-361950" algn="just">
              <a:lnSpc>
                <a:spcPct val="110000"/>
              </a:lnSpc>
              <a:buClr>
                <a:srgbClr val="0070C0"/>
              </a:buClr>
              <a:buSzPct val="85000"/>
              <a:buFont typeface="Wingdings" pitchFamily="2" charset="2"/>
              <a:buChar char="Ø"/>
            </a:pPr>
            <a:r>
              <a:rPr lang="zh-TW" altLang="en-US" b="1" dirty="0">
                <a:latin typeface="標楷體" pitchFamily="65" charset="-120"/>
                <a:ea typeface="標楷體" panose="03000509000000000000" pitchFamily="65" charset="-120"/>
              </a:rPr>
              <a:t>確認</a:t>
            </a:r>
            <a:r>
              <a:rPr lang="zh-TW" altLang="en-US" b="1" dirty="0">
                <a:solidFill>
                  <a:srgbClr val="CC0000"/>
                </a:solidFill>
                <a:latin typeface="標楷體" pitchFamily="65" charset="-120"/>
                <a:ea typeface="標楷體" panose="03000509000000000000" pitchFamily="65" charset="-120"/>
              </a:rPr>
              <a:t>整體與作業層級目標</a:t>
            </a:r>
            <a:r>
              <a:rPr lang="zh-TW" altLang="en-US" dirty="0">
                <a:latin typeface="標楷體" pitchFamily="65" charset="-120"/>
                <a:ea typeface="標楷體" panose="03000509000000000000" pitchFamily="65" charset="-120"/>
              </a:rPr>
              <a:t>、</a:t>
            </a:r>
            <a:r>
              <a:rPr lang="zh-TW" altLang="en-US" b="1" dirty="0">
                <a:latin typeface="標楷體" pitchFamily="65" charset="-120"/>
                <a:ea typeface="標楷體" panose="03000509000000000000" pitchFamily="65" charset="-120"/>
              </a:rPr>
              <a:t>定義適切之</a:t>
            </a:r>
            <a:r>
              <a:rPr lang="zh-TW" altLang="en-US" b="1" dirty="0">
                <a:solidFill>
                  <a:srgbClr val="CC0000"/>
                </a:solidFill>
                <a:latin typeface="標楷體" pitchFamily="65" charset="-120"/>
                <a:ea typeface="標楷體" panose="03000509000000000000" pitchFamily="65" charset="-120"/>
              </a:rPr>
              <a:t>風險容忍度</a:t>
            </a:r>
            <a:r>
              <a:rPr lang="zh-TW" altLang="en-US" dirty="0">
                <a:latin typeface="標楷體" pitchFamily="65" charset="-120"/>
                <a:ea typeface="標楷體" panose="03000509000000000000" pitchFamily="65" charset="-120"/>
              </a:rPr>
              <a:t>，以辨識相關風險；</a:t>
            </a:r>
          </a:p>
          <a:p>
            <a:pPr marL="809625" lvl="2" indent="-361950" algn="just">
              <a:lnSpc>
                <a:spcPct val="110000"/>
              </a:lnSpc>
              <a:buClr>
                <a:srgbClr val="0070C0"/>
              </a:buClr>
              <a:buSzPct val="85000"/>
              <a:buFont typeface="Wingdings" pitchFamily="2" charset="2"/>
              <a:buChar char="Ø"/>
            </a:pPr>
            <a:r>
              <a:rPr lang="zh-TW" altLang="en-US" b="1" dirty="0">
                <a:solidFill>
                  <a:srgbClr val="000099"/>
                </a:solidFill>
                <a:latin typeface="標楷體" pitchFamily="65" charset="-120"/>
                <a:ea typeface="標楷體" panose="03000509000000000000" pitchFamily="65" charset="-120"/>
              </a:rPr>
              <a:t>辨識</a:t>
            </a:r>
            <a:r>
              <a:rPr lang="zh-TW" altLang="en-US" b="1" dirty="0">
                <a:solidFill>
                  <a:srgbClr val="CC0000"/>
                </a:solidFill>
                <a:latin typeface="標楷體" pitchFamily="65" charset="-120"/>
                <a:ea typeface="標楷體" panose="03000509000000000000" pitchFamily="65" charset="-120"/>
              </a:rPr>
              <a:t>貪腐</a:t>
            </a:r>
            <a:r>
              <a:rPr lang="zh-TW" altLang="en-US" b="1" dirty="0">
                <a:latin typeface="標楷體" pitchFamily="65" charset="-120"/>
                <a:ea typeface="標楷體" panose="03000509000000000000" pitchFamily="65" charset="-120"/>
              </a:rPr>
              <a:t>與</a:t>
            </a:r>
            <a:r>
              <a:rPr lang="zh-TW" altLang="en-US" b="1" dirty="0">
                <a:solidFill>
                  <a:srgbClr val="CC0000"/>
                </a:solidFill>
                <a:latin typeface="標楷體" pitchFamily="65" charset="-120"/>
                <a:ea typeface="標楷體" panose="03000509000000000000" pitchFamily="65" charset="-120"/>
              </a:rPr>
              <a:t>影響政府公信力</a:t>
            </a:r>
            <a:r>
              <a:rPr lang="zh-TW" altLang="en-US" b="1" dirty="0">
                <a:latin typeface="標楷體" pitchFamily="65" charset="-120"/>
                <a:ea typeface="標楷體" panose="03000509000000000000" pitchFamily="65" charset="-120"/>
              </a:rPr>
              <a:t>之風險</a:t>
            </a:r>
            <a:r>
              <a:rPr lang="zh-TW" altLang="en-US" dirty="0">
                <a:latin typeface="標楷體" pitchFamily="65" charset="-120"/>
                <a:ea typeface="標楷體" panose="03000509000000000000" pitchFamily="65" charset="-120"/>
              </a:rPr>
              <a:t>，強化廉政透明； </a:t>
            </a:r>
          </a:p>
          <a:p>
            <a:pPr marL="809625" lvl="2" indent="-361950" algn="just">
              <a:lnSpc>
                <a:spcPct val="110000"/>
              </a:lnSpc>
              <a:buClr>
                <a:srgbClr val="0070C0"/>
              </a:buClr>
              <a:buSzPct val="85000"/>
              <a:buFont typeface="Wingdings" pitchFamily="2" charset="2"/>
              <a:buChar char="Ø"/>
            </a:pPr>
            <a:r>
              <a:rPr lang="zh-TW" altLang="en-US" dirty="0">
                <a:latin typeface="標楷體" pitchFamily="65" charset="-120"/>
                <a:ea typeface="標楷體" panose="03000509000000000000" pitchFamily="65" charset="-120"/>
              </a:rPr>
              <a:t>落實風險</a:t>
            </a:r>
            <a:r>
              <a:rPr lang="zh-TW" altLang="en-US" b="1" dirty="0">
                <a:solidFill>
                  <a:srgbClr val="000099"/>
                </a:solidFill>
                <a:latin typeface="標楷體" pitchFamily="65" charset="-120"/>
                <a:ea typeface="標楷體" panose="03000509000000000000" pitchFamily="65" charset="-120"/>
              </a:rPr>
              <a:t>分析</a:t>
            </a:r>
            <a:r>
              <a:rPr lang="zh-TW" altLang="en-US" dirty="0">
                <a:latin typeface="標楷體" pitchFamily="65" charset="-120"/>
                <a:ea typeface="標楷體" panose="03000509000000000000" pitchFamily="65" charset="-120"/>
              </a:rPr>
              <a:t>，</a:t>
            </a:r>
            <a:r>
              <a:rPr lang="zh-TW" altLang="en-US" b="1" dirty="0">
                <a:solidFill>
                  <a:srgbClr val="000099"/>
                </a:solidFill>
                <a:latin typeface="標楷體" pitchFamily="65" charset="-120"/>
                <a:ea typeface="標楷體" panose="03000509000000000000" pitchFamily="65" charset="-120"/>
              </a:rPr>
              <a:t>評量</a:t>
            </a:r>
            <a:r>
              <a:rPr lang="zh-TW" altLang="en-US" dirty="0">
                <a:latin typeface="標楷體" pitchFamily="65" charset="-120"/>
                <a:ea typeface="標楷體" panose="03000509000000000000" pitchFamily="65" charset="-120"/>
              </a:rPr>
              <a:t>決定需處理之風險項目； </a:t>
            </a:r>
          </a:p>
          <a:p>
            <a:pPr marL="809625" lvl="2" indent="-361950" algn="just">
              <a:lnSpc>
                <a:spcPct val="110000"/>
              </a:lnSpc>
              <a:buClr>
                <a:srgbClr val="0070C0"/>
              </a:buClr>
              <a:buSzPct val="85000"/>
              <a:buFont typeface="Wingdings" pitchFamily="2" charset="2"/>
              <a:buChar char="Ø"/>
            </a:pPr>
            <a:r>
              <a:rPr lang="zh-TW" altLang="en-US" b="1" dirty="0">
                <a:solidFill>
                  <a:srgbClr val="000099"/>
                </a:solidFill>
                <a:latin typeface="標楷體" pitchFamily="65" charset="-120"/>
                <a:ea typeface="標楷體" panose="03000509000000000000" pitchFamily="65" charset="-120"/>
              </a:rPr>
              <a:t>滾動檢討</a:t>
            </a:r>
            <a:r>
              <a:rPr lang="zh-TW" altLang="en-US" dirty="0">
                <a:latin typeface="標楷體" pitchFamily="65" charset="-120"/>
                <a:ea typeface="標楷體" panose="03000509000000000000" pitchFamily="65" charset="-120"/>
              </a:rPr>
              <a:t>風險，以因應對內部控制產生重大影響之改變。</a:t>
            </a:r>
          </a:p>
        </p:txBody>
      </p:sp>
    </p:spTree>
    <p:extLst>
      <p:ext uri="{BB962C8B-B14F-4D97-AF65-F5344CB8AC3E}">
        <p14:creationId xmlns:p14="http://schemas.microsoft.com/office/powerpoint/2010/main" val="159097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6"/>
          <p:cNvSpPr>
            <a:spLocks noGrp="1" noChangeArrowheads="1"/>
          </p:cNvSpPr>
          <p:nvPr>
            <p:ph type="sldNum" sz="quarter" idx="12"/>
          </p:nvPr>
        </p:nvSpPr>
        <p:spPr>
          <a:ln/>
        </p:spPr>
        <p:txBody>
          <a:bodyPr/>
          <a:lstStyle/>
          <a:p>
            <a:pPr>
              <a:defRPr/>
            </a:pPr>
            <a:fld id="{AC913184-2254-479E-B307-A23DC2C67B34}" type="slidenum">
              <a:rPr lang="zh-TW" altLang="en-US"/>
              <a:pPr>
                <a:defRPr/>
              </a:pPr>
              <a:t>9</a:t>
            </a:fld>
            <a:endParaRPr lang="en-US" altLang="zh-TW"/>
          </a:p>
        </p:txBody>
      </p:sp>
      <p:sp>
        <p:nvSpPr>
          <p:cNvPr id="173075" name="AutoShape 19"/>
          <p:cNvSpPr>
            <a:spLocks noChangeArrowheads="1"/>
          </p:cNvSpPr>
          <p:nvPr/>
        </p:nvSpPr>
        <p:spPr bwMode="auto">
          <a:xfrm>
            <a:off x="451338" y="4076700"/>
            <a:ext cx="3722077" cy="2376488"/>
          </a:xfrm>
          <a:prstGeom prst="roundRect">
            <a:avLst>
              <a:gd name="adj" fmla="val 16667"/>
            </a:avLst>
          </a:prstGeom>
          <a:gradFill rotWithShape="1">
            <a:gsLst>
              <a:gs pos="0">
                <a:srgbClr val="00CCFF"/>
              </a:gs>
              <a:gs pos="50000">
                <a:srgbClr val="00CCFF">
                  <a:gamma/>
                  <a:tint val="10196"/>
                  <a:invGamma/>
                </a:srgbClr>
              </a:gs>
              <a:gs pos="100000">
                <a:srgbClr val="00CCFF"/>
              </a:gs>
            </a:gsLst>
            <a:lin ang="2700000" scaled="1"/>
          </a:gradFill>
          <a:ln w="19050">
            <a:solidFill>
              <a:schemeClr val="tx1"/>
            </a:solidFill>
            <a:round/>
            <a:headEnd/>
            <a:tailEnd/>
          </a:ln>
          <a:effectLst>
            <a:prstShdw prst="shdw17" dist="17961" dir="2700000">
              <a:schemeClr val="tx1">
                <a:gamma/>
                <a:shade val="60000"/>
                <a:invGamma/>
              </a:schemeClr>
            </a:prstShdw>
          </a:effectLst>
        </p:spPr>
        <p:txBody>
          <a:bodyPr lIns="18000" rIns="18000" anchor="ctr"/>
          <a:lstStyle/>
          <a:p>
            <a:pPr algn="ctr"/>
            <a:r>
              <a:rPr lang="zh-TW" altLang="en-US" sz="2600" b="1">
                <a:solidFill>
                  <a:srgbClr val="CC0000"/>
                </a:solidFill>
                <a:latin typeface="標楷體" pitchFamily="65" charset="-120"/>
                <a:ea typeface="標楷體" pitchFamily="65" charset="-120"/>
              </a:rPr>
              <a:t>監察院等外部監督機關所提內部控制缺失</a:t>
            </a:r>
            <a:r>
              <a:rPr lang="zh-TW" altLang="en-US" sz="2600">
                <a:latin typeface="標楷體" pitchFamily="65" charset="-120"/>
                <a:ea typeface="標楷體" pitchFamily="65" charset="-120"/>
              </a:rPr>
              <a:t>，涉及業務推動過程中未能察覺或辨識之風險</a:t>
            </a:r>
          </a:p>
        </p:txBody>
      </p:sp>
      <p:sp>
        <p:nvSpPr>
          <p:cNvPr id="173076" name="AutoShape 20"/>
          <p:cNvSpPr>
            <a:spLocks noChangeArrowheads="1"/>
          </p:cNvSpPr>
          <p:nvPr/>
        </p:nvSpPr>
        <p:spPr bwMode="auto">
          <a:xfrm>
            <a:off x="517281" y="1196976"/>
            <a:ext cx="3855426" cy="2519363"/>
          </a:xfrm>
          <a:prstGeom prst="roundRect">
            <a:avLst>
              <a:gd name="adj" fmla="val 16667"/>
            </a:avLst>
          </a:prstGeom>
          <a:gradFill rotWithShape="1">
            <a:gsLst>
              <a:gs pos="0">
                <a:srgbClr val="00CCFF"/>
              </a:gs>
              <a:gs pos="50000">
                <a:srgbClr val="00CCFF">
                  <a:gamma/>
                  <a:tint val="10196"/>
                  <a:invGamma/>
                </a:srgbClr>
              </a:gs>
              <a:gs pos="100000">
                <a:srgbClr val="00CCFF"/>
              </a:gs>
            </a:gsLst>
            <a:lin ang="2700000" scaled="1"/>
          </a:gradFill>
          <a:ln w="19050">
            <a:solidFill>
              <a:schemeClr val="tx1"/>
            </a:solidFill>
            <a:round/>
            <a:headEnd/>
            <a:tailEnd/>
          </a:ln>
          <a:effectLst>
            <a:prstShdw prst="shdw17" dist="17961" dir="2700000">
              <a:schemeClr val="tx1">
                <a:gamma/>
                <a:shade val="60000"/>
                <a:invGamma/>
              </a:schemeClr>
            </a:prstShdw>
          </a:effectLst>
        </p:spPr>
        <p:txBody>
          <a:bodyPr lIns="18000" rIns="18000" anchor="ctr"/>
          <a:lstStyle/>
          <a:p>
            <a:pPr algn="ctr"/>
            <a:r>
              <a:rPr lang="zh-TW" altLang="en-US" sz="2600" b="1">
                <a:latin typeface="標楷體" pitchFamily="65" charset="-120"/>
                <a:ea typeface="標楷體" pitchFamily="65" charset="-120"/>
              </a:rPr>
              <a:t>完整辨識</a:t>
            </a:r>
            <a:r>
              <a:rPr lang="zh-TW" altLang="en-US" sz="2600" b="1">
                <a:solidFill>
                  <a:srgbClr val="CC0000"/>
                </a:solidFill>
                <a:latin typeface="標楷體" pitchFamily="65" charset="-120"/>
                <a:ea typeface="標楷體" pitchFamily="65" charset="-120"/>
              </a:rPr>
              <a:t>影響整體與作業層級目標（含關鍵策略目標）</a:t>
            </a:r>
            <a:r>
              <a:rPr lang="zh-TW" altLang="en-US" sz="2600" b="1">
                <a:latin typeface="標楷體" pitchFamily="65" charset="-120"/>
                <a:ea typeface="標楷體" pitchFamily="65" charset="-120"/>
              </a:rPr>
              <a:t>無法達成之風險</a:t>
            </a:r>
          </a:p>
        </p:txBody>
      </p:sp>
      <p:sp>
        <p:nvSpPr>
          <p:cNvPr id="173077" name="AutoShape 21"/>
          <p:cNvSpPr>
            <a:spLocks noChangeArrowheads="1"/>
          </p:cNvSpPr>
          <p:nvPr/>
        </p:nvSpPr>
        <p:spPr bwMode="auto">
          <a:xfrm>
            <a:off x="4637943" y="4076700"/>
            <a:ext cx="3855426" cy="2376488"/>
          </a:xfrm>
          <a:prstGeom prst="roundRect">
            <a:avLst>
              <a:gd name="adj" fmla="val 16667"/>
            </a:avLst>
          </a:prstGeom>
          <a:gradFill rotWithShape="1">
            <a:gsLst>
              <a:gs pos="0">
                <a:srgbClr val="00CCFF"/>
              </a:gs>
              <a:gs pos="50000">
                <a:srgbClr val="00CCFF">
                  <a:gamma/>
                  <a:tint val="10196"/>
                  <a:invGamma/>
                </a:srgbClr>
              </a:gs>
              <a:gs pos="100000">
                <a:srgbClr val="00CCFF"/>
              </a:gs>
            </a:gsLst>
            <a:lin ang="2700000" scaled="1"/>
          </a:gradFill>
          <a:ln w="19050">
            <a:solidFill>
              <a:schemeClr val="tx1"/>
            </a:solidFill>
            <a:round/>
            <a:headEnd/>
            <a:tailEnd/>
          </a:ln>
          <a:effectLst>
            <a:prstShdw prst="shdw17" dist="17961" dir="2700000">
              <a:schemeClr val="tx1">
                <a:gamma/>
                <a:shade val="60000"/>
                <a:invGamma/>
              </a:schemeClr>
            </a:prstShdw>
          </a:effectLst>
        </p:spPr>
        <p:txBody>
          <a:bodyPr lIns="18000" rIns="18000" anchor="ctr"/>
          <a:lstStyle/>
          <a:p>
            <a:pPr algn="ctr"/>
            <a:r>
              <a:rPr lang="zh-TW" altLang="en-US" sz="2600">
                <a:ea typeface="標楷體" pitchFamily="65" charset="-120"/>
              </a:rPr>
              <a:t>涉及人民權利或義務之業務，辨識</a:t>
            </a:r>
            <a:r>
              <a:rPr lang="zh-TW" altLang="en-US" sz="2600" b="1">
                <a:solidFill>
                  <a:srgbClr val="CC0000"/>
                </a:solidFill>
                <a:ea typeface="標楷體" pitchFamily="65" charset="-120"/>
              </a:rPr>
              <a:t>影響政府公信力</a:t>
            </a:r>
            <a:r>
              <a:rPr lang="zh-TW" altLang="en-US" sz="2600">
                <a:ea typeface="標楷體" pitchFamily="65" charset="-120"/>
              </a:rPr>
              <a:t>之風險</a:t>
            </a:r>
          </a:p>
        </p:txBody>
      </p:sp>
      <p:sp>
        <p:nvSpPr>
          <p:cNvPr id="173078" name="AutoShape 22"/>
          <p:cNvSpPr>
            <a:spLocks noChangeArrowheads="1"/>
          </p:cNvSpPr>
          <p:nvPr/>
        </p:nvSpPr>
        <p:spPr bwMode="auto">
          <a:xfrm>
            <a:off x="4705351" y="1196976"/>
            <a:ext cx="3789485" cy="2519363"/>
          </a:xfrm>
          <a:prstGeom prst="roundRect">
            <a:avLst>
              <a:gd name="adj" fmla="val 16667"/>
            </a:avLst>
          </a:prstGeom>
          <a:gradFill rotWithShape="1">
            <a:gsLst>
              <a:gs pos="0">
                <a:srgbClr val="00CCFF"/>
              </a:gs>
              <a:gs pos="50000">
                <a:srgbClr val="00CCFF">
                  <a:gamma/>
                  <a:tint val="10196"/>
                  <a:invGamma/>
                </a:srgbClr>
              </a:gs>
              <a:gs pos="100000">
                <a:srgbClr val="00CCFF"/>
              </a:gs>
            </a:gsLst>
            <a:lin ang="2700000" scaled="1"/>
          </a:gradFill>
          <a:ln w="19050">
            <a:solidFill>
              <a:schemeClr val="tx1"/>
            </a:solidFill>
            <a:round/>
            <a:headEnd/>
            <a:tailEnd/>
          </a:ln>
          <a:effectLst>
            <a:prstShdw prst="shdw17" dist="17961" dir="2700000">
              <a:schemeClr val="tx1">
                <a:gamma/>
                <a:shade val="60000"/>
                <a:invGamma/>
              </a:schemeClr>
            </a:prstShdw>
          </a:effectLst>
        </p:spPr>
        <p:txBody>
          <a:bodyPr lIns="18000" rIns="18000" anchor="ctr" anchorCtr="1"/>
          <a:lstStyle/>
          <a:p>
            <a:pPr algn="ctr"/>
            <a:r>
              <a:rPr lang="zh-TW" altLang="en-US" sz="2600" b="1">
                <a:solidFill>
                  <a:srgbClr val="CC0000"/>
                </a:solidFill>
                <a:latin typeface="標楷體" pitchFamily="65" charset="-120"/>
                <a:ea typeface="標楷體" pitchFamily="65" charset="-120"/>
              </a:rPr>
              <a:t>施政計畫之先期規劃</a:t>
            </a:r>
            <a:r>
              <a:rPr lang="zh-TW" altLang="en-US" sz="2600">
                <a:latin typeface="標楷體" pitchFamily="65" charset="-120"/>
                <a:ea typeface="標楷體" pitchFamily="65" charset="-120"/>
              </a:rPr>
              <a:t>，就利害關係者意見、成本效益、技術可行性或跨機關業務協調等辨識風險</a:t>
            </a:r>
            <a:endParaRPr lang="zh-TW" altLang="en-US" sz="2600">
              <a:effectLst>
                <a:outerShdw blurRad="38100" dist="38100" dir="2700000" algn="tl">
                  <a:srgbClr val="FFFFFF"/>
                </a:outerShdw>
              </a:effectLst>
              <a:latin typeface="標楷體" pitchFamily="65" charset="-120"/>
              <a:ea typeface="標楷體" pitchFamily="65" charset="-120"/>
            </a:endParaRPr>
          </a:p>
        </p:txBody>
      </p:sp>
      <p:cxnSp>
        <p:nvCxnSpPr>
          <p:cNvPr id="6" name="直線接點 5"/>
          <p:cNvCxnSpPr/>
          <p:nvPr/>
        </p:nvCxnSpPr>
        <p:spPr bwMode="auto">
          <a:xfrm>
            <a:off x="716574" y="908050"/>
            <a:ext cx="7643446" cy="0"/>
          </a:xfrm>
          <a:prstGeom prst="line">
            <a:avLst/>
          </a:prstGeom>
          <a:ln>
            <a:solidFill>
              <a:schemeClr val="accent6">
                <a:lumMod val="60000"/>
                <a:lumOff val="40000"/>
              </a:schemeClr>
            </a:solidFill>
            <a:headEnd type="none" w="med" len="med"/>
            <a:tailEnd type="none" w="med" len="med"/>
          </a:ln>
        </p:spPr>
        <p:style>
          <a:lnRef idx="3">
            <a:schemeClr val="accent6"/>
          </a:lnRef>
          <a:fillRef idx="0">
            <a:schemeClr val="accent6"/>
          </a:fillRef>
          <a:effectRef idx="2">
            <a:schemeClr val="accent6"/>
          </a:effectRef>
          <a:fontRef idx="minor">
            <a:schemeClr val="tx1"/>
          </a:fontRef>
        </p:style>
      </p:cxnSp>
      <p:sp>
        <p:nvSpPr>
          <p:cNvPr id="173080" name="Rectangle 2"/>
          <p:cNvSpPr>
            <a:spLocks noChangeArrowheads="1"/>
          </p:cNvSpPr>
          <p:nvPr/>
        </p:nvSpPr>
        <p:spPr bwMode="auto">
          <a:xfrm>
            <a:off x="397120" y="44451"/>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kumimoji="1" sz="4400" b="1">
                <a:solidFill>
                  <a:srgbClr val="A50021"/>
                </a:solidFill>
                <a:latin typeface="標楷體" pitchFamily="65" charset="-120"/>
                <a:ea typeface="標楷體" pitchFamily="65" charset="-120"/>
              </a:defRPr>
            </a:lvl1pPr>
            <a:lvl2pPr algn="ctr" eaLnBrk="0" hangingPunct="0">
              <a:defRPr kumimoji="1" sz="4400" b="1">
                <a:solidFill>
                  <a:srgbClr val="A50021"/>
                </a:solidFill>
                <a:latin typeface="標楷體" pitchFamily="65" charset="-120"/>
                <a:ea typeface="標楷體" pitchFamily="65" charset="-120"/>
              </a:defRPr>
            </a:lvl2pPr>
            <a:lvl3pPr algn="ctr" eaLnBrk="0" hangingPunct="0">
              <a:defRPr kumimoji="1" sz="4400" b="1">
                <a:solidFill>
                  <a:srgbClr val="A50021"/>
                </a:solidFill>
                <a:latin typeface="標楷體" pitchFamily="65" charset="-120"/>
                <a:ea typeface="標楷體" pitchFamily="65" charset="-120"/>
              </a:defRPr>
            </a:lvl3pPr>
            <a:lvl4pPr algn="ctr" eaLnBrk="0" hangingPunct="0">
              <a:defRPr kumimoji="1" sz="4400" b="1">
                <a:solidFill>
                  <a:srgbClr val="A50021"/>
                </a:solidFill>
                <a:latin typeface="標楷體" pitchFamily="65" charset="-120"/>
                <a:ea typeface="標楷體" pitchFamily="65" charset="-120"/>
              </a:defRPr>
            </a:lvl4pPr>
            <a:lvl5pPr algn="ctr" eaLnBrk="0" hangingPunct="0">
              <a:defRPr kumimoji="1" sz="4400" b="1">
                <a:solidFill>
                  <a:srgbClr val="A50021"/>
                </a:solidFill>
                <a:latin typeface="標楷體" pitchFamily="65" charset="-120"/>
                <a:ea typeface="標楷體" pitchFamily="65" charset="-120"/>
              </a:defRPr>
            </a:lvl5pPr>
            <a:lvl6pPr marL="457200" algn="ctr" eaLnBrk="0" fontAlgn="base" hangingPunct="0">
              <a:spcBef>
                <a:spcPct val="0"/>
              </a:spcBef>
              <a:spcAft>
                <a:spcPct val="0"/>
              </a:spcAft>
              <a:defRPr kumimoji="1" sz="4400" b="1">
                <a:solidFill>
                  <a:srgbClr val="A50021"/>
                </a:solidFill>
                <a:latin typeface="標楷體" pitchFamily="65" charset="-120"/>
                <a:ea typeface="標楷體" pitchFamily="65" charset="-120"/>
              </a:defRPr>
            </a:lvl6pPr>
            <a:lvl7pPr marL="914400" algn="ctr" eaLnBrk="0" fontAlgn="base" hangingPunct="0">
              <a:spcBef>
                <a:spcPct val="0"/>
              </a:spcBef>
              <a:spcAft>
                <a:spcPct val="0"/>
              </a:spcAft>
              <a:defRPr kumimoji="1" sz="4400" b="1">
                <a:solidFill>
                  <a:srgbClr val="A50021"/>
                </a:solidFill>
                <a:latin typeface="標楷體" pitchFamily="65" charset="-120"/>
                <a:ea typeface="標楷體" pitchFamily="65" charset="-120"/>
              </a:defRPr>
            </a:lvl7pPr>
            <a:lvl8pPr marL="1371600" algn="ctr" eaLnBrk="0" fontAlgn="base" hangingPunct="0">
              <a:spcBef>
                <a:spcPct val="0"/>
              </a:spcBef>
              <a:spcAft>
                <a:spcPct val="0"/>
              </a:spcAft>
              <a:defRPr kumimoji="1" sz="4400" b="1">
                <a:solidFill>
                  <a:srgbClr val="A50021"/>
                </a:solidFill>
                <a:latin typeface="標楷體" pitchFamily="65" charset="-120"/>
                <a:ea typeface="標楷體" pitchFamily="65" charset="-120"/>
              </a:defRPr>
            </a:lvl8pPr>
            <a:lvl9pPr marL="1828800" algn="ctr" eaLnBrk="0" fontAlgn="base" hangingPunct="0">
              <a:spcBef>
                <a:spcPct val="0"/>
              </a:spcBef>
              <a:spcAft>
                <a:spcPct val="0"/>
              </a:spcAft>
              <a:defRPr kumimoji="1" sz="4400" b="1">
                <a:solidFill>
                  <a:srgbClr val="A50021"/>
                </a:solidFill>
                <a:latin typeface="標楷體" pitchFamily="65" charset="-120"/>
                <a:ea typeface="標楷體" pitchFamily="65" charset="-120"/>
              </a:defRPr>
            </a:lvl9pPr>
          </a:lstStyle>
          <a:p>
            <a:pPr eaLnBrk="1" hangingPunct="1"/>
            <a:r>
              <a:rPr lang="zh-TW" altLang="zh-TW" sz="3200" dirty="0">
                <a:solidFill>
                  <a:srgbClr val="CC0066"/>
                </a:solidFill>
              </a:rPr>
              <a:t>辨識風險</a:t>
            </a:r>
            <a:endParaRPr lang="en-US" altLang="zh-TW" sz="2400" dirty="0">
              <a:solidFill>
                <a:srgbClr val="CC0066"/>
              </a:solidFill>
              <a:latin typeface="Times New Roman" pitchFamily="18" charset="0"/>
              <a:cs typeface="Times New Roman" pitchFamily="18" charset="0"/>
            </a:endParaRPr>
          </a:p>
        </p:txBody>
      </p:sp>
      <p:pic>
        <p:nvPicPr>
          <p:cNvPr id="173087" name="Picture 6" descr="風險"/>
          <p:cNvPicPr>
            <a:picLocks noChangeAspect="1" noChangeArrowheads="1"/>
          </p:cNvPicPr>
          <p:nvPr/>
        </p:nvPicPr>
        <p:blipFill>
          <a:blip r:embed="rId3">
            <a:extLst>
              <a:ext uri="{28A0092B-C50C-407E-A947-70E740481C1C}">
                <a14:useLocalDpi xmlns:a14="http://schemas.microsoft.com/office/drawing/2010/main" val="0"/>
              </a:ext>
            </a:extLst>
          </a:blip>
          <a:srcRect r="-11018" b="29633"/>
          <a:stretch>
            <a:fillRect/>
          </a:stretch>
        </p:blipFill>
        <p:spPr bwMode="auto">
          <a:xfrm rot="-1194225">
            <a:off x="3376247" y="2924175"/>
            <a:ext cx="2324100" cy="159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125977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旅程">
  <a:themeElements>
    <a:clrScheme name="旅程">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旅程">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旅程">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223</TotalTime>
  <Words>4359</Words>
  <Application>Microsoft Office PowerPoint</Application>
  <PresentationFormat>如螢幕大小 (4:3)</PresentationFormat>
  <Paragraphs>363</Paragraphs>
  <Slides>46</Slides>
  <Notes>5</Notes>
  <HiddenSlides>0</HiddenSlides>
  <MMClips>0</MMClips>
  <ScaleCrop>false</ScaleCrop>
  <HeadingPairs>
    <vt:vector size="4" baseType="variant">
      <vt:variant>
        <vt:lpstr>佈景主題</vt:lpstr>
      </vt:variant>
      <vt:variant>
        <vt:i4>1</vt:i4>
      </vt:variant>
      <vt:variant>
        <vt:lpstr>投影片標題</vt:lpstr>
      </vt:variant>
      <vt:variant>
        <vt:i4>46</vt:i4>
      </vt:variant>
    </vt:vector>
  </HeadingPairs>
  <TitlesOfParts>
    <vt:vector size="47" baseType="lpstr">
      <vt:lpstr>旅程</vt:lpstr>
      <vt:lpstr>內部控制宣導說明會</vt:lpstr>
      <vt:lpstr>目錄</vt:lpstr>
      <vt:lpstr>內部控制基本觀念</vt:lpstr>
      <vt:lpstr>內部控制基本觀念</vt:lpstr>
      <vt:lpstr>PowerPoint 簡報</vt:lpstr>
      <vt:lpstr>內部控制的架構 </vt:lpstr>
      <vt:lpstr>控制環境 </vt:lpstr>
      <vt:lpstr>風險評估 </vt:lpstr>
      <vt:lpstr>PowerPoint 簡報</vt:lpstr>
      <vt:lpstr>PowerPoint 簡報</vt:lpstr>
      <vt:lpstr>控制作業 </vt:lpstr>
      <vt:lpstr>監督作業 </vt:lpstr>
      <vt:lpstr>內部控制的防弊</vt:lpstr>
      <vt:lpstr>PowerPoint 簡報</vt:lpstr>
      <vt:lpstr>改進作為</vt:lpstr>
      <vt:lpstr>改進作為</vt:lpstr>
      <vt:lpstr>改進作為</vt:lpstr>
      <vt:lpstr>改進作為</vt:lpstr>
      <vt:lpstr>內部控制的防弊</vt:lpstr>
      <vt:lpstr>PowerPoint 簡報</vt:lpstr>
      <vt:lpstr>改進作為</vt:lpstr>
      <vt:lpstr>改進作為</vt:lpstr>
      <vt:lpstr>改進作為</vt:lpstr>
      <vt:lpstr>改進作為</vt:lpstr>
      <vt:lpstr>改進作為</vt:lpstr>
      <vt:lpstr>改進作為</vt:lpstr>
      <vt:lpstr>內部控制的防弊</vt:lpstr>
      <vt:lpstr>PowerPoint 簡報</vt:lpstr>
      <vt:lpstr>PowerPoint 簡報</vt:lpstr>
      <vt:lpstr>PowerPoint 簡報</vt:lpstr>
      <vt:lpstr>PowerPoint 簡報</vt:lpstr>
      <vt:lpstr>改進作為</vt:lpstr>
      <vt:lpstr>改進作為</vt:lpstr>
      <vt:lpstr>改進作為</vt:lpstr>
      <vt:lpstr>改進作為</vt:lpstr>
      <vt:lpstr>改進作為</vt:lpstr>
      <vt:lpstr>改進作為</vt:lpstr>
      <vt:lpstr>內部控制的興利</vt:lpstr>
      <vt:lpstr>內部控制的興利</vt:lpstr>
      <vt:lpstr>強化內部控制機制實務</vt:lpstr>
      <vt:lpstr>PowerPoint 簡報</vt:lpstr>
      <vt:lpstr>PowerPoint 簡報</vt:lpstr>
      <vt:lpstr>PowerPoint 簡報</vt:lpstr>
      <vt:lpstr>PowerPoint 簡報</vt:lpstr>
      <vt:lpstr>PowerPoint 簡報</vt:lpstr>
      <vt:lpstr>結語</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內部控制宣導說明會</dc:title>
  <dc:creator>User</dc:creator>
  <cp:lastModifiedBy>User</cp:lastModifiedBy>
  <cp:revision>23</cp:revision>
  <dcterms:created xsi:type="dcterms:W3CDTF">2017-09-19T13:36:33Z</dcterms:created>
  <dcterms:modified xsi:type="dcterms:W3CDTF">2017-09-21T00:21:37Z</dcterms:modified>
</cp:coreProperties>
</file>