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68"/>
  </p:notesMasterIdLst>
  <p:handoutMasterIdLst>
    <p:handoutMasterId r:id="rId69"/>
  </p:handoutMasterIdLst>
  <p:sldIdLst>
    <p:sldId id="256" r:id="rId3"/>
    <p:sldId id="258" r:id="rId4"/>
    <p:sldId id="318" r:id="rId5"/>
    <p:sldId id="260" r:id="rId6"/>
    <p:sldId id="317" r:id="rId7"/>
    <p:sldId id="319" r:id="rId8"/>
    <p:sldId id="302" r:id="rId9"/>
    <p:sldId id="301" r:id="rId10"/>
    <p:sldId id="261" r:id="rId11"/>
    <p:sldId id="29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320" r:id="rId26"/>
    <p:sldId id="276" r:id="rId27"/>
    <p:sldId id="335" r:id="rId28"/>
    <p:sldId id="341" r:id="rId29"/>
    <p:sldId id="277" r:id="rId30"/>
    <p:sldId id="336" r:id="rId31"/>
    <p:sldId id="337" r:id="rId32"/>
    <p:sldId id="342" r:id="rId33"/>
    <p:sldId id="278" r:id="rId34"/>
    <p:sldId id="338" r:id="rId35"/>
    <p:sldId id="339" r:id="rId36"/>
    <p:sldId id="279" r:id="rId37"/>
    <p:sldId id="280" r:id="rId38"/>
    <p:sldId id="303" r:id="rId39"/>
    <p:sldId id="281" r:id="rId40"/>
    <p:sldId id="282" r:id="rId41"/>
    <p:sldId id="283" r:id="rId42"/>
    <p:sldId id="284" r:id="rId43"/>
    <p:sldId id="285" r:id="rId44"/>
    <p:sldId id="334" r:id="rId45"/>
    <p:sldId id="289" r:id="rId46"/>
    <p:sldId id="304" r:id="rId47"/>
    <p:sldId id="286" r:id="rId48"/>
    <p:sldId id="323" r:id="rId49"/>
    <p:sldId id="322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293" r:id="rId58"/>
    <p:sldId id="321" r:id="rId59"/>
    <p:sldId id="307" r:id="rId60"/>
    <p:sldId id="308" r:id="rId61"/>
    <p:sldId id="312" r:id="rId62"/>
    <p:sldId id="316" r:id="rId63"/>
    <p:sldId id="315" r:id="rId64"/>
    <p:sldId id="310" r:id="rId65"/>
    <p:sldId id="313" r:id="rId66"/>
    <p:sldId id="343" r:id="rId67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70"/>
      <p:bold r:id="rId71"/>
      <p:italic r:id="rId72"/>
      <p:boldItalic r:id="rId73"/>
    </p:embeddedFont>
    <p:embeddedFont>
      <p:font typeface="Copperplate Gothic Bold" panose="020E0705020206020404" pitchFamily="34" charset="0"/>
      <p:regular r:id="rId74"/>
    </p:embeddedFon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微軟正黑體" panose="020B0604030504040204" pitchFamily="34" charset="-120"/>
      <p:regular r:id="rId79"/>
      <p:bold r:id="rId80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EE3"/>
    <a:srgbClr val="B8FED9"/>
    <a:srgbClr val="0758B1"/>
    <a:srgbClr val="18FC2E"/>
    <a:srgbClr val="FF3300"/>
    <a:srgbClr val="72F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20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7.fntdata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C5229-353A-486F-AD89-A7317E70A608}" type="doc">
      <dgm:prSet loTypeId="urn:microsoft.com/office/officeart/2005/8/layout/process2" loCatId="process" qsTypeId="urn:microsoft.com/office/officeart/2005/8/quickstyle/simple3" qsCatId="simple" csTypeId="urn:microsoft.com/office/officeart/2005/8/colors/accent6_5" csCatId="accent6" phldr="1"/>
      <dgm:spPr/>
    </dgm:pt>
    <dgm:pt modelId="{223A341B-4DF6-4550-B3AA-F05BB7DC7BD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填寫假單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0EE97F4E-66C7-4B42-8AE7-797809D93F67}" type="par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3ACB62DF-909D-4BB3-BFAC-8FB82C30D2F8}" type="sib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C4F6E425-6E4C-4C2E-893A-1B5293812C96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職務代理人同意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426CE11E-36D9-4706-A2B0-6245903C2BAA}" type="par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FE8A2F7B-2F33-477A-AC55-2E3DB0F225CB}" type="sib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80CADCB8-BE49-48B9-A6AF-96B28BE3BCA2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主管同意，假單決行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03941511-D6B0-46D6-BD5F-30E815BAE1E2}" type="parTrans" cxnId="{9699084F-C978-47AF-8EC5-0EA369EEB74B}">
      <dgm:prSet/>
      <dgm:spPr/>
      <dgm:t>
        <a:bodyPr/>
        <a:lstStyle/>
        <a:p>
          <a:endParaRPr lang="zh-TW" altLang="en-US"/>
        </a:p>
      </dgm:t>
    </dgm:pt>
    <dgm:pt modelId="{DB3F2C13-588C-465A-A432-6A55C88059B7}" type="sibTrans" cxnId="{9699084F-C978-47AF-8EC5-0EA369EEB74B}">
      <dgm:prSet/>
      <dgm:spPr/>
      <dgm:t>
        <a:bodyPr/>
        <a:lstStyle/>
        <a:p>
          <a:endParaRPr lang="zh-TW" altLang="en-US"/>
        </a:p>
      </dgm:t>
    </dgm:pt>
    <dgm:pt modelId="{02B1ED85-11F2-45FD-8CBA-007979658A0B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查詢請假資料確認請假成功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BFD13F10-BC68-4A6F-BA61-85E2DC02CDDE}" type="par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3F89A3C7-ADAE-4314-A253-B302CBCE1253}" type="sib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DEEB25E2-5A8F-4FF0-BEA7-6F8E1F38FFC8}" type="pres">
      <dgm:prSet presAssocID="{560C5229-353A-486F-AD89-A7317E70A608}" presName="linearFlow" presStyleCnt="0">
        <dgm:presLayoutVars>
          <dgm:resizeHandles val="exact"/>
        </dgm:presLayoutVars>
      </dgm:prSet>
      <dgm:spPr/>
    </dgm:pt>
    <dgm:pt modelId="{44F71196-2643-4B90-9CD9-241434C42600}" type="pres">
      <dgm:prSet presAssocID="{223A341B-4DF6-4550-B3AA-F05BB7DC7BD3}" presName="node" presStyleLbl="node1" presStyleIdx="0" presStyleCnt="4" custScaleX="238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739142-CDC2-4F9A-AE89-1AB8B89A8C1B}" type="pres">
      <dgm:prSet presAssocID="{3ACB62DF-909D-4BB3-BFAC-8FB82C30D2F8}" presName="sibTrans" presStyleLbl="sibTrans2D1" presStyleIdx="0" presStyleCnt="3" custScaleX="104049" custScaleY="130063"/>
      <dgm:spPr/>
      <dgm:t>
        <a:bodyPr/>
        <a:lstStyle/>
        <a:p>
          <a:endParaRPr lang="zh-TW" altLang="en-US"/>
        </a:p>
      </dgm:t>
    </dgm:pt>
    <dgm:pt modelId="{6092D95B-8E7F-43E4-B1B5-E7FF12C56DBC}" type="pres">
      <dgm:prSet presAssocID="{3ACB62DF-909D-4BB3-BFAC-8FB82C30D2F8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A1862ABF-2512-41D5-AFA3-1BF624F21B05}" type="pres">
      <dgm:prSet presAssocID="{C4F6E425-6E4C-4C2E-893A-1B5293812C96}" presName="node" presStyleLbl="node1" presStyleIdx="1" presStyleCnt="4" custScaleX="238448" custLinFactNeighborX="2900" custLinFactNeighborY="-105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376C8-A1CE-4B27-A654-0614104F60CB}" type="pres">
      <dgm:prSet presAssocID="{FE8A2F7B-2F33-477A-AC55-2E3DB0F225CB}" presName="sibTrans" presStyleLbl="sibTrans2D1" presStyleIdx="1" presStyleCnt="3" custScaleX="104049" custScaleY="130063"/>
      <dgm:spPr/>
      <dgm:t>
        <a:bodyPr/>
        <a:lstStyle/>
        <a:p>
          <a:endParaRPr lang="zh-TW" altLang="en-US"/>
        </a:p>
      </dgm:t>
    </dgm:pt>
    <dgm:pt modelId="{5A452DF5-2A6D-4C6D-B7DE-B1AE20A66139}" type="pres">
      <dgm:prSet presAssocID="{FE8A2F7B-2F33-477A-AC55-2E3DB0F225C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9960598A-CCFB-48CD-9653-DE9FA2D16288}" type="pres">
      <dgm:prSet presAssocID="{80CADCB8-BE49-48B9-A6AF-96B28BE3BCA2}" presName="node" presStyleLbl="node1" presStyleIdx="2" presStyleCnt="4" custScaleX="238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7A13AA-5B35-4039-940C-D5F5946540BE}" type="pres">
      <dgm:prSet presAssocID="{DB3F2C13-588C-465A-A432-6A55C88059B7}" presName="sibTrans" presStyleLbl="sibTrans2D1" presStyleIdx="2" presStyleCnt="3" custScaleX="123246" custScaleY="150002"/>
      <dgm:spPr/>
      <dgm:t>
        <a:bodyPr/>
        <a:lstStyle/>
        <a:p>
          <a:endParaRPr lang="zh-TW" altLang="en-US"/>
        </a:p>
      </dgm:t>
    </dgm:pt>
    <dgm:pt modelId="{F0D90247-363E-41D2-92F6-0D4ADB6EA526}" type="pres">
      <dgm:prSet presAssocID="{DB3F2C13-588C-465A-A432-6A55C88059B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49A1DD5A-E4C6-477A-BCF5-3E91DFD4D292}" type="pres">
      <dgm:prSet presAssocID="{02B1ED85-11F2-45FD-8CBA-007979658A0B}" presName="node" presStyleLbl="node1" presStyleIdx="3" presStyleCnt="4" custScaleX="2406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DD0585C-095B-436E-9755-21DD945954C0}" type="presOf" srcId="{DB3F2C13-588C-465A-A432-6A55C88059B7}" destId="{A87A13AA-5B35-4039-940C-D5F5946540BE}" srcOrd="0" destOrd="0" presId="urn:microsoft.com/office/officeart/2005/8/layout/process2"/>
    <dgm:cxn modelId="{A23F68B4-56E3-42E5-A2CA-DBB76BB73A24}" type="presOf" srcId="{3ACB62DF-909D-4BB3-BFAC-8FB82C30D2F8}" destId="{8B739142-CDC2-4F9A-AE89-1AB8B89A8C1B}" srcOrd="0" destOrd="0" presId="urn:microsoft.com/office/officeart/2005/8/layout/process2"/>
    <dgm:cxn modelId="{A0AAFE5A-4569-4999-A306-1FF4B2E83F59}" srcId="{560C5229-353A-486F-AD89-A7317E70A608}" destId="{C4F6E425-6E4C-4C2E-893A-1B5293812C96}" srcOrd="1" destOrd="0" parTransId="{426CE11E-36D9-4706-A2B0-6245903C2BAA}" sibTransId="{FE8A2F7B-2F33-477A-AC55-2E3DB0F225CB}"/>
    <dgm:cxn modelId="{4CDAFBD1-850D-42CB-A8C7-3296314981FC}" type="presOf" srcId="{3ACB62DF-909D-4BB3-BFAC-8FB82C30D2F8}" destId="{6092D95B-8E7F-43E4-B1B5-E7FF12C56DBC}" srcOrd="1" destOrd="0" presId="urn:microsoft.com/office/officeart/2005/8/layout/process2"/>
    <dgm:cxn modelId="{D7DC77BF-CBB6-48E9-B0B8-F1AF67E803AA}" type="presOf" srcId="{560C5229-353A-486F-AD89-A7317E70A608}" destId="{DEEB25E2-5A8F-4FF0-BEA7-6F8E1F38FFC8}" srcOrd="0" destOrd="0" presId="urn:microsoft.com/office/officeart/2005/8/layout/process2"/>
    <dgm:cxn modelId="{7A2DE56F-29FC-41C5-B921-EFC67079C33D}" type="presOf" srcId="{80CADCB8-BE49-48B9-A6AF-96B28BE3BCA2}" destId="{9960598A-CCFB-48CD-9653-DE9FA2D16288}" srcOrd="0" destOrd="0" presId="urn:microsoft.com/office/officeart/2005/8/layout/process2"/>
    <dgm:cxn modelId="{2FF6B06B-48AF-4DCA-8F86-8D7EA60F7025}" type="presOf" srcId="{223A341B-4DF6-4550-B3AA-F05BB7DC7BD3}" destId="{44F71196-2643-4B90-9CD9-241434C42600}" srcOrd="0" destOrd="0" presId="urn:microsoft.com/office/officeart/2005/8/layout/process2"/>
    <dgm:cxn modelId="{6A598B43-6DE8-46E7-BD64-82FA1CD95C00}" type="presOf" srcId="{C4F6E425-6E4C-4C2E-893A-1B5293812C96}" destId="{A1862ABF-2512-41D5-AFA3-1BF624F21B05}" srcOrd="0" destOrd="0" presId="urn:microsoft.com/office/officeart/2005/8/layout/process2"/>
    <dgm:cxn modelId="{BA489CD1-908D-4988-800E-ADD7EE8A210A}" srcId="{560C5229-353A-486F-AD89-A7317E70A608}" destId="{02B1ED85-11F2-45FD-8CBA-007979658A0B}" srcOrd="3" destOrd="0" parTransId="{BFD13F10-BC68-4A6F-BA61-85E2DC02CDDE}" sibTransId="{3F89A3C7-ADAE-4314-A253-B302CBCE1253}"/>
    <dgm:cxn modelId="{94B37A8E-975A-4D1B-A4E0-4A6C6BBBAA53}" type="presOf" srcId="{02B1ED85-11F2-45FD-8CBA-007979658A0B}" destId="{49A1DD5A-E4C6-477A-BCF5-3E91DFD4D292}" srcOrd="0" destOrd="0" presId="urn:microsoft.com/office/officeart/2005/8/layout/process2"/>
    <dgm:cxn modelId="{0CA6156D-26FC-4735-AAFB-F8B9A6A03CB4}" srcId="{560C5229-353A-486F-AD89-A7317E70A608}" destId="{223A341B-4DF6-4550-B3AA-F05BB7DC7BD3}" srcOrd="0" destOrd="0" parTransId="{0EE97F4E-66C7-4B42-8AE7-797809D93F67}" sibTransId="{3ACB62DF-909D-4BB3-BFAC-8FB82C30D2F8}"/>
    <dgm:cxn modelId="{D4345C47-05B8-4E3D-8D8F-1A2BA476AC5D}" type="presOf" srcId="{DB3F2C13-588C-465A-A432-6A55C88059B7}" destId="{F0D90247-363E-41D2-92F6-0D4ADB6EA526}" srcOrd="1" destOrd="0" presId="urn:microsoft.com/office/officeart/2005/8/layout/process2"/>
    <dgm:cxn modelId="{9699084F-C978-47AF-8EC5-0EA369EEB74B}" srcId="{560C5229-353A-486F-AD89-A7317E70A608}" destId="{80CADCB8-BE49-48B9-A6AF-96B28BE3BCA2}" srcOrd="2" destOrd="0" parTransId="{03941511-D6B0-46D6-BD5F-30E815BAE1E2}" sibTransId="{DB3F2C13-588C-465A-A432-6A55C88059B7}"/>
    <dgm:cxn modelId="{1530D9E7-B982-4606-A465-71EDE6DFD49A}" type="presOf" srcId="{FE8A2F7B-2F33-477A-AC55-2E3DB0F225CB}" destId="{5A452DF5-2A6D-4C6D-B7DE-B1AE20A66139}" srcOrd="1" destOrd="0" presId="urn:microsoft.com/office/officeart/2005/8/layout/process2"/>
    <dgm:cxn modelId="{6EC40207-1651-4628-A010-44C48C55F406}" type="presOf" srcId="{FE8A2F7B-2F33-477A-AC55-2E3DB0F225CB}" destId="{A07376C8-A1CE-4B27-A654-0614104F60CB}" srcOrd="0" destOrd="0" presId="urn:microsoft.com/office/officeart/2005/8/layout/process2"/>
    <dgm:cxn modelId="{94F0C798-E89F-455F-A28D-3303ECCE8955}" type="presParOf" srcId="{DEEB25E2-5A8F-4FF0-BEA7-6F8E1F38FFC8}" destId="{44F71196-2643-4B90-9CD9-241434C42600}" srcOrd="0" destOrd="0" presId="urn:microsoft.com/office/officeart/2005/8/layout/process2"/>
    <dgm:cxn modelId="{F096C73A-2961-4C89-AB13-CEAD50EBB7BF}" type="presParOf" srcId="{DEEB25E2-5A8F-4FF0-BEA7-6F8E1F38FFC8}" destId="{8B739142-CDC2-4F9A-AE89-1AB8B89A8C1B}" srcOrd="1" destOrd="0" presId="urn:microsoft.com/office/officeart/2005/8/layout/process2"/>
    <dgm:cxn modelId="{FC38BD40-DC3C-4DFE-9ABD-9EC90ED64251}" type="presParOf" srcId="{8B739142-CDC2-4F9A-AE89-1AB8B89A8C1B}" destId="{6092D95B-8E7F-43E4-B1B5-E7FF12C56DBC}" srcOrd="0" destOrd="0" presId="urn:microsoft.com/office/officeart/2005/8/layout/process2"/>
    <dgm:cxn modelId="{96E0D28D-D6B4-493F-BB89-5CD4AEDF8CD9}" type="presParOf" srcId="{DEEB25E2-5A8F-4FF0-BEA7-6F8E1F38FFC8}" destId="{A1862ABF-2512-41D5-AFA3-1BF624F21B05}" srcOrd="2" destOrd="0" presId="urn:microsoft.com/office/officeart/2005/8/layout/process2"/>
    <dgm:cxn modelId="{E3311B04-C2FC-4677-ADFA-94F92E26703B}" type="presParOf" srcId="{DEEB25E2-5A8F-4FF0-BEA7-6F8E1F38FFC8}" destId="{A07376C8-A1CE-4B27-A654-0614104F60CB}" srcOrd="3" destOrd="0" presId="urn:microsoft.com/office/officeart/2005/8/layout/process2"/>
    <dgm:cxn modelId="{88C3C7D3-E7AF-4F06-91A5-B37F6C8E7CFE}" type="presParOf" srcId="{A07376C8-A1CE-4B27-A654-0614104F60CB}" destId="{5A452DF5-2A6D-4C6D-B7DE-B1AE20A66139}" srcOrd="0" destOrd="0" presId="urn:microsoft.com/office/officeart/2005/8/layout/process2"/>
    <dgm:cxn modelId="{EDE58C6F-7007-4A01-A691-AD4E448C6FDD}" type="presParOf" srcId="{DEEB25E2-5A8F-4FF0-BEA7-6F8E1F38FFC8}" destId="{9960598A-CCFB-48CD-9653-DE9FA2D16288}" srcOrd="4" destOrd="0" presId="urn:microsoft.com/office/officeart/2005/8/layout/process2"/>
    <dgm:cxn modelId="{A8DC7076-6D8B-4561-9FFA-389C79DF3DF9}" type="presParOf" srcId="{DEEB25E2-5A8F-4FF0-BEA7-6F8E1F38FFC8}" destId="{A87A13AA-5B35-4039-940C-D5F5946540BE}" srcOrd="5" destOrd="0" presId="urn:microsoft.com/office/officeart/2005/8/layout/process2"/>
    <dgm:cxn modelId="{B75E20BE-330C-46FE-9AC0-997C9FA3F754}" type="presParOf" srcId="{A87A13AA-5B35-4039-940C-D5F5946540BE}" destId="{F0D90247-363E-41D2-92F6-0D4ADB6EA526}" srcOrd="0" destOrd="0" presId="urn:microsoft.com/office/officeart/2005/8/layout/process2"/>
    <dgm:cxn modelId="{64F1EBD6-7BD9-4A0C-BFE3-D0ACA7F0A957}" type="presParOf" srcId="{DEEB25E2-5A8F-4FF0-BEA7-6F8E1F38FFC8}" destId="{49A1DD5A-E4C6-477A-BCF5-3E91DFD4D29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C5229-353A-486F-AD89-A7317E70A608}" type="doc">
      <dgm:prSet loTypeId="urn:microsoft.com/office/officeart/2005/8/layout/process2" loCatId="process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zh-TW" altLang="en-US"/>
        </a:p>
      </dgm:t>
    </dgm:pt>
    <dgm:pt modelId="{223A341B-4DF6-4550-B3AA-F05BB7DC7BD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填寫加班申請單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EE97F4E-66C7-4B42-8AE7-797809D93F67}" type="par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3ACB62DF-909D-4BB3-BFAC-8FB82C30D2F8}" type="sib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C4F6E425-6E4C-4C2E-893A-1B5293812C96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主管同意，加班申請單決行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26CE11E-36D9-4706-A2B0-6245903C2BAA}" type="par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FE8A2F7B-2F33-477A-AC55-2E3DB0F225CB}" type="sib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02B1ED85-11F2-45FD-8CBA-007979658A0B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查詢加班資料確認加班成功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FD13F10-BC68-4A6F-BA61-85E2DC02CDDE}" type="par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3F89A3C7-ADAE-4314-A253-B302CBCE1253}" type="sib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D57CB139-361E-4D01-BE65-B812BEE06B6A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刷卡</a:t>
          </a:r>
          <a:r>
            <a:rPr lang="en-US" altLang="zh-TW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注意卡別</a:t>
          </a:r>
          <a:r>
            <a:rPr lang="en-US" altLang="zh-TW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388E2B6-1D06-4366-B843-AF901218DD0B}" type="parTrans" cxnId="{5745524B-2E50-4F4E-9C21-87C6B4C1AF14}">
      <dgm:prSet/>
      <dgm:spPr/>
      <dgm:t>
        <a:bodyPr/>
        <a:lstStyle/>
        <a:p>
          <a:endParaRPr lang="zh-TW" altLang="en-US"/>
        </a:p>
      </dgm:t>
    </dgm:pt>
    <dgm:pt modelId="{A5B4EDE8-959D-4677-AD30-8CD6EE5B4CBD}" type="sibTrans" cxnId="{5745524B-2E50-4F4E-9C21-87C6B4C1AF14}">
      <dgm:prSet/>
      <dgm:spPr/>
      <dgm:t>
        <a:bodyPr/>
        <a:lstStyle/>
        <a:p>
          <a:endParaRPr lang="zh-TW" altLang="en-US"/>
        </a:p>
      </dgm:t>
    </dgm:pt>
    <dgm:pt modelId="{D9F39E3A-96C4-4C0A-B3E3-C8CBF4474F4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加班時數計算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BB4747B-4E54-4C1A-BA6A-132DFE391BA8}" type="parTrans" cxnId="{CE0EE4CA-2380-4D94-8EF2-4766E446ACB7}">
      <dgm:prSet/>
      <dgm:spPr/>
      <dgm:t>
        <a:bodyPr/>
        <a:lstStyle/>
        <a:p>
          <a:endParaRPr lang="zh-TW" altLang="en-US"/>
        </a:p>
      </dgm:t>
    </dgm:pt>
    <dgm:pt modelId="{ECEF4A04-DF2B-46A4-BEFC-8180E9BF4D90}" type="sibTrans" cxnId="{CE0EE4CA-2380-4D94-8EF2-4766E446ACB7}">
      <dgm:prSet/>
      <dgm:spPr/>
      <dgm:t>
        <a:bodyPr/>
        <a:lstStyle/>
        <a:p>
          <a:endParaRPr lang="zh-TW" altLang="en-US"/>
        </a:p>
      </dgm:t>
    </dgm:pt>
    <dgm:pt modelId="{DEEB25E2-5A8F-4FF0-BEA7-6F8E1F38FFC8}" type="pres">
      <dgm:prSet presAssocID="{560C5229-353A-486F-AD89-A7317E70A6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4F71196-2643-4B90-9CD9-241434C42600}" type="pres">
      <dgm:prSet presAssocID="{223A341B-4DF6-4550-B3AA-F05BB7DC7BD3}" presName="node" presStyleLbl="node1" presStyleIdx="0" presStyleCnt="5" custScaleX="242617" custLinFactNeighborX="4201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739142-CDC2-4F9A-AE89-1AB8B89A8C1B}" type="pres">
      <dgm:prSet presAssocID="{3ACB62DF-909D-4BB3-BFAC-8FB82C30D2F8}" presName="sibTrans" presStyleLbl="sibTrans2D1" presStyleIdx="0" presStyleCnt="4" custScaleX="104049" custScaleY="130063"/>
      <dgm:spPr/>
      <dgm:t>
        <a:bodyPr/>
        <a:lstStyle/>
        <a:p>
          <a:endParaRPr lang="zh-TW" altLang="en-US"/>
        </a:p>
      </dgm:t>
    </dgm:pt>
    <dgm:pt modelId="{6092D95B-8E7F-43E4-B1B5-E7FF12C56DBC}" type="pres">
      <dgm:prSet presAssocID="{3ACB62DF-909D-4BB3-BFAC-8FB82C30D2F8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E5722E70-CCC0-4D3C-A33C-01D2CD333504}" type="pres">
      <dgm:prSet presAssocID="{D57CB139-361E-4D01-BE65-B812BEE06B6A}" presName="node" presStyleLbl="node1" presStyleIdx="1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2F0871-C1B5-4C4A-827F-30C2631DBE36}" type="pres">
      <dgm:prSet presAssocID="{A5B4EDE8-959D-4677-AD30-8CD6EE5B4CBD}" presName="sibTrans" presStyleLbl="sibTrans2D1" presStyleIdx="1" presStyleCnt="4" custScaleX="104049" custScaleY="130063"/>
      <dgm:spPr/>
      <dgm:t>
        <a:bodyPr/>
        <a:lstStyle/>
        <a:p>
          <a:endParaRPr lang="zh-TW" altLang="en-US"/>
        </a:p>
      </dgm:t>
    </dgm:pt>
    <dgm:pt modelId="{5D1BD1AE-659D-43E4-A7C7-BCCCBFCCA7D5}" type="pres">
      <dgm:prSet presAssocID="{A5B4EDE8-959D-4677-AD30-8CD6EE5B4CBD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A1862ABF-2512-41D5-AFA3-1BF624F21B05}" type="pres">
      <dgm:prSet presAssocID="{C4F6E425-6E4C-4C2E-893A-1B5293812C96}" presName="node" presStyleLbl="node1" presStyleIdx="2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376C8-A1CE-4B27-A654-0614104F60CB}" type="pres">
      <dgm:prSet presAssocID="{FE8A2F7B-2F33-477A-AC55-2E3DB0F225CB}" presName="sibTrans" presStyleLbl="sibTrans2D1" presStyleIdx="2" presStyleCnt="4" custScaleX="104049" custScaleY="130063"/>
      <dgm:spPr/>
      <dgm:t>
        <a:bodyPr/>
        <a:lstStyle/>
        <a:p>
          <a:endParaRPr lang="zh-TW" altLang="en-US"/>
        </a:p>
      </dgm:t>
    </dgm:pt>
    <dgm:pt modelId="{5A452DF5-2A6D-4C6D-B7DE-B1AE20A66139}" type="pres">
      <dgm:prSet presAssocID="{FE8A2F7B-2F33-477A-AC55-2E3DB0F225CB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82AA5C8B-2208-426B-BFF2-C4D660296CD3}" type="pres">
      <dgm:prSet presAssocID="{D9F39E3A-96C4-4C0A-B3E3-C8CBF4474F43}" presName="node" presStyleLbl="node1" presStyleIdx="3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C23D5C-AA07-4B5F-A59D-96CFFB413D9B}" type="pres">
      <dgm:prSet presAssocID="{ECEF4A04-DF2B-46A4-BEFC-8180E9BF4D90}" presName="sibTrans" presStyleLbl="sibTrans2D1" presStyleIdx="3" presStyleCnt="4" custScaleX="104049" custScaleY="130063"/>
      <dgm:spPr/>
      <dgm:t>
        <a:bodyPr/>
        <a:lstStyle/>
        <a:p>
          <a:endParaRPr lang="zh-TW" altLang="en-US"/>
        </a:p>
      </dgm:t>
    </dgm:pt>
    <dgm:pt modelId="{9EE94083-754D-42BE-8A80-5B9C3AA30A77}" type="pres">
      <dgm:prSet presAssocID="{ECEF4A04-DF2B-46A4-BEFC-8180E9BF4D90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49A1DD5A-E4C6-477A-BCF5-3E91DFD4D292}" type="pres">
      <dgm:prSet presAssocID="{02B1ED85-11F2-45FD-8CBA-007979658A0B}" presName="node" presStyleLbl="node1" presStyleIdx="4" presStyleCnt="5" custScaleX="242922" custLinFactNeighborX="-20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419C84-BD71-42B0-8D1A-1460C7423118}" type="presOf" srcId="{223A341B-4DF6-4550-B3AA-F05BB7DC7BD3}" destId="{44F71196-2643-4B90-9CD9-241434C42600}" srcOrd="0" destOrd="0" presId="urn:microsoft.com/office/officeart/2005/8/layout/process2"/>
    <dgm:cxn modelId="{8ADA5714-B52D-4AA5-B9DA-4FEDA86636C3}" type="presOf" srcId="{560C5229-353A-486F-AD89-A7317E70A608}" destId="{DEEB25E2-5A8F-4FF0-BEA7-6F8E1F38FFC8}" srcOrd="0" destOrd="0" presId="urn:microsoft.com/office/officeart/2005/8/layout/process2"/>
    <dgm:cxn modelId="{6AB39961-E53A-4E3F-B0C7-AE09045F2D77}" type="presOf" srcId="{FE8A2F7B-2F33-477A-AC55-2E3DB0F225CB}" destId="{A07376C8-A1CE-4B27-A654-0614104F60CB}" srcOrd="0" destOrd="0" presId="urn:microsoft.com/office/officeart/2005/8/layout/process2"/>
    <dgm:cxn modelId="{CE0EE4CA-2380-4D94-8EF2-4766E446ACB7}" srcId="{560C5229-353A-486F-AD89-A7317E70A608}" destId="{D9F39E3A-96C4-4C0A-B3E3-C8CBF4474F43}" srcOrd="3" destOrd="0" parTransId="{ABB4747B-4E54-4C1A-BA6A-132DFE391BA8}" sibTransId="{ECEF4A04-DF2B-46A4-BEFC-8180E9BF4D90}"/>
    <dgm:cxn modelId="{68790A72-F233-47A0-8759-B87BA2608AAB}" type="presOf" srcId="{A5B4EDE8-959D-4677-AD30-8CD6EE5B4CBD}" destId="{5D1BD1AE-659D-43E4-A7C7-BCCCBFCCA7D5}" srcOrd="1" destOrd="0" presId="urn:microsoft.com/office/officeart/2005/8/layout/process2"/>
    <dgm:cxn modelId="{5745524B-2E50-4F4E-9C21-87C6B4C1AF14}" srcId="{560C5229-353A-486F-AD89-A7317E70A608}" destId="{D57CB139-361E-4D01-BE65-B812BEE06B6A}" srcOrd="1" destOrd="0" parTransId="{C388E2B6-1D06-4366-B843-AF901218DD0B}" sibTransId="{A5B4EDE8-959D-4677-AD30-8CD6EE5B4CBD}"/>
    <dgm:cxn modelId="{FC619786-1013-469D-8C1B-B4516478A913}" type="presOf" srcId="{ECEF4A04-DF2B-46A4-BEFC-8180E9BF4D90}" destId="{9EE94083-754D-42BE-8A80-5B9C3AA30A77}" srcOrd="1" destOrd="0" presId="urn:microsoft.com/office/officeart/2005/8/layout/process2"/>
    <dgm:cxn modelId="{A0AAFE5A-4569-4999-A306-1FF4B2E83F59}" srcId="{560C5229-353A-486F-AD89-A7317E70A608}" destId="{C4F6E425-6E4C-4C2E-893A-1B5293812C96}" srcOrd="2" destOrd="0" parTransId="{426CE11E-36D9-4706-A2B0-6245903C2BAA}" sibTransId="{FE8A2F7B-2F33-477A-AC55-2E3DB0F225CB}"/>
    <dgm:cxn modelId="{610D863E-9F99-4FBA-85C4-BA393340D982}" type="presOf" srcId="{A5B4EDE8-959D-4677-AD30-8CD6EE5B4CBD}" destId="{692F0871-C1B5-4C4A-827F-30C2631DBE36}" srcOrd="0" destOrd="0" presId="urn:microsoft.com/office/officeart/2005/8/layout/process2"/>
    <dgm:cxn modelId="{98EB5F35-3F1E-4823-BACA-ECC70575395E}" type="presOf" srcId="{FE8A2F7B-2F33-477A-AC55-2E3DB0F225CB}" destId="{5A452DF5-2A6D-4C6D-B7DE-B1AE20A66139}" srcOrd="1" destOrd="0" presId="urn:microsoft.com/office/officeart/2005/8/layout/process2"/>
    <dgm:cxn modelId="{A2A14581-C8A3-4EA2-9103-A8331F7FFF62}" type="presOf" srcId="{3ACB62DF-909D-4BB3-BFAC-8FB82C30D2F8}" destId="{8B739142-CDC2-4F9A-AE89-1AB8B89A8C1B}" srcOrd="0" destOrd="0" presId="urn:microsoft.com/office/officeart/2005/8/layout/process2"/>
    <dgm:cxn modelId="{D06A8B54-DED9-4871-A990-465FD561B904}" type="presOf" srcId="{ECEF4A04-DF2B-46A4-BEFC-8180E9BF4D90}" destId="{69C23D5C-AA07-4B5F-A59D-96CFFB413D9B}" srcOrd="0" destOrd="0" presId="urn:microsoft.com/office/officeart/2005/8/layout/process2"/>
    <dgm:cxn modelId="{BA489CD1-908D-4988-800E-ADD7EE8A210A}" srcId="{560C5229-353A-486F-AD89-A7317E70A608}" destId="{02B1ED85-11F2-45FD-8CBA-007979658A0B}" srcOrd="4" destOrd="0" parTransId="{BFD13F10-BC68-4A6F-BA61-85E2DC02CDDE}" sibTransId="{3F89A3C7-ADAE-4314-A253-B302CBCE1253}"/>
    <dgm:cxn modelId="{28328F89-D485-43A5-93FD-6FA2758527A6}" type="presOf" srcId="{02B1ED85-11F2-45FD-8CBA-007979658A0B}" destId="{49A1DD5A-E4C6-477A-BCF5-3E91DFD4D292}" srcOrd="0" destOrd="0" presId="urn:microsoft.com/office/officeart/2005/8/layout/process2"/>
    <dgm:cxn modelId="{0CA6156D-26FC-4735-AAFB-F8B9A6A03CB4}" srcId="{560C5229-353A-486F-AD89-A7317E70A608}" destId="{223A341B-4DF6-4550-B3AA-F05BB7DC7BD3}" srcOrd="0" destOrd="0" parTransId="{0EE97F4E-66C7-4B42-8AE7-797809D93F67}" sibTransId="{3ACB62DF-909D-4BB3-BFAC-8FB82C30D2F8}"/>
    <dgm:cxn modelId="{86A7D75E-B77B-4063-81DB-2DCB6A527BC5}" type="presOf" srcId="{D57CB139-361E-4D01-BE65-B812BEE06B6A}" destId="{E5722E70-CCC0-4D3C-A33C-01D2CD333504}" srcOrd="0" destOrd="0" presId="urn:microsoft.com/office/officeart/2005/8/layout/process2"/>
    <dgm:cxn modelId="{8DD74EC9-32AD-435E-8F6B-DE8E3F2E0604}" type="presOf" srcId="{3ACB62DF-909D-4BB3-BFAC-8FB82C30D2F8}" destId="{6092D95B-8E7F-43E4-B1B5-E7FF12C56DBC}" srcOrd="1" destOrd="0" presId="urn:microsoft.com/office/officeart/2005/8/layout/process2"/>
    <dgm:cxn modelId="{672F971C-CBCF-4CE9-9512-3C1F40BF3D87}" type="presOf" srcId="{D9F39E3A-96C4-4C0A-B3E3-C8CBF4474F43}" destId="{82AA5C8B-2208-426B-BFF2-C4D660296CD3}" srcOrd="0" destOrd="0" presId="urn:microsoft.com/office/officeart/2005/8/layout/process2"/>
    <dgm:cxn modelId="{DEC4AFB2-BCD6-4B0A-89A7-3B3B91FE5930}" type="presOf" srcId="{C4F6E425-6E4C-4C2E-893A-1B5293812C96}" destId="{A1862ABF-2512-41D5-AFA3-1BF624F21B05}" srcOrd="0" destOrd="0" presId="urn:microsoft.com/office/officeart/2005/8/layout/process2"/>
    <dgm:cxn modelId="{5A829F7D-DDE3-4C41-9C6B-59599A5FEE86}" type="presParOf" srcId="{DEEB25E2-5A8F-4FF0-BEA7-6F8E1F38FFC8}" destId="{44F71196-2643-4B90-9CD9-241434C42600}" srcOrd="0" destOrd="0" presId="urn:microsoft.com/office/officeart/2005/8/layout/process2"/>
    <dgm:cxn modelId="{9A6FB30B-9D3D-4F2C-A787-258FF55723EC}" type="presParOf" srcId="{DEEB25E2-5A8F-4FF0-BEA7-6F8E1F38FFC8}" destId="{8B739142-CDC2-4F9A-AE89-1AB8B89A8C1B}" srcOrd="1" destOrd="0" presId="urn:microsoft.com/office/officeart/2005/8/layout/process2"/>
    <dgm:cxn modelId="{4A08B62E-9D32-49D2-A353-7C3A75549236}" type="presParOf" srcId="{8B739142-CDC2-4F9A-AE89-1AB8B89A8C1B}" destId="{6092D95B-8E7F-43E4-B1B5-E7FF12C56DBC}" srcOrd="0" destOrd="0" presId="urn:microsoft.com/office/officeart/2005/8/layout/process2"/>
    <dgm:cxn modelId="{0E0AB800-ACDC-4413-935E-49A5AAC0D47C}" type="presParOf" srcId="{DEEB25E2-5A8F-4FF0-BEA7-6F8E1F38FFC8}" destId="{E5722E70-CCC0-4D3C-A33C-01D2CD333504}" srcOrd="2" destOrd="0" presId="urn:microsoft.com/office/officeart/2005/8/layout/process2"/>
    <dgm:cxn modelId="{6116EBC4-64CA-49DC-A122-35413CC51BBD}" type="presParOf" srcId="{DEEB25E2-5A8F-4FF0-BEA7-6F8E1F38FFC8}" destId="{692F0871-C1B5-4C4A-827F-30C2631DBE36}" srcOrd="3" destOrd="0" presId="urn:microsoft.com/office/officeart/2005/8/layout/process2"/>
    <dgm:cxn modelId="{B89CEA20-F688-429B-B09D-155066D90099}" type="presParOf" srcId="{692F0871-C1B5-4C4A-827F-30C2631DBE36}" destId="{5D1BD1AE-659D-43E4-A7C7-BCCCBFCCA7D5}" srcOrd="0" destOrd="0" presId="urn:microsoft.com/office/officeart/2005/8/layout/process2"/>
    <dgm:cxn modelId="{2C8557D9-8B0D-4675-AE42-50A259D2E83A}" type="presParOf" srcId="{DEEB25E2-5A8F-4FF0-BEA7-6F8E1F38FFC8}" destId="{A1862ABF-2512-41D5-AFA3-1BF624F21B05}" srcOrd="4" destOrd="0" presId="urn:microsoft.com/office/officeart/2005/8/layout/process2"/>
    <dgm:cxn modelId="{6C61AB83-4C37-4B1F-A883-6E4E9397A130}" type="presParOf" srcId="{DEEB25E2-5A8F-4FF0-BEA7-6F8E1F38FFC8}" destId="{A07376C8-A1CE-4B27-A654-0614104F60CB}" srcOrd="5" destOrd="0" presId="urn:microsoft.com/office/officeart/2005/8/layout/process2"/>
    <dgm:cxn modelId="{77D962AE-ED44-4DEE-B1B2-C3FDDCD1D9C8}" type="presParOf" srcId="{A07376C8-A1CE-4B27-A654-0614104F60CB}" destId="{5A452DF5-2A6D-4C6D-B7DE-B1AE20A66139}" srcOrd="0" destOrd="0" presId="urn:microsoft.com/office/officeart/2005/8/layout/process2"/>
    <dgm:cxn modelId="{6E5FEFF5-F088-4435-A532-2655AD7AAC56}" type="presParOf" srcId="{DEEB25E2-5A8F-4FF0-BEA7-6F8E1F38FFC8}" destId="{82AA5C8B-2208-426B-BFF2-C4D660296CD3}" srcOrd="6" destOrd="0" presId="urn:microsoft.com/office/officeart/2005/8/layout/process2"/>
    <dgm:cxn modelId="{9EB0C44A-F093-40A9-971D-C0E148EEC5B5}" type="presParOf" srcId="{DEEB25E2-5A8F-4FF0-BEA7-6F8E1F38FFC8}" destId="{69C23D5C-AA07-4B5F-A59D-96CFFB413D9B}" srcOrd="7" destOrd="0" presId="urn:microsoft.com/office/officeart/2005/8/layout/process2"/>
    <dgm:cxn modelId="{01DCB458-A510-4F97-BE62-2D57FD768FA3}" type="presParOf" srcId="{69C23D5C-AA07-4B5F-A59D-96CFFB413D9B}" destId="{9EE94083-754D-42BE-8A80-5B9C3AA30A77}" srcOrd="0" destOrd="0" presId="urn:microsoft.com/office/officeart/2005/8/layout/process2"/>
    <dgm:cxn modelId="{0B54FD63-5388-44CD-A8D6-1FF7B3E5D888}" type="presParOf" srcId="{DEEB25E2-5A8F-4FF0-BEA7-6F8E1F38FFC8}" destId="{49A1DD5A-E4C6-477A-BCF5-3E91DFD4D29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B142-C069-4513-843B-699BDF3F95D6}" type="datetimeFigureOut">
              <a:rPr lang="zh-TW" altLang="en-US" smtClean="0"/>
              <a:pPr/>
              <a:t>2017/6/9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C7EBF-DFCB-4031-A848-A3584BE2B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290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CA212-D63A-4086-A50D-4E2E7E97E992}" type="datetimeFigureOut">
              <a:rPr lang="zh-TW" altLang="en-US" smtClean="0"/>
              <a:pPr/>
              <a:t>2017/6/9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C14C-20A7-4990-ABC3-EB542F5173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46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系統公告</a:t>
            </a:r>
            <a:endParaRPr lang="en-US" altLang="zh-TW" dirty="0" smtClean="0"/>
          </a:p>
          <a:p>
            <a:r>
              <a:rPr lang="zh-TW" altLang="en-US" dirty="0" smtClean="0"/>
              <a:t>版本更新時會在此公告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82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轉呈給改批核者的直屬長官</a:t>
            </a:r>
            <a:endParaRPr lang="en-US" altLang="zh-TW" dirty="0" smtClean="0"/>
          </a:p>
          <a:p>
            <a:r>
              <a:rPr lang="zh-TW" altLang="en-US" dirty="0" smtClean="0"/>
              <a:t>轉呈給直屬長官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03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64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B96C2-6DD1-46E5-BB9C-9CD1744BC8D2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17847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下面會依照這兩種刷卡模式來介紹時數計算的案例</a:t>
            </a:r>
            <a:endParaRPr lang="en-US" altLang="zh-TW" dirty="0" smtClean="0"/>
          </a:p>
          <a:p>
            <a:r>
              <a:rPr lang="zh-TW" altLang="en-US" dirty="0" smtClean="0"/>
              <a:t>有近卡就要有出卡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4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70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相同的案例，來看不同的刷卡情形</a:t>
            </a:r>
            <a:endParaRPr lang="en-US" altLang="zh-TW" dirty="0" smtClean="0"/>
          </a:p>
          <a:p>
            <a:r>
              <a:rPr lang="en-US" altLang="zh-TW" dirty="0" smtClean="0"/>
              <a:t>17:00</a:t>
            </a:r>
            <a:r>
              <a:rPr lang="zh-TW" altLang="en-US" dirty="0" smtClean="0"/>
              <a:t>刷下班卡要記得獎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126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C8B87-2AAB-4AA1-9EEF-CD04030C72AD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11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C8B87-2AAB-4AA1-9EEF-CD04030C72AD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642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25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907704" y="4005064"/>
            <a:ext cx="6400800" cy="15617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7B0E-53BA-42D0-A6C0-2B0217DE1DD9}" type="datetimeFigureOut">
              <a:rPr lang="zh-TW" altLang="en-US" smtClean="0"/>
              <a:pPr/>
              <a:t>2017/6/9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22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85E-4480-49FD-AF22-F3DBBF51FA2A}" type="datetimeFigureOut">
              <a:rPr lang="zh-TW" altLang="en-US" smtClean="0"/>
              <a:pPr/>
              <a:t>2017/6/9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B272D-84CC-4B9A-ADCF-FE75B7F79B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02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5C496-86F9-4B5B-88A7-0CB53A1AC630}" type="datetimeFigureOut">
              <a:rPr lang="zh-TW" altLang="en-US"/>
              <a:pPr>
                <a:defRPr/>
              </a:pPr>
              <a:t>2017/6/9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2F3FB-501B-44D3-A137-D5CC99E595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044819" y="6334780"/>
            <a:ext cx="2099181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2800" b="1" i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WebITR</a:t>
            </a:r>
            <a:endParaRPr lang="zh-TW" altLang="en-US" sz="28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2358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37B0E-53BA-42D0-A6C0-2B0217DE1DD9}" type="datetimeFigureOut">
              <a:rPr lang="zh-TW" altLang="en-US" smtClean="0"/>
              <a:pPr/>
              <a:t>2017/6/9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805264"/>
            <a:ext cx="2675938" cy="7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7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0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E85E-4480-49FD-AF22-F3DBBF51FA2A}" type="datetimeFigureOut">
              <a:rPr lang="zh-TW" altLang="en-US" smtClean="0"/>
              <a:pPr/>
              <a:t>2017/6/9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26" y="6090585"/>
            <a:ext cx="1650962" cy="4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9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51920" y="4941168"/>
            <a:ext cx="4424536" cy="1008112"/>
          </a:xfrm>
        </p:spPr>
        <p:txBody>
          <a:bodyPr/>
          <a:lstStyle/>
          <a:p>
            <a:pPr algn="r"/>
            <a:r>
              <a:rPr lang="zh-TW" altLang="en-US" sz="2400" smtClean="0"/>
              <a:t>講師</a:t>
            </a:r>
            <a:r>
              <a:rPr lang="zh-TW" altLang="en-US" sz="2400" smtClean="0"/>
              <a:t>：</a:t>
            </a:r>
            <a:endParaRPr lang="en-US" altLang="zh-TW" sz="2400" dirty="0" smtClean="0"/>
          </a:p>
          <a:p>
            <a:pPr algn="r"/>
            <a:r>
              <a:rPr lang="zh-TW" altLang="en-US" sz="2400" dirty="0" smtClean="0"/>
              <a:t>時間：</a:t>
            </a:r>
            <a:r>
              <a:rPr lang="en-US" altLang="zh-TW" sz="2400" dirty="0" smtClean="0"/>
              <a:t>2017-03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7988424" cy="2046089"/>
          </a:xfrm>
        </p:spPr>
        <p:txBody>
          <a:bodyPr>
            <a:noAutofit/>
          </a:bodyPr>
          <a:lstStyle/>
          <a:p>
            <a:pPr algn="r"/>
            <a:r>
              <a:rPr lang="en-US" altLang="zh-TW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  <a:ea typeface="微軟正黑體" pitchFamily="34" charset="-120"/>
              </a:rPr>
              <a:t>WebITR</a:t>
            </a:r>
            <a:r>
              <a:rPr lang="zh-TW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差勤電子表單系統</a:t>
            </a:r>
            <a:r>
              <a:rPr lang="en-US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一般人員教育訓練</a:t>
            </a:r>
          </a:p>
        </p:txBody>
      </p:sp>
    </p:spTree>
    <p:extLst>
      <p:ext uri="{BB962C8B-B14F-4D97-AF65-F5344CB8AC3E}">
        <p14:creationId xmlns:p14="http://schemas.microsoft.com/office/powerpoint/2010/main" val="2573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我要怎麼請假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申請事假一天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169434501"/>
              </p:ext>
            </p:extLst>
          </p:nvPr>
        </p:nvGraphicFramePr>
        <p:xfrm>
          <a:off x="323528" y="1412776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24334"/>
              </p:ext>
            </p:extLst>
          </p:nvPr>
        </p:nvGraphicFramePr>
        <p:xfrm>
          <a:off x="4932040" y="1484784"/>
          <a:ext cx="410445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人事室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請假人</a:t>
                      </a:r>
                      <a:endParaRPr lang="zh-TW" altLang="en-US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科員 凱大發</a:t>
                      </a:r>
                      <a:endParaRPr lang="zh-TW" altLang="en-US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職務代理人</a:t>
                      </a:r>
                      <a:endParaRPr lang="en-US" altLang="zh-TW" sz="2400" b="1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科員 凱一技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直屬主管</a:t>
                      </a:r>
                      <a:endParaRPr lang="zh-TW" altLang="en-US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科長</a:t>
                      </a:r>
                      <a:r>
                        <a:rPr lang="zh-TW" altLang="en-US" sz="2400" b="1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李科長</a:t>
                      </a:r>
                      <a:endParaRPr lang="zh-TW" altLang="en-US" sz="2400" b="1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080120"/>
          </a:xfrm>
        </p:spPr>
        <p:txBody>
          <a:bodyPr>
            <a:normAutofit/>
          </a:bodyPr>
          <a:lstStyle/>
          <a:p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-1  </a:t>
            </a:r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點選出一張空白請假單</a:t>
            </a:r>
            <a:endParaRPr kumimoji="1" lang="zh-TW" altLang="en-US" sz="4000" dirty="0">
              <a:solidFill>
                <a:schemeClr val="tx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1712"/>
              </p:ext>
            </p:extLst>
          </p:nvPr>
        </p:nvGraphicFramePr>
        <p:xfrm>
          <a:off x="0" y="1340768"/>
          <a:ext cx="9144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82799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＃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點選出一張空白的請假單 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差勤作業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-&gt;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請假作業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＃</a:t>
                      </a:r>
                    </a:p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【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職務代理人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】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欄位： “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職務代理人未設定，請先設定後再填寫假單。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”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64905"/>
            <a:ext cx="2947228" cy="302433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5"/>
            <a:ext cx="5323180" cy="403244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459346" y="4725144"/>
            <a:ext cx="230425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圖說文字 7"/>
          <p:cNvSpPr/>
          <p:nvPr/>
        </p:nvSpPr>
        <p:spPr>
          <a:xfrm>
            <a:off x="6279230" y="2533097"/>
            <a:ext cx="1512168" cy="432048"/>
          </a:xfrm>
          <a:prstGeom prst="wedgeRectCallout">
            <a:avLst>
              <a:gd name="adj1" fmla="val -56633"/>
              <a:gd name="adj2" fmla="val 897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42660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5308459" cy="26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17632" cy="1008112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-2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編輯職務代理人清單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個人資料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代理人設定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r>
              <a:rPr kumimoji="1" lang="en-US" altLang="zh-TW" sz="27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076056" y="1628800"/>
            <a:ext cx="2664296" cy="504056"/>
          </a:xfrm>
          <a:prstGeom prst="wedgeRectCallout">
            <a:avLst>
              <a:gd name="adj1" fmla="val 10856"/>
              <a:gd name="adj2" fmla="val 2254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新增一個職務代理人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251520" y="4077072"/>
            <a:ext cx="2736304" cy="432048"/>
          </a:xfrm>
          <a:prstGeom prst="wedgeRectCallout">
            <a:avLst>
              <a:gd name="adj1" fmla="val 57822"/>
              <a:gd name="adj2" fmla="val 1048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職務代理人順序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82" y="2132856"/>
            <a:ext cx="8115300" cy="4038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1152128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-3  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填寫事假單</a:t>
            </a:r>
            <a:r>
              <a:rPr kumimoji="1" lang="en-US" altLang="zh-TW" sz="40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4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請假作業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004048" y="1700808"/>
            <a:ext cx="2592288" cy="360040"/>
          </a:xfrm>
          <a:prstGeom prst="wedgeRectCallout">
            <a:avLst>
              <a:gd name="adj1" fmla="val -2017"/>
              <a:gd name="adj2" fmla="val 2121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請假規定說明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24769"/>
            <a:ext cx="2944623" cy="302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966913"/>
            <a:ext cx="84105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20080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-4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送出假單，系統做檢核</a:t>
            </a:r>
            <a:endParaRPr lang="zh-TW" altLang="en-US" sz="4000" dirty="0"/>
          </a:p>
        </p:txBody>
      </p:sp>
      <p:sp>
        <p:nvSpPr>
          <p:cNvPr id="5" name="矩形圖說文字 4"/>
          <p:cNvSpPr/>
          <p:nvPr/>
        </p:nvSpPr>
        <p:spPr>
          <a:xfrm>
            <a:off x="1475656" y="2636912"/>
            <a:ext cx="1368152" cy="360040"/>
          </a:xfrm>
          <a:prstGeom prst="wedgeRectCallout">
            <a:avLst>
              <a:gd name="adj1" fmla="val 124543"/>
              <a:gd name="adj2" fmla="val 57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檢核通過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2123728" y="1700808"/>
            <a:ext cx="1512168" cy="432048"/>
          </a:xfrm>
          <a:prstGeom prst="wedgeRectCallout">
            <a:avLst>
              <a:gd name="adj1" fmla="val 87217"/>
              <a:gd name="adj2" fmla="val 1374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檢核資訊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6732240" y="2492896"/>
            <a:ext cx="1656184" cy="720080"/>
          </a:xfrm>
          <a:prstGeom prst="wedgeRectCallout">
            <a:avLst>
              <a:gd name="adj1" fmla="val -70314"/>
              <a:gd name="adj2" fmla="val 578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這張假單的批核流程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2200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5136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-5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請假人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查詢假單進度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4427984" y="1052736"/>
            <a:ext cx="2880320" cy="504056"/>
          </a:xfrm>
          <a:prstGeom prst="wedgeRectCallout">
            <a:avLst>
              <a:gd name="adj1" fmla="val -58049"/>
              <a:gd name="adj2" fmla="val 912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申請案件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39552" y="4509120"/>
            <a:ext cx="1512168" cy="432048"/>
          </a:xfrm>
          <a:prstGeom prst="wedgeRectCallout">
            <a:avLst>
              <a:gd name="adj1" fmla="val 79785"/>
              <a:gd name="adj2" fmla="val -2379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假單資訊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79512" y="1988840"/>
            <a:ext cx="1368152" cy="432048"/>
          </a:xfrm>
          <a:prstGeom prst="wedgeRectCallout">
            <a:avLst>
              <a:gd name="adj1" fmla="val 69794"/>
              <a:gd name="adj2" fmla="val 11808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目前進度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75695"/>
            <a:ext cx="3427918" cy="282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圖說文字 8"/>
          <p:cNvSpPr/>
          <p:nvPr/>
        </p:nvSpPr>
        <p:spPr>
          <a:xfrm>
            <a:off x="6804248" y="3645024"/>
            <a:ext cx="1368152" cy="360040"/>
          </a:xfrm>
          <a:prstGeom prst="wedgeRectCallout">
            <a:avLst>
              <a:gd name="adj1" fmla="val -116006"/>
              <a:gd name="adj2" fmla="val 655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588522" cy="38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68152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-6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職務代理人同意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批核案件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r>
              <a:rPr kumimoji="1" lang="zh-TW" altLang="zh-TW" sz="27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1979712" y="1772816"/>
            <a:ext cx="2736304" cy="432048"/>
          </a:xfrm>
          <a:prstGeom prst="wedgeRectCallout">
            <a:avLst>
              <a:gd name="adj1" fmla="val -36880"/>
              <a:gd name="adj2" fmla="val 10172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批核案件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2483768" y="4581128"/>
            <a:ext cx="1368152" cy="360040"/>
          </a:xfrm>
          <a:prstGeom prst="wedgeRectCallout">
            <a:avLst>
              <a:gd name="adj1" fmla="val -81627"/>
              <a:gd name="adj2" fmla="val 499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同意代理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156176" y="2636912"/>
            <a:ext cx="2016224" cy="360040"/>
          </a:xfrm>
          <a:prstGeom prst="wedgeRectCallout">
            <a:avLst>
              <a:gd name="adj1" fmla="val 17034"/>
              <a:gd name="adj2" fmla="val -19070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職務代理人畫面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157192"/>
            <a:ext cx="3743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165027" cy="320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-7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請假人查詢進度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4" y="5373216"/>
            <a:ext cx="309634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395536" y="5229200"/>
            <a:ext cx="1763688" cy="576064"/>
          </a:xfrm>
          <a:prstGeom prst="wedgeRectCallout">
            <a:avLst>
              <a:gd name="adj1" fmla="val 94232"/>
              <a:gd name="adj2" fmla="val -47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代理同意資訊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6012160" y="1268760"/>
            <a:ext cx="1512168" cy="360040"/>
          </a:xfrm>
          <a:prstGeom prst="wedgeRectCallout">
            <a:avLst>
              <a:gd name="adj1" fmla="val 67489"/>
              <a:gd name="adj2" fmla="val 897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467544" y="2060848"/>
            <a:ext cx="1224136" cy="504056"/>
          </a:xfrm>
          <a:prstGeom prst="wedgeRectCallout">
            <a:avLst>
              <a:gd name="adj1" fmla="val 61489"/>
              <a:gd name="adj2" fmla="val 1766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目前進度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3439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-8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主管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批核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決行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批核案件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6156176" y="908720"/>
            <a:ext cx="1368152" cy="432048"/>
          </a:xfrm>
          <a:prstGeom prst="wedgeRectCallout">
            <a:avLst>
              <a:gd name="adj1" fmla="val 72307"/>
              <a:gd name="adj2" fmla="val 12032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323528" y="1484784"/>
            <a:ext cx="2520280" cy="432048"/>
          </a:xfrm>
          <a:prstGeom prst="wedgeRectCallout">
            <a:avLst>
              <a:gd name="adj1" fmla="val 41904"/>
              <a:gd name="adj2" fmla="val 1089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批核案件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979712" y="5013176"/>
            <a:ext cx="1368152" cy="360040"/>
          </a:xfrm>
          <a:prstGeom prst="wedgeRectCallout">
            <a:avLst>
              <a:gd name="adj1" fmla="val -59017"/>
              <a:gd name="adj2" fmla="val 182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主管同意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4168" y="4077072"/>
            <a:ext cx="136815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452320" y="4221088"/>
            <a:ext cx="136815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說明內容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sz="3200" b="1" dirty="0" smtClean="0">
                <a:latin typeface="Comic Sans MS" pitchFamily="66" charset="0"/>
              </a:rPr>
              <a:t>系統畫面介紹</a:t>
            </a:r>
            <a:endParaRPr lang="en-US" altLang="zh-TW" sz="3200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sz="3200" b="1" dirty="0" smtClean="0">
                <a:latin typeface="Comic Sans MS" pitchFamily="66" charset="0"/>
              </a:rPr>
              <a:t>初次使用系統的設定</a:t>
            </a:r>
            <a:endParaRPr lang="en-US" altLang="zh-TW" sz="3200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我要怎麼申請差假</a:t>
            </a:r>
            <a:r>
              <a:rPr lang="en-US" altLang="zh-TW" b="1" dirty="0" smtClean="0">
                <a:latin typeface="Comic Sans MS" pitchFamily="66" charset="0"/>
              </a:rPr>
              <a:t>?</a:t>
            </a: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我要怎麼查我請的假</a:t>
            </a:r>
            <a:r>
              <a:rPr lang="en-US" altLang="zh-TW" b="1" dirty="0" smtClean="0">
                <a:latin typeface="Comic Sans MS" pitchFamily="66" charset="0"/>
              </a:rPr>
              <a:t>?</a:t>
            </a: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我要怎麼申請加班</a:t>
            </a:r>
            <a:r>
              <a:rPr lang="en-US" altLang="zh-TW" b="1" dirty="0" smtClean="0">
                <a:latin typeface="Comic Sans MS" pitchFamily="66" charset="0"/>
              </a:rPr>
              <a:t>?</a:t>
            </a: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>
                <a:latin typeface="Comic Sans MS" pitchFamily="66" charset="0"/>
              </a:rPr>
              <a:t>重點提醒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8305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-9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請假人查詢進度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已完成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148064" y="1556792"/>
            <a:ext cx="2376264" cy="504056"/>
          </a:xfrm>
          <a:prstGeom prst="wedgeRectCallout">
            <a:avLst>
              <a:gd name="adj1" fmla="val -79535"/>
              <a:gd name="adj2" fmla="val 19444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已完成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5940152" y="5229200"/>
            <a:ext cx="1584176" cy="432048"/>
          </a:xfrm>
          <a:prstGeom prst="wedgeRectCallout">
            <a:avLst>
              <a:gd name="adj1" fmla="val 83715"/>
              <a:gd name="adj2" fmla="val -2046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假單已同意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1880" y="2564904"/>
            <a:ext cx="136815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43800" cy="7239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差假的基本檢核功能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/>
              <a:t>是否超過年度上限</a:t>
            </a:r>
            <a:r>
              <a:rPr lang="en-US" altLang="zh-TW" sz="3200" b="1" dirty="0" smtClean="0"/>
              <a:t>?!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同一時段是否已重覆申請差假？</a:t>
            </a:r>
            <a:endParaRPr lang="en-US" altLang="zh-TW" sz="3200" b="1" dirty="0" smtClean="0"/>
          </a:p>
          <a:p>
            <a:pPr eaLnBrk="1" hangingPunct="1">
              <a:defRPr/>
            </a:pPr>
            <a:r>
              <a:rPr lang="zh-TW" altLang="en-US" sz="3200" b="1" dirty="0" smtClean="0"/>
              <a:t>代理人是否已請差假？</a:t>
            </a:r>
            <a:endParaRPr lang="en-US" altLang="zh-TW" sz="3200" b="1" dirty="0" smtClean="0"/>
          </a:p>
          <a:p>
            <a:pPr marL="742950" lvl="1" indent="-285750" eaLnBrk="1" hangingPunct="1">
              <a:defRPr/>
            </a:pPr>
            <a:r>
              <a:rPr lang="zh-TW" altLang="en-US" sz="3200" b="1" dirty="0" smtClean="0"/>
              <a:t>甲已送出</a:t>
            </a:r>
            <a:r>
              <a:rPr lang="en-US" altLang="zh-TW" sz="3200" b="1" dirty="0" smtClean="0"/>
              <a:t>6/30</a:t>
            </a:r>
            <a:r>
              <a:rPr lang="zh-TW" altLang="en-US" sz="3200" b="1" dirty="0" smtClean="0"/>
              <a:t>假單，乙的</a:t>
            </a:r>
            <a:r>
              <a:rPr lang="en-US" altLang="zh-TW" sz="3200" b="1" dirty="0" smtClean="0"/>
              <a:t>6/30</a:t>
            </a:r>
            <a:r>
              <a:rPr lang="zh-TW" altLang="en-US" sz="3200" b="1" dirty="0" smtClean="0"/>
              <a:t>假單不可以找甲當代理人。</a:t>
            </a:r>
            <a:endParaRPr lang="en-US" altLang="zh-TW" sz="3200" b="1" dirty="0" smtClean="0"/>
          </a:p>
          <a:p>
            <a:pPr eaLnBrk="1" hangingPunct="1">
              <a:defRPr/>
            </a:pPr>
            <a:r>
              <a:rPr lang="zh-TW" altLang="en-US" sz="3200" b="1" dirty="0" smtClean="0"/>
              <a:t>同一時段最多可代理幾人？</a:t>
            </a:r>
            <a:endParaRPr lang="en-US" altLang="zh-TW" sz="3200" b="1" dirty="0" smtClean="0"/>
          </a:p>
          <a:p>
            <a:pPr marL="457200" lvl="1" indent="0">
              <a:buNone/>
              <a:defRPr/>
            </a:pPr>
            <a:r>
              <a:rPr lang="zh-TW" altLang="en-US" b="1" dirty="0"/>
              <a:t>系統預設</a:t>
            </a:r>
            <a:r>
              <a:rPr lang="en-US" altLang="zh-TW" b="1" dirty="0"/>
              <a:t>3</a:t>
            </a:r>
            <a:r>
              <a:rPr lang="zh-TW" altLang="en-US" b="1" dirty="0"/>
              <a:t>人</a:t>
            </a:r>
            <a:r>
              <a:rPr lang="en-US" altLang="zh-TW" b="1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依各機關設定</a:t>
            </a:r>
            <a:r>
              <a:rPr lang="en-US" altLang="zh-TW" b="1" dirty="0" smtClean="0"/>
              <a:t>)</a:t>
            </a:r>
            <a:endParaRPr lang="en-US" altLang="zh-TW" sz="2800" b="1" dirty="0" smtClean="0"/>
          </a:p>
          <a:p>
            <a:pPr>
              <a:defRPr/>
            </a:pPr>
            <a:r>
              <a:rPr lang="zh-TW" altLang="en-US" b="1" dirty="0"/>
              <a:t>已答應代理他人</a:t>
            </a:r>
            <a:r>
              <a:rPr lang="zh-TW" altLang="en-US" b="1" dirty="0" smtClean="0"/>
              <a:t>？</a:t>
            </a:r>
            <a:endParaRPr lang="en-US" altLang="zh-TW" sz="3200" b="1" dirty="0" smtClean="0"/>
          </a:p>
          <a:p>
            <a:pPr eaLnBrk="1" hangingPunct="1">
              <a:buNone/>
              <a:defRPr/>
            </a:pPr>
            <a:r>
              <a:rPr lang="zh-TW" altLang="en-US" b="1" dirty="0" smtClean="0"/>
              <a:t>   </a:t>
            </a:r>
            <a:endParaRPr lang="en-US" altLang="zh-TW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3218110" cy="266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59824" cy="10801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職務代理轉移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代理案件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endParaRPr lang="zh-TW" alt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4319711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已為代理但臨時要請假→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代理轉移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/>
              <a:t>可做部份轉移</a:t>
            </a:r>
            <a:endParaRPr lang="en-US" altLang="zh-TW" sz="3200" b="1" dirty="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/>
              <a:t>需同意轉移後才可送假單</a:t>
            </a:r>
          </a:p>
        </p:txBody>
      </p:sp>
      <p:sp>
        <p:nvSpPr>
          <p:cNvPr id="13" name="矩形圖說文字 12"/>
          <p:cNvSpPr/>
          <p:nvPr/>
        </p:nvSpPr>
        <p:spPr>
          <a:xfrm>
            <a:off x="6084168" y="1412776"/>
            <a:ext cx="1440160" cy="432048"/>
          </a:xfrm>
          <a:prstGeom prst="wedgeRectCallout">
            <a:avLst>
              <a:gd name="adj1" fmla="val 19775"/>
              <a:gd name="adj2" fmla="val 20737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5220072" y="4941168"/>
            <a:ext cx="1656184" cy="432048"/>
          </a:xfrm>
          <a:prstGeom prst="wedgeRectCallout">
            <a:avLst>
              <a:gd name="adj1" fmla="val -117644"/>
              <a:gd name="adj2" fmla="val 806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代理移轉單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92896"/>
            <a:ext cx="4460552" cy="189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0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509120"/>
            <a:ext cx="5040560" cy="160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4824536" cy="182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取消假單 </a:t>
            </a:r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撤銷假單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3960440" cy="46996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取消未決行的假單</a:t>
            </a:r>
            <a:endParaRPr lang="en-US" altLang="zh-TW" sz="3200" b="1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首頁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申請中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撤銷已決行的假單</a:t>
            </a:r>
            <a:endParaRPr lang="en-US" altLang="zh-TW" sz="3200" b="1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差勤作業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差假加班修改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用請假資料查詢找到該筆記錄</a:t>
            </a:r>
            <a:endParaRPr lang="en-US" altLang="zh-TW" sz="2800" b="1" dirty="0" smtClean="0"/>
          </a:p>
          <a:p>
            <a:pPr lvl="1" eaLnBrk="1" hangingPunct="1">
              <a:lnSpc>
                <a:spcPct val="90000"/>
              </a:lnSpc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須經過批准才算完成撤銷</a:t>
            </a:r>
            <a:endParaRPr lang="en-US" altLang="zh-TW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過期不可撤銷</a:t>
            </a:r>
            <a:endParaRPr lang="en-US" altLang="zh-TW" sz="32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zh-TW" altLang="en-US" dirty="0"/>
          </a:p>
        </p:txBody>
      </p:sp>
      <p:sp>
        <p:nvSpPr>
          <p:cNvPr id="5" name="矩形圖說文字 4"/>
          <p:cNvSpPr/>
          <p:nvPr/>
        </p:nvSpPr>
        <p:spPr>
          <a:xfrm>
            <a:off x="6948264" y="1700808"/>
            <a:ext cx="1440160" cy="432048"/>
          </a:xfrm>
          <a:prstGeom prst="wedgeRectCallout">
            <a:avLst>
              <a:gd name="adj1" fmla="val 57054"/>
              <a:gd name="adj2" fmla="val 34229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取消假單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876256" y="4149080"/>
            <a:ext cx="1296144" cy="360040"/>
          </a:xfrm>
          <a:prstGeom prst="wedgeRectCallout">
            <a:avLst>
              <a:gd name="adj1" fmla="val 78467"/>
              <a:gd name="adj2" fmla="val 3681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撤銷假單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52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其他差假怎麼申請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55" y="1340768"/>
            <a:ext cx="8058150" cy="45300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80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婚假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請假</a:t>
            </a:r>
            <a:r>
              <a:rPr lang="zh-TW" altLang="en-US" sz="2400" dirty="0">
                <a:solidFill>
                  <a:srgbClr val="FF0000"/>
                </a:solidFill>
              </a:rPr>
              <a:t>申請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251520" y="2024844"/>
            <a:ext cx="1152128" cy="432048"/>
          </a:xfrm>
          <a:prstGeom prst="wedgeRectCallout">
            <a:avLst>
              <a:gd name="adj1" fmla="val 37681"/>
              <a:gd name="adj2" fmla="val 1324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婚假單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84168" y="2226382"/>
            <a:ext cx="2553172" cy="1850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492896"/>
            <a:ext cx="2088233" cy="7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556792"/>
            <a:ext cx="8172450" cy="44644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58468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喪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 </a:t>
            </a: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</a:t>
            </a:r>
            <a:r>
              <a:rPr lang="zh-TW" altLang="en-US" sz="2700" dirty="0">
                <a:solidFill>
                  <a:srgbClr val="FF0000"/>
                </a:solidFill>
              </a:rPr>
              <a:t>申請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喪假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4" name="矩形圖說文字 3"/>
          <p:cNvSpPr/>
          <p:nvPr/>
        </p:nvSpPr>
        <p:spPr>
          <a:xfrm>
            <a:off x="107504" y="2060848"/>
            <a:ext cx="1296144" cy="504056"/>
          </a:xfrm>
          <a:prstGeom prst="wedgeRectCallout">
            <a:avLst>
              <a:gd name="adj1" fmla="val 43207"/>
              <a:gd name="adj2" fmla="val 11918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喪假單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09953" y="2420888"/>
            <a:ext cx="2448272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511473"/>
            <a:ext cx="2392771" cy="91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公假怎麼申請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70" y="1731665"/>
            <a:ext cx="6977013" cy="4419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</a:t>
            </a:r>
            <a:r>
              <a:rPr lang="zh-TW" altLang="en-US" sz="2700" dirty="0">
                <a:solidFill>
                  <a:srgbClr val="FF0000"/>
                </a:solidFill>
              </a:rPr>
              <a:t>申請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公假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27609"/>
            <a:ext cx="3600400" cy="4668837"/>
          </a:xfrm>
        </p:spPr>
        <p:txBody>
          <a:bodyPr/>
          <a:lstStyle/>
          <a:p>
            <a:r>
              <a:rPr lang="zh-TW" altLang="zh-TW" b="1" dirty="0" smtClean="0"/>
              <a:t>公假</a:t>
            </a:r>
            <a:r>
              <a:rPr lang="zh-TW" altLang="en-US" b="1" dirty="0" smtClean="0"/>
              <a:t>申請單</a:t>
            </a:r>
            <a:endParaRPr lang="en-US" altLang="zh-TW" b="1" dirty="0" smtClean="0"/>
          </a:p>
        </p:txBody>
      </p:sp>
      <p:sp>
        <p:nvSpPr>
          <p:cNvPr id="10" name="矩形圖說文字 9"/>
          <p:cNvSpPr/>
          <p:nvPr/>
        </p:nvSpPr>
        <p:spPr>
          <a:xfrm>
            <a:off x="6360360" y="930461"/>
            <a:ext cx="1584176" cy="360040"/>
          </a:xfrm>
          <a:prstGeom prst="wedgeRectCallout">
            <a:avLst>
              <a:gd name="adj1" fmla="val 2766"/>
              <a:gd name="adj2" fmla="val 33222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公假申請單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4644008" y="4365104"/>
            <a:ext cx="2088232" cy="432048"/>
          </a:xfrm>
          <a:prstGeom prst="wedgeRectCallout">
            <a:avLst>
              <a:gd name="adj1" fmla="val -896"/>
              <a:gd name="adj2" fmla="val -1098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假日公假可補休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4386060" y="1988840"/>
            <a:ext cx="1656184" cy="648072"/>
          </a:xfrm>
          <a:prstGeom prst="wedgeRectCallout">
            <a:avLst>
              <a:gd name="adj1" fmla="val 34287"/>
              <a:gd name="adj2" fmla="val 1285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具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公差性質可請領旅費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98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94" y="1916832"/>
            <a:ext cx="8134350" cy="38862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請假申請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公假補休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3600400" cy="4411662"/>
          </a:xfrm>
        </p:spPr>
        <p:txBody>
          <a:bodyPr/>
          <a:lstStyle/>
          <a:p>
            <a:r>
              <a:rPr lang="zh-TW" altLang="en-US" b="1" dirty="0" smtClean="0"/>
              <a:t>假日公假補休</a:t>
            </a:r>
            <a:endParaRPr lang="en-US" altLang="zh-TW" b="1" dirty="0" smtClean="0"/>
          </a:p>
        </p:txBody>
      </p:sp>
      <p:sp>
        <p:nvSpPr>
          <p:cNvPr id="8" name="矩形圖說文字 7"/>
          <p:cNvSpPr/>
          <p:nvPr/>
        </p:nvSpPr>
        <p:spPr>
          <a:xfrm>
            <a:off x="5940152" y="1484784"/>
            <a:ext cx="1800200" cy="432048"/>
          </a:xfrm>
          <a:prstGeom prst="wedgeRectCallout">
            <a:avLst>
              <a:gd name="adj1" fmla="val -37479"/>
              <a:gd name="adj2" fmla="val 16334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假日公假補休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98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系統畫面介紹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386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33321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公假旅費請領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3600400" cy="4411662"/>
          </a:xfrm>
        </p:spPr>
        <p:txBody>
          <a:bodyPr/>
          <a:lstStyle/>
          <a:p>
            <a:r>
              <a:rPr lang="zh-TW" altLang="en-US" b="1" dirty="0" smtClean="0"/>
              <a:t>公假差旅費請領</a:t>
            </a:r>
            <a:endParaRPr lang="zh-TW" altLang="en-US" b="1" dirty="0"/>
          </a:p>
        </p:txBody>
      </p:sp>
      <p:sp>
        <p:nvSpPr>
          <p:cNvPr id="9" name="矩形圖說文字 8"/>
          <p:cNvSpPr/>
          <p:nvPr/>
        </p:nvSpPr>
        <p:spPr>
          <a:xfrm>
            <a:off x="5004048" y="1412776"/>
            <a:ext cx="2160240" cy="432048"/>
          </a:xfrm>
          <a:prstGeom prst="wedgeRectCallout">
            <a:avLst>
              <a:gd name="adj1" fmla="val -33370"/>
              <a:gd name="adj2" fmla="val 18948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公假差旅費請領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98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公差怎麼申請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81" y="1744363"/>
            <a:ext cx="8162925" cy="44005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7611" y="408225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</a:t>
            </a:r>
            <a:r>
              <a:rPr lang="zh-TW" altLang="en-US" sz="2700" dirty="0">
                <a:solidFill>
                  <a:srgbClr val="FF0000"/>
                </a:solidFill>
              </a:rPr>
              <a:t>申請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1757" y="1196752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公差申請單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>
              <a:buNone/>
            </a:pPr>
            <a:endParaRPr lang="zh-TW" altLang="en-US" b="1" dirty="0" smtClean="0"/>
          </a:p>
        </p:txBody>
      </p:sp>
      <p:sp>
        <p:nvSpPr>
          <p:cNvPr id="9" name="矩形圖說文字 8"/>
          <p:cNvSpPr/>
          <p:nvPr/>
        </p:nvSpPr>
        <p:spPr>
          <a:xfrm>
            <a:off x="5148064" y="1196752"/>
            <a:ext cx="1547664" cy="360040"/>
          </a:xfrm>
          <a:prstGeom prst="wedgeRectCallout">
            <a:avLst>
              <a:gd name="adj1" fmla="val 7615"/>
              <a:gd name="adj2" fmla="val 28484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公差申請單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7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94" y="1916832"/>
            <a:ext cx="8191500" cy="41391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請假申請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公差補休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公差補休</a:t>
            </a:r>
            <a:endParaRPr lang="en-US" altLang="zh-TW" b="1" dirty="0" smtClean="0"/>
          </a:p>
          <a:p>
            <a:pPr>
              <a:buNone/>
            </a:pPr>
            <a:endParaRPr lang="zh-TW" altLang="en-US" b="1" dirty="0" smtClean="0"/>
          </a:p>
        </p:txBody>
      </p:sp>
      <p:sp>
        <p:nvSpPr>
          <p:cNvPr id="8" name="矩形圖說文字 7"/>
          <p:cNvSpPr/>
          <p:nvPr/>
        </p:nvSpPr>
        <p:spPr>
          <a:xfrm>
            <a:off x="5508104" y="1268760"/>
            <a:ext cx="1800200" cy="360040"/>
          </a:xfrm>
          <a:prstGeom prst="wedgeRectCallout">
            <a:avLst>
              <a:gd name="adj1" fmla="val -61824"/>
              <a:gd name="adj2" fmla="val 2923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7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5761898" cy="28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公差旅費請領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公差旅費請領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4788024" y="1556792"/>
            <a:ext cx="1800200" cy="432048"/>
          </a:xfrm>
          <a:prstGeom prst="wedgeRectCallout">
            <a:avLst>
              <a:gd name="adj1" fmla="val 5589"/>
              <a:gd name="adj2" fmla="val 1887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公差旅費請領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7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46856" y="2924944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/>
              <a:t>我要怎麼查我請的差假</a:t>
            </a:r>
            <a:r>
              <a:rPr lang="en-US" altLang="zh-TW" sz="4400" dirty="0" smtClean="0"/>
              <a:t>?</a:t>
            </a:r>
            <a:endParaRPr lang="zh-TW" alt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6851873" cy="29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920880" cy="9406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查詢請假記錄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3"/>
            <a:ext cx="8229600" cy="136815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/>
              <a:t>請假、公出差、加班查詢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>
                <a:solidFill>
                  <a:srgbClr val="C00000"/>
                </a:solidFill>
              </a:rPr>
              <a:t>一般同仁</a:t>
            </a:r>
            <a:r>
              <a:rPr lang="zh-TW" altLang="en-US" sz="3200" b="1" dirty="0" smtClean="0"/>
              <a:t>：查個人的請假記錄</a:t>
            </a:r>
            <a:endParaRPr lang="en-US" altLang="zh-TW" sz="3200" b="1" dirty="0" smtClean="0"/>
          </a:p>
        </p:txBody>
      </p:sp>
      <p:sp>
        <p:nvSpPr>
          <p:cNvPr id="7" name="矩形圖說文字 6"/>
          <p:cNvSpPr/>
          <p:nvPr/>
        </p:nvSpPr>
        <p:spPr>
          <a:xfrm>
            <a:off x="6660232" y="1628800"/>
            <a:ext cx="2232248" cy="432048"/>
          </a:xfrm>
          <a:prstGeom prst="wedgeRectCallout">
            <a:avLst>
              <a:gd name="adj1" fmla="val -30399"/>
              <a:gd name="adj2" fmla="val 2249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人事室科員凱大發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491880" y="3068960"/>
            <a:ext cx="1944216" cy="576064"/>
          </a:xfrm>
          <a:prstGeom prst="wedgeRectCallout">
            <a:avLst>
              <a:gd name="adj1" fmla="val -91329"/>
              <a:gd name="adj2" fmla="val 980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凱大發只能查個人記錄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7164288" cy="185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332656"/>
            <a:ext cx="7920880" cy="94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查詢請假記錄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差勤作業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-&gt;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差勤資料查詢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-&gt;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請假資料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kumimoji="0" lang="zh-TW" altLang="en-U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412777"/>
            <a:ext cx="8229600" cy="10801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請假、公出差、加班查詢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微軟正黑體" pitchFamily="34" charset="-120"/>
              <a:buChar char="─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主管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：可查詢所屬同仁的請假記錄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148064" y="2636912"/>
            <a:ext cx="2052736" cy="360040"/>
          </a:xfrm>
          <a:prstGeom prst="wedgeRectCallout">
            <a:avLst>
              <a:gd name="adj1" fmla="val 51857"/>
              <a:gd name="adj2" fmla="val 1433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人事室李科長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3131840" y="2996952"/>
            <a:ext cx="1728192" cy="720080"/>
          </a:xfrm>
          <a:prstGeom prst="wedgeRectCallout">
            <a:avLst>
              <a:gd name="adj1" fmla="val -84614"/>
              <a:gd name="adj2" fmla="val 903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主管可查所屬同仁的記錄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218301" cy="375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公差、公出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公出差外勤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827584" y="5661248"/>
            <a:ext cx="1512168" cy="360040"/>
          </a:xfrm>
          <a:prstGeom prst="wedgeRectCallout">
            <a:avLst>
              <a:gd name="adj1" fmla="val -5027"/>
              <a:gd name="adj2" fmla="val -1388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公出記錄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652120" y="2564904"/>
            <a:ext cx="1512168" cy="360040"/>
          </a:xfrm>
          <a:prstGeom prst="wedgeRectCallout">
            <a:avLst>
              <a:gd name="adj1" fmla="val -127957"/>
              <a:gd name="adj2" fmla="val 3781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933056"/>
            <a:ext cx="47525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00808"/>
            <a:ext cx="4824536" cy="206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17632" cy="936104"/>
          </a:xfrm>
        </p:spPr>
        <p:txBody>
          <a:bodyPr>
            <a:normAutofit fontScale="90000"/>
          </a:bodyPr>
          <a:lstStyle/>
          <a:p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刷卡、出勤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刷卡資料、差假出勤資料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00808"/>
            <a:ext cx="3538736" cy="44116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/>
              <a:t>查詢差假出勤記錄、刷卡記錄</a:t>
            </a:r>
            <a:endParaRPr lang="en-US" altLang="zh-TW" sz="28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遲到、早退、曠職 → 以請假單處理</a:t>
            </a:r>
            <a:endParaRPr lang="en-US" altLang="zh-TW" sz="28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漏刷上下班卡 → 以忘刷卡</a:t>
            </a:r>
            <a:r>
              <a:rPr lang="zh-TW" altLang="en-US" sz="3200" b="1" dirty="0" smtClean="0"/>
              <a:t>申請單處理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</a:p>
          <a:p>
            <a:pPr eaLnBrk="1" hangingPunct="1"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忘刷卡作業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563888" y="1268760"/>
            <a:ext cx="1512168" cy="360040"/>
          </a:xfrm>
          <a:prstGeom prst="wedgeRectCallout">
            <a:avLst>
              <a:gd name="adj1" fmla="val 105533"/>
              <a:gd name="adj2" fmla="val 30490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刷卡記錄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563888" y="3501008"/>
            <a:ext cx="1512168" cy="360040"/>
          </a:xfrm>
          <a:prstGeom prst="wedgeRectCallout">
            <a:avLst>
              <a:gd name="adj1" fmla="val 61580"/>
              <a:gd name="adj2" fmla="val 24534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出勤記錄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00" y="1106597"/>
            <a:ext cx="6177600" cy="491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Webitr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系統頁面說明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一般使用者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62808" y="1676150"/>
            <a:ext cx="618388" cy="128004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932040" y="1484784"/>
            <a:ext cx="2664296" cy="12848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圖說文字 19"/>
          <p:cNvSpPr/>
          <p:nvPr/>
        </p:nvSpPr>
        <p:spPr>
          <a:xfrm>
            <a:off x="1217100" y="3514439"/>
            <a:ext cx="1728192" cy="432048"/>
          </a:xfrm>
          <a:prstGeom prst="wedgeRectCallout">
            <a:avLst>
              <a:gd name="adj1" fmla="val -24260"/>
              <a:gd name="adj2" fmla="val -16972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功能選單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圖說文字 20"/>
          <p:cNvSpPr/>
          <p:nvPr/>
        </p:nvSpPr>
        <p:spPr>
          <a:xfrm>
            <a:off x="6796704" y="2767269"/>
            <a:ext cx="1728192" cy="432048"/>
          </a:xfrm>
          <a:prstGeom prst="wedgeRectCallout">
            <a:avLst>
              <a:gd name="adj1" fmla="val -18732"/>
              <a:gd name="adj2" fmla="val -29607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個人登入資訊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6980832" cy="239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373616" cy="11247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查詢個人勤惰統計資料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勤惰統計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084168" y="1196752"/>
            <a:ext cx="2304256" cy="360040"/>
          </a:xfrm>
          <a:prstGeom prst="wedgeRectCallout">
            <a:avLst>
              <a:gd name="adj1" fmla="val -93248"/>
              <a:gd name="adj2" fmla="val 3839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月份事假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491880" y="5301208"/>
            <a:ext cx="1728192" cy="360040"/>
          </a:xfrm>
          <a:prstGeom prst="wedgeRectCallout">
            <a:avLst>
              <a:gd name="adj1" fmla="val -68400"/>
              <a:gd name="adj2" fmla="val -14174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54909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圖說文字 7"/>
          <p:cNvSpPr/>
          <p:nvPr/>
        </p:nvSpPr>
        <p:spPr>
          <a:xfrm>
            <a:off x="5652120" y="2924944"/>
            <a:ext cx="3131840" cy="360040"/>
          </a:xfrm>
          <a:prstGeom prst="wedgeRectCallout">
            <a:avLst>
              <a:gd name="adj1" fmla="val -27345"/>
              <a:gd name="adj2" fmla="val 11908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兩筆各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天的事假記錄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991815" cy="28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/>
              <a:t>我要怎麼申請加班</a:t>
            </a:r>
            <a:r>
              <a:rPr lang="en-US" altLang="zh-TW" sz="4400" dirty="0" smtClean="0"/>
              <a:t>?</a:t>
            </a:r>
            <a:endParaRPr lang="zh-TW" alt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申請加班兩小時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6904976"/>
              </p:ext>
            </p:extLst>
          </p:nvPr>
        </p:nvGraphicFramePr>
        <p:xfrm>
          <a:off x="2411760" y="1412776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87" y="1449621"/>
            <a:ext cx="6915146" cy="46726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517632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加班申請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加班申請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10166" y="1340768"/>
            <a:ext cx="2035033" cy="502374"/>
          </a:xfrm>
          <a:prstGeom prst="wedgeRectCallout">
            <a:avLst>
              <a:gd name="adj1" fmla="val 62851"/>
              <a:gd name="adj2" fmla="val 2373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加班申請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12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95" y="1523776"/>
            <a:ext cx="6026581" cy="36873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517632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加班補休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請假</a:t>
            </a:r>
            <a:r>
              <a:rPr lang="zh-TW" altLang="en-US" sz="2400" dirty="0">
                <a:solidFill>
                  <a:srgbClr val="FF0000"/>
                </a:solidFill>
              </a:rPr>
              <a:t>申請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948264" y="2132856"/>
            <a:ext cx="1728192" cy="349598"/>
          </a:xfrm>
          <a:prstGeom prst="wedgeRectCallout">
            <a:avLst>
              <a:gd name="adj1" fmla="val -97765"/>
              <a:gd name="adj2" fmla="val -1788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35719" y="3473622"/>
            <a:ext cx="576064" cy="891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923928" y="2809478"/>
            <a:ext cx="3456384" cy="403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283968" y="3473622"/>
            <a:ext cx="936104" cy="891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0" y="1844824"/>
            <a:ext cx="3059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可選擇欲補休時數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請假時數加總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需等於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欲補休時數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補休期限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系統會依照日期排序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7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988840"/>
            <a:ext cx="61817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加班費請領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加班費請領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/>
          </a:p>
        </p:txBody>
      </p:sp>
      <p:sp>
        <p:nvSpPr>
          <p:cNvPr id="4" name="矩形圖說文字 3"/>
          <p:cNvSpPr/>
          <p:nvPr/>
        </p:nvSpPr>
        <p:spPr>
          <a:xfrm>
            <a:off x="5076056" y="1124744"/>
            <a:ext cx="1656184" cy="360040"/>
          </a:xfrm>
          <a:prstGeom prst="wedgeRectCallout">
            <a:avLst>
              <a:gd name="adj1" fmla="val 27987"/>
              <a:gd name="adj2" fmla="val 2314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81576" y="2060848"/>
            <a:ext cx="432048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340768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/>
              <a:t>一般加班、專案加班申請單填寫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必須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填寫加班申請單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需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長官同意</a:t>
            </a:r>
            <a:r>
              <a:rPr lang="zh-TW" altLang="en-US" sz="3200" b="1" dirty="0" smtClean="0"/>
              <a:t>加班（加班申請單批核同意）</a:t>
            </a:r>
          </a:p>
          <a:p>
            <a:pPr lvl="1" eaLnBrk="1" hangingPunct="1"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2800" b="1" dirty="0" smtClean="0">
                <a:solidFill>
                  <a:srgbClr val="C00000"/>
                </a:solidFill>
              </a:rPr>
              <a:t>只要長官批核同意，即使過期仍會核算時數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有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刷卡記錄</a:t>
            </a:r>
            <a:r>
              <a:rPr lang="zh-TW" altLang="en-US" sz="3200" b="1" i="1" dirty="0" smtClean="0">
                <a:solidFill>
                  <a:srgbClr val="C00000"/>
                </a:solidFill>
              </a:rPr>
              <a:t>＊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超過加班上限時數如何處理？</a:t>
            </a:r>
            <a:endParaRPr lang="en-US" altLang="zh-TW" sz="3200" b="1" dirty="0" smtClean="0"/>
          </a:p>
          <a:p>
            <a:pPr lvl="1" eaLnBrk="1" hangingPunct="1"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每日上限時數</a:t>
            </a:r>
            <a:endParaRPr lang="en-US" altLang="zh-TW" sz="2800" b="1" dirty="0" smtClean="0"/>
          </a:p>
          <a:p>
            <a:pPr lvl="1" eaLnBrk="1" hangingPunct="1"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每月上限時數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加班計算的規則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刷卡的區分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5536" y="1700808"/>
            <a:ext cx="8208912" cy="1512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機關只刷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平日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不刷卡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，接著加班至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0930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加班也刷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加完班離開時刷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3573016"/>
            <a:ext cx="8352928" cy="1656184"/>
          </a:xfrm>
          <a:prstGeom prst="rect">
            <a:avLst/>
          </a:prstGeom>
          <a:solidFill>
            <a:srgbClr val="B8FED9"/>
          </a:solidFill>
          <a:ln>
            <a:solidFill>
              <a:srgbClr val="72F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機關刷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，加班另外刷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加班進卡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加班出卡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平日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上班刷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下班刷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接著要加班時刷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加班進卡，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加班至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離開刷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加班出卡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0930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加班刷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加班進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1500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加完班離開時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加班出卡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48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只刷上下班卡的加班核算案例一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0800</a:t>
            </a:r>
            <a:r>
              <a:rPr lang="zh-TW" altLang="en-US" sz="2800" b="1" dirty="0" smtClean="0"/>
              <a:t>上班</a:t>
            </a:r>
            <a:r>
              <a:rPr lang="en-US" altLang="zh-TW" sz="2800" b="1" dirty="0" smtClean="0"/>
              <a:t>-1932</a:t>
            </a:r>
            <a:r>
              <a:rPr lang="zh-TW" altLang="en-US" sz="2800" b="1" dirty="0" smtClean="0"/>
              <a:t>下班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2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043608" y="1293375"/>
            <a:ext cx="7200800" cy="2497523"/>
            <a:chOff x="1352189" y="1296554"/>
            <a:chExt cx="6058391" cy="1803390"/>
          </a:xfrm>
        </p:grpSpPr>
        <p:grpSp>
          <p:nvGrpSpPr>
            <p:cNvPr id="12" name="群組 11"/>
            <p:cNvGrpSpPr/>
            <p:nvPr/>
          </p:nvGrpSpPr>
          <p:grpSpPr>
            <a:xfrm>
              <a:off x="4926640" y="1296554"/>
              <a:ext cx="1682980" cy="435948"/>
              <a:chOff x="4935348" y="2691372"/>
              <a:chExt cx="1682980" cy="435948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5292080" y="3068960"/>
                <a:ext cx="792088" cy="0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7052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2173380" y="2610246"/>
              <a:ext cx="5237200" cy="427692"/>
              <a:chOff x="2159732" y="2699628"/>
              <a:chExt cx="5237200" cy="427692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375756" y="3080138"/>
                <a:ext cx="3888432" cy="1117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124670" y="2699628"/>
                <a:ext cx="1272262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1932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619218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endCxn id="30" idx="0"/>
            </p:cNvCxnSpPr>
            <p:nvPr/>
          </p:nvCxnSpPr>
          <p:spPr>
            <a:xfrm>
              <a:off x="6091900" y="1733280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2" y="1733280"/>
              <a:ext cx="72008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061812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6136" y="3655165"/>
            <a:ext cx="845173" cy="6033"/>
          </a:xfrm>
          <a:prstGeom prst="line">
            <a:avLst/>
          </a:prstGeom>
          <a:ln>
            <a:solidFill>
              <a:srgbClr val="18FC2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</p:spTree>
    <p:extLst>
      <p:ext uri="{BB962C8B-B14F-4D97-AF65-F5344CB8AC3E}">
        <p14:creationId xmlns:p14="http://schemas.microsoft.com/office/powerpoint/2010/main" val="24810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只刷上下班卡的加班核算案例二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0800</a:t>
            </a:r>
            <a:r>
              <a:rPr lang="zh-TW" altLang="en-US" sz="2800" b="1" dirty="0" smtClean="0"/>
              <a:t>上班</a:t>
            </a:r>
            <a:r>
              <a:rPr lang="en-US" altLang="zh-TW" sz="2800" b="1" dirty="0" smtClean="0"/>
              <a:t>-2105</a:t>
            </a:r>
            <a:r>
              <a:rPr lang="zh-TW" altLang="en-US" sz="2800" b="1" dirty="0" smtClean="0"/>
              <a:t>下班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2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043608" y="1293375"/>
            <a:ext cx="7200800" cy="2497523"/>
            <a:chOff x="1352189" y="1296554"/>
            <a:chExt cx="6058391" cy="1803390"/>
          </a:xfrm>
        </p:grpSpPr>
        <p:grpSp>
          <p:nvGrpSpPr>
            <p:cNvPr id="12" name="群組 11"/>
            <p:cNvGrpSpPr/>
            <p:nvPr/>
          </p:nvGrpSpPr>
          <p:grpSpPr>
            <a:xfrm>
              <a:off x="4926640" y="1296554"/>
              <a:ext cx="1682980" cy="435948"/>
              <a:chOff x="4935348" y="2691372"/>
              <a:chExt cx="1682980" cy="435948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5292080" y="3068960"/>
                <a:ext cx="792088" cy="0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7052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2173380" y="2610246"/>
              <a:ext cx="5237200" cy="427692"/>
              <a:chOff x="2159732" y="2699628"/>
              <a:chExt cx="5237200" cy="427692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375756" y="3080138"/>
                <a:ext cx="4112417" cy="133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124670" y="2699628"/>
                <a:ext cx="1272262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2105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6488173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endCxn id="30" idx="0"/>
            </p:cNvCxnSpPr>
            <p:nvPr/>
          </p:nvCxnSpPr>
          <p:spPr>
            <a:xfrm>
              <a:off x="6091900" y="1733280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2" y="1733280"/>
              <a:ext cx="72008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061812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6136" y="3655165"/>
            <a:ext cx="845173" cy="6033"/>
          </a:xfrm>
          <a:prstGeom prst="line">
            <a:avLst/>
          </a:prstGeom>
          <a:ln>
            <a:solidFill>
              <a:srgbClr val="18FC2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</p:spTree>
    <p:extLst>
      <p:ext uri="{BB962C8B-B14F-4D97-AF65-F5344CB8AC3E}">
        <p14:creationId xmlns:p14="http://schemas.microsoft.com/office/powerpoint/2010/main" val="34776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1" y="1154978"/>
            <a:ext cx="6178379" cy="498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Webitr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系統頁面說明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差勤管理者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03648" y="1700808"/>
            <a:ext cx="720080" cy="223224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059832" y="1154978"/>
            <a:ext cx="1728192" cy="42862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圖說文字 7"/>
          <p:cNvSpPr/>
          <p:nvPr/>
        </p:nvSpPr>
        <p:spPr>
          <a:xfrm>
            <a:off x="1187624" y="4509120"/>
            <a:ext cx="1728192" cy="432048"/>
          </a:xfrm>
          <a:prstGeom prst="wedgeRectCallout">
            <a:avLst>
              <a:gd name="adj1" fmla="val -24260"/>
              <a:gd name="adj2" fmla="val -16972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較多的功能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076056" y="1124744"/>
            <a:ext cx="1224136" cy="432048"/>
          </a:xfrm>
          <a:prstGeom prst="wedgeRectCallout">
            <a:avLst>
              <a:gd name="adj1" fmla="val -71453"/>
              <a:gd name="adj2" fmla="val 328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小藍板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53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0800</a:t>
            </a:r>
            <a:r>
              <a:rPr lang="zh-TW" altLang="en-US" sz="2800" b="1" dirty="0" smtClean="0"/>
              <a:t>上班</a:t>
            </a:r>
            <a:r>
              <a:rPr lang="en-US" altLang="zh-TW" sz="2800" b="1" dirty="0" smtClean="0"/>
              <a:t>-1800</a:t>
            </a:r>
            <a:r>
              <a:rPr lang="zh-TW" altLang="en-US" sz="2800" b="1" dirty="0" smtClean="0"/>
              <a:t>下班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</a:rPr>
              <a:t>1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043608" y="1293375"/>
            <a:ext cx="6624736" cy="2497523"/>
            <a:chOff x="1352189" y="1296554"/>
            <a:chExt cx="5573719" cy="1803390"/>
          </a:xfrm>
        </p:grpSpPr>
        <p:grpSp>
          <p:nvGrpSpPr>
            <p:cNvPr id="12" name="群組 11"/>
            <p:cNvGrpSpPr/>
            <p:nvPr/>
          </p:nvGrpSpPr>
          <p:grpSpPr>
            <a:xfrm>
              <a:off x="4926640" y="1296554"/>
              <a:ext cx="1682980" cy="422192"/>
              <a:chOff x="4935348" y="2691372"/>
              <a:chExt cx="1682980" cy="422192"/>
            </a:xfrm>
          </p:grpSpPr>
          <p:cxnSp>
            <p:nvCxnSpPr>
              <p:cNvPr id="5" name="直線接點 4"/>
              <p:cNvCxnSpPr>
                <a:stCxn id="8" idx="6"/>
                <a:endCxn id="11" idx="6"/>
              </p:cNvCxnSpPr>
              <p:nvPr/>
            </p:nvCxnSpPr>
            <p:spPr>
              <a:xfrm>
                <a:off x="5351266" y="3073566"/>
                <a:ext cx="746599" cy="3994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25857" y="3041556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2173380" y="2610246"/>
              <a:ext cx="4752528" cy="427692"/>
              <a:chOff x="2159732" y="2699628"/>
              <a:chExt cx="4752528" cy="427692"/>
            </a:xfrm>
          </p:grpSpPr>
          <p:cxnSp>
            <p:nvCxnSpPr>
              <p:cNvPr id="15" name="直線接點 14"/>
              <p:cNvCxnSpPr>
                <a:endCxn id="30" idx="2"/>
              </p:cNvCxnSpPr>
              <p:nvPr/>
            </p:nvCxnSpPr>
            <p:spPr>
              <a:xfrm>
                <a:off x="2375756" y="3080138"/>
                <a:ext cx="3264242" cy="1553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5707509" y="2699628"/>
                <a:ext cx="1204751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691749" y="1726402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3" y="1733280"/>
              <a:ext cx="337684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5653646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6135" y="3655164"/>
            <a:ext cx="360041" cy="6032"/>
          </a:xfrm>
          <a:prstGeom prst="line">
            <a:avLst/>
          </a:prstGeom>
          <a:ln>
            <a:solidFill>
              <a:srgbClr val="18FC2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上班時間</a:t>
            </a:r>
          </a:p>
        </p:txBody>
      </p:sp>
    </p:spTree>
    <p:extLst>
      <p:ext uri="{BB962C8B-B14F-4D97-AF65-F5344CB8AC3E}">
        <p14:creationId xmlns:p14="http://schemas.microsoft.com/office/powerpoint/2010/main" val="35448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只刷上下班卡的加班核算案例四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1700-2200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0800</a:t>
            </a:r>
            <a:r>
              <a:rPr lang="zh-TW" altLang="en-US" sz="2800" b="1" dirty="0" smtClean="0"/>
              <a:t>上班</a:t>
            </a:r>
            <a:r>
              <a:rPr lang="en-US" altLang="zh-TW" sz="2800" b="1" dirty="0" smtClean="0"/>
              <a:t>-2230</a:t>
            </a:r>
            <a:r>
              <a:rPr lang="zh-TW" altLang="en-US" sz="2800" b="1" dirty="0" smtClean="0"/>
              <a:t>下班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/>
              <a:t>加班日上限</a:t>
            </a:r>
            <a:r>
              <a:rPr lang="en-US" altLang="zh-TW" sz="2800" dirty="0"/>
              <a:t>: 4</a:t>
            </a:r>
            <a:r>
              <a:rPr lang="zh-TW" altLang="en-US" sz="2800" dirty="0"/>
              <a:t>小時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6158448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4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683568" y="1293375"/>
            <a:ext cx="8352928" cy="2497523"/>
            <a:chOff x="1352189" y="1296554"/>
            <a:chExt cx="7027735" cy="1803390"/>
          </a:xfrm>
        </p:grpSpPr>
        <p:grpSp>
          <p:nvGrpSpPr>
            <p:cNvPr id="12" name="群組 11"/>
            <p:cNvGrpSpPr/>
            <p:nvPr/>
          </p:nvGrpSpPr>
          <p:grpSpPr>
            <a:xfrm>
              <a:off x="4926640" y="1296554"/>
              <a:ext cx="2495878" cy="422192"/>
              <a:chOff x="4935348" y="2691372"/>
              <a:chExt cx="2495878" cy="422192"/>
            </a:xfrm>
          </p:grpSpPr>
          <p:cxnSp>
            <p:nvCxnSpPr>
              <p:cNvPr id="5" name="直線接點 4"/>
              <p:cNvCxnSpPr>
                <a:stCxn id="8" idx="6"/>
                <a:endCxn id="11" idx="6"/>
              </p:cNvCxnSpPr>
              <p:nvPr/>
            </p:nvCxnSpPr>
            <p:spPr>
              <a:xfrm>
                <a:off x="5351266" y="3073566"/>
                <a:ext cx="1721911" cy="3994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6571113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2200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7001169" y="3041556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2173380" y="2610246"/>
              <a:ext cx="6206544" cy="427692"/>
              <a:chOff x="2159732" y="2699628"/>
              <a:chExt cx="6206544" cy="427692"/>
            </a:xfrm>
          </p:grpSpPr>
          <p:cxnSp>
            <p:nvCxnSpPr>
              <p:cNvPr id="15" name="直線接點 14"/>
              <p:cNvCxnSpPr>
                <a:stCxn id="36" idx="6"/>
                <a:endCxn id="30" idx="2"/>
              </p:cNvCxnSpPr>
              <p:nvPr/>
            </p:nvCxnSpPr>
            <p:spPr>
              <a:xfrm>
                <a:off x="2752254" y="3080139"/>
                <a:ext cx="4462927" cy="155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7100941" y="2699628"/>
                <a:ext cx="126533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2230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1" idx="4"/>
              <a:endCxn id="34" idx="0"/>
            </p:cNvCxnSpPr>
            <p:nvPr/>
          </p:nvCxnSpPr>
          <p:spPr>
            <a:xfrm>
              <a:off x="7028465" y="1718746"/>
              <a:ext cx="3002" cy="124909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3" y="1733280"/>
              <a:ext cx="165373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7228829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1"/>
            <a:ext cx="3019735" cy="309331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4" idx="2"/>
          </p:cNvCxnSpPr>
          <p:nvPr/>
        </p:nvCxnSpPr>
        <p:spPr>
          <a:xfrm>
            <a:off x="5436094" y="3655164"/>
            <a:ext cx="1954879" cy="2639"/>
          </a:xfrm>
          <a:prstGeom prst="line">
            <a:avLst/>
          </a:prstGeom>
          <a:ln>
            <a:solidFill>
              <a:srgbClr val="18FC2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347864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4" name="橢圓 33"/>
          <p:cNvSpPr/>
          <p:nvPr/>
        </p:nvSpPr>
        <p:spPr>
          <a:xfrm>
            <a:off x="7390973" y="3607941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83457" y="1895584"/>
            <a:ext cx="403948" cy="1715749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tx1">
                <a:lumMod val="50000"/>
                <a:lumOff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60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72437" y="476672"/>
            <a:ext cx="8229600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要另刷加班進出卡的加班核算案例一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000" b="1" dirty="0" smtClean="0"/>
              <a:t>0800</a:t>
            </a:r>
            <a:r>
              <a:rPr lang="zh-TW" altLang="en-US" sz="2000" b="1" dirty="0" smtClean="0"/>
              <a:t>上班卡</a:t>
            </a:r>
            <a:r>
              <a:rPr lang="en-US" altLang="zh-TW" sz="2000" b="1" dirty="0" smtClean="0"/>
              <a:t>,1700</a:t>
            </a:r>
            <a:r>
              <a:rPr lang="zh-TW" altLang="en-US" sz="2000" b="1" dirty="0" smtClean="0"/>
              <a:t>下班卡</a:t>
            </a:r>
            <a:r>
              <a:rPr lang="en-US" altLang="zh-TW" sz="2000" b="1" dirty="0" smtClean="0"/>
              <a:t>,1700</a:t>
            </a:r>
            <a:r>
              <a:rPr lang="zh-TW" altLang="en-US" sz="2000" b="1" dirty="0" smtClean="0"/>
              <a:t>加班進卡</a:t>
            </a:r>
            <a:r>
              <a:rPr lang="en-US" altLang="zh-TW" sz="2000" b="1" dirty="0" smtClean="0"/>
              <a:t>,1932</a:t>
            </a:r>
            <a:r>
              <a:rPr lang="zh-TW" altLang="en-US" sz="2000" b="1" dirty="0"/>
              <a:t>加班出卡</a:t>
            </a:r>
            <a:endParaRPr lang="en-US" altLang="zh-TW" sz="2000" b="1" dirty="0" smtClean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2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043608" y="1293375"/>
            <a:ext cx="7416824" cy="2497523"/>
            <a:chOff x="1352189" y="1296554"/>
            <a:chExt cx="6240143" cy="1803390"/>
          </a:xfrm>
        </p:grpSpPr>
        <p:grpSp>
          <p:nvGrpSpPr>
            <p:cNvPr id="12" name="群組 11"/>
            <p:cNvGrpSpPr/>
            <p:nvPr/>
          </p:nvGrpSpPr>
          <p:grpSpPr>
            <a:xfrm>
              <a:off x="4926640" y="1296554"/>
              <a:ext cx="1682980" cy="435948"/>
              <a:chOff x="4935348" y="2691372"/>
              <a:chExt cx="1682980" cy="435948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5292080" y="3068960"/>
                <a:ext cx="792088" cy="0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7052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2173380" y="2610246"/>
              <a:ext cx="5418952" cy="427692"/>
              <a:chOff x="2159732" y="2699628"/>
              <a:chExt cx="5418952" cy="427692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375756" y="3080138"/>
                <a:ext cx="3888432" cy="1117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124670" y="2699628"/>
                <a:ext cx="1454014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1932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加班出卡</a:t>
                </a: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619218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endCxn id="30" idx="0"/>
            </p:cNvCxnSpPr>
            <p:nvPr/>
          </p:nvCxnSpPr>
          <p:spPr>
            <a:xfrm>
              <a:off x="6091900" y="1733280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2" y="1733280"/>
              <a:ext cx="72008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061812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19" idx="2"/>
          </p:cNvCxnSpPr>
          <p:nvPr/>
        </p:nvCxnSpPr>
        <p:spPr>
          <a:xfrm>
            <a:off x="5796135" y="3655164"/>
            <a:ext cx="101634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5004048" y="3707740"/>
            <a:ext cx="163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加班進卡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2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要另刷加班進出卡的加班核算案例二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 smtClean="0"/>
              <a:t>加班申請單時間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000" b="1" dirty="0"/>
              <a:t>0800</a:t>
            </a:r>
            <a:r>
              <a:rPr lang="zh-TW" altLang="en-US" sz="2000" b="1" dirty="0"/>
              <a:t>上班卡</a:t>
            </a:r>
            <a:r>
              <a:rPr lang="en-US" altLang="zh-TW" sz="2000" b="1" dirty="0"/>
              <a:t>,1700</a:t>
            </a:r>
            <a:r>
              <a:rPr lang="zh-TW" altLang="en-US" sz="2000" b="1" dirty="0"/>
              <a:t>下班卡</a:t>
            </a:r>
            <a:r>
              <a:rPr lang="en-US" altLang="zh-TW" sz="2000" b="1" dirty="0"/>
              <a:t>,1700</a:t>
            </a:r>
            <a:r>
              <a:rPr lang="zh-TW" altLang="en-US" sz="2000" b="1" dirty="0"/>
              <a:t>加班進卡</a:t>
            </a:r>
            <a:r>
              <a:rPr lang="en-US" altLang="zh-TW" sz="2000" b="1" dirty="0" smtClean="0"/>
              <a:t>,2105</a:t>
            </a:r>
            <a:r>
              <a:rPr lang="zh-TW" altLang="en-US" sz="2000" b="1" dirty="0" smtClean="0"/>
              <a:t>加班</a:t>
            </a:r>
            <a:r>
              <a:rPr lang="zh-TW" altLang="en-US" sz="2000" b="1" dirty="0"/>
              <a:t>出卡</a:t>
            </a:r>
            <a:endParaRPr lang="en-US" altLang="zh-TW" sz="2000" b="1" dirty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2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043608" y="1293375"/>
            <a:ext cx="7416823" cy="2497523"/>
            <a:chOff x="1352189" y="1296554"/>
            <a:chExt cx="6240141" cy="1803390"/>
          </a:xfrm>
        </p:grpSpPr>
        <p:grpSp>
          <p:nvGrpSpPr>
            <p:cNvPr id="12" name="群組 11"/>
            <p:cNvGrpSpPr/>
            <p:nvPr/>
          </p:nvGrpSpPr>
          <p:grpSpPr>
            <a:xfrm>
              <a:off x="4926640" y="1296554"/>
              <a:ext cx="1682980" cy="435948"/>
              <a:chOff x="4935348" y="2691372"/>
              <a:chExt cx="1682980" cy="435948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5292080" y="3068960"/>
                <a:ext cx="792088" cy="0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7052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2173380" y="2610246"/>
              <a:ext cx="5418950" cy="427692"/>
              <a:chOff x="2159732" y="2699628"/>
              <a:chExt cx="5418950" cy="427692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375756" y="3080138"/>
                <a:ext cx="4112417" cy="133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124669" y="2699628"/>
                <a:ext cx="14540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2105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加班出卡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6488173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endCxn id="30" idx="0"/>
            </p:cNvCxnSpPr>
            <p:nvPr/>
          </p:nvCxnSpPr>
          <p:spPr>
            <a:xfrm>
              <a:off x="6091900" y="1733280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2" y="1733280"/>
              <a:ext cx="72008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061812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5" name="直線接點 34"/>
          <p:cNvCxnSpPr>
            <a:endCxn id="19" idx="2"/>
          </p:cNvCxnSpPr>
          <p:nvPr/>
        </p:nvCxnSpPr>
        <p:spPr>
          <a:xfrm>
            <a:off x="5796135" y="3655164"/>
            <a:ext cx="136815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5004048" y="3707740"/>
            <a:ext cx="163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加班進卡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3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要另刷加班進出卡的加班核算案例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000" b="1" dirty="0"/>
              <a:t>0800</a:t>
            </a:r>
            <a:r>
              <a:rPr lang="zh-TW" altLang="en-US" sz="2000" b="1" dirty="0"/>
              <a:t>上班卡</a:t>
            </a:r>
            <a:r>
              <a:rPr lang="en-US" altLang="zh-TW" sz="2000" b="1" dirty="0"/>
              <a:t>,1700</a:t>
            </a:r>
            <a:r>
              <a:rPr lang="zh-TW" altLang="en-US" sz="2000" b="1" dirty="0"/>
              <a:t>下班卡</a:t>
            </a:r>
            <a:r>
              <a:rPr lang="en-US" altLang="zh-TW" sz="2000" b="1" dirty="0"/>
              <a:t>,1700</a:t>
            </a:r>
            <a:r>
              <a:rPr lang="zh-TW" altLang="en-US" sz="2000" b="1" dirty="0"/>
              <a:t>加班進卡</a:t>
            </a:r>
            <a:r>
              <a:rPr lang="en-US" altLang="zh-TW" sz="2000" b="1" dirty="0" smtClean="0"/>
              <a:t>,1800</a:t>
            </a:r>
            <a:r>
              <a:rPr lang="zh-TW" altLang="en-US" sz="2000" b="1" dirty="0" smtClean="0"/>
              <a:t>加班</a:t>
            </a:r>
            <a:r>
              <a:rPr lang="zh-TW" altLang="en-US" sz="2000" b="1" dirty="0"/>
              <a:t>出卡</a:t>
            </a:r>
            <a:endParaRPr lang="en-US" altLang="zh-TW" sz="2000" b="1" dirty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</a:rPr>
              <a:t>1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043608" y="1293375"/>
            <a:ext cx="6912769" cy="2497523"/>
            <a:chOff x="1352189" y="1296554"/>
            <a:chExt cx="5816055" cy="1803390"/>
          </a:xfrm>
        </p:grpSpPr>
        <p:grpSp>
          <p:nvGrpSpPr>
            <p:cNvPr id="12" name="群組 11"/>
            <p:cNvGrpSpPr/>
            <p:nvPr/>
          </p:nvGrpSpPr>
          <p:grpSpPr>
            <a:xfrm>
              <a:off x="4926640" y="1296554"/>
              <a:ext cx="1682980" cy="422192"/>
              <a:chOff x="4935348" y="2691372"/>
              <a:chExt cx="1682980" cy="422192"/>
            </a:xfrm>
          </p:grpSpPr>
          <p:cxnSp>
            <p:nvCxnSpPr>
              <p:cNvPr id="5" name="直線接點 4"/>
              <p:cNvCxnSpPr>
                <a:stCxn id="8" idx="6"/>
                <a:endCxn id="11" idx="6"/>
              </p:cNvCxnSpPr>
              <p:nvPr/>
            </p:nvCxnSpPr>
            <p:spPr>
              <a:xfrm>
                <a:off x="5351266" y="3073566"/>
                <a:ext cx="746599" cy="3994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25857" y="3041556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2173380" y="2610246"/>
              <a:ext cx="4994864" cy="427692"/>
              <a:chOff x="2159732" y="2699628"/>
              <a:chExt cx="4994864" cy="427692"/>
            </a:xfrm>
          </p:grpSpPr>
          <p:cxnSp>
            <p:nvCxnSpPr>
              <p:cNvPr id="15" name="直線接點 14"/>
              <p:cNvCxnSpPr>
                <a:endCxn id="30" idx="2"/>
              </p:cNvCxnSpPr>
              <p:nvPr/>
            </p:nvCxnSpPr>
            <p:spPr>
              <a:xfrm>
                <a:off x="2375756" y="3080138"/>
                <a:ext cx="3264242" cy="1553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5707509" y="2699628"/>
                <a:ext cx="144708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加班出卡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691749" y="1726402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3" y="1733280"/>
              <a:ext cx="337684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5653646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6135" y="3655164"/>
            <a:ext cx="360041" cy="6032"/>
          </a:xfrm>
          <a:prstGeom prst="line">
            <a:avLst/>
          </a:prstGeom>
          <a:ln>
            <a:solidFill>
              <a:srgbClr val="18FC2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5004048" y="3707740"/>
            <a:ext cx="163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加班進卡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4" name="直線接點 33"/>
          <p:cNvCxnSpPr>
            <a:endCxn id="30" idx="2"/>
          </p:cNvCxnSpPr>
          <p:nvPr/>
        </p:nvCxnSpPr>
        <p:spPr>
          <a:xfrm>
            <a:off x="5796135" y="3655164"/>
            <a:ext cx="360041" cy="60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7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要另刷加班進出卡的加班核算案例四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1700-2200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 </a:t>
            </a:r>
            <a:r>
              <a:rPr lang="en-US" altLang="zh-TW" sz="2000" b="1" dirty="0"/>
              <a:t>0800</a:t>
            </a:r>
            <a:r>
              <a:rPr lang="zh-TW" altLang="en-US" sz="2000" b="1" dirty="0"/>
              <a:t>上班卡</a:t>
            </a:r>
            <a:r>
              <a:rPr lang="en-US" altLang="zh-TW" sz="2000" b="1" dirty="0"/>
              <a:t>,1700</a:t>
            </a:r>
            <a:r>
              <a:rPr lang="zh-TW" altLang="en-US" sz="2000" b="1" dirty="0"/>
              <a:t>下班卡</a:t>
            </a:r>
            <a:r>
              <a:rPr lang="en-US" altLang="zh-TW" sz="2000" b="1" dirty="0"/>
              <a:t>,1700</a:t>
            </a:r>
            <a:r>
              <a:rPr lang="zh-TW" altLang="en-US" sz="2000" b="1" dirty="0"/>
              <a:t>加班進卡</a:t>
            </a:r>
            <a:r>
              <a:rPr lang="en-US" altLang="zh-TW" sz="2000" b="1" dirty="0" smtClean="0"/>
              <a:t>,2230</a:t>
            </a:r>
            <a:r>
              <a:rPr lang="zh-TW" altLang="en-US" sz="2000" b="1" dirty="0" smtClean="0"/>
              <a:t>加班</a:t>
            </a:r>
            <a:r>
              <a:rPr lang="zh-TW" altLang="en-US" sz="2000" b="1" dirty="0"/>
              <a:t>出卡</a:t>
            </a:r>
            <a:endParaRPr lang="en-US" altLang="zh-TW" sz="2000" b="1" dirty="0"/>
          </a:p>
          <a:p>
            <a:pPr marL="0" indent="0">
              <a:buNone/>
            </a:pPr>
            <a:r>
              <a:rPr lang="zh-TW" altLang="en-US" sz="2800" dirty="0" smtClean="0"/>
              <a:t>加班</a:t>
            </a:r>
            <a:r>
              <a:rPr lang="zh-TW" altLang="en-US" sz="2800" dirty="0"/>
              <a:t>日上限</a:t>
            </a:r>
            <a:r>
              <a:rPr lang="en-US" altLang="zh-TW" sz="2800" dirty="0"/>
              <a:t>: 4</a:t>
            </a:r>
            <a:r>
              <a:rPr lang="zh-TW" altLang="en-US" sz="2800" dirty="0"/>
              <a:t>小時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6158448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4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683568" y="1293375"/>
            <a:ext cx="8460432" cy="2497523"/>
            <a:chOff x="1352189" y="1296554"/>
            <a:chExt cx="7118183" cy="1803390"/>
          </a:xfrm>
        </p:grpSpPr>
        <p:grpSp>
          <p:nvGrpSpPr>
            <p:cNvPr id="12" name="群組 11"/>
            <p:cNvGrpSpPr/>
            <p:nvPr/>
          </p:nvGrpSpPr>
          <p:grpSpPr>
            <a:xfrm>
              <a:off x="4926640" y="1296554"/>
              <a:ext cx="2495878" cy="422192"/>
              <a:chOff x="4935348" y="2691372"/>
              <a:chExt cx="2495878" cy="422192"/>
            </a:xfrm>
          </p:grpSpPr>
          <p:cxnSp>
            <p:nvCxnSpPr>
              <p:cNvPr id="5" name="直線接點 4"/>
              <p:cNvCxnSpPr>
                <a:stCxn id="8" idx="6"/>
                <a:endCxn id="11" idx="6"/>
              </p:cNvCxnSpPr>
              <p:nvPr/>
            </p:nvCxnSpPr>
            <p:spPr>
              <a:xfrm>
                <a:off x="5351266" y="3073566"/>
                <a:ext cx="1721911" cy="3994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6571113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2200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7001169" y="3041556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2173380" y="2610246"/>
              <a:ext cx="6296992" cy="466697"/>
              <a:chOff x="2159732" y="2699628"/>
              <a:chExt cx="6296992" cy="466697"/>
            </a:xfrm>
          </p:grpSpPr>
          <p:cxnSp>
            <p:nvCxnSpPr>
              <p:cNvPr id="15" name="直線接點 14"/>
              <p:cNvCxnSpPr>
                <a:stCxn id="36" idx="6"/>
                <a:endCxn id="30" idx="2"/>
              </p:cNvCxnSpPr>
              <p:nvPr/>
            </p:nvCxnSpPr>
            <p:spPr>
              <a:xfrm>
                <a:off x="2752254" y="3080139"/>
                <a:ext cx="4462927" cy="155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7100941" y="2699628"/>
                <a:ext cx="1355783" cy="46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2230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加班出卡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1" idx="4"/>
              <a:endCxn id="34" idx="0"/>
            </p:cNvCxnSpPr>
            <p:nvPr/>
          </p:nvCxnSpPr>
          <p:spPr>
            <a:xfrm>
              <a:off x="7028465" y="1718746"/>
              <a:ext cx="3002" cy="124909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3" y="1733280"/>
              <a:ext cx="165373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7228829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1"/>
            <a:ext cx="3019735" cy="309331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4" idx="2"/>
          </p:cNvCxnSpPr>
          <p:nvPr/>
        </p:nvCxnSpPr>
        <p:spPr>
          <a:xfrm>
            <a:off x="5436094" y="3655164"/>
            <a:ext cx="1954879" cy="2639"/>
          </a:xfrm>
          <a:prstGeom prst="line">
            <a:avLst/>
          </a:prstGeom>
          <a:ln>
            <a:solidFill>
              <a:srgbClr val="18FC2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347864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4" name="橢圓 33"/>
          <p:cNvSpPr/>
          <p:nvPr/>
        </p:nvSpPr>
        <p:spPr>
          <a:xfrm>
            <a:off x="7390973" y="3607941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83457" y="1895584"/>
            <a:ext cx="403948" cy="1715749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tx1">
                <a:lumMod val="50000"/>
                <a:lumOff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004048" y="3707740"/>
            <a:ext cx="163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加班進卡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1" name="直線接點 40"/>
          <p:cNvCxnSpPr>
            <a:stCxn id="18" idx="6"/>
            <a:endCxn id="30" idx="2"/>
          </p:cNvCxnSpPr>
          <p:nvPr/>
        </p:nvCxnSpPr>
        <p:spPr>
          <a:xfrm>
            <a:off x="5436094" y="3655164"/>
            <a:ext cx="2232250" cy="60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5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8000" dirty="0" smtClean="0">
                <a:latin typeface="Comic Sans MS" pitchFamily="66" charset="0"/>
              </a:rPr>
              <a:t>重點提醒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2008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差假批核時，如何知道是否為決行關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77281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在批核差假單時，若假單後方有顯示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〔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轉陳直屬主管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功能，則該關為此假單之決行關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〔 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轉陳直屬主管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功能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僅供有批核決行權限主管上陳表單時使用；非表單  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決行主管無法轉陳。 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6480720" cy="261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372200" y="4941168"/>
            <a:ext cx="9361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7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2008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差假批核時，如何知道是否為決行關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77281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在批核差假單時，若假單後方有顯示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〔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轉陳直屬主管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功能，則該關為此假單之決行關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〔 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轉陳直屬主管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功能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僅供有批核決行權限主管上陳表單時使用；非表單  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決行主管無法轉陳。 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6480720" cy="261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372200" y="4941168"/>
            <a:ext cx="9361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72008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取消假單及撤銷假單之差別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556792"/>
            <a:ext cx="727280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取消假單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lnSpc>
                <a:spcPct val="90000"/>
              </a:lnSpc>
              <a:defRPr/>
            </a:pP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同仁可以在申請案件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-&gt;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申請中的畫面自行取消還未決行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還在流程上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的差假申請單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499" y="2908956"/>
            <a:ext cx="6248400" cy="351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516216" y="4005064"/>
            <a:ext cx="9361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初次使用先要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486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72008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取消假單及撤銷假單之差別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412776"/>
            <a:ext cx="727280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撤銷假單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假單已經經過長官決行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批核完成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，若要撤銷，則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要送出撤銷差假申請單，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撤銷差假申請單要批核完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成才算撤銷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altLang="zh-TW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過期的差假不能撤銷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8"/>
            <a:ext cx="7416824" cy="229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72008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出勤異常狀態種類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3608" y="1412776"/>
            <a:ext cx="727280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遲到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上班卡時間晚於正常上班時間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早退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下班卡時間早於正常下班時間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013176"/>
            <a:ext cx="5441894" cy="6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620077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72008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出勤異常狀態種類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3608" y="1412776"/>
            <a:ext cx="7272808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刷卡不一致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漏刷上班卡或下班卡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刷錯卡別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下班卡刷成上班卡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ct val="90000"/>
              </a:lnSpc>
              <a:defRPr/>
            </a:pP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曠職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請假、公差一整天忘記送差假單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請假、公差半天，上班忘刷卡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2103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013176"/>
            <a:ext cx="64087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137410"/>
            <a:ext cx="5629275" cy="38862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72008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系統上 公出、公差之差別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3568" y="1423901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公出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當日短時間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兩小時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因公外出，不可領差旅費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2210"/>
            <a:ext cx="3126274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054" y="2420888"/>
            <a:ext cx="6310291" cy="353075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72008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系統上 公出、公差之差別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600" y="1700808"/>
            <a:ext cx="727280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公差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因公出差，含假日可有補休時數，可領差旅費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3378"/>
            <a:ext cx="22479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>
                <a:latin typeface="Comic Sans MS" pitchFamily="66" charset="0"/>
              </a:rPr>
              <a:t>謝謝大家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04864"/>
            <a:ext cx="5038328" cy="299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初次使用先要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4150296" cy="4411662"/>
          </a:xfrm>
        </p:spPr>
        <p:txBody>
          <a:bodyPr/>
          <a:lstStyle/>
          <a:p>
            <a:r>
              <a:rPr lang="zh-TW" altLang="en-US" b="1" dirty="0" smtClean="0"/>
              <a:t>變更帳密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基本資料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務必變更密碼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忘記帳號</a:t>
            </a:r>
            <a:r>
              <a:rPr lang="en-US" altLang="zh-TW" sz="2400" b="1" dirty="0" smtClean="0"/>
              <a:t>:</a:t>
            </a:r>
          </a:p>
          <a:p>
            <a:pPr>
              <a:buNone/>
            </a:pPr>
            <a:r>
              <a:rPr lang="zh-TW" altLang="en-US" sz="2400" b="1" dirty="0" smtClean="0"/>
              <a:t>     可用身分證字號及更改後之密碼登入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忘記密碼</a:t>
            </a:r>
            <a:r>
              <a:rPr lang="en-US" altLang="zh-TW" sz="2400" b="1" dirty="0" smtClean="0"/>
              <a:t>:</a:t>
            </a:r>
          </a:p>
          <a:p>
            <a:pPr>
              <a:buNone/>
            </a:pPr>
            <a:r>
              <a:rPr lang="zh-TW" altLang="en-US" sz="2400" b="1" dirty="0" smtClean="0"/>
              <a:t>     請差勤管理者協助處理</a:t>
            </a:r>
            <a:endParaRPr lang="en-US" altLang="zh-TW" sz="2400" b="1" dirty="0" smtClean="0"/>
          </a:p>
          <a:p>
            <a:endParaRPr lang="en-US" altLang="zh-TW" sz="2400" b="1" dirty="0" smtClean="0"/>
          </a:p>
        </p:txBody>
      </p:sp>
      <p:sp>
        <p:nvSpPr>
          <p:cNvPr id="7" name="矩形圖說文字 6"/>
          <p:cNvSpPr/>
          <p:nvPr/>
        </p:nvSpPr>
        <p:spPr>
          <a:xfrm>
            <a:off x="3707904" y="1340768"/>
            <a:ext cx="1800200" cy="432048"/>
          </a:xfrm>
          <a:prstGeom prst="wedgeRectCallout">
            <a:avLst>
              <a:gd name="adj1" fmla="val 9416"/>
              <a:gd name="adj2" fmla="val 42691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變更帳密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132856"/>
            <a:ext cx="5040560" cy="308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初次使用先要</a:t>
            </a:r>
            <a:r>
              <a:rPr lang="en-US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4150296" cy="4411662"/>
          </a:xfrm>
        </p:spPr>
        <p:txBody>
          <a:bodyPr/>
          <a:lstStyle/>
          <a:p>
            <a:r>
              <a:rPr lang="zh-TW" altLang="en-US" sz="3200" b="1" dirty="0" smtClean="0"/>
              <a:t>代理人設定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代理人設定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可將同科室同仁皆加入代理人清單，以便請假時可做選擇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3563888" y="1340768"/>
            <a:ext cx="1872208" cy="432048"/>
          </a:xfrm>
          <a:prstGeom prst="wedgeRectCallout">
            <a:avLst>
              <a:gd name="adj1" fmla="val -3067"/>
              <a:gd name="adj2" fmla="val 366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代理人設定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4689524" cy="306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初次使用先要</a:t>
            </a:r>
            <a:r>
              <a:rPr lang="en-US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00808"/>
            <a:ext cx="4032448" cy="4411662"/>
          </a:xfrm>
        </p:spPr>
        <p:txBody>
          <a:bodyPr/>
          <a:lstStyle/>
          <a:p>
            <a:r>
              <a:rPr lang="zh-TW" altLang="en-US" sz="3200" b="1" dirty="0" smtClean="0"/>
              <a:t>檢查個人基本資料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/>
              <a:t>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基本資料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必檢查項目</a:t>
            </a:r>
            <a:endParaRPr lang="en-US" altLang="zh-TW" sz="2400" b="1" dirty="0" smtClean="0"/>
          </a:p>
          <a:p>
            <a:pPr>
              <a:buNone/>
            </a:pPr>
            <a:r>
              <a:rPr lang="zh-TW" altLang="en-US" sz="2400" b="1" dirty="0" smtClean="0"/>
              <a:t>    姓名、身分證字號、員工代號、休假年資、全年休假天數、每小時加班費</a:t>
            </a:r>
          </a:p>
          <a:p>
            <a:r>
              <a:rPr lang="zh-TW" altLang="en-US" sz="2400" b="1" dirty="0" smtClean="0"/>
              <a:t>資料有誤，需請差勤管理者協助修正</a:t>
            </a:r>
            <a:endParaRPr lang="en-US" altLang="zh-TW" sz="2400" b="1" dirty="0" smtClean="0"/>
          </a:p>
        </p:txBody>
      </p:sp>
      <p:sp>
        <p:nvSpPr>
          <p:cNvPr id="6" name="矩形圖說文字 5"/>
          <p:cNvSpPr/>
          <p:nvPr/>
        </p:nvSpPr>
        <p:spPr>
          <a:xfrm>
            <a:off x="3923928" y="1196752"/>
            <a:ext cx="1872208" cy="432048"/>
          </a:xfrm>
          <a:prstGeom prst="wedgeRectCallout">
            <a:avLst>
              <a:gd name="adj1" fmla="val -5133"/>
              <a:gd name="adj2" fmla="val 3613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個人基本資料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18568</TotalTime>
  <Words>2121</Words>
  <Application>Microsoft Office PowerPoint</Application>
  <PresentationFormat>如螢幕大小 (4:3)</PresentationFormat>
  <Paragraphs>397</Paragraphs>
  <Slides>65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65</vt:i4>
      </vt:variant>
    </vt:vector>
  </HeadingPairs>
  <TitlesOfParts>
    <vt:vector size="74" baseType="lpstr">
      <vt:lpstr>Arial</vt:lpstr>
      <vt:lpstr>Wingdings</vt:lpstr>
      <vt:lpstr>Comic Sans MS</vt:lpstr>
      <vt:lpstr>Copperplate Gothic Bold</vt:lpstr>
      <vt:lpstr>新細明體</vt:lpstr>
      <vt:lpstr>Calibri</vt:lpstr>
      <vt:lpstr>微軟正黑體</vt:lpstr>
      <vt:lpstr>Office 佈景主題</vt:lpstr>
      <vt:lpstr>自訂設計</vt:lpstr>
      <vt:lpstr>WebITR差勤電子表單系統 一般人員教育訓練</vt:lpstr>
      <vt:lpstr>說明內容</vt:lpstr>
      <vt:lpstr>系統畫面介紹</vt:lpstr>
      <vt:lpstr>Webitr系統頁面說明-一般使用者</vt:lpstr>
      <vt:lpstr>Webitr系統頁面說明-差勤管理者</vt:lpstr>
      <vt:lpstr>初次使用先要?</vt:lpstr>
      <vt:lpstr>初次使用先要…</vt:lpstr>
      <vt:lpstr>初次使用先要…</vt:lpstr>
      <vt:lpstr>初次使用先要…</vt:lpstr>
      <vt:lpstr>我要怎麼請假?</vt:lpstr>
      <vt:lpstr>申請事假一天</vt:lpstr>
      <vt:lpstr>步驟-1  點選出一張空白請假單</vt:lpstr>
      <vt:lpstr>步驟-2  編輯職務代理人清單 (個人資料-&gt;代理人設定) </vt:lpstr>
      <vt:lpstr>步驟-3  填寫事假單 (差勤作業-&gt;請假作業)</vt:lpstr>
      <vt:lpstr>步驟-4  送出假單，系統做檢核</vt:lpstr>
      <vt:lpstr>步驟-5  請假人查詢假單進度 (首頁-&gt;申請案件)</vt:lpstr>
      <vt:lpstr>步驟-6  職務代理人同意 (批核案件) </vt:lpstr>
      <vt:lpstr>步驟-7  請假人查詢進度 (申請案件)</vt:lpstr>
      <vt:lpstr>步驟-8  主管批核決行 (首頁-&gt;批核案件)</vt:lpstr>
      <vt:lpstr>步驟-9  請假人查詢進度 (申請案件-&gt;已完成)</vt:lpstr>
      <vt:lpstr>差假的基本檢核功能</vt:lpstr>
      <vt:lpstr>職務代理轉移 (代理案件) </vt:lpstr>
      <vt:lpstr>取消假單 vs 撤銷假單</vt:lpstr>
      <vt:lpstr>其他差假怎麼申請?</vt:lpstr>
      <vt:lpstr>婚假單 (差勤作業-&gt;請假申請)</vt:lpstr>
      <vt:lpstr>喪假單  (差勤作業-&gt;請假申請-&gt;喪假)</vt:lpstr>
      <vt:lpstr>公假怎麼申請?</vt:lpstr>
      <vt:lpstr>公假申請單 (差勤作業-&gt;請假申請-&gt;公假)</vt:lpstr>
      <vt:lpstr>公假申請單 (差勤作業-&gt;請假申請-&gt;公假補休)</vt:lpstr>
      <vt:lpstr>公假申請單 (費用作業-&gt;公假旅費請領)</vt:lpstr>
      <vt:lpstr>公差怎麼申請?</vt:lpstr>
      <vt:lpstr>公差申請單 (差勤作業-&gt;公出差申請)</vt:lpstr>
      <vt:lpstr>公差申請單 (差勤作業-&gt;請假申請-&gt;公差補休)</vt:lpstr>
      <vt:lpstr>公差申請單 (費用作業-&gt;公差旅費請領)</vt:lpstr>
      <vt:lpstr>我要怎麼查我請的差假?</vt:lpstr>
      <vt:lpstr>查詢請假記錄 (差勤作業-&gt;差勤資料查詢-&gt;請假資料)</vt:lpstr>
      <vt:lpstr>PowerPoint 簡報</vt:lpstr>
      <vt:lpstr>查詢公差、公出記錄 (差勤作業-&gt;差勤資料查詢-&gt;公出差外勤)</vt:lpstr>
      <vt:lpstr>查詢刷卡、出勤記錄 (差勤作業-&gt;差勤資料查詢-&gt;刷卡資料、差假出勤資料)</vt:lpstr>
      <vt:lpstr>查詢個人勤惰統計資料 (差勤作業-&gt;差勤資料查詢-&gt;勤惰統計)</vt:lpstr>
      <vt:lpstr>我要怎麼申請加班?</vt:lpstr>
      <vt:lpstr>申請加班兩小時</vt:lpstr>
      <vt:lpstr>加班申請(差勤作業-&gt;加班申請)</vt:lpstr>
      <vt:lpstr>加班補休 (差勤作業-&gt;請假申請)</vt:lpstr>
      <vt:lpstr>加班費請領 (費用作業-&gt;加班費請領)</vt:lpstr>
      <vt:lpstr>加班計算的規則</vt:lpstr>
      <vt:lpstr>刷卡的區分</vt:lpstr>
      <vt:lpstr>只刷上下班卡的加班核算案例一</vt:lpstr>
      <vt:lpstr>只刷上下班卡的加班核算案例二</vt:lpstr>
      <vt:lpstr>只刷上下班卡的加班核算案例三</vt:lpstr>
      <vt:lpstr>只刷上下班卡的加班核算案例四</vt:lpstr>
      <vt:lpstr>要另刷加班進出卡的加班核算案例一</vt:lpstr>
      <vt:lpstr>要另刷加班進出卡的加班核算案例二</vt:lpstr>
      <vt:lpstr>要另刷加班進出卡的加班核算案例三</vt:lpstr>
      <vt:lpstr>要另刷加班進出卡的加班核算案例四</vt:lpstr>
      <vt:lpstr>重點提醒</vt:lpstr>
      <vt:lpstr>差假批核時，如何知道是否為決行關</vt:lpstr>
      <vt:lpstr>差假批核時，如何知道是否為決行關</vt:lpstr>
      <vt:lpstr> 取消假單及撤銷假單之差別</vt:lpstr>
      <vt:lpstr> 取消假單及撤銷假單之差別</vt:lpstr>
      <vt:lpstr>出勤異常狀態種類</vt:lpstr>
      <vt:lpstr>出勤異常狀態種類</vt:lpstr>
      <vt:lpstr>系統上 公出、公差之差別</vt:lpstr>
      <vt:lpstr>系統上 公出、公差之差別</vt:lpstr>
      <vt:lpstr>謝謝大家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SimonLiao</dc:creator>
  <cp:lastModifiedBy>Nick</cp:lastModifiedBy>
  <cp:revision>521</cp:revision>
  <dcterms:created xsi:type="dcterms:W3CDTF">2011-12-23T06:00:13Z</dcterms:created>
  <dcterms:modified xsi:type="dcterms:W3CDTF">2017-06-09T06:17:03Z</dcterms:modified>
</cp:coreProperties>
</file>