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handoutMasterIdLst>
    <p:handoutMasterId r:id="rId38"/>
  </p:handoutMasterIdLst>
  <p:sldIdLst>
    <p:sldId id="301" r:id="rId2"/>
    <p:sldId id="259" r:id="rId3"/>
    <p:sldId id="324" r:id="rId4"/>
    <p:sldId id="306" r:id="rId5"/>
    <p:sldId id="311" r:id="rId6"/>
    <p:sldId id="317" r:id="rId7"/>
    <p:sldId id="325" r:id="rId8"/>
    <p:sldId id="331" r:id="rId9"/>
    <p:sldId id="313" r:id="rId10"/>
    <p:sldId id="314" r:id="rId11"/>
    <p:sldId id="315" r:id="rId12"/>
    <p:sldId id="316" r:id="rId13"/>
    <p:sldId id="337" r:id="rId14"/>
    <p:sldId id="339" r:id="rId15"/>
    <p:sldId id="347" r:id="rId16"/>
    <p:sldId id="343" r:id="rId17"/>
    <p:sldId id="344" r:id="rId18"/>
    <p:sldId id="345" r:id="rId19"/>
    <p:sldId id="360" r:id="rId20"/>
    <p:sldId id="326" r:id="rId21"/>
    <p:sldId id="262" r:id="rId22"/>
    <p:sldId id="332" r:id="rId23"/>
    <p:sldId id="349" r:id="rId24"/>
    <p:sldId id="354" r:id="rId25"/>
    <p:sldId id="319" r:id="rId26"/>
    <p:sldId id="351" r:id="rId27"/>
    <p:sldId id="350" r:id="rId28"/>
    <p:sldId id="353" r:id="rId29"/>
    <p:sldId id="356" r:id="rId30"/>
    <p:sldId id="357" r:id="rId31"/>
    <p:sldId id="352" r:id="rId32"/>
    <p:sldId id="355" r:id="rId33"/>
    <p:sldId id="359" r:id="rId34"/>
    <p:sldId id="358" r:id="rId35"/>
    <p:sldId id="348" r:id="rId36"/>
  </p:sldIdLst>
  <p:sldSz cx="12192000" cy="6858000"/>
  <p:notesSz cx="6735763" cy="9866313"/>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F00FF"/>
    <a:srgbClr val="008000"/>
    <a:srgbClr val="339966"/>
    <a:srgbClr val="669900"/>
    <a:srgbClr val="800000"/>
    <a:srgbClr val="00CC00"/>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autoAdjust="0"/>
  </p:normalViewPr>
  <p:slideViewPr>
    <p:cSldViewPr snapToGrid="0">
      <p:cViewPr varScale="1">
        <p:scale>
          <a:sx n="109" d="100"/>
          <a:sy n="109" d="100"/>
        </p:scale>
        <p:origin x="588"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r>
              <a:rPr lang="en-US" altLang="zh-CN"/>
              <a:t>2023/6/20</a:t>
            </a:r>
            <a:endParaRPr lang="zh-TW" altLang="en-US"/>
          </a:p>
        </p:txBody>
      </p:sp>
      <p:sp>
        <p:nvSpPr>
          <p:cNvPr id="4" name="頁尾版面配置區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899805D-F6A4-4599-B799-955E2F1708A5}" type="slidenum">
              <a:rPr lang="zh-TW" altLang="en-US" smtClean="0"/>
              <a:t>‹#›</a:t>
            </a:fld>
            <a:endParaRPr lang="zh-TW" altLang="en-US"/>
          </a:p>
        </p:txBody>
      </p:sp>
    </p:spTree>
    <p:extLst>
      <p:ext uri="{BB962C8B-B14F-4D97-AF65-F5344CB8AC3E}">
        <p14:creationId xmlns:p14="http://schemas.microsoft.com/office/powerpoint/2010/main" val="2832996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r>
              <a:rPr lang="en-US" altLang="zh-CN"/>
              <a:t>2023/6/20</a:t>
            </a:r>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8CA0EB4-A529-4335-9B3E-020BB0F9FF75}" type="slidenum">
              <a:rPr lang="zh-CN" altLang="en-US" smtClean="0"/>
              <a:t>‹#›</a:t>
            </a:fld>
            <a:endParaRPr lang="zh-CN" altLang="en-US"/>
          </a:p>
        </p:txBody>
      </p:sp>
    </p:spTree>
    <p:extLst>
      <p:ext uri="{BB962C8B-B14F-4D97-AF65-F5344CB8AC3E}">
        <p14:creationId xmlns:p14="http://schemas.microsoft.com/office/powerpoint/2010/main" val="3351927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1</a:t>
            </a:fld>
            <a:endParaRPr lang="zh-CN" altLang="en-US"/>
          </a:p>
        </p:txBody>
      </p:sp>
    </p:spTree>
    <p:extLst>
      <p:ext uri="{BB962C8B-B14F-4D97-AF65-F5344CB8AC3E}">
        <p14:creationId xmlns:p14="http://schemas.microsoft.com/office/powerpoint/2010/main" val="292103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CA0EB4-A529-4335-9B3E-020BB0F9FF75}" type="slidenum">
              <a:rPr lang="zh-CN" altLang="en-US" smtClean="0"/>
              <a:t>2</a:t>
            </a:fld>
            <a:endParaRPr lang="zh-CN" altLang="en-US"/>
          </a:p>
        </p:txBody>
      </p:sp>
    </p:spTree>
    <p:extLst>
      <p:ext uri="{BB962C8B-B14F-4D97-AF65-F5344CB8AC3E}">
        <p14:creationId xmlns:p14="http://schemas.microsoft.com/office/powerpoint/2010/main" val="199031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8CA0EB4-A529-4335-9B3E-020BB0F9FF75}" type="slidenum">
              <a:rPr lang="zh-CN" altLang="en-US" smtClean="0"/>
              <a:t>5</a:t>
            </a:fld>
            <a:endParaRPr lang="zh-CN" altLang="en-US"/>
          </a:p>
        </p:txBody>
      </p:sp>
    </p:spTree>
    <p:extLst>
      <p:ext uri="{BB962C8B-B14F-4D97-AF65-F5344CB8AC3E}">
        <p14:creationId xmlns:p14="http://schemas.microsoft.com/office/powerpoint/2010/main" val="61845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8CA0EB4-A529-4335-9B3E-020BB0F9FF75}" type="slidenum">
              <a:rPr lang="zh-CN" altLang="en-US" smtClean="0"/>
              <a:t>6</a:t>
            </a:fld>
            <a:endParaRPr lang="zh-CN" altLang="en-US"/>
          </a:p>
        </p:txBody>
      </p:sp>
    </p:spTree>
    <p:extLst>
      <p:ext uri="{BB962C8B-B14F-4D97-AF65-F5344CB8AC3E}">
        <p14:creationId xmlns:p14="http://schemas.microsoft.com/office/powerpoint/2010/main" val="256416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8CA0EB4-A529-4335-9B3E-020BB0F9FF75}" type="slidenum">
              <a:rPr lang="zh-CN" altLang="en-US" smtClean="0"/>
              <a:t>21</a:t>
            </a:fld>
            <a:endParaRPr lang="zh-CN" altLang="en-US"/>
          </a:p>
        </p:txBody>
      </p:sp>
    </p:spTree>
    <p:extLst>
      <p:ext uri="{BB962C8B-B14F-4D97-AF65-F5344CB8AC3E}">
        <p14:creationId xmlns:p14="http://schemas.microsoft.com/office/powerpoint/2010/main" val="3404822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62C121-7B67-46A3-B336-C298DBA5C612}" type="datetime1">
              <a:rPr lang="zh-CN" altLang="en-US" smtClean="0"/>
              <a:t>2024/1/19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7814F9-BBE9-48E3-9C5C-39AEFA1A2946}"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Tree>
    <p:extLst>
      <p:ext uri="{BB962C8B-B14F-4D97-AF65-F5344CB8AC3E}">
        <p14:creationId xmlns:p14="http://schemas.microsoft.com/office/powerpoint/2010/main" val="1588061655"/>
      </p:ext>
    </p:extLst>
  </p:cSld>
  <p:clrMapOvr>
    <a:masterClrMapping/>
  </p:clrMapOvr>
  <mc:AlternateContent xmlns:mc="http://schemas.openxmlformats.org/markup-compatibility/2006" xmlns:p14="http://schemas.microsoft.com/office/powerpoint/2010/main">
    <mc:Choice Requires="p14">
      <p:transition spd="slow" p14:dur="12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29711-10F2-488B-BFB1-65AAF27CA9CD}" type="datetime1">
              <a:rPr lang="zh-CN" altLang="en-US" smtClean="0"/>
              <a:t>2024/1/19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14F9-BBE9-48E3-9C5C-39AEFA1A2946}" type="slidenum">
              <a:rPr lang="zh-CN" altLang="en-US" smtClean="0"/>
              <a:t>‹#›</a:t>
            </a:fld>
            <a:endParaRPr lang="zh-CN" altLang="en-US"/>
          </a:p>
        </p:txBody>
      </p:sp>
    </p:spTree>
    <p:extLst>
      <p:ext uri="{BB962C8B-B14F-4D97-AF65-F5344CB8AC3E}">
        <p14:creationId xmlns:p14="http://schemas.microsoft.com/office/powerpoint/2010/main" val="680027647"/>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200">
        <p:random/>
      </p:transition>
    </mc:Choice>
    <mc:Fallback xmlns="">
      <p:transition spd="slow">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hyperlink" Target="&#26368;&#36817;5&#24180;108-112&#24180;&#22320;&#26041;&#29305;&#32771;&#36899;&#27743;&#32291;&#32771;&#21312;&#32771;&#35430;&#39006;&#31185;&#20986;&#32570;&#21450;&#37636;&#21462;&#24773;&#24418;&#32113;&#35336;&#34920;.xls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22823;&#30889;&#35506;&#31243;&#34920;.pdf" TargetMode="External"/><Relationship Id="rId2" Type="http://schemas.openxmlformats.org/officeDocument/2006/relationships/hyperlink" Target="http://www.superbox.com.tw/category_list.aspx?NA=&#20844;&#21209;&#20154;&#21729;&#32771;&#35430;&amp;BT=&#39640;&#32771;(&#19977;&#32026;)&amp;chksum=Super168947640Box&amp;id=E306#E306"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35299;&#27770;&#38626;&#23798;&#20154;&#25165;&#33618;%20&#22320;&#26041;&#29305;&#32771;&#22686;&#35373;&#38626;&#23798;&#39006;&#31185;-&#20013;&#22283;&#26178;&#22577;1060804.docx" TargetMode="External"/><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hyperlink" Target="1111209&#40643;&#38498;&#38263;&#20027;&#25345;&#37329;&#38272;&#22320;&#26041;&#24231;&#35527;&#26371;.docx" TargetMode="External"/><Relationship Id="rId4" Type="http://schemas.openxmlformats.org/officeDocument/2006/relationships/hyperlink" Target="1110924&#38626;&#23798;&#19977;&#32291;&#35542;&#22727;&#32000;&#37636;.ppt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law.moj.gov.tw/LawClass/LawAll.aspx?PCODE=R003004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PA_文本框 2"/>
          <p:cNvSpPr txBox="1"/>
          <p:nvPr>
            <p:custDataLst>
              <p:tags r:id="rId1"/>
            </p:custDataLst>
          </p:nvPr>
        </p:nvSpPr>
        <p:spPr>
          <a:xfrm>
            <a:off x="6504356" y="4675833"/>
            <a:ext cx="5356718" cy="1400383"/>
          </a:xfrm>
          <a:prstGeom prst="rect">
            <a:avLst/>
          </a:prstGeom>
          <a:noFill/>
          <a:ln w="19050">
            <a:solidFill>
              <a:srgbClr val="FF0000"/>
            </a:solidFill>
          </a:ln>
        </p:spPr>
        <p:txBody>
          <a:bodyPr wrap="square" rtlCol="0">
            <a:spAutoFit/>
          </a:bodyPr>
          <a:lstStyle/>
          <a:p>
            <a:pPr marL="1609725" indent="-1609725" algn="just">
              <a:lnSpc>
                <a:spcPts val="3400"/>
              </a:lnSpc>
            </a:pP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rPr>
              <a:t>報  告  人：人事處</a:t>
            </a:r>
            <a:endPar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endParaRPr>
          </a:p>
          <a:p>
            <a:pPr marL="1609725" indent="-1609725" algn="just">
              <a:lnSpc>
                <a:spcPts val="3400"/>
              </a:lnSpc>
            </a:pP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rPr>
              <a:t> </a:t>
            </a: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rPr>
              <a:t>                   科長 鄭祥雄</a:t>
            </a:r>
            <a:endPar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endParaRPr>
          </a:p>
          <a:p>
            <a:pPr marL="1609725" indent="-1609725" algn="just">
              <a:lnSpc>
                <a:spcPts val="3400"/>
              </a:lnSpc>
            </a:pP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報告</a:t>
            </a: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sym typeface="Arial"/>
              </a:rPr>
              <a:t>日期：民國</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113</a:t>
            </a: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年</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1</a:t>
            </a: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月</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19</a:t>
            </a: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日</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a:t>
            </a: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星期五</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sym typeface="Arial"/>
              </a:rPr>
              <a:t>)</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endParaRPr>
          </a:p>
        </p:txBody>
      </p:sp>
      <p:sp>
        <p:nvSpPr>
          <p:cNvPr id="5" name="PA_文本框 4"/>
          <p:cNvSpPr txBox="1"/>
          <p:nvPr>
            <p:custDataLst>
              <p:tags r:id="rId2"/>
            </p:custDataLst>
          </p:nvPr>
        </p:nvSpPr>
        <p:spPr>
          <a:xfrm>
            <a:off x="1260849" y="1565016"/>
            <a:ext cx="9947082" cy="1054135"/>
          </a:xfrm>
          <a:prstGeom prst="rect">
            <a:avLst/>
          </a:prstGeom>
          <a:noFill/>
          <a:ln w="19050">
            <a:solidFill>
              <a:srgbClr val="FF0000"/>
            </a:solidFill>
          </a:ln>
        </p:spPr>
        <p:txBody>
          <a:bodyPr wrap="square" rtlCol="0">
            <a:spAutoFit/>
          </a:bodyPr>
          <a:lstStyle/>
          <a:p>
            <a:pPr algn="ctr">
              <a:lnSpc>
                <a:spcPts val="8000"/>
              </a:lnSpc>
            </a:pPr>
            <a:r>
              <a:rPr lang="zh-TW" altLang="en-US" sz="5400" b="1" spc="-100" dirty="0" smtClean="0">
                <a:solidFill>
                  <a:srgbClr val="0033CC"/>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離島特考說明會</a:t>
            </a:r>
            <a:endParaRPr lang="zh-CN" altLang="en-US" sz="5400" b="1" spc="-100" dirty="0">
              <a:solidFill>
                <a:srgbClr val="0033CC"/>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10" name="矩形 9"/>
          <p:cNvSpPr/>
          <p:nvPr/>
        </p:nvSpPr>
        <p:spPr>
          <a:xfrm>
            <a:off x="6658646" y="5265299"/>
            <a:ext cx="184731" cy="492443"/>
          </a:xfrm>
          <a:prstGeom prst="rect">
            <a:avLst/>
          </a:prstGeom>
        </p:spPr>
        <p:txBody>
          <a:bodyPr wrap="none">
            <a:spAutoFit/>
          </a:bodyPr>
          <a:lstStyle/>
          <a:p>
            <a:endParaRPr lang="zh-CN" altLang="en-US" sz="2600" b="1" dirty="0">
              <a:solidFill>
                <a:schemeClr val="accent1">
                  <a:lumMod val="50000"/>
                </a:schemeClr>
              </a:solidFill>
              <a:latin typeface="微軟正黑體" panose="020B0604030504040204" pitchFamily="34" charset="-120"/>
              <a:ea typeface="微軟正黑體" panose="020B0604030504040204" pitchFamily="34" charset="-120"/>
              <a:sym typeface="Arial"/>
            </a:endParaRPr>
          </a:p>
        </p:txBody>
      </p:sp>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089" y="3157158"/>
            <a:ext cx="2358895" cy="1628462"/>
          </a:xfrm>
          <a:prstGeom prst="rect">
            <a:avLst/>
          </a:prstGeom>
          <a:ln>
            <a:noFill/>
          </a:ln>
          <a:effectLst>
            <a:softEdge rad="112500"/>
          </a:effectLst>
        </p:spPr>
      </p:pic>
      <p:pic>
        <p:nvPicPr>
          <p:cNvPr id="18" name="圖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3758" y="3087877"/>
            <a:ext cx="2638698" cy="1587956"/>
          </a:xfrm>
          <a:prstGeom prst="rect">
            <a:avLst/>
          </a:prstGeom>
          <a:ln>
            <a:noFill/>
          </a:ln>
          <a:effectLst>
            <a:softEdge rad="112500"/>
          </a:effectLst>
        </p:spPr>
      </p:pic>
      <p:sp>
        <p:nvSpPr>
          <p:cNvPr id="3" name="投影片編號版面配置區 2"/>
          <p:cNvSpPr>
            <a:spLocks noGrp="1"/>
          </p:cNvSpPr>
          <p:nvPr>
            <p:ph type="sldNum" sz="quarter" idx="12"/>
          </p:nvPr>
        </p:nvSpPr>
        <p:spPr>
          <a:xfrm>
            <a:off x="9309339" y="6355707"/>
            <a:ext cx="2743200" cy="365125"/>
          </a:xfrm>
        </p:spPr>
        <p:txBody>
          <a:bodyPr/>
          <a:lstStyle/>
          <a:p>
            <a:fld id="{517814F9-BBE9-48E3-9C5C-39AEFA1A2946}" type="slidenum">
              <a:rPr lang="zh-CN" altLang="en-US" smtClean="0">
                <a:solidFill>
                  <a:schemeClr val="tx1"/>
                </a:solidFill>
              </a:rPr>
              <a:t>1</a:t>
            </a:fld>
            <a:endParaRPr lang="zh-CN" altLang="en-US" dirty="0">
              <a:solidFill>
                <a:schemeClr val="tx1"/>
              </a:solidFill>
            </a:endParaRPr>
          </a:p>
        </p:txBody>
      </p:sp>
      <p:pic>
        <p:nvPicPr>
          <p:cNvPr id="2" name="圖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301" y="4860681"/>
            <a:ext cx="4876800" cy="1677588"/>
          </a:xfrm>
          <a:prstGeom prst="rect">
            <a:avLst/>
          </a:prstGeom>
          <a:ln>
            <a:noFill/>
          </a:ln>
          <a:effectLst>
            <a:softEdge rad="112500"/>
          </a:effectLst>
        </p:spPr>
      </p:pic>
      <p:pic>
        <p:nvPicPr>
          <p:cNvPr id="8" name="圖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117" y="224006"/>
            <a:ext cx="810443" cy="803003"/>
          </a:xfrm>
          <a:prstGeom prst="rect">
            <a:avLst/>
          </a:prstGeom>
        </p:spPr>
      </p:pic>
    </p:spTree>
    <p:extLst>
      <p:ext uri="{BB962C8B-B14F-4D97-AF65-F5344CB8AC3E}">
        <p14:creationId xmlns:p14="http://schemas.microsoft.com/office/powerpoint/2010/main" val="957581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矩形 2"/>
          <p:cNvSpPr/>
          <p:nvPr/>
        </p:nvSpPr>
        <p:spPr>
          <a:xfrm>
            <a:off x="447675" y="494252"/>
            <a:ext cx="5953125" cy="477054"/>
          </a:xfrm>
          <a:prstGeom prst="rect">
            <a:avLst/>
          </a:prstGeom>
        </p:spPr>
        <p:txBody>
          <a:bodyPr wrap="square">
            <a:spAutoFit/>
          </a:bodyPr>
          <a:lstStyle/>
          <a:p>
            <a:pPr marL="285750" indent="-285750" algn="just">
              <a:buClr>
                <a:srgbClr val="FF0000"/>
              </a:buClr>
              <a:buFont typeface="Wingdings" panose="05000000000000000000" pitchFamily="2" charset="2"/>
              <a:buChar char="u"/>
            </a:pPr>
            <a:r>
              <a:rPr lang="zh-TW" altLang="en-US" sz="2500" b="1" dirty="0">
                <a:solidFill>
                  <a:srgbClr val="C00000"/>
                </a:solidFill>
                <a:latin typeface="Adobe 繁黑體 Std B" panose="020B0700000000000000" pitchFamily="34" charset="-120"/>
                <a:ea typeface="Adobe 繁黑體 Std B" panose="020B0700000000000000" pitchFamily="34" charset="-120"/>
              </a:rPr>
              <a:t>三等</a:t>
            </a:r>
            <a:r>
              <a:rPr lang="zh-TW" altLang="en-US" sz="2500" b="1" dirty="0">
                <a:latin typeface="Adobe 繁黑體 Std B" panose="020B0700000000000000" pitchFamily="34" charset="-120"/>
                <a:ea typeface="Adobe 繁黑體 Std B" panose="020B0700000000000000" pitchFamily="34" charset="-120"/>
              </a:rPr>
              <a:t>考試技術類計設</a:t>
            </a:r>
            <a:r>
              <a:rPr lang="zh-TW" altLang="en-US" sz="2500" b="1" dirty="0">
                <a:solidFill>
                  <a:srgbClr val="7030A0"/>
                </a:solidFill>
                <a:latin typeface="Adobe 繁黑體 Std B" panose="020B0700000000000000" pitchFamily="34" charset="-120"/>
                <a:ea typeface="Adobe 繁黑體 Std B" panose="020B0700000000000000" pitchFamily="34" charset="-120"/>
              </a:rPr>
              <a:t>農業技術</a:t>
            </a:r>
            <a:r>
              <a:rPr lang="zh-TW" altLang="en-US" sz="2500" b="1" dirty="0">
                <a:latin typeface="Adobe 繁黑體 Std B" panose="020B0700000000000000" pitchFamily="34" charset="-120"/>
                <a:ea typeface="Adobe 繁黑體 Std B" panose="020B0700000000000000" pitchFamily="34" charset="-120"/>
              </a:rPr>
              <a:t>等</a:t>
            </a:r>
            <a:r>
              <a:rPr lang="en-US" altLang="zh-TW" sz="2500" b="1" dirty="0">
                <a:solidFill>
                  <a:srgbClr val="7030A0"/>
                </a:solidFill>
                <a:latin typeface="Adobe 繁黑體 Std B" panose="020B0700000000000000" pitchFamily="34" charset="-120"/>
                <a:ea typeface="Adobe 繁黑體 Std B" panose="020B0700000000000000" pitchFamily="34" charset="-120"/>
              </a:rPr>
              <a:t>24</a:t>
            </a:r>
            <a:r>
              <a:rPr lang="zh-TW" altLang="en-US" sz="2500" b="1" dirty="0">
                <a:latin typeface="Adobe 繁黑體 Std B" panose="020B0700000000000000" pitchFamily="34" charset="-120"/>
                <a:ea typeface="Adobe 繁黑體 Std B" panose="020B0700000000000000" pitchFamily="34" charset="-120"/>
              </a:rPr>
              <a:t>類科</a:t>
            </a:r>
          </a:p>
        </p:txBody>
      </p:sp>
      <p:graphicFrame>
        <p:nvGraphicFramePr>
          <p:cNvPr id="4" name="表格 3"/>
          <p:cNvGraphicFramePr>
            <a:graphicFrameLocks noGrp="1"/>
          </p:cNvGraphicFramePr>
          <p:nvPr>
            <p:extLst>
              <p:ext uri="{D42A27DB-BD31-4B8C-83A1-F6EECF244321}">
                <p14:modId xmlns:p14="http://schemas.microsoft.com/office/powerpoint/2010/main" val="280969509"/>
              </p:ext>
            </p:extLst>
          </p:nvPr>
        </p:nvGraphicFramePr>
        <p:xfrm>
          <a:off x="609299" y="1327328"/>
          <a:ext cx="5400675" cy="4409977"/>
        </p:xfrm>
        <a:graphic>
          <a:graphicData uri="http://schemas.openxmlformats.org/drawingml/2006/table">
            <a:tbl>
              <a:tblPr firstRow="1" firstCol="1" bandRow="1"/>
              <a:tblGrid>
                <a:gridCol w="803929">
                  <a:extLst>
                    <a:ext uri="{9D8B030D-6E8A-4147-A177-3AD203B41FA5}">
                      <a16:colId xmlns:a16="http://schemas.microsoft.com/office/drawing/2014/main" val="20000"/>
                    </a:ext>
                  </a:extLst>
                </a:gridCol>
                <a:gridCol w="1019379">
                  <a:extLst>
                    <a:ext uri="{9D8B030D-6E8A-4147-A177-3AD203B41FA5}">
                      <a16:colId xmlns:a16="http://schemas.microsoft.com/office/drawing/2014/main" val="20001"/>
                    </a:ext>
                  </a:extLst>
                </a:gridCol>
                <a:gridCol w="1304804">
                  <a:extLst>
                    <a:ext uri="{9D8B030D-6E8A-4147-A177-3AD203B41FA5}">
                      <a16:colId xmlns:a16="http://schemas.microsoft.com/office/drawing/2014/main" val="20002"/>
                    </a:ext>
                  </a:extLst>
                </a:gridCol>
                <a:gridCol w="2272563">
                  <a:extLst>
                    <a:ext uri="{9D8B030D-6E8A-4147-A177-3AD203B41FA5}">
                      <a16:colId xmlns:a16="http://schemas.microsoft.com/office/drawing/2014/main" val="20003"/>
                    </a:ext>
                  </a:extLst>
                </a:gridCol>
              </a:tblGrid>
              <a:tr h="366718">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kern="100" dirty="0">
                          <a:solidFill>
                            <a:schemeClr val="tx1"/>
                          </a:solidFill>
                          <a:effectLst/>
                          <a:latin typeface="Adobe 繁黑體 Std B" panose="020B0700000000000000" pitchFamily="34" charset="-120"/>
                          <a:ea typeface="Adobe 繁黑體 Std B" panose="020B0700000000000000" pitchFamily="34" charset="-120"/>
                        </a:rPr>
                        <a:t>類別</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kern="100" dirty="0">
                          <a:solidFill>
                            <a:schemeClr val="tx1"/>
                          </a:solidFill>
                          <a:effectLst/>
                          <a:latin typeface="Adobe 繁黑體 Std B" panose="020B0700000000000000" pitchFamily="34" charset="-120"/>
                          <a:ea typeface="Adobe 繁黑體 Std B" panose="020B0700000000000000" pitchFamily="34" charset="-120"/>
                        </a:rPr>
                        <a:t>職組</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kern="100" dirty="0">
                          <a:solidFill>
                            <a:schemeClr val="tx1"/>
                          </a:solidFill>
                          <a:effectLst/>
                          <a:latin typeface="Adobe 繁黑體 Std B" panose="020B0700000000000000" pitchFamily="34" charset="-120"/>
                          <a:ea typeface="Adobe 繁黑體 Std B" panose="020B0700000000000000" pitchFamily="34" charset="-120"/>
                        </a:rPr>
                        <a:t>職系</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kern="100" dirty="0">
                          <a:solidFill>
                            <a:schemeClr val="tx1"/>
                          </a:solidFill>
                          <a:effectLst/>
                          <a:latin typeface="Adobe 繁黑體 Std B" panose="020B0700000000000000" pitchFamily="34" charset="-120"/>
                          <a:ea typeface="Adobe 繁黑體 Std B" panose="020B0700000000000000" pitchFamily="34" charset="-120"/>
                        </a:rPr>
                        <a:t>類科</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0"/>
                  </a:ext>
                </a:extLst>
              </a:tr>
              <a:tr h="367569">
                <a:tc rowSpan="11">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rgbClr val="FF0000"/>
                          </a:solidFill>
                          <a:effectLst/>
                          <a:latin typeface="Adobe 繁黑體 Std B" panose="020B0700000000000000" pitchFamily="34" charset="-120"/>
                          <a:ea typeface="Adobe 繁黑體 Std B" panose="020B0700000000000000" pitchFamily="34" charset="-120"/>
                        </a:rPr>
                        <a:t>技術類</a:t>
                      </a:r>
                      <a:endParaRPr lang="zh-TW" sz="1600" kern="100" dirty="0">
                        <a:solidFill>
                          <a:srgbClr val="FF000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rowSpan="6">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農林漁牧</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農業技術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農業技術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1"/>
                  </a:ext>
                </a:extLst>
              </a:tr>
              <a:tr h="3675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園藝</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2"/>
                  </a:ext>
                </a:extLst>
              </a:tr>
              <a:tr h="367569">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林業技術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林業技術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3"/>
                  </a:ext>
                </a:extLst>
              </a:tr>
              <a:tr h="367569">
                <a:tc vMerge="1">
                  <a:txBody>
                    <a:bodyPr/>
                    <a:lstStyle/>
                    <a:p>
                      <a:endParaRPr lang="zh-TW" altLang="en-US"/>
                    </a:p>
                  </a:txBody>
                  <a:tcPr/>
                </a:tc>
                <a:tc vMerge="1">
                  <a:txBody>
                    <a:bodyPr/>
                    <a:lstStyle/>
                    <a:p>
                      <a:endParaRPr lang="zh-TW" altLang="en-US"/>
                    </a:p>
                  </a:txBody>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水產技術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漁業技術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4"/>
                  </a:ext>
                </a:extLst>
              </a:tr>
              <a:tr h="3675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養殖技術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5"/>
                  </a:ext>
                </a:extLst>
              </a:tr>
              <a:tr h="367569">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獸醫</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公職獸醫師</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6"/>
                  </a:ext>
                </a:extLst>
              </a:tr>
              <a:tr h="367569">
                <a:tc vMerge="1">
                  <a:txBody>
                    <a:bodyPr/>
                    <a:lstStyle/>
                    <a:p>
                      <a:endParaRPr lang="zh-TW" altLang="en-US"/>
                    </a:p>
                  </a:txBody>
                  <a:tcPr/>
                </a:tc>
                <a:tc rowSpan="5">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建設工程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rowSpan="4">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土木工程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土木工程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7"/>
                  </a:ext>
                </a:extLst>
              </a:tr>
              <a:tr h="3675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水利工程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8"/>
                  </a:ext>
                </a:extLst>
              </a:tr>
              <a:tr h="3675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環境工程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9"/>
                  </a:ext>
                </a:extLst>
              </a:tr>
              <a:tr h="36756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水土保持工程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10"/>
                  </a:ext>
                </a:extLst>
              </a:tr>
              <a:tr h="367569">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建築工程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建築工程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11"/>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1434772432"/>
              </p:ext>
            </p:extLst>
          </p:nvPr>
        </p:nvGraphicFramePr>
        <p:xfrm>
          <a:off x="6277274" y="1327328"/>
          <a:ext cx="5505449" cy="4394716"/>
        </p:xfrm>
        <a:graphic>
          <a:graphicData uri="http://schemas.openxmlformats.org/drawingml/2006/table">
            <a:tbl>
              <a:tblPr firstRow="1" firstCol="1" bandRow="1"/>
              <a:tblGrid>
                <a:gridCol w="1330160">
                  <a:extLst>
                    <a:ext uri="{9D8B030D-6E8A-4147-A177-3AD203B41FA5}">
                      <a16:colId xmlns:a16="http://schemas.microsoft.com/office/drawing/2014/main" val="20000"/>
                    </a:ext>
                  </a:extLst>
                </a:gridCol>
                <a:gridCol w="1574623">
                  <a:extLst>
                    <a:ext uri="{9D8B030D-6E8A-4147-A177-3AD203B41FA5}">
                      <a16:colId xmlns:a16="http://schemas.microsoft.com/office/drawing/2014/main" val="20001"/>
                    </a:ext>
                  </a:extLst>
                </a:gridCol>
                <a:gridCol w="2600666">
                  <a:extLst>
                    <a:ext uri="{9D8B030D-6E8A-4147-A177-3AD203B41FA5}">
                      <a16:colId xmlns:a16="http://schemas.microsoft.com/office/drawing/2014/main" val="20002"/>
                    </a:ext>
                  </a:extLst>
                </a:gridCol>
              </a:tblGrid>
              <a:tr h="33177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altLang="en-US"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職組</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76200" algn="ctr">
                        <a:spcAft>
                          <a:spcPts val="0"/>
                        </a:spcAft>
                      </a:pPr>
                      <a:r>
                        <a:rPr lang="zh-TW" altLang="en-US"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職系</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76200" algn="ctr">
                        <a:spcAft>
                          <a:spcPts val="0"/>
                        </a:spcAft>
                      </a:pPr>
                      <a:r>
                        <a:rPr lang="zh-TW" altLang="en-US"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類科</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0"/>
                  </a:ext>
                </a:extLst>
              </a:tr>
              <a:tr h="312534">
                <a:tc rowSpan="3">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國土規劃</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測量製圖</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測量製圖</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1"/>
                  </a:ext>
                </a:extLst>
              </a:tr>
              <a:tr h="312534">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都市計畫</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都市計畫技術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2"/>
                  </a:ext>
                </a:extLst>
              </a:tr>
              <a:tr h="312534">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景觀設計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景觀</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3"/>
                  </a:ext>
                </a:extLst>
              </a:tr>
              <a:tr h="31253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衛生醫藥</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衛生技術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衛生技術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4"/>
                  </a:ext>
                </a:extLst>
              </a:tr>
              <a:tr h="31253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交通技術</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交通技術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交通技術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5"/>
                  </a:ext>
                </a:extLst>
              </a:tr>
              <a:tr h="31253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工業工程</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工業工程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工業工程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6"/>
                  </a:ext>
                </a:extLst>
              </a:tr>
              <a:tr h="312534">
                <a:tc rowSpan="4">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電資工程</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rowSpan="3">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電機工程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電力工程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7"/>
                  </a:ext>
                </a:extLst>
              </a:tr>
              <a:tr h="312534">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電子工程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8"/>
                  </a:ext>
                </a:extLst>
              </a:tr>
              <a:tr h="312534">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電信工程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9"/>
                  </a:ext>
                </a:extLst>
              </a:tr>
              <a:tr h="312534">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資訊處理</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資訊處理</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10"/>
                  </a:ext>
                </a:extLst>
              </a:tr>
              <a:tr h="31253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機械工程</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機械工程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機械工程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11"/>
                  </a:ext>
                </a:extLst>
              </a:tr>
              <a:tr h="31253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環資技術</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環資技術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環保技術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12"/>
                  </a:ext>
                </a:extLst>
              </a:tr>
              <a:tr h="31253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化學工程</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化學工程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化學工程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13"/>
                  </a:ext>
                </a:extLst>
              </a:tr>
            </a:tbl>
          </a:graphicData>
        </a:graphic>
      </p:graphicFrame>
      <p:sp>
        <p:nvSpPr>
          <p:cNvPr id="7" name="投影片編號版面配置區 6"/>
          <p:cNvSpPr>
            <a:spLocks noGrp="1"/>
          </p:cNvSpPr>
          <p:nvPr>
            <p:ph type="sldNum" sz="quarter" idx="12"/>
          </p:nvPr>
        </p:nvSpPr>
        <p:spPr>
          <a:xfrm>
            <a:off x="11141764" y="6316593"/>
            <a:ext cx="758687" cy="365125"/>
          </a:xfrm>
        </p:spPr>
        <p:txBody>
          <a:bodyPr/>
          <a:lstStyle/>
          <a:p>
            <a:fld id="{517814F9-BBE9-48E3-9C5C-39AEFA1A2946}" type="slidenum">
              <a:rPr lang="zh-CN" altLang="en-US" smtClean="0">
                <a:solidFill>
                  <a:schemeClr val="tx1"/>
                </a:solidFill>
              </a:rPr>
              <a:t>10</a:t>
            </a:fld>
            <a:endParaRPr lang="zh-CN" altLang="en-US">
              <a:solidFill>
                <a:schemeClr val="tx1"/>
              </a:solidFill>
            </a:endParaRPr>
          </a:p>
        </p:txBody>
      </p:sp>
    </p:spTree>
    <p:extLst>
      <p:ext uri="{BB962C8B-B14F-4D97-AF65-F5344CB8AC3E}">
        <p14:creationId xmlns:p14="http://schemas.microsoft.com/office/powerpoint/2010/main" val="244443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文字方塊 2"/>
          <p:cNvSpPr txBox="1"/>
          <p:nvPr/>
        </p:nvSpPr>
        <p:spPr>
          <a:xfrm>
            <a:off x="228599" y="256709"/>
            <a:ext cx="11868151" cy="630942"/>
          </a:xfrm>
          <a:prstGeom prst="rect">
            <a:avLst/>
          </a:prstGeom>
          <a:noFill/>
        </p:spPr>
        <p:txBody>
          <a:bodyPr wrap="square" rtlCol="0">
            <a:spAutoFit/>
          </a:bodyPr>
          <a:lstStyle/>
          <a:p>
            <a:pPr marL="285750" indent="-285750" algn="just">
              <a:buClr>
                <a:srgbClr val="FF0000"/>
              </a:buClr>
              <a:buFont typeface="Wingdings" panose="05000000000000000000" pitchFamily="2" charset="2"/>
              <a:buChar char="Ø"/>
            </a:pPr>
            <a:r>
              <a:rPr lang="zh-TW" altLang="en-US" sz="3500" b="1" dirty="0">
                <a:solidFill>
                  <a:srgbClr val="FF0000"/>
                </a:solidFill>
                <a:latin typeface="微軟正黑體" panose="020B0604030504040204" pitchFamily="34" charset="-120"/>
                <a:ea typeface="微軟正黑體" panose="020B0604030504040204" pitchFamily="34" charset="-120"/>
              </a:rPr>
              <a:t>四等</a:t>
            </a:r>
            <a:r>
              <a:rPr lang="zh-TW" altLang="en-US" sz="2800" b="1" dirty="0">
                <a:latin typeface="微軟正黑體" panose="020B0604030504040204" pitchFamily="34" charset="-120"/>
                <a:ea typeface="微軟正黑體" panose="020B0604030504040204" pitchFamily="34" charset="-120"/>
              </a:rPr>
              <a:t>考試類科計設</a:t>
            </a:r>
            <a:r>
              <a:rPr lang="en-US" altLang="zh-TW" sz="3500" b="1" dirty="0">
                <a:solidFill>
                  <a:srgbClr val="FF0000"/>
                </a:solidFill>
                <a:latin typeface="微軟正黑體" panose="020B0604030504040204" pitchFamily="34" charset="-120"/>
                <a:ea typeface="微軟正黑體" panose="020B0604030504040204" pitchFamily="34" charset="-120"/>
              </a:rPr>
              <a:t>42</a:t>
            </a:r>
            <a:r>
              <a:rPr lang="zh-TW" altLang="en-US" sz="2800" b="1" dirty="0">
                <a:latin typeface="微軟正黑體" panose="020B0604030504040204" pitchFamily="34" charset="-120"/>
                <a:ea typeface="微軟正黑體" panose="020B0604030504040204" pitchFamily="34" charset="-120"/>
              </a:rPr>
              <a:t>類科</a:t>
            </a:r>
            <a:r>
              <a:rPr lang="zh-TW" altLang="en-US" sz="3000" b="1" dirty="0">
                <a:latin typeface="微軟正黑體" panose="020B0604030504040204" pitchFamily="34" charset="-120"/>
                <a:ea typeface="微軟正黑體" panose="020B0604030504040204" pitchFamily="34" charset="-120"/>
              </a:rPr>
              <a:t>－</a:t>
            </a:r>
            <a:r>
              <a:rPr lang="zh-TW" altLang="en-US" sz="3500" b="1" dirty="0">
                <a:solidFill>
                  <a:srgbClr val="C00000"/>
                </a:solidFill>
                <a:latin typeface="微軟正黑體" panose="020B0604030504040204" pitchFamily="34" charset="-120"/>
                <a:ea typeface="微軟正黑體" panose="020B0604030504040204" pitchFamily="34" charset="-120"/>
              </a:rPr>
              <a:t>行政類</a:t>
            </a:r>
            <a:r>
              <a:rPr lang="zh-TW" altLang="en-US" sz="2800" b="1" dirty="0">
                <a:latin typeface="微軟正黑體" panose="020B0604030504040204" pitchFamily="34" charset="-120"/>
                <a:ea typeface="微軟正黑體" panose="020B0604030504040204" pitchFamily="34" charset="-120"/>
              </a:rPr>
              <a:t>設</a:t>
            </a:r>
            <a:r>
              <a:rPr lang="en-US" altLang="zh-TW" sz="3500" b="1" dirty="0">
                <a:solidFill>
                  <a:srgbClr val="C00000"/>
                </a:solidFill>
                <a:latin typeface="微軟正黑體" panose="020B0604030504040204" pitchFamily="34" charset="-120"/>
                <a:ea typeface="微軟正黑體" panose="020B0604030504040204" pitchFamily="34" charset="-120"/>
              </a:rPr>
              <a:t>20</a:t>
            </a:r>
            <a:r>
              <a:rPr lang="zh-TW" altLang="en-US" sz="3000" b="1" dirty="0">
                <a:latin typeface="微軟正黑體" panose="020B0604030504040204" pitchFamily="34" charset="-120"/>
                <a:ea typeface="微軟正黑體" panose="020B0604030504040204" pitchFamily="34" charset="-120"/>
              </a:rPr>
              <a:t>類科；</a:t>
            </a:r>
            <a:r>
              <a:rPr lang="zh-TW" altLang="en-US" sz="3500" b="1" dirty="0">
                <a:solidFill>
                  <a:schemeClr val="accent1">
                    <a:lumMod val="75000"/>
                  </a:schemeClr>
                </a:solidFill>
                <a:latin typeface="微軟正黑體" panose="020B0604030504040204" pitchFamily="34" charset="-120"/>
                <a:ea typeface="微軟正黑體" panose="020B0604030504040204" pitchFamily="34" charset="-120"/>
              </a:rPr>
              <a:t>技術類</a:t>
            </a:r>
            <a:r>
              <a:rPr lang="zh-TW" altLang="en-US" sz="2800" b="1" dirty="0">
                <a:latin typeface="微軟正黑體" panose="020B0604030504040204" pitchFamily="34" charset="-120"/>
                <a:ea typeface="微軟正黑體" panose="020B0604030504040204" pitchFamily="34" charset="-120"/>
              </a:rPr>
              <a:t>設</a:t>
            </a:r>
            <a:r>
              <a:rPr lang="en-US" altLang="zh-TW" sz="3500" b="1" dirty="0">
                <a:solidFill>
                  <a:schemeClr val="accent1">
                    <a:lumMod val="75000"/>
                  </a:schemeClr>
                </a:solidFill>
                <a:latin typeface="微軟正黑體" panose="020B0604030504040204" pitchFamily="34" charset="-120"/>
                <a:ea typeface="微軟正黑體" panose="020B0604030504040204" pitchFamily="34" charset="-120"/>
              </a:rPr>
              <a:t>22</a:t>
            </a:r>
            <a:r>
              <a:rPr lang="zh-TW" altLang="en-US" sz="2800" b="1" dirty="0">
                <a:latin typeface="微軟正黑體" panose="020B0604030504040204" pitchFamily="34" charset="-120"/>
                <a:ea typeface="微軟正黑體" panose="020B0604030504040204" pitchFamily="34" charset="-120"/>
              </a:rPr>
              <a:t>類科</a:t>
            </a:r>
          </a:p>
        </p:txBody>
      </p:sp>
      <p:sp>
        <p:nvSpPr>
          <p:cNvPr id="4" name="矩形 3"/>
          <p:cNvSpPr/>
          <p:nvPr/>
        </p:nvSpPr>
        <p:spPr>
          <a:xfrm>
            <a:off x="605494" y="887651"/>
            <a:ext cx="6086854" cy="477054"/>
          </a:xfrm>
          <a:prstGeom prst="rect">
            <a:avLst/>
          </a:prstGeom>
        </p:spPr>
        <p:txBody>
          <a:bodyPr wrap="square">
            <a:spAutoFit/>
          </a:bodyPr>
          <a:lstStyle/>
          <a:p>
            <a:pPr marL="285750" indent="-285750" algn="just">
              <a:buClr>
                <a:srgbClr val="FF0000"/>
              </a:buClr>
              <a:buFont typeface="Wingdings" panose="05000000000000000000" pitchFamily="2" charset="2"/>
              <a:buChar char="u"/>
            </a:pPr>
            <a:r>
              <a:rPr lang="zh-TW" altLang="en-US" sz="2500" b="1" dirty="0">
                <a:solidFill>
                  <a:schemeClr val="accent2">
                    <a:lumMod val="50000"/>
                  </a:schemeClr>
                </a:solidFill>
                <a:latin typeface="Adobe 繁黑體 Std B" panose="020B0700000000000000" pitchFamily="34" charset="-120"/>
                <a:ea typeface="Adobe 繁黑體 Std B" panose="020B0700000000000000" pitchFamily="34" charset="-120"/>
              </a:rPr>
              <a:t>四等</a:t>
            </a:r>
            <a:r>
              <a:rPr lang="zh-TW" altLang="en-US" sz="2500" b="1" dirty="0">
                <a:latin typeface="Adobe 繁黑體 Std B" panose="020B0700000000000000" pitchFamily="34" charset="-120"/>
                <a:ea typeface="Adobe 繁黑體 Std B" panose="020B0700000000000000" pitchFamily="34" charset="-120"/>
              </a:rPr>
              <a:t>考試行政類計設</a:t>
            </a:r>
            <a:r>
              <a:rPr lang="zh-TW" altLang="en-US" sz="2500" b="1" dirty="0">
                <a:solidFill>
                  <a:srgbClr val="7030A0"/>
                </a:solidFill>
                <a:latin typeface="Adobe 繁黑體 Std B" panose="020B0700000000000000" pitchFamily="34" charset="-120"/>
                <a:ea typeface="Adobe 繁黑體 Std B" panose="020B0700000000000000" pitchFamily="34" charset="-120"/>
              </a:rPr>
              <a:t>一般行政</a:t>
            </a:r>
            <a:r>
              <a:rPr lang="zh-TW" altLang="en-US" sz="2500" b="1" dirty="0">
                <a:latin typeface="Adobe 繁黑體 Std B" panose="020B0700000000000000" pitchFamily="34" charset="-120"/>
                <a:ea typeface="Adobe 繁黑體 Std B" panose="020B0700000000000000" pitchFamily="34" charset="-120"/>
              </a:rPr>
              <a:t>等</a:t>
            </a:r>
            <a:r>
              <a:rPr lang="en-US" altLang="zh-TW" sz="2500" b="1" dirty="0">
                <a:solidFill>
                  <a:srgbClr val="7030A0"/>
                </a:solidFill>
                <a:latin typeface="Adobe 繁黑體 Std B" panose="020B0700000000000000" pitchFamily="34" charset="-120"/>
                <a:ea typeface="Adobe 繁黑體 Std B" panose="020B0700000000000000" pitchFamily="34" charset="-120"/>
              </a:rPr>
              <a:t>20</a:t>
            </a:r>
            <a:r>
              <a:rPr lang="zh-TW" altLang="en-US" sz="2500" b="1" dirty="0">
                <a:latin typeface="Adobe 繁黑體 Std B" panose="020B0700000000000000" pitchFamily="34" charset="-120"/>
                <a:ea typeface="Adobe 繁黑體 Std B" panose="020B0700000000000000" pitchFamily="34" charset="-120"/>
              </a:rPr>
              <a:t>類科</a:t>
            </a:r>
          </a:p>
        </p:txBody>
      </p:sp>
      <p:graphicFrame>
        <p:nvGraphicFramePr>
          <p:cNvPr id="5" name="表格 4"/>
          <p:cNvGraphicFramePr>
            <a:graphicFrameLocks noGrp="1"/>
          </p:cNvGraphicFramePr>
          <p:nvPr>
            <p:extLst>
              <p:ext uri="{D42A27DB-BD31-4B8C-83A1-F6EECF244321}">
                <p14:modId xmlns:p14="http://schemas.microsoft.com/office/powerpoint/2010/main" val="1654272437"/>
              </p:ext>
            </p:extLst>
          </p:nvPr>
        </p:nvGraphicFramePr>
        <p:xfrm>
          <a:off x="809246" y="1535129"/>
          <a:ext cx="5149339" cy="4098019"/>
        </p:xfrm>
        <a:graphic>
          <a:graphicData uri="http://schemas.openxmlformats.org/drawingml/2006/table">
            <a:tbl>
              <a:tblPr firstRow="1" firstCol="1" bandRow="1"/>
              <a:tblGrid>
                <a:gridCol w="786889">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2190750">
                  <a:extLst>
                    <a:ext uri="{9D8B030D-6E8A-4147-A177-3AD203B41FA5}">
                      <a16:colId xmlns:a16="http://schemas.microsoft.com/office/drawing/2014/main" val="20003"/>
                    </a:ext>
                  </a:extLst>
                </a:gridCol>
              </a:tblGrid>
              <a:tr h="336239">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類別</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職組</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職系</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類科</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extLst>
                  <a:ext uri="{0D108BD9-81ED-4DB2-BD59-A6C34878D82A}">
                    <a16:rowId xmlns:a16="http://schemas.microsoft.com/office/drawing/2014/main" val="10000"/>
                  </a:ext>
                </a:extLst>
              </a:tr>
              <a:tr h="318508">
                <a:tc rowSpan="10">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rgbClr val="FF0000"/>
                          </a:solidFill>
                          <a:effectLst/>
                          <a:latin typeface="Adobe 繁黑體 Std B" panose="020B0700000000000000" pitchFamily="34" charset="-120"/>
                          <a:ea typeface="Adobe 繁黑體 Std B" panose="020B0700000000000000" pitchFamily="34" charset="-120"/>
                        </a:rPr>
                        <a:t>行政類</a:t>
                      </a:r>
                      <a:endParaRPr lang="zh-TW" sz="1600" kern="100" dirty="0">
                        <a:solidFill>
                          <a:srgbClr val="FF000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rowSpan="10">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綜合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rowSpan="3">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綜合行政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一般行政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1"/>
                  </a:ext>
                </a:extLst>
              </a:tr>
              <a:tr h="31850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一般民政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2"/>
                  </a:ext>
                </a:extLst>
              </a:tr>
              <a:tr h="31850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戶政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3"/>
                  </a:ext>
                </a:extLst>
              </a:tr>
              <a:tr h="397133">
                <a:tc vMerge="1">
                  <a:txBody>
                    <a:bodyPr/>
                    <a:lstStyle/>
                    <a:p>
                      <a:endParaRPr lang="zh-TW" altLang="en-US"/>
                    </a:p>
                  </a:txBody>
                  <a:tcPr/>
                </a:tc>
                <a:tc vMerge="1">
                  <a:txBody>
                    <a:bodyPr/>
                    <a:lstStyle/>
                    <a:p>
                      <a:endParaRPr lang="zh-TW" altLang="en-US"/>
                    </a:p>
                  </a:txBody>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社勞行政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社會行政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4"/>
                  </a:ext>
                </a:extLst>
              </a:tr>
              <a:tr h="39713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勞工行政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5"/>
                  </a:ext>
                </a:extLst>
              </a:tr>
              <a:tr h="397133">
                <a:tc vMerge="1">
                  <a:txBody>
                    <a:bodyPr/>
                    <a:lstStyle/>
                    <a:p>
                      <a:endParaRPr lang="zh-TW" altLang="en-US"/>
                    </a:p>
                  </a:txBody>
                  <a:tcPr/>
                </a:tc>
                <a:tc vMerge="1">
                  <a:txBody>
                    <a:bodyPr/>
                    <a:lstStyle/>
                    <a:p>
                      <a:endParaRPr lang="zh-TW" altLang="en-US"/>
                    </a:p>
                  </a:txBody>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文教行政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文化行政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6"/>
                  </a:ext>
                </a:extLst>
              </a:tr>
              <a:tr h="39713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教育行政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7"/>
                  </a:ext>
                </a:extLst>
              </a:tr>
              <a:tr h="397133">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新聞傳播</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新聞</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8"/>
                  </a:ext>
                </a:extLst>
              </a:tr>
              <a:tr h="397133">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圖書史料檔案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圖書資訊處理</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9"/>
                  </a:ext>
                </a:extLst>
              </a:tr>
              <a:tr h="423458">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人事行政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人事行政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10"/>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044285655"/>
              </p:ext>
            </p:extLst>
          </p:nvPr>
        </p:nvGraphicFramePr>
        <p:xfrm>
          <a:off x="6234430" y="1535129"/>
          <a:ext cx="5243195" cy="4114799"/>
        </p:xfrm>
        <a:graphic>
          <a:graphicData uri="http://schemas.openxmlformats.org/drawingml/2006/table">
            <a:tbl>
              <a:tblPr firstRow="1" firstCol="1" bandRow="1"/>
              <a:tblGrid>
                <a:gridCol w="721282">
                  <a:extLst>
                    <a:ext uri="{9D8B030D-6E8A-4147-A177-3AD203B41FA5}">
                      <a16:colId xmlns:a16="http://schemas.microsoft.com/office/drawing/2014/main" val="20000"/>
                    </a:ext>
                  </a:extLst>
                </a:gridCol>
                <a:gridCol w="1594625">
                  <a:extLst>
                    <a:ext uri="{9D8B030D-6E8A-4147-A177-3AD203B41FA5}">
                      <a16:colId xmlns:a16="http://schemas.microsoft.com/office/drawing/2014/main" val="20001"/>
                    </a:ext>
                  </a:extLst>
                </a:gridCol>
                <a:gridCol w="2927288">
                  <a:extLst>
                    <a:ext uri="{9D8B030D-6E8A-4147-A177-3AD203B41FA5}">
                      <a16:colId xmlns:a16="http://schemas.microsoft.com/office/drawing/2014/main" val="20002"/>
                    </a:ext>
                  </a:extLst>
                </a:gridCol>
              </a:tblGrid>
              <a:tr h="360951">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altLang="en-US"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職組</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76200" algn="ctr">
                        <a:spcAft>
                          <a:spcPts val="0"/>
                        </a:spcAft>
                      </a:pPr>
                      <a:r>
                        <a:rPr lang="zh-TW" altLang="en-US"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職系</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76200" algn="ctr">
                        <a:spcAft>
                          <a:spcPts val="0"/>
                        </a:spcAft>
                      </a:pPr>
                      <a:r>
                        <a:rPr lang="zh-TW" altLang="en-US"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rPr>
                        <a:t>類科</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extLst>
                  <a:ext uri="{0D108BD9-81ED-4DB2-BD59-A6C34878D82A}">
                    <a16:rowId xmlns:a16="http://schemas.microsoft.com/office/drawing/2014/main" val="10000"/>
                  </a:ext>
                </a:extLst>
              </a:tr>
              <a:tr h="346043">
                <a:tc rowSpan="3">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a:solidFill>
                            <a:schemeClr val="tx1"/>
                          </a:solidFill>
                          <a:effectLst/>
                          <a:latin typeface="Adobe 繁黑體 Std B" panose="020B0700000000000000" pitchFamily="34" charset="-120"/>
                          <a:ea typeface="Adobe 繁黑體 Std B" panose="020B0700000000000000" pitchFamily="34" charset="-120"/>
                        </a:rPr>
                        <a:t>財務</a:t>
                      </a:r>
                      <a:endParaRPr lang="zh-TW" alt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財稅金融</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財稅行政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1"/>
                  </a:ext>
                </a:extLst>
              </a:tr>
              <a:tr h="378645">
                <a:tc vMerge="1">
                  <a:txBody>
                    <a:bodyPr/>
                    <a:lstStyle/>
                    <a:p>
                      <a:pPr algn="ctr">
                        <a:spcAft>
                          <a:spcPts val="0"/>
                        </a:spcAft>
                      </a:pP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會計審計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會計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2"/>
                  </a:ext>
                </a:extLst>
              </a:tr>
              <a:tr h="378645">
                <a:tc vMerge="1">
                  <a:txBody>
                    <a:bodyPr/>
                    <a:lstStyle/>
                    <a:p>
                      <a:pPr algn="ctr">
                        <a:spcAft>
                          <a:spcPts val="0"/>
                        </a:spcAft>
                      </a:pP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統計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統計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3"/>
                  </a:ext>
                </a:extLst>
              </a:tr>
              <a:tr h="378645">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法務</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廉政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法律廉政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1702" marR="61702"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4"/>
                  </a:ext>
                </a:extLst>
              </a:tr>
              <a:tr h="378645">
                <a:tc rowSpan="4">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經建</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經建行政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經建行政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5"/>
                  </a:ext>
                </a:extLst>
              </a:tr>
              <a:tr h="378645">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觀光行政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6"/>
                  </a:ext>
                </a:extLst>
              </a:tr>
              <a:tr h="37864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交通行政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交通行政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7"/>
                  </a:ext>
                </a:extLst>
              </a:tr>
              <a:tr h="37864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地政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地政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C4220D">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8"/>
                  </a:ext>
                </a:extLst>
              </a:tr>
              <a:tr h="378645">
                <a:tc rowSpan="2">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衛環</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衛生行政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衛生行政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C4220D">
                          <a:lumMod val="60000"/>
                          <a:lumOff val="40000"/>
                        </a:srgbClr>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9"/>
                  </a:ext>
                </a:extLst>
              </a:tr>
              <a:tr h="37864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環保行政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環保行政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10"/>
                  </a:ext>
                </a:extLst>
              </a:tr>
            </a:tbl>
          </a:graphicData>
        </a:graphic>
      </p:graphicFrame>
      <p:sp>
        <p:nvSpPr>
          <p:cNvPr id="8" name="投影片編號版面配置區 7"/>
          <p:cNvSpPr>
            <a:spLocks noGrp="1"/>
          </p:cNvSpPr>
          <p:nvPr>
            <p:ph type="sldNum" sz="quarter" idx="12"/>
          </p:nvPr>
        </p:nvSpPr>
        <p:spPr>
          <a:xfrm>
            <a:off x="11207612" y="6297406"/>
            <a:ext cx="540026" cy="365125"/>
          </a:xfrm>
        </p:spPr>
        <p:txBody>
          <a:bodyPr/>
          <a:lstStyle/>
          <a:p>
            <a:fld id="{517814F9-BBE9-48E3-9C5C-39AEFA1A2946}" type="slidenum">
              <a:rPr lang="zh-CN" altLang="en-US" smtClean="0">
                <a:solidFill>
                  <a:schemeClr val="tx1"/>
                </a:solidFill>
              </a:rPr>
              <a:t>11</a:t>
            </a:fld>
            <a:endParaRPr lang="zh-CN" altLang="en-US">
              <a:solidFill>
                <a:schemeClr val="tx1"/>
              </a:solidFill>
            </a:endParaRPr>
          </a:p>
        </p:txBody>
      </p:sp>
    </p:spTree>
    <p:extLst>
      <p:ext uri="{BB962C8B-B14F-4D97-AF65-F5344CB8AC3E}">
        <p14:creationId xmlns:p14="http://schemas.microsoft.com/office/powerpoint/2010/main" val="370610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矩形 2"/>
          <p:cNvSpPr/>
          <p:nvPr/>
        </p:nvSpPr>
        <p:spPr>
          <a:xfrm>
            <a:off x="361471" y="542434"/>
            <a:ext cx="6086854" cy="477054"/>
          </a:xfrm>
          <a:prstGeom prst="rect">
            <a:avLst/>
          </a:prstGeom>
        </p:spPr>
        <p:txBody>
          <a:bodyPr wrap="square">
            <a:spAutoFit/>
          </a:bodyPr>
          <a:lstStyle/>
          <a:p>
            <a:pPr marL="285750" indent="-285750" algn="just">
              <a:buClr>
                <a:srgbClr val="FF0000"/>
              </a:buClr>
              <a:buFont typeface="Wingdings" panose="05000000000000000000" pitchFamily="2" charset="2"/>
              <a:buChar char="u"/>
            </a:pPr>
            <a:r>
              <a:rPr lang="zh-TW" altLang="en-US" sz="2500" b="1" dirty="0">
                <a:solidFill>
                  <a:schemeClr val="accent2">
                    <a:lumMod val="50000"/>
                  </a:schemeClr>
                </a:solidFill>
                <a:latin typeface="Adobe 繁黑體 Std B" panose="020B0700000000000000" pitchFamily="34" charset="-120"/>
                <a:ea typeface="Adobe 繁黑體 Std B" panose="020B0700000000000000" pitchFamily="34" charset="-120"/>
              </a:rPr>
              <a:t>四等</a:t>
            </a:r>
            <a:r>
              <a:rPr lang="zh-TW" altLang="en-US" sz="2500" b="1" dirty="0">
                <a:latin typeface="Adobe 繁黑體 Std B" panose="020B0700000000000000" pitchFamily="34" charset="-120"/>
                <a:ea typeface="Adobe 繁黑體 Std B" panose="020B0700000000000000" pitchFamily="34" charset="-120"/>
              </a:rPr>
              <a:t>考試技術類計設</a:t>
            </a:r>
            <a:r>
              <a:rPr lang="zh-TW" altLang="en-US" sz="2500" b="1" dirty="0">
                <a:solidFill>
                  <a:srgbClr val="7030A0"/>
                </a:solidFill>
                <a:latin typeface="Adobe 繁黑體 Std B" panose="020B0700000000000000" pitchFamily="34" charset="-120"/>
                <a:ea typeface="Adobe 繁黑體 Std B" panose="020B0700000000000000" pitchFamily="34" charset="-120"/>
              </a:rPr>
              <a:t>農業技術</a:t>
            </a:r>
            <a:r>
              <a:rPr lang="zh-TW" altLang="en-US" sz="2500" b="1" dirty="0">
                <a:latin typeface="Adobe 繁黑體 Std B" panose="020B0700000000000000" pitchFamily="34" charset="-120"/>
                <a:ea typeface="Adobe 繁黑體 Std B" panose="020B0700000000000000" pitchFamily="34" charset="-120"/>
              </a:rPr>
              <a:t>等</a:t>
            </a:r>
            <a:r>
              <a:rPr lang="en-US" altLang="zh-TW" sz="2500" b="1" dirty="0">
                <a:solidFill>
                  <a:srgbClr val="7030A0"/>
                </a:solidFill>
                <a:latin typeface="Adobe 繁黑體 Std B" panose="020B0700000000000000" pitchFamily="34" charset="-120"/>
                <a:ea typeface="Adobe 繁黑體 Std B" panose="020B0700000000000000" pitchFamily="34" charset="-120"/>
              </a:rPr>
              <a:t>22</a:t>
            </a:r>
            <a:r>
              <a:rPr lang="zh-TW" altLang="en-US" sz="2500" b="1" dirty="0">
                <a:latin typeface="Adobe 繁黑體 Std B" panose="020B0700000000000000" pitchFamily="34" charset="-120"/>
                <a:ea typeface="Adobe 繁黑體 Std B" panose="020B0700000000000000" pitchFamily="34" charset="-120"/>
              </a:rPr>
              <a:t>類科</a:t>
            </a:r>
          </a:p>
        </p:txBody>
      </p:sp>
      <p:graphicFrame>
        <p:nvGraphicFramePr>
          <p:cNvPr id="4" name="表格 3"/>
          <p:cNvGraphicFramePr>
            <a:graphicFrameLocks noGrp="1"/>
          </p:cNvGraphicFramePr>
          <p:nvPr>
            <p:extLst>
              <p:ext uri="{D42A27DB-BD31-4B8C-83A1-F6EECF244321}">
                <p14:modId xmlns:p14="http://schemas.microsoft.com/office/powerpoint/2010/main" val="4236771474"/>
              </p:ext>
            </p:extLst>
          </p:nvPr>
        </p:nvGraphicFramePr>
        <p:xfrm>
          <a:off x="565311" y="1420134"/>
          <a:ext cx="5381626" cy="4216702"/>
        </p:xfrm>
        <a:graphic>
          <a:graphicData uri="http://schemas.openxmlformats.org/drawingml/2006/table">
            <a:tbl>
              <a:tblPr firstRow="1" firstCol="1" bandRow="1"/>
              <a:tblGrid>
                <a:gridCol w="801093">
                  <a:extLst>
                    <a:ext uri="{9D8B030D-6E8A-4147-A177-3AD203B41FA5}">
                      <a16:colId xmlns:a16="http://schemas.microsoft.com/office/drawing/2014/main" val="20000"/>
                    </a:ext>
                  </a:extLst>
                </a:gridCol>
                <a:gridCol w="1047046">
                  <a:extLst>
                    <a:ext uri="{9D8B030D-6E8A-4147-A177-3AD203B41FA5}">
                      <a16:colId xmlns:a16="http://schemas.microsoft.com/office/drawing/2014/main" val="20001"/>
                    </a:ext>
                  </a:extLst>
                </a:gridCol>
                <a:gridCol w="1227077">
                  <a:extLst>
                    <a:ext uri="{9D8B030D-6E8A-4147-A177-3AD203B41FA5}">
                      <a16:colId xmlns:a16="http://schemas.microsoft.com/office/drawing/2014/main" val="20002"/>
                    </a:ext>
                  </a:extLst>
                </a:gridCol>
                <a:gridCol w="2306410">
                  <a:extLst>
                    <a:ext uri="{9D8B030D-6E8A-4147-A177-3AD203B41FA5}">
                      <a16:colId xmlns:a16="http://schemas.microsoft.com/office/drawing/2014/main" val="20003"/>
                    </a:ext>
                  </a:extLst>
                </a:gridCol>
              </a:tblGrid>
              <a:tr h="33303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類別</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職組</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職系</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Adobe 繁黑體 Std B" panose="020B0700000000000000" pitchFamily="34" charset="-120"/>
                          <a:ea typeface="Adobe 繁黑體 Std B" panose="020B0700000000000000" pitchFamily="34" charset="-120"/>
                        </a:rPr>
                        <a:t>類科</a:t>
                      </a:r>
                      <a:endParaRPr lang="zh-TW" sz="16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0"/>
                  </a:ext>
                </a:extLst>
              </a:tr>
              <a:tr h="388367">
                <a:tc rowSpan="10">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rgbClr val="FF0000"/>
                          </a:solidFill>
                          <a:effectLst/>
                          <a:latin typeface="Adobe 繁黑體 Std B" panose="020B0700000000000000" pitchFamily="34" charset="-120"/>
                          <a:ea typeface="Adobe 繁黑體 Std B" panose="020B0700000000000000" pitchFamily="34" charset="-120"/>
                        </a:rPr>
                        <a:t>技術類</a:t>
                      </a:r>
                      <a:endParaRPr lang="zh-TW" sz="1600" kern="100" dirty="0">
                        <a:solidFill>
                          <a:srgbClr val="FF0000"/>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rowSpan="5">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農林漁牧</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農業技術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農業技術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1"/>
                  </a:ext>
                </a:extLst>
              </a:tr>
              <a:tr h="388367">
                <a:tc vMerge="1">
                  <a:txBody>
                    <a:bodyPr/>
                    <a:lstStyle/>
                    <a:p>
                      <a:endParaRPr lang="zh-TW" altLang="en-US"/>
                    </a:p>
                  </a:txBody>
                  <a:tcPr/>
                </a:tc>
                <a:tc vMerge="1">
                  <a:txBody>
                    <a:bodyPr/>
                    <a:lstStyle/>
                    <a:p>
                      <a:pPr algn="ctr">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園藝</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2"/>
                  </a:ext>
                </a:extLst>
              </a:tr>
              <a:tr h="388367">
                <a:tc vMerge="1">
                  <a:txBody>
                    <a:bodyPr/>
                    <a:lstStyle/>
                    <a:p>
                      <a:endParaRPr lang="zh-TW" altLang="en-US"/>
                    </a:p>
                  </a:txBody>
                  <a:tcPr/>
                </a:tc>
                <a:tc vMerge="1">
                  <a:txBody>
                    <a:bodyPr/>
                    <a:lstStyle/>
                    <a:p>
                      <a:pPr algn="ctr">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林業技術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林業技術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3"/>
                  </a:ext>
                </a:extLst>
              </a:tr>
              <a:tr h="388367">
                <a:tc vMerge="1">
                  <a:txBody>
                    <a:bodyPr/>
                    <a:lstStyle/>
                    <a:p>
                      <a:endParaRPr lang="zh-TW" altLang="en-US"/>
                    </a:p>
                  </a:txBody>
                  <a:tcPr/>
                </a:tc>
                <a:tc vMerge="1">
                  <a:txBody>
                    <a:bodyPr/>
                    <a:lstStyle/>
                    <a:p>
                      <a:pPr algn="ctr">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水產技術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漁業技術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4"/>
                  </a:ext>
                </a:extLst>
              </a:tr>
              <a:tr h="388367">
                <a:tc vMerge="1">
                  <a:txBody>
                    <a:bodyPr/>
                    <a:lstStyle/>
                    <a:p>
                      <a:endParaRPr lang="zh-TW" altLang="en-US"/>
                    </a:p>
                  </a:txBody>
                  <a:tcPr/>
                </a:tc>
                <a:tc vMerge="1">
                  <a:txBody>
                    <a:bodyPr/>
                    <a:lstStyle/>
                    <a:p>
                      <a:pPr algn="ctr">
                        <a:spcAft>
                          <a:spcPts val="0"/>
                        </a:spcAft>
                      </a:pP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養殖技術</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5"/>
                  </a:ext>
                </a:extLst>
              </a:tr>
              <a:tr h="388367">
                <a:tc vMerge="1">
                  <a:txBody>
                    <a:bodyPr/>
                    <a:lstStyle/>
                    <a:p>
                      <a:endParaRPr lang="zh-TW" altLang="en-US" dirty="0"/>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rowSpan="5">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建設工程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rowSpan="4">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土木工程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土木工程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6"/>
                  </a:ext>
                </a:extLst>
              </a:tr>
              <a:tr h="3883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水利工程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7"/>
                  </a:ext>
                </a:extLst>
              </a:tr>
              <a:tr h="3883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環境工程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8"/>
                  </a:ext>
                </a:extLst>
              </a:tr>
              <a:tr h="3883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水土保持工程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9"/>
                  </a:ext>
                </a:extLst>
              </a:tr>
              <a:tr h="388367">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建築工程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建築工程</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10"/>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4237208191"/>
              </p:ext>
            </p:extLst>
          </p:nvPr>
        </p:nvGraphicFramePr>
        <p:xfrm>
          <a:off x="6244822" y="1420134"/>
          <a:ext cx="5619750" cy="4187712"/>
        </p:xfrm>
        <a:graphic>
          <a:graphicData uri="http://schemas.openxmlformats.org/drawingml/2006/table">
            <a:tbl>
              <a:tblPr firstRow="1" firstCol="1" bandRow="1"/>
              <a:tblGrid>
                <a:gridCol w="1273543">
                  <a:extLst>
                    <a:ext uri="{9D8B030D-6E8A-4147-A177-3AD203B41FA5}">
                      <a16:colId xmlns:a16="http://schemas.microsoft.com/office/drawing/2014/main" val="20000"/>
                    </a:ext>
                  </a:extLst>
                </a:gridCol>
                <a:gridCol w="1364507">
                  <a:extLst>
                    <a:ext uri="{9D8B030D-6E8A-4147-A177-3AD203B41FA5}">
                      <a16:colId xmlns:a16="http://schemas.microsoft.com/office/drawing/2014/main" val="20001"/>
                    </a:ext>
                  </a:extLst>
                </a:gridCol>
                <a:gridCol w="2981700">
                  <a:extLst>
                    <a:ext uri="{9D8B030D-6E8A-4147-A177-3AD203B41FA5}">
                      <a16:colId xmlns:a16="http://schemas.microsoft.com/office/drawing/2014/main" val="20002"/>
                    </a:ext>
                  </a:extLst>
                </a:gridCol>
              </a:tblGrid>
              <a:tr h="361284">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altLang="en-US"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職組</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76200" algn="ctr">
                        <a:spcAft>
                          <a:spcPts val="0"/>
                        </a:spcAft>
                      </a:pPr>
                      <a:r>
                        <a:rPr lang="zh-TW" altLang="en-US"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職系</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marL="76200" algn="ctr">
                        <a:spcAft>
                          <a:spcPts val="0"/>
                        </a:spcAft>
                      </a:pPr>
                      <a:r>
                        <a:rPr lang="zh-TW" altLang="en-US"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類科</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0"/>
                  </a:ext>
                </a:extLst>
              </a:tr>
              <a:tr h="318869">
                <a:tc rowSpan="3">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國土規劃</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測量製圖</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測量製圖</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1"/>
                  </a:ext>
                </a:extLst>
              </a:tr>
              <a:tr h="31886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都市計畫</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都市計畫技術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2"/>
                  </a:ext>
                </a:extLst>
              </a:tr>
              <a:tr h="31886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景觀設計</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景觀</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3"/>
                  </a:ext>
                </a:extLst>
              </a:tr>
              <a:tr h="318869">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衛生醫藥</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衛生技術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衛生技術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4"/>
                  </a:ext>
                </a:extLst>
              </a:tr>
              <a:tr h="318869">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交通技術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交通技術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交通技術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5"/>
                  </a:ext>
                </a:extLst>
              </a:tr>
              <a:tr h="318869">
                <a:tc rowSpan="4">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電資工程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rowSpan="3">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電機工程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電力工程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6"/>
                  </a:ext>
                </a:extLst>
              </a:tr>
              <a:tr h="318869">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電子工程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7"/>
                  </a:ext>
                </a:extLst>
              </a:tr>
              <a:tr h="318869">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電信工程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08"/>
                  </a:ext>
                </a:extLst>
              </a:tr>
              <a:tr h="318869">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資訊處理</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資訊處理</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09"/>
                  </a:ext>
                </a:extLst>
              </a:tr>
              <a:tr h="318869">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機械工程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機械工程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機械工程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10"/>
                  </a:ext>
                </a:extLst>
              </a:tr>
              <a:tr h="318869">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環資技術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環資技術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環保技術</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extLst>
                  <a:ext uri="{0D108BD9-81ED-4DB2-BD59-A6C34878D82A}">
                    <a16:rowId xmlns:a16="http://schemas.microsoft.com/office/drawing/2014/main" val="10011"/>
                  </a:ext>
                </a:extLst>
              </a:tr>
              <a:tr h="318869">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化學工程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化學工程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化學工程</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rgbClr val="7030A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B7712">
                        <a:lumMod val="40000"/>
                        <a:lumOff val="60000"/>
                      </a:srgbClr>
                    </a:solidFill>
                  </a:tcPr>
                </a:tc>
                <a:extLst>
                  <a:ext uri="{0D108BD9-81ED-4DB2-BD59-A6C34878D82A}">
                    <a16:rowId xmlns:a16="http://schemas.microsoft.com/office/drawing/2014/main" val="10012"/>
                  </a:ext>
                </a:extLst>
              </a:tr>
            </a:tbl>
          </a:graphicData>
        </a:graphic>
      </p:graphicFrame>
      <p:sp>
        <p:nvSpPr>
          <p:cNvPr id="7" name="投影片編號版面配置區 6"/>
          <p:cNvSpPr>
            <a:spLocks noGrp="1"/>
          </p:cNvSpPr>
          <p:nvPr>
            <p:ph type="sldNum" sz="quarter" idx="12"/>
          </p:nvPr>
        </p:nvSpPr>
        <p:spPr>
          <a:xfrm>
            <a:off x="11181521" y="6247019"/>
            <a:ext cx="798443" cy="365125"/>
          </a:xfrm>
        </p:spPr>
        <p:txBody>
          <a:bodyPr/>
          <a:lstStyle/>
          <a:p>
            <a:fld id="{517814F9-BBE9-48E3-9C5C-39AEFA1A2946}" type="slidenum">
              <a:rPr lang="zh-CN" altLang="en-US" smtClean="0">
                <a:solidFill>
                  <a:schemeClr val="tx1"/>
                </a:solidFill>
              </a:rPr>
              <a:t>12</a:t>
            </a:fld>
            <a:endParaRPr lang="zh-CN" altLang="en-US" dirty="0">
              <a:solidFill>
                <a:schemeClr val="tx1"/>
              </a:solidFill>
            </a:endParaRPr>
          </a:p>
        </p:txBody>
      </p:sp>
    </p:spTree>
    <p:extLst>
      <p:ext uri="{BB962C8B-B14F-4D97-AF65-F5344CB8AC3E}">
        <p14:creationId xmlns:p14="http://schemas.microsoft.com/office/powerpoint/2010/main" val="295669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0783956" y="6376228"/>
            <a:ext cx="12556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814F9-BBE9-48E3-9C5C-39AEFA1A2946}" type="slidenum">
              <a:rPr kumimoji="0" lang="zh-CN" altLang="en-US" sz="1200" b="0" i="0" u="none" strike="noStrike" kern="1200" cap="none" spc="0" normalizeH="0" baseline="0" noProof="0" smtClean="0">
                <a:ln>
                  <a:noFill/>
                </a:ln>
                <a:solidFill>
                  <a:prstClr val="black"/>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874349601"/>
              </p:ext>
            </p:extLst>
          </p:nvPr>
        </p:nvGraphicFramePr>
        <p:xfrm>
          <a:off x="395653" y="536331"/>
          <a:ext cx="10902462" cy="5635871"/>
        </p:xfrm>
        <a:graphic>
          <a:graphicData uri="http://schemas.openxmlformats.org/drawingml/2006/table">
            <a:tbl>
              <a:tblPr firstRow="1" bandRow="1">
                <a:tableStyleId>{5C22544A-7EE6-4342-B048-85BDC9FD1C3A}</a:tableStyleId>
              </a:tblPr>
              <a:tblGrid>
                <a:gridCol w="4176347">
                  <a:extLst>
                    <a:ext uri="{9D8B030D-6E8A-4147-A177-3AD203B41FA5}">
                      <a16:colId xmlns:a16="http://schemas.microsoft.com/office/drawing/2014/main" val="254897265"/>
                    </a:ext>
                  </a:extLst>
                </a:gridCol>
                <a:gridCol w="6726115">
                  <a:extLst>
                    <a:ext uri="{9D8B030D-6E8A-4147-A177-3AD203B41FA5}">
                      <a16:colId xmlns:a16="http://schemas.microsoft.com/office/drawing/2014/main" val="4273433401"/>
                    </a:ext>
                  </a:extLst>
                </a:gridCol>
              </a:tblGrid>
              <a:tr h="782165">
                <a:tc gridSpan="2">
                  <a:txBody>
                    <a:bodyPr/>
                    <a:lstStyle/>
                    <a:p>
                      <a:pPr algn="ctr"/>
                      <a:r>
                        <a:rPr lang="zh-TW" altLang="en-US" sz="3200" dirty="0" smtClean="0"/>
                        <a:t>肆：</a:t>
                      </a:r>
                      <a:r>
                        <a:rPr lang="en-US" altLang="zh-TW" sz="3200" dirty="0" smtClean="0"/>
                        <a:t>113</a:t>
                      </a:r>
                      <a:r>
                        <a:rPr lang="zh-TW" altLang="en-US" sz="3200" dirty="0" smtClean="0"/>
                        <a:t>年離島特考報名及資格資訊</a:t>
                      </a:r>
                      <a:endParaRPr lang="zh-TW" altLang="en-US" sz="3200" dirty="0"/>
                    </a:p>
                  </a:txBody>
                  <a:tcPr/>
                </a:tc>
                <a:tc hMerge="1">
                  <a:txBody>
                    <a:bodyPr/>
                    <a:lstStyle/>
                    <a:p>
                      <a:endParaRPr lang="zh-TW" altLang="en-US" dirty="0"/>
                    </a:p>
                  </a:txBody>
                  <a:tcPr/>
                </a:tc>
                <a:extLst>
                  <a:ext uri="{0D108BD9-81ED-4DB2-BD59-A6C34878D82A}">
                    <a16:rowId xmlns:a16="http://schemas.microsoft.com/office/drawing/2014/main" val="211511646"/>
                  </a:ext>
                </a:extLst>
              </a:tr>
              <a:tr h="2507211">
                <a:tc>
                  <a:txBody>
                    <a:bodyPr/>
                    <a:lstStyle/>
                    <a:p>
                      <a:r>
                        <a:rPr lang="zh-TW" altLang="en-US" sz="3200" dirty="0" smtClean="0"/>
                        <a:t>考試缺額公告日期</a:t>
                      </a:r>
                      <a:endParaRPr lang="zh-TW" altLang="en-US" sz="3200" dirty="0"/>
                    </a:p>
                  </a:txBody>
                  <a:tcPr/>
                </a:tc>
                <a:tc>
                  <a:txBody>
                    <a:bodyPr/>
                    <a:lstStyle/>
                    <a:p>
                      <a:r>
                        <a:rPr lang="zh-TW" altLang="en-US" sz="3200" dirty="0" smtClean="0"/>
                        <a:t>依照</a:t>
                      </a:r>
                      <a:r>
                        <a:rPr lang="en-US" altLang="zh-TW" sz="3200" dirty="0" smtClean="0"/>
                        <a:t>112</a:t>
                      </a:r>
                      <a:r>
                        <a:rPr lang="zh-TW" altLang="en-US" sz="3200" dirty="0" smtClean="0"/>
                        <a:t>年地方特考連江縣考區錄取情形</a:t>
                      </a:r>
                      <a:r>
                        <a:rPr lang="en-US" altLang="zh-TW" sz="3200" dirty="0" smtClean="0"/>
                        <a:t>(</a:t>
                      </a:r>
                      <a:r>
                        <a:rPr lang="zh-TW" altLang="en-US" sz="3200" dirty="0" smtClean="0"/>
                        <a:t>預定</a:t>
                      </a:r>
                      <a:r>
                        <a:rPr lang="en-US" altLang="zh-TW" sz="3200" dirty="0" smtClean="0"/>
                        <a:t>113</a:t>
                      </a:r>
                      <a:r>
                        <a:rPr lang="zh-TW" altLang="en-US" sz="3200" dirty="0" smtClean="0"/>
                        <a:t>年</a:t>
                      </a:r>
                      <a:r>
                        <a:rPr lang="en-US" altLang="zh-TW" sz="3200" dirty="0" smtClean="0"/>
                        <a:t>3</a:t>
                      </a:r>
                      <a:r>
                        <a:rPr lang="zh-TW" altLang="en-US" sz="3200" dirty="0" smtClean="0"/>
                        <a:t>月</a:t>
                      </a:r>
                      <a:r>
                        <a:rPr lang="en-US" altLang="zh-TW" sz="3200" dirty="0" smtClean="0"/>
                        <a:t>5</a:t>
                      </a:r>
                      <a:r>
                        <a:rPr lang="zh-TW" altLang="en-US" sz="3200" dirty="0" smtClean="0"/>
                        <a:t>日榜示</a:t>
                      </a:r>
                      <a:r>
                        <a:rPr lang="en-US" altLang="zh-TW" sz="3200" dirty="0" smtClean="0"/>
                        <a:t>)</a:t>
                      </a:r>
                      <a:r>
                        <a:rPr lang="zh-TW" altLang="en-US" sz="3200" dirty="0" smtClean="0"/>
                        <a:t>，推估提列離島特考考試類科，依往例</a:t>
                      </a:r>
                      <a:r>
                        <a:rPr lang="zh-TW" altLang="en-US" sz="3200" dirty="0" smtClean="0">
                          <a:solidFill>
                            <a:srgbClr val="FF0000"/>
                          </a:solidFill>
                        </a:rPr>
                        <a:t>簡章約</a:t>
                      </a:r>
                      <a:r>
                        <a:rPr lang="en-US" altLang="zh-TW" sz="3200" dirty="0" smtClean="0">
                          <a:solidFill>
                            <a:srgbClr val="FF0000"/>
                          </a:solidFill>
                        </a:rPr>
                        <a:t>113</a:t>
                      </a:r>
                      <a:r>
                        <a:rPr lang="zh-TW" altLang="en-US" sz="3200" dirty="0" smtClean="0">
                          <a:solidFill>
                            <a:srgbClr val="FF0000"/>
                          </a:solidFill>
                        </a:rPr>
                        <a:t>年</a:t>
                      </a:r>
                      <a:r>
                        <a:rPr lang="en-US" altLang="zh-TW" sz="3200" dirty="0" smtClean="0">
                          <a:solidFill>
                            <a:srgbClr val="FF0000"/>
                          </a:solidFill>
                        </a:rPr>
                        <a:t>8</a:t>
                      </a:r>
                      <a:r>
                        <a:rPr lang="zh-TW" altLang="en-US" sz="3200" dirty="0" smtClean="0">
                          <a:solidFill>
                            <a:srgbClr val="FF0000"/>
                          </a:solidFill>
                        </a:rPr>
                        <a:t>月上旬公告</a:t>
                      </a:r>
                      <a:r>
                        <a:rPr lang="zh-TW" altLang="en-US" sz="3200" dirty="0" smtClean="0"/>
                        <a:t>。</a:t>
                      </a:r>
                      <a:endParaRPr lang="zh-TW" altLang="en-US" sz="3200" dirty="0"/>
                    </a:p>
                  </a:txBody>
                  <a:tcPr/>
                </a:tc>
                <a:extLst>
                  <a:ext uri="{0D108BD9-81ED-4DB2-BD59-A6C34878D82A}">
                    <a16:rowId xmlns:a16="http://schemas.microsoft.com/office/drawing/2014/main" val="4110879284"/>
                  </a:ext>
                </a:extLst>
              </a:tr>
              <a:tr h="782165">
                <a:tc>
                  <a:txBody>
                    <a:bodyPr/>
                    <a:lstStyle/>
                    <a:p>
                      <a:r>
                        <a:rPr lang="zh-TW" altLang="en-US" sz="3200" dirty="0" smtClean="0"/>
                        <a:t>報名日期</a:t>
                      </a:r>
                      <a:endParaRPr lang="zh-TW" altLang="en-US" sz="3200" dirty="0"/>
                    </a:p>
                  </a:txBody>
                  <a:tcPr/>
                </a:tc>
                <a:tc>
                  <a:txBody>
                    <a:bodyPr/>
                    <a:lstStyle/>
                    <a:p>
                      <a:r>
                        <a:rPr lang="en-US" altLang="zh-TW" sz="3200" dirty="0" smtClean="0"/>
                        <a:t>113.09.10(</a:t>
                      </a:r>
                      <a:r>
                        <a:rPr lang="zh-TW" altLang="en-US" sz="3200" dirty="0" smtClean="0"/>
                        <a:t>二</a:t>
                      </a:r>
                      <a:r>
                        <a:rPr lang="en-US" altLang="zh-TW" sz="3200" dirty="0" smtClean="0"/>
                        <a:t>) - 09.19(</a:t>
                      </a:r>
                      <a:r>
                        <a:rPr lang="zh-TW" altLang="en-US" sz="3200" dirty="0" smtClean="0"/>
                        <a:t>四</a:t>
                      </a:r>
                      <a:r>
                        <a:rPr lang="en-US" altLang="zh-TW" sz="3200" dirty="0" smtClean="0"/>
                        <a:t>)</a:t>
                      </a:r>
                      <a:endParaRPr lang="zh-TW" altLang="en-US" sz="3200" dirty="0"/>
                    </a:p>
                  </a:txBody>
                  <a:tcPr/>
                </a:tc>
                <a:extLst>
                  <a:ext uri="{0D108BD9-81ED-4DB2-BD59-A6C34878D82A}">
                    <a16:rowId xmlns:a16="http://schemas.microsoft.com/office/drawing/2014/main" val="2095523645"/>
                  </a:ext>
                </a:extLst>
              </a:tr>
              <a:tr h="782165">
                <a:tc>
                  <a:txBody>
                    <a:bodyPr/>
                    <a:lstStyle/>
                    <a:p>
                      <a:r>
                        <a:rPr lang="zh-TW" altLang="en-US" sz="3200" dirty="0" smtClean="0"/>
                        <a:t>第一試筆試</a:t>
                      </a:r>
                      <a:endParaRPr lang="zh-TW" altLang="en-US" sz="3200" dirty="0"/>
                    </a:p>
                  </a:txBody>
                  <a:tcPr/>
                </a:tc>
                <a:tc>
                  <a:txBody>
                    <a:bodyPr/>
                    <a:lstStyle/>
                    <a:p>
                      <a:r>
                        <a:rPr lang="en-US" altLang="zh-TW" sz="3200" dirty="0" smtClean="0"/>
                        <a:t>113.12.07(</a:t>
                      </a:r>
                      <a:r>
                        <a:rPr lang="zh-TW" altLang="en-US" sz="3200" dirty="0" smtClean="0"/>
                        <a:t>六</a:t>
                      </a:r>
                      <a:r>
                        <a:rPr lang="en-US" altLang="zh-TW" sz="3200" dirty="0" smtClean="0"/>
                        <a:t>) - 12.09(</a:t>
                      </a:r>
                      <a:r>
                        <a:rPr lang="zh-TW" altLang="en-US" sz="3200" dirty="0" smtClean="0"/>
                        <a:t>一</a:t>
                      </a:r>
                      <a:r>
                        <a:rPr lang="en-US" altLang="zh-TW" sz="3200" dirty="0" smtClean="0"/>
                        <a:t>)</a:t>
                      </a:r>
                      <a:endParaRPr lang="zh-TW" altLang="en-US" sz="3200" dirty="0"/>
                    </a:p>
                  </a:txBody>
                  <a:tcPr/>
                </a:tc>
                <a:extLst>
                  <a:ext uri="{0D108BD9-81ED-4DB2-BD59-A6C34878D82A}">
                    <a16:rowId xmlns:a16="http://schemas.microsoft.com/office/drawing/2014/main" val="3729954692"/>
                  </a:ext>
                </a:extLst>
              </a:tr>
              <a:tr h="782165">
                <a:tc>
                  <a:txBody>
                    <a:bodyPr/>
                    <a:lstStyle/>
                    <a:p>
                      <a:r>
                        <a:rPr lang="zh-TW" altLang="en-US" sz="3200" dirty="0" smtClean="0"/>
                        <a:t>第二試口試</a:t>
                      </a:r>
                      <a:endParaRPr lang="zh-TW" altLang="en-US" sz="3200" dirty="0"/>
                    </a:p>
                  </a:txBody>
                  <a:tcPr/>
                </a:tc>
                <a:tc>
                  <a:txBody>
                    <a:bodyPr/>
                    <a:lstStyle/>
                    <a:p>
                      <a:r>
                        <a:rPr lang="en-US" altLang="zh-TW" sz="3200" dirty="0" smtClean="0"/>
                        <a:t>114.04.12(</a:t>
                      </a:r>
                      <a:r>
                        <a:rPr lang="zh-TW" altLang="en-US" sz="3200" dirty="0" smtClean="0"/>
                        <a:t>六</a:t>
                      </a:r>
                      <a:r>
                        <a:rPr lang="en-US" altLang="zh-TW" sz="3200" dirty="0" smtClean="0"/>
                        <a:t>)</a:t>
                      </a:r>
                      <a:endParaRPr lang="zh-TW" altLang="en-US" sz="3200" dirty="0"/>
                    </a:p>
                  </a:txBody>
                  <a:tcPr/>
                </a:tc>
                <a:extLst>
                  <a:ext uri="{0D108BD9-81ED-4DB2-BD59-A6C34878D82A}">
                    <a16:rowId xmlns:a16="http://schemas.microsoft.com/office/drawing/2014/main" val="1641766724"/>
                  </a:ext>
                </a:extLst>
              </a:tr>
            </a:tbl>
          </a:graphicData>
        </a:graphic>
      </p:graphicFrame>
    </p:spTree>
    <p:extLst>
      <p:ext uri="{BB962C8B-B14F-4D97-AF65-F5344CB8AC3E}">
        <p14:creationId xmlns:p14="http://schemas.microsoft.com/office/powerpoint/2010/main" val="2088129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0783956" y="6376228"/>
            <a:ext cx="12556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814F9-BBE9-48E3-9C5C-39AEFA1A2946}" type="slidenum">
              <a:rPr kumimoji="0" lang="zh-CN" altLang="en-US" sz="1200" b="0" i="0" u="none" strike="noStrike" kern="1200" cap="none" spc="0" normalizeH="0" baseline="0" noProof="0" smtClean="0">
                <a:ln>
                  <a:noFill/>
                </a:ln>
                <a:solidFill>
                  <a:prstClr val="black"/>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1295684402"/>
              </p:ext>
            </p:extLst>
          </p:nvPr>
        </p:nvGraphicFramePr>
        <p:xfrm>
          <a:off x="395653" y="536331"/>
          <a:ext cx="10902462" cy="6725765"/>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254897265"/>
                    </a:ext>
                  </a:extLst>
                </a:gridCol>
                <a:gridCol w="8845061">
                  <a:extLst>
                    <a:ext uri="{9D8B030D-6E8A-4147-A177-3AD203B41FA5}">
                      <a16:colId xmlns:a16="http://schemas.microsoft.com/office/drawing/2014/main" val="4273433401"/>
                    </a:ext>
                  </a:extLst>
                </a:gridCol>
              </a:tblGrid>
              <a:tr h="782165">
                <a:tc gridSpan="2">
                  <a:txBody>
                    <a:bodyPr/>
                    <a:lstStyle/>
                    <a:p>
                      <a:pPr algn="ctr"/>
                      <a:r>
                        <a:rPr lang="en-US" altLang="zh-TW" sz="3200" dirty="0" smtClean="0"/>
                        <a:t>113</a:t>
                      </a:r>
                      <a:r>
                        <a:rPr lang="zh-TW" altLang="en-US" sz="3200" dirty="0" smtClean="0"/>
                        <a:t>年離島特考報名相關資訊</a:t>
                      </a:r>
                      <a:endParaRPr lang="zh-TW" altLang="en-US" sz="3200" dirty="0"/>
                    </a:p>
                  </a:txBody>
                  <a:tcPr/>
                </a:tc>
                <a:tc hMerge="1">
                  <a:txBody>
                    <a:bodyPr/>
                    <a:lstStyle/>
                    <a:p>
                      <a:endParaRPr lang="zh-TW" altLang="en-US" dirty="0"/>
                    </a:p>
                  </a:txBody>
                  <a:tcPr/>
                </a:tc>
                <a:extLst>
                  <a:ext uri="{0D108BD9-81ED-4DB2-BD59-A6C34878D82A}">
                    <a16:rowId xmlns:a16="http://schemas.microsoft.com/office/drawing/2014/main" val="211511646"/>
                  </a:ext>
                </a:extLst>
              </a:tr>
              <a:tr h="2507211">
                <a:tc>
                  <a:txBody>
                    <a:bodyPr/>
                    <a:lstStyle/>
                    <a:p>
                      <a:r>
                        <a:rPr lang="zh-TW" altLang="en-US" sz="3200" dirty="0" smtClean="0"/>
                        <a:t>報考資格</a:t>
                      </a:r>
                      <a:endParaRPr lang="en-US" altLang="zh-TW" sz="3200" dirty="0" smtClean="0"/>
                    </a:p>
                    <a:p>
                      <a:r>
                        <a:rPr lang="en-US" altLang="zh-TW" sz="3200" dirty="0" smtClean="0"/>
                        <a:t>(</a:t>
                      </a:r>
                      <a:r>
                        <a:rPr lang="zh-TW" altLang="en-US" sz="3200" dirty="0" smtClean="0"/>
                        <a:t>以常出缺考試類科列舉</a:t>
                      </a:r>
                      <a:r>
                        <a:rPr lang="en-US" altLang="zh-TW" sz="3200" dirty="0" smtClean="0"/>
                        <a:t>)</a:t>
                      </a:r>
                    </a:p>
                  </a:txBody>
                  <a:tcPr/>
                </a:tc>
                <a:tc>
                  <a:txBody>
                    <a:bodyPr/>
                    <a:lstStyle/>
                    <a:p>
                      <a:r>
                        <a:rPr lang="zh-TW" altLang="en-US" sz="3200" dirty="0" smtClean="0"/>
                        <a:t>一般行政、一般民政、經建行政：</a:t>
                      </a:r>
                      <a:endParaRPr lang="en-US" altLang="zh-TW" sz="3200" dirty="0" smtClean="0"/>
                    </a:p>
                    <a:p>
                      <a:r>
                        <a:rPr lang="zh-TW" altLang="en-US" sz="2400" dirty="0" smtClean="0">
                          <a:solidFill>
                            <a:srgbClr val="FF0000"/>
                          </a:solidFill>
                        </a:rPr>
                        <a:t>三等：</a:t>
                      </a:r>
                      <a:endParaRPr lang="en-US" altLang="zh-TW" sz="2400" dirty="0" smtClean="0">
                        <a:solidFill>
                          <a:srgbClr val="FF0000"/>
                        </a:solidFill>
                      </a:endParaRPr>
                    </a:p>
                    <a:p>
                      <a:r>
                        <a:rPr lang="zh-TW" altLang="en-US" sz="2000" dirty="0" smtClean="0">
                          <a:solidFill>
                            <a:srgbClr val="FF0000"/>
                          </a:solidFill>
                        </a:rPr>
                        <a:t>一、</a:t>
                      </a:r>
                      <a:r>
                        <a:rPr lang="zh-TW" altLang="en-US" sz="2400" dirty="0" smtClean="0">
                          <a:solidFill>
                            <a:srgbClr val="FF0000"/>
                          </a:solidFill>
                        </a:rPr>
                        <a:t>公立或依法立案之私立獨立學院以上學校或符合教育部採認規定之國外獨立學院以上學校各院、系、組、所、學位學程畢業得有證書者。</a:t>
                      </a:r>
                    </a:p>
                    <a:p>
                      <a:r>
                        <a:rPr lang="zh-TW" altLang="en-US" sz="2000" dirty="0" smtClean="0">
                          <a:solidFill>
                            <a:srgbClr val="FF0000"/>
                          </a:solidFill>
                        </a:rPr>
                        <a:t>二、經高等考試或相當高等考試之特種考試及格者。</a:t>
                      </a:r>
                    </a:p>
                    <a:p>
                      <a:r>
                        <a:rPr lang="zh-TW" altLang="en-US" sz="2000" dirty="0" smtClean="0">
                          <a:solidFill>
                            <a:srgbClr val="FF0000"/>
                          </a:solidFill>
                        </a:rPr>
                        <a:t>三、經普通考試或相當普通考試之特種考試及格滿三年者。</a:t>
                      </a:r>
                    </a:p>
                    <a:p>
                      <a:r>
                        <a:rPr lang="zh-TW" altLang="en-US" sz="2000" dirty="0" smtClean="0">
                          <a:solidFill>
                            <a:srgbClr val="FF0000"/>
                          </a:solidFill>
                        </a:rPr>
                        <a:t>四、經高等檢定考試及格者。</a:t>
                      </a:r>
                      <a:endParaRPr lang="en-US" altLang="zh-TW" sz="2000" dirty="0" smtClean="0">
                        <a:solidFill>
                          <a:srgbClr val="FF0000"/>
                        </a:solidFill>
                      </a:endParaRPr>
                    </a:p>
                    <a:p>
                      <a:r>
                        <a:rPr lang="zh-TW" altLang="en-US" sz="2400" dirty="0" smtClean="0">
                          <a:solidFill>
                            <a:srgbClr val="FF0000"/>
                          </a:solidFill>
                        </a:rPr>
                        <a:t>四等：</a:t>
                      </a:r>
                      <a:endParaRPr lang="en-US" altLang="zh-TW" sz="2400" dirty="0" smtClean="0">
                        <a:solidFill>
                          <a:srgbClr val="FF0000"/>
                        </a:solidFill>
                      </a:endParaRPr>
                    </a:p>
                    <a:p>
                      <a:r>
                        <a:rPr lang="zh-TW" altLang="en-US" sz="2000" b="0" i="0" u="none" strike="noStrike" kern="1200" baseline="0" dirty="0" smtClean="0">
                          <a:solidFill>
                            <a:srgbClr val="FF0000"/>
                          </a:solidFill>
                          <a:latin typeface="+mn-lt"/>
                          <a:ea typeface="+mn-ea"/>
                          <a:cs typeface="+mn-cs"/>
                        </a:rPr>
                        <a:t>一、具有三等考試應考資格第一款資格者。</a:t>
                      </a:r>
                    </a:p>
                    <a:p>
                      <a:r>
                        <a:rPr lang="zh-TW" altLang="en-US" sz="2000" b="0" i="0" u="none" strike="noStrike" kern="1200" baseline="0" dirty="0" smtClean="0">
                          <a:solidFill>
                            <a:srgbClr val="FF0000"/>
                          </a:solidFill>
                          <a:latin typeface="+mn-lt"/>
                          <a:ea typeface="+mn-ea"/>
                          <a:cs typeface="+mn-cs"/>
                        </a:rPr>
                        <a:t>二、</a:t>
                      </a:r>
                      <a:r>
                        <a:rPr lang="zh-TW" altLang="en-US" sz="2400" b="0" i="0" u="none" strike="noStrike" kern="1200" baseline="0" dirty="0" smtClean="0">
                          <a:solidFill>
                            <a:srgbClr val="FF0000"/>
                          </a:solidFill>
                          <a:latin typeface="+mn-lt"/>
                          <a:ea typeface="+mn-ea"/>
                          <a:cs typeface="+mn-cs"/>
                        </a:rPr>
                        <a:t>公立或依法立案之私立職業學校、高級中學以上學校或國外相當學制以上學校畢業得有證書者。</a:t>
                      </a:r>
                    </a:p>
                    <a:p>
                      <a:r>
                        <a:rPr lang="zh-TW" altLang="en-US" sz="2000" b="0" i="0" u="none" strike="noStrike" kern="1200" baseline="0" dirty="0" smtClean="0">
                          <a:solidFill>
                            <a:srgbClr val="FF0000"/>
                          </a:solidFill>
                          <a:latin typeface="+mn-lt"/>
                          <a:ea typeface="+mn-ea"/>
                          <a:cs typeface="+mn-cs"/>
                        </a:rPr>
                        <a:t>三、經普通考試以上考試或相當普通考試以上之特種考試及格者。</a:t>
                      </a:r>
                    </a:p>
                    <a:p>
                      <a:r>
                        <a:rPr lang="zh-TW" altLang="en-US" sz="2000" b="0" i="0" u="none" strike="noStrike" kern="1200" baseline="0" dirty="0" smtClean="0">
                          <a:solidFill>
                            <a:srgbClr val="FF0000"/>
                          </a:solidFill>
                          <a:latin typeface="+mn-lt"/>
                          <a:ea typeface="+mn-ea"/>
                          <a:cs typeface="+mn-cs"/>
                        </a:rPr>
                        <a:t>四、經初等考試或相當初等考試之特種考試及格滿三年者。</a:t>
                      </a:r>
                    </a:p>
                    <a:p>
                      <a:r>
                        <a:rPr lang="zh-TW" altLang="en-US" sz="2000" b="0" i="0" u="none" strike="noStrike" kern="1200" baseline="0" dirty="0" smtClean="0">
                          <a:solidFill>
                            <a:srgbClr val="FF0000"/>
                          </a:solidFill>
                          <a:latin typeface="+mn-lt"/>
                          <a:ea typeface="+mn-ea"/>
                          <a:cs typeface="+mn-cs"/>
                        </a:rPr>
                        <a:t>五、經高等或普通檢定考試及格者</a:t>
                      </a:r>
                      <a:r>
                        <a:rPr lang="zh-TW" altLang="en-US" sz="2000" b="0" i="0" u="none" strike="noStrike" kern="1200" baseline="0" dirty="0" smtClean="0">
                          <a:solidFill>
                            <a:schemeClr val="dk1"/>
                          </a:solidFill>
                          <a:latin typeface="+mn-lt"/>
                          <a:ea typeface="+mn-ea"/>
                          <a:cs typeface="+mn-cs"/>
                        </a:rPr>
                        <a:t>。</a:t>
                      </a:r>
                      <a:endParaRPr lang="en-US" altLang="zh-TW" sz="2000" dirty="0" smtClean="0">
                        <a:solidFill>
                          <a:srgbClr val="FF0000"/>
                        </a:solidFill>
                      </a:endParaRPr>
                    </a:p>
                    <a:p>
                      <a:endParaRPr lang="en-US" altLang="zh-TW" sz="2000" dirty="0" smtClean="0">
                        <a:solidFill>
                          <a:srgbClr val="FF0000"/>
                        </a:solidFill>
                      </a:endParaRPr>
                    </a:p>
                    <a:p>
                      <a:endParaRPr lang="en-US" altLang="zh-TW" sz="2400" dirty="0" smtClean="0"/>
                    </a:p>
                  </a:txBody>
                  <a:tcPr/>
                </a:tc>
                <a:extLst>
                  <a:ext uri="{0D108BD9-81ED-4DB2-BD59-A6C34878D82A}">
                    <a16:rowId xmlns:a16="http://schemas.microsoft.com/office/drawing/2014/main" val="4110879284"/>
                  </a:ext>
                </a:extLst>
              </a:tr>
            </a:tbl>
          </a:graphicData>
        </a:graphic>
      </p:graphicFrame>
    </p:spTree>
    <p:extLst>
      <p:ext uri="{BB962C8B-B14F-4D97-AF65-F5344CB8AC3E}">
        <p14:creationId xmlns:p14="http://schemas.microsoft.com/office/powerpoint/2010/main" val="2759043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0783956" y="6376228"/>
            <a:ext cx="12556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814F9-BBE9-48E3-9C5C-39AEFA1A2946}" type="slidenum">
              <a:rPr kumimoji="0" lang="zh-CN" altLang="en-US" sz="1200" b="0" i="0" u="none" strike="noStrike" kern="1200" cap="none" spc="0" normalizeH="0" baseline="0" noProof="0" smtClean="0">
                <a:ln>
                  <a:noFill/>
                </a:ln>
                <a:solidFill>
                  <a:prstClr val="black"/>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1134713817"/>
              </p:ext>
            </p:extLst>
          </p:nvPr>
        </p:nvGraphicFramePr>
        <p:xfrm>
          <a:off x="395653" y="536331"/>
          <a:ext cx="10902462" cy="6055205"/>
        </p:xfrm>
        <a:graphic>
          <a:graphicData uri="http://schemas.openxmlformats.org/drawingml/2006/table">
            <a:tbl>
              <a:tblPr firstRow="1" bandRow="1">
                <a:tableStyleId>{5C22544A-7EE6-4342-B048-85BDC9FD1C3A}</a:tableStyleId>
              </a:tblPr>
              <a:tblGrid>
                <a:gridCol w="2057401">
                  <a:extLst>
                    <a:ext uri="{9D8B030D-6E8A-4147-A177-3AD203B41FA5}">
                      <a16:colId xmlns:a16="http://schemas.microsoft.com/office/drawing/2014/main" val="254897265"/>
                    </a:ext>
                  </a:extLst>
                </a:gridCol>
                <a:gridCol w="8845061">
                  <a:extLst>
                    <a:ext uri="{9D8B030D-6E8A-4147-A177-3AD203B41FA5}">
                      <a16:colId xmlns:a16="http://schemas.microsoft.com/office/drawing/2014/main" val="4273433401"/>
                    </a:ext>
                  </a:extLst>
                </a:gridCol>
              </a:tblGrid>
              <a:tr h="782165">
                <a:tc gridSpan="2">
                  <a:txBody>
                    <a:bodyPr/>
                    <a:lstStyle/>
                    <a:p>
                      <a:pPr algn="ctr"/>
                      <a:r>
                        <a:rPr lang="en-US" altLang="zh-TW" sz="3200" dirty="0" smtClean="0"/>
                        <a:t>113</a:t>
                      </a:r>
                      <a:r>
                        <a:rPr lang="zh-TW" altLang="en-US" sz="3200" dirty="0" smtClean="0"/>
                        <a:t>年離島特考報名相關資訊</a:t>
                      </a:r>
                      <a:endParaRPr lang="zh-TW" altLang="en-US" sz="3200" dirty="0"/>
                    </a:p>
                  </a:txBody>
                  <a:tcPr/>
                </a:tc>
                <a:tc hMerge="1">
                  <a:txBody>
                    <a:bodyPr/>
                    <a:lstStyle/>
                    <a:p>
                      <a:endParaRPr lang="zh-TW" altLang="en-US" dirty="0"/>
                    </a:p>
                  </a:txBody>
                  <a:tcPr/>
                </a:tc>
                <a:extLst>
                  <a:ext uri="{0D108BD9-81ED-4DB2-BD59-A6C34878D82A}">
                    <a16:rowId xmlns:a16="http://schemas.microsoft.com/office/drawing/2014/main" val="211511646"/>
                  </a:ext>
                </a:extLst>
              </a:tr>
              <a:tr h="2507211">
                <a:tc>
                  <a:txBody>
                    <a:bodyPr/>
                    <a:lstStyle/>
                    <a:p>
                      <a:r>
                        <a:rPr lang="zh-TW" altLang="en-US" sz="3200" dirty="0" smtClean="0"/>
                        <a:t>報考資格</a:t>
                      </a:r>
                      <a:endParaRPr lang="en-US" altLang="zh-TW" sz="3200" dirty="0" smtClean="0"/>
                    </a:p>
                    <a:p>
                      <a:r>
                        <a:rPr lang="en-US" altLang="zh-TW" sz="3200" dirty="0" smtClean="0"/>
                        <a:t>(</a:t>
                      </a:r>
                      <a:r>
                        <a:rPr lang="zh-TW" altLang="en-US" sz="3200" dirty="0" smtClean="0"/>
                        <a:t>以常出缺考試類科列舉</a:t>
                      </a:r>
                      <a:r>
                        <a:rPr lang="en-US" altLang="zh-TW" sz="3200" dirty="0" smtClean="0"/>
                        <a:t>)</a:t>
                      </a:r>
                    </a:p>
                  </a:txBody>
                  <a:tcPr/>
                </a:tc>
                <a:tc>
                  <a:txBody>
                    <a:bodyPr/>
                    <a:lstStyle/>
                    <a:p>
                      <a:r>
                        <a:rPr lang="zh-TW" altLang="en-US" sz="3200" dirty="0" smtClean="0"/>
                        <a:t>技術類別：</a:t>
                      </a:r>
                    </a:p>
                    <a:p>
                      <a:r>
                        <a:rPr lang="zh-TW" altLang="en-US" sz="3200" dirty="0" smtClean="0"/>
                        <a:t>三等土木工程</a:t>
                      </a:r>
                      <a:endParaRPr lang="en-US" altLang="zh-TW" sz="3200" dirty="0" smtClean="0">
                        <a:solidFill>
                          <a:srgbClr val="FF0000"/>
                        </a:solidFill>
                      </a:endParaRPr>
                    </a:p>
                    <a:p>
                      <a:r>
                        <a:rPr lang="zh-TW" altLang="en-US" sz="3200" dirty="0" smtClean="0">
                          <a:solidFill>
                            <a:srgbClr val="FF0000"/>
                          </a:solidFill>
                        </a:rPr>
                        <a:t>一、特定系所大學學院畢業</a:t>
                      </a:r>
                      <a:r>
                        <a:rPr lang="en-US" altLang="zh-TW" sz="3200" dirty="0" smtClean="0">
                          <a:solidFill>
                            <a:srgbClr val="FF0000"/>
                          </a:solidFill>
                        </a:rPr>
                        <a:t/>
                      </a:r>
                      <a:br>
                        <a:rPr lang="en-US" altLang="zh-TW" sz="3200" dirty="0" smtClean="0">
                          <a:solidFill>
                            <a:srgbClr val="FF0000"/>
                          </a:solidFill>
                        </a:rPr>
                      </a:br>
                      <a:r>
                        <a:rPr lang="zh-TW" altLang="en-US" sz="1600" dirty="0" smtClean="0">
                          <a:solidFill>
                            <a:srgbClr val="FF0000"/>
                          </a:solidFill>
                        </a:rPr>
                        <a:t>二、經高等考試或相當高等考試之特種考試及格者。</a:t>
                      </a:r>
                    </a:p>
                    <a:p>
                      <a:r>
                        <a:rPr lang="zh-TW" altLang="en-US" sz="1600" dirty="0" smtClean="0">
                          <a:solidFill>
                            <a:srgbClr val="FF0000"/>
                          </a:solidFill>
                        </a:rPr>
                        <a:t>三、經普通考試或相當普通考試之特種考試及格滿三年者。</a:t>
                      </a:r>
                    </a:p>
                    <a:p>
                      <a:r>
                        <a:rPr lang="zh-TW" altLang="en-US" sz="1600" dirty="0" smtClean="0">
                          <a:solidFill>
                            <a:srgbClr val="FF0000"/>
                          </a:solidFill>
                        </a:rPr>
                        <a:t>四、經高等檢定考試及格者。</a:t>
                      </a:r>
                    </a:p>
                    <a:p>
                      <a:r>
                        <a:rPr lang="zh-TW" altLang="en-US" sz="3200" dirty="0" smtClean="0">
                          <a:solidFill>
                            <a:srgbClr val="FF0000"/>
                          </a:solidFill>
                        </a:rPr>
                        <a:t>四等土木工程</a:t>
                      </a:r>
                      <a:endParaRPr lang="en-US" altLang="zh-TW" sz="3200" dirty="0" smtClean="0">
                        <a:solidFill>
                          <a:srgbClr val="FF0000"/>
                        </a:solidFill>
                      </a:endParaRPr>
                    </a:p>
                    <a:p>
                      <a:r>
                        <a:rPr lang="zh-TW" altLang="en-US" sz="2000" dirty="0" smtClean="0">
                          <a:solidFill>
                            <a:srgbClr val="FF0000"/>
                          </a:solidFill>
                        </a:rPr>
                        <a:t>一、具有三等考試同類科應考資格第一款資格者。</a:t>
                      </a:r>
                    </a:p>
                    <a:p>
                      <a:r>
                        <a:rPr lang="zh-TW" altLang="en-US" sz="2400" b="0" dirty="0" smtClean="0">
                          <a:solidFill>
                            <a:srgbClr val="FF0000"/>
                          </a:solidFill>
                        </a:rPr>
                        <a:t>二、公立或依法立案之私立工業職業學校或高級中學以上學校工科或國外相當學制以上學校工科或其他工科同等學校相當類科畢業得有證書者。</a:t>
                      </a:r>
                    </a:p>
                    <a:p>
                      <a:r>
                        <a:rPr lang="zh-TW" altLang="en-US" sz="2000" dirty="0" smtClean="0">
                          <a:solidFill>
                            <a:srgbClr val="FF0000"/>
                          </a:solidFill>
                        </a:rPr>
                        <a:t>三、經普通考試以上考試或相當普通考試以上之特種考試相當類科及格者。</a:t>
                      </a:r>
                    </a:p>
                    <a:p>
                      <a:r>
                        <a:rPr lang="zh-TW" altLang="en-US" sz="2000" dirty="0" smtClean="0">
                          <a:solidFill>
                            <a:srgbClr val="FF0000"/>
                          </a:solidFill>
                        </a:rPr>
                        <a:t>四、經初等考試或相當初等考試之特種考試相當類科及格滿三年者。</a:t>
                      </a:r>
                    </a:p>
                    <a:p>
                      <a:r>
                        <a:rPr lang="zh-TW" altLang="en-US" sz="2000" dirty="0" smtClean="0">
                          <a:solidFill>
                            <a:srgbClr val="FF0000"/>
                          </a:solidFill>
                        </a:rPr>
                        <a:t>五、經高等或普通檢定考試相當類科及格者</a:t>
                      </a:r>
                      <a:r>
                        <a:rPr lang="zh-TW" altLang="en-US" sz="3200" dirty="0" smtClean="0">
                          <a:solidFill>
                            <a:srgbClr val="FF0000"/>
                          </a:solidFill>
                        </a:rPr>
                        <a:t>。</a:t>
                      </a:r>
                      <a:endParaRPr lang="en-US" altLang="zh-TW" sz="2400" dirty="0" smtClean="0"/>
                    </a:p>
                  </a:txBody>
                  <a:tcPr/>
                </a:tc>
                <a:extLst>
                  <a:ext uri="{0D108BD9-81ED-4DB2-BD59-A6C34878D82A}">
                    <a16:rowId xmlns:a16="http://schemas.microsoft.com/office/drawing/2014/main" val="4110879284"/>
                  </a:ext>
                </a:extLst>
              </a:tr>
            </a:tbl>
          </a:graphicData>
        </a:graphic>
      </p:graphicFrame>
    </p:spTree>
    <p:extLst>
      <p:ext uri="{BB962C8B-B14F-4D97-AF65-F5344CB8AC3E}">
        <p14:creationId xmlns:p14="http://schemas.microsoft.com/office/powerpoint/2010/main" val="521745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0783956" y="6376228"/>
            <a:ext cx="12556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814F9-BBE9-48E3-9C5C-39AEFA1A2946}" type="slidenum">
              <a:rPr kumimoji="0" lang="zh-CN" altLang="en-US" sz="1200" b="0" i="0" u="none" strike="noStrike" kern="1200" cap="none" spc="0" normalizeH="0" baseline="0" noProof="0" smtClean="0">
                <a:ln>
                  <a:noFill/>
                </a:ln>
                <a:solidFill>
                  <a:prstClr val="black"/>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1803934671"/>
              </p:ext>
            </p:extLst>
          </p:nvPr>
        </p:nvGraphicFramePr>
        <p:xfrm>
          <a:off x="334107" y="223675"/>
          <a:ext cx="10902462" cy="5354165"/>
        </p:xfrm>
        <a:graphic>
          <a:graphicData uri="http://schemas.openxmlformats.org/drawingml/2006/table">
            <a:tbl>
              <a:tblPr firstRow="1" bandRow="1">
                <a:tableStyleId>{5C22544A-7EE6-4342-B048-85BDC9FD1C3A}</a:tableStyleId>
              </a:tblPr>
              <a:tblGrid>
                <a:gridCol w="2910255">
                  <a:extLst>
                    <a:ext uri="{9D8B030D-6E8A-4147-A177-3AD203B41FA5}">
                      <a16:colId xmlns:a16="http://schemas.microsoft.com/office/drawing/2014/main" val="254897265"/>
                    </a:ext>
                  </a:extLst>
                </a:gridCol>
                <a:gridCol w="7992207">
                  <a:extLst>
                    <a:ext uri="{9D8B030D-6E8A-4147-A177-3AD203B41FA5}">
                      <a16:colId xmlns:a16="http://schemas.microsoft.com/office/drawing/2014/main" val="4273433401"/>
                    </a:ext>
                  </a:extLst>
                </a:gridCol>
              </a:tblGrid>
              <a:tr h="782165">
                <a:tc gridSpan="2">
                  <a:txBody>
                    <a:bodyPr/>
                    <a:lstStyle/>
                    <a:p>
                      <a:pPr algn="ctr"/>
                      <a:r>
                        <a:rPr lang="en-US" altLang="zh-TW" sz="3200" dirty="0" smtClean="0"/>
                        <a:t>113</a:t>
                      </a:r>
                      <a:r>
                        <a:rPr lang="zh-TW" altLang="en-US" sz="3200" dirty="0" smtClean="0"/>
                        <a:t>年離島特考可能開缺之考試類科資訊</a:t>
                      </a:r>
                      <a:endParaRPr lang="zh-TW" altLang="en-US" sz="3200" dirty="0"/>
                    </a:p>
                  </a:txBody>
                  <a:tcPr/>
                </a:tc>
                <a:tc hMerge="1">
                  <a:txBody>
                    <a:bodyPr/>
                    <a:lstStyle/>
                    <a:p>
                      <a:endParaRPr lang="zh-TW" altLang="en-US" dirty="0"/>
                    </a:p>
                  </a:txBody>
                  <a:tcPr/>
                </a:tc>
                <a:extLst>
                  <a:ext uri="{0D108BD9-81ED-4DB2-BD59-A6C34878D82A}">
                    <a16:rowId xmlns:a16="http://schemas.microsoft.com/office/drawing/2014/main" val="211511646"/>
                  </a:ext>
                </a:extLst>
              </a:tr>
              <a:tr h="598052">
                <a:tc>
                  <a:txBody>
                    <a:bodyPr/>
                    <a:lstStyle/>
                    <a:p>
                      <a:r>
                        <a:rPr lang="zh-TW" altLang="en-US" sz="3200" dirty="0" smtClean="0">
                          <a:solidFill>
                            <a:srgbClr val="FF0000"/>
                          </a:solidFill>
                        </a:rPr>
                        <a:t>三等衛生技術</a:t>
                      </a:r>
                      <a:endParaRPr lang="en-US" altLang="zh-TW" sz="3200" dirty="0" smtClean="0">
                        <a:solidFill>
                          <a:srgbClr val="FF0000"/>
                        </a:solidFill>
                      </a:endParaRPr>
                    </a:p>
                    <a:p>
                      <a:r>
                        <a:rPr lang="en-US" altLang="zh-TW" sz="3200" dirty="0" smtClean="0">
                          <a:solidFill>
                            <a:srgbClr val="FF0000"/>
                          </a:solidFill>
                        </a:rPr>
                        <a:t>1</a:t>
                      </a:r>
                      <a:r>
                        <a:rPr lang="zh-TW" altLang="en-US" sz="3200" dirty="0" smtClean="0">
                          <a:solidFill>
                            <a:srgbClr val="FF0000"/>
                          </a:solidFill>
                        </a:rPr>
                        <a:t>名</a:t>
                      </a:r>
                    </a:p>
                  </a:txBody>
                  <a:tcPr>
                    <a:lnB w="12700" cap="flat" cmpd="sng" algn="ctr">
                      <a:solidFill>
                        <a:schemeClr val="tx1"/>
                      </a:solidFill>
                      <a:prstDash val="solid"/>
                      <a:round/>
                      <a:headEnd type="none" w="med" len="med"/>
                      <a:tailEnd type="none" w="med" len="med"/>
                    </a:lnB>
                  </a:tcPr>
                </a:tc>
                <a:tc>
                  <a:txBody>
                    <a:bodyPr/>
                    <a:lstStyle/>
                    <a:p>
                      <a:r>
                        <a:rPr lang="zh-TW" altLang="en-US" sz="2400" dirty="0" smtClean="0"/>
                        <a:t>資格：特定系所大學學院畢業</a:t>
                      </a:r>
                    </a:p>
                    <a:p>
                      <a:r>
                        <a:rPr lang="zh-TW" altLang="en-US" sz="2400" dirty="0" smtClean="0"/>
                        <a:t>專業科目：</a:t>
                      </a:r>
                      <a:endParaRPr lang="en-US" altLang="zh-TW" sz="2400" dirty="0" smtClean="0"/>
                    </a:p>
                    <a:p>
                      <a:r>
                        <a:rPr lang="zh-TW" altLang="en-US" sz="2400" dirty="0" smtClean="0"/>
                        <a:t>一、醫用微生物及免疫學</a:t>
                      </a:r>
                    </a:p>
                    <a:p>
                      <a:r>
                        <a:rPr lang="zh-TW" altLang="en-US" sz="2400" dirty="0" smtClean="0"/>
                        <a:t>二、公共衛生學</a:t>
                      </a:r>
                    </a:p>
                    <a:p>
                      <a:r>
                        <a:rPr lang="zh-TW" altLang="en-US" sz="2400" dirty="0" smtClean="0"/>
                        <a:t>三、流行病學與生物統計學</a:t>
                      </a:r>
                    </a:p>
                    <a:p>
                      <a:r>
                        <a:rPr lang="zh-TW" altLang="en-US" sz="2400" dirty="0" smtClean="0"/>
                        <a:t>四、公共衛生政策、衛生行政與法規</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79284"/>
                  </a:ext>
                </a:extLst>
              </a:tr>
              <a:tr h="598052">
                <a:tc>
                  <a:txBody>
                    <a:bodyPr/>
                    <a:lstStyle/>
                    <a:p>
                      <a:r>
                        <a:rPr lang="zh-TW" altLang="en-US" sz="3200" dirty="0" smtClean="0">
                          <a:solidFill>
                            <a:srgbClr val="FF0000"/>
                          </a:solidFill>
                        </a:rPr>
                        <a:t>三等土木工程</a:t>
                      </a:r>
                      <a:endParaRPr lang="en-US" altLang="zh-TW" sz="3200" dirty="0" smtClean="0">
                        <a:solidFill>
                          <a:srgbClr val="FF0000"/>
                        </a:solidFill>
                      </a:endParaRPr>
                    </a:p>
                    <a:p>
                      <a:r>
                        <a:rPr lang="en-US" altLang="zh-TW" sz="3200" dirty="0" smtClean="0">
                          <a:solidFill>
                            <a:srgbClr val="FF0000"/>
                          </a:solidFill>
                        </a:rPr>
                        <a:t>2</a:t>
                      </a:r>
                      <a:r>
                        <a:rPr lang="zh-TW" altLang="en-US" sz="3200" dirty="0" smtClean="0">
                          <a:solidFill>
                            <a:srgbClr val="FF0000"/>
                          </a:solidFill>
                        </a:rPr>
                        <a:t>名</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資格：特定系所大學學院畢業</a:t>
                      </a:r>
                    </a:p>
                    <a:p>
                      <a:r>
                        <a:rPr lang="zh-TW" altLang="en-US" sz="2400" dirty="0" smtClean="0"/>
                        <a:t>專業科目：</a:t>
                      </a:r>
                      <a:endParaRPr lang="en-US" altLang="zh-TW" sz="2400" dirty="0" smtClean="0"/>
                    </a:p>
                    <a:p>
                      <a:r>
                        <a:rPr lang="zh-TW" altLang="en-US" sz="2400" dirty="0" smtClean="0"/>
                        <a:t>一、材料力學與結構學</a:t>
                      </a:r>
                    </a:p>
                    <a:p>
                      <a:r>
                        <a:rPr lang="zh-TW" altLang="en-US" sz="2400" dirty="0" smtClean="0"/>
                        <a:t>二、土壤力學與測量學</a:t>
                      </a:r>
                    </a:p>
                    <a:p>
                      <a:r>
                        <a:rPr lang="zh-TW" altLang="en-US" sz="2400" dirty="0" smtClean="0"/>
                        <a:t>三、鋼筋混凝土學與設計</a:t>
                      </a:r>
                    </a:p>
                    <a:p>
                      <a:r>
                        <a:rPr lang="zh-TW" altLang="en-US" sz="2400" dirty="0" smtClean="0"/>
                        <a:t>四、營建管理與工程材料</a:t>
                      </a:r>
                      <a:endParaRPr lang="en-US" altLang="zh-TW" sz="2400" dirty="0" smtClean="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195968"/>
                  </a:ext>
                </a:extLst>
              </a:tr>
            </a:tbl>
          </a:graphicData>
        </a:graphic>
      </p:graphicFrame>
    </p:spTree>
    <p:extLst>
      <p:ext uri="{BB962C8B-B14F-4D97-AF65-F5344CB8AC3E}">
        <p14:creationId xmlns:p14="http://schemas.microsoft.com/office/powerpoint/2010/main" val="61806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0783956" y="6376228"/>
            <a:ext cx="12556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814F9-BBE9-48E3-9C5C-39AEFA1A2946}" type="slidenum">
              <a:rPr kumimoji="0" lang="zh-CN" altLang="en-US" sz="1200" b="0" i="0" u="none" strike="noStrike" kern="1200" cap="none" spc="0" normalizeH="0" baseline="0" noProof="0" smtClean="0">
                <a:ln>
                  <a:noFill/>
                </a:ln>
                <a:solidFill>
                  <a:prstClr val="black"/>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3040860848"/>
              </p:ext>
            </p:extLst>
          </p:nvPr>
        </p:nvGraphicFramePr>
        <p:xfrm>
          <a:off x="334107" y="223675"/>
          <a:ext cx="10902462" cy="5354165"/>
        </p:xfrm>
        <a:graphic>
          <a:graphicData uri="http://schemas.openxmlformats.org/drawingml/2006/table">
            <a:tbl>
              <a:tblPr firstRow="1" bandRow="1">
                <a:tableStyleId>{5C22544A-7EE6-4342-B048-85BDC9FD1C3A}</a:tableStyleId>
              </a:tblPr>
              <a:tblGrid>
                <a:gridCol w="2910255">
                  <a:extLst>
                    <a:ext uri="{9D8B030D-6E8A-4147-A177-3AD203B41FA5}">
                      <a16:colId xmlns:a16="http://schemas.microsoft.com/office/drawing/2014/main" val="254897265"/>
                    </a:ext>
                  </a:extLst>
                </a:gridCol>
                <a:gridCol w="7992207">
                  <a:extLst>
                    <a:ext uri="{9D8B030D-6E8A-4147-A177-3AD203B41FA5}">
                      <a16:colId xmlns:a16="http://schemas.microsoft.com/office/drawing/2014/main" val="4273433401"/>
                    </a:ext>
                  </a:extLst>
                </a:gridCol>
              </a:tblGrid>
              <a:tr h="782165">
                <a:tc gridSpan="2">
                  <a:txBody>
                    <a:bodyPr/>
                    <a:lstStyle/>
                    <a:p>
                      <a:pPr algn="ctr"/>
                      <a:r>
                        <a:rPr lang="en-US" altLang="zh-TW" sz="3200" dirty="0" smtClean="0"/>
                        <a:t>113</a:t>
                      </a:r>
                      <a:r>
                        <a:rPr lang="zh-TW" altLang="en-US" sz="3200" dirty="0" smtClean="0"/>
                        <a:t>年離島特考可能開缺之考試類科資訊</a:t>
                      </a:r>
                      <a:endParaRPr lang="zh-TW" altLang="en-US" sz="3200" dirty="0"/>
                    </a:p>
                  </a:txBody>
                  <a:tcPr/>
                </a:tc>
                <a:tc hMerge="1">
                  <a:txBody>
                    <a:bodyPr/>
                    <a:lstStyle/>
                    <a:p>
                      <a:endParaRPr lang="zh-TW" altLang="en-US" dirty="0"/>
                    </a:p>
                  </a:txBody>
                  <a:tcPr/>
                </a:tc>
                <a:extLst>
                  <a:ext uri="{0D108BD9-81ED-4DB2-BD59-A6C34878D82A}">
                    <a16:rowId xmlns:a16="http://schemas.microsoft.com/office/drawing/2014/main" val="211511646"/>
                  </a:ext>
                </a:extLst>
              </a:tr>
              <a:tr h="598052">
                <a:tc>
                  <a:txBody>
                    <a:bodyPr/>
                    <a:lstStyle/>
                    <a:p>
                      <a:r>
                        <a:rPr lang="zh-TW" altLang="en-US" sz="3200" dirty="0" smtClean="0">
                          <a:solidFill>
                            <a:srgbClr val="FF0000"/>
                          </a:solidFill>
                        </a:rPr>
                        <a:t>三等資訊處理</a:t>
                      </a:r>
                      <a:endParaRPr lang="en-US" altLang="zh-TW" sz="3200" dirty="0" smtClean="0">
                        <a:solidFill>
                          <a:srgbClr val="FF0000"/>
                        </a:solidFill>
                      </a:endParaRPr>
                    </a:p>
                    <a:p>
                      <a:r>
                        <a:rPr lang="en-US" altLang="zh-TW" sz="3200" dirty="0" smtClean="0">
                          <a:solidFill>
                            <a:srgbClr val="FF0000"/>
                          </a:solidFill>
                        </a:rPr>
                        <a:t>1</a:t>
                      </a:r>
                      <a:r>
                        <a:rPr lang="zh-TW" altLang="en-US" sz="3200" dirty="0" smtClean="0">
                          <a:solidFill>
                            <a:srgbClr val="FF0000"/>
                          </a:solidFill>
                        </a:rPr>
                        <a:t>名</a:t>
                      </a:r>
                    </a:p>
                  </a:txBody>
                  <a:tcPr>
                    <a:lnB w="12700" cap="flat" cmpd="sng" algn="ctr">
                      <a:solidFill>
                        <a:schemeClr val="tx1"/>
                      </a:solidFill>
                      <a:prstDash val="solid"/>
                      <a:round/>
                      <a:headEnd type="none" w="med" len="med"/>
                      <a:tailEnd type="none" w="med" len="med"/>
                    </a:lnB>
                  </a:tcPr>
                </a:tc>
                <a:tc>
                  <a:txBody>
                    <a:bodyPr/>
                    <a:lstStyle/>
                    <a:p>
                      <a:r>
                        <a:rPr lang="zh-TW" altLang="en-US" sz="2400" dirty="0" smtClean="0"/>
                        <a:t>資格：大學學院畢業</a:t>
                      </a:r>
                      <a:endParaRPr lang="en-US" altLang="zh-TW" sz="2400" dirty="0" smtClean="0"/>
                    </a:p>
                    <a:p>
                      <a:r>
                        <a:rPr lang="zh-TW" altLang="en-US" sz="2400" dirty="0" smtClean="0"/>
                        <a:t>專業科目：</a:t>
                      </a:r>
                      <a:endParaRPr lang="en-US" altLang="zh-TW" sz="2400" dirty="0" smtClean="0"/>
                    </a:p>
                    <a:p>
                      <a:r>
                        <a:rPr lang="zh-TW" altLang="en-US" sz="2400" dirty="0" smtClean="0"/>
                        <a:t>一、資料結構</a:t>
                      </a:r>
                    </a:p>
                    <a:p>
                      <a:r>
                        <a:rPr lang="zh-TW" altLang="en-US" sz="2400" dirty="0" smtClean="0"/>
                        <a:t>二、資通網路與安全</a:t>
                      </a:r>
                    </a:p>
                    <a:p>
                      <a:r>
                        <a:rPr lang="zh-TW" altLang="en-US" sz="2400" dirty="0" smtClean="0"/>
                        <a:t>三、資料庫應用</a:t>
                      </a:r>
                    </a:p>
                    <a:p>
                      <a:r>
                        <a:rPr lang="zh-TW" altLang="en-US" sz="2400" dirty="0" smtClean="0"/>
                        <a:t>四、資訊管理</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79284"/>
                  </a:ext>
                </a:extLst>
              </a:tr>
              <a:tr h="598052">
                <a:tc>
                  <a:txBody>
                    <a:bodyPr/>
                    <a:lstStyle/>
                    <a:p>
                      <a:r>
                        <a:rPr lang="zh-TW" altLang="en-US" sz="3200" dirty="0" smtClean="0">
                          <a:solidFill>
                            <a:srgbClr val="FF0000"/>
                          </a:solidFill>
                        </a:rPr>
                        <a:t>三等公職社會工作師</a:t>
                      </a:r>
                      <a:endParaRPr lang="en-US" altLang="zh-TW" sz="3200" dirty="0" smtClean="0">
                        <a:solidFill>
                          <a:srgbClr val="FF0000"/>
                        </a:solidFill>
                      </a:endParaRPr>
                    </a:p>
                    <a:p>
                      <a:r>
                        <a:rPr lang="en-US" altLang="zh-TW" sz="3200" dirty="0" smtClean="0">
                          <a:solidFill>
                            <a:srgbClr val="FF0000"/>
                          </a:solidFill>
                        </a:rPr>
                        <a:t>1</a:t>
                      </a:r>
                      <a:r>
                        <a:rPr lang="zh-TW" altLang="en-US" sz="3200" dirty="0" smtClean="0">
                          <a:solidFill>
                            <a:srgbClr val="FF0000"/>
                          </a:solidFill>
                        </a:rPr>
                        <a:t>名</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資格：大學學院畢業並領有社會工作師證書及領有執業執照後受聘公私立機關</a:t>
                      </a:r>
                      <a:r>
                        <a:rPr lang="en-US" altLang="zh-TW" sz="2400" dirty="0" smtClean="0"/>
                        <a:t>(</a:t>
                      </a:r>
                      <a:r>
                        <a:rPr lang="zh-TW" altLang="en-US" sz="2400" dirty="0" smtClean="0"/>
                        <a:t>構</a:t>
                      </a:r>
                      <a:r>
                        <a:rPr lang="en-US" altLang="zh-TW" sz="2400" dirty="0" smtClean="0"/>
                        <a:t>)</a:t>
                      </a:r>
                      <a:r>
                        <a:rPr lang="zh-TW" altLang="en-US" sz="2400" dirty="0" smtClean="0"/>
                        <a:t>、立案之團體二年以上社會工作相關工作經驗證明</a:t>
                      </a:r>
                    </a:p>
                    <a:p>
                      <a:r>
                        <a:rPr lang="zh-TW" altLang="en-US" sz="2400" dirty="0" smtClean="0"/>
                        <a:t>專業科目：</a:t>
                      </a:r>
                      <a:endParaRPr lang="en-US" altLang="zh-TW" sz="2400" dirty="0" smtClean="0"/>
                    </a:p>
                    <a:p>
                      <a:r>
                        <a:rPr lang="zh-TW" altLang="en-US" sz="2400" dirty="0" smtClean="0"/>
                        <a:t>一、行政法、社會福利政策與法規</a:t>
                      </a:r>
                      <a:endParaRPr lang="en-US" altLang="zh-TW" sz="2400" dirty="0" smtClean="0"/>
                    </a:p>
                    <a:p>
                      <a:r>
                        <a:rPr lang="zh-TW" altLang="en-US" sz="2400" dirty="0" smtClean="0"/>
                        <a:t>二、社會工作實務</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8195968"/>
                  </a:ext>
                </a:extLst>
              </a:tr>
            </a:tbl>
          </a:graphicData>
        </a:graphic>
      </p:graphicFrame>
    </p:spTree>
    <p:extLst>
      <p:ext uri="{BB962C8B-B14F-4D97-AF65-F5344CB8AC3E}">
        <p14:creationId xmlns:p14="http://schemas.microsoft.com/office/powerpoint/2010/main" val="3198631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0783956" y="6376228"/>
            <a:ext cx="12556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814F9-BBE9-48E3-9C5C-39AEFA1A2946}" type="slidenum">
              <a:rPr kumimoji="0" lang="zh-CN" altLang="en-US" sz="1200" b="0" i="0" u="none" strike="noStrike" kern="1200" cap="none" spc="0" normalizeH="0" baseline="0" noProof="0" smtClean="0">
                <a:ln>
                  <a:noFill/>
                </a:ln>
                <a:solidFill>
                  <a:prstClr val="black"/>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3288367482"/>
              </p:ext>
            </p:extLst>
          </p:nvPr>
        </p:nvGraphicFramePr>
        <p:xfrm>
          <a:off x="334107" y="223675"/>
          <a:ext cx="10902462" cy="4958511"/>
        </p:xfrm>
        <a:graphic>
          <a:graphicData uri="http://schemas.openxmlformats.org/drawingml/2006/table">
            <a:tbl>
              <a:tblPr firstRow="1" bandRow="1">
                <a:tableStyleId>{5C22544A-7EE6-4342-B048-85BDC9FD1C3A}</a:tableStyleId>
              </a:tblPr>
              <a:tblGrid>
                <a:gridCol w="2910255">
                  <a:extLst>
                    <a:ext uri="{9D8B030D-6E8A-4147-A177-3AD203B41FA5}">
                      <a16:colId xmlns:a16="http://schemas.microsoft.com/office/drawing/2014/main" val="254897265"/>
                    </a:ext>
                  </a:extLst>
                </a:gridCol>
                <a:gridCol w="7992207">
                  <a:extLst>
                    <a:ext uri="{9D8B030D-6E8A-4147-A177-3AD203B41FA5}">
                      <a16:colId xmlns:a16="http://schemas.microsoft.com/office/drawing/2014/main" val="4273433401"/>
                    </a:ext>
                  </a:extLst>
                </a:gridCol>
              </a:tblGrid>
              <a:tr h="932816">
                <a:tc gridSpan="2">
                  <a:txBody>
                    <a:bodyPr/>
                    <a:lstStyle/>
                    <a:p>
                      <a:pPr algn="ctr"/>
                      <a:r>
                        <a:rPr lang="en-US" altLang="zh-TW" sz="3200" dirty="0" smtClean="0"/>
                        <a:t>113</a:t>
                      </a:r>
                      <a:r>
                        <a:rPr lang="zh-TW" altLang="en-US" sz="3200" dirty="0" smtClean="0"/>
                        <a:t>年離島特考可能開缺之考試類科資訊</a:t>
                      </a:r>
                      <a:endParaRPr lang="zh-TW" altLang="en-US" sz="3200" dirty="0"/>
                    </a:p>
                  </a:txBody>
                  <a:tcPr/>
                </a:tc>
                <a:tc hMerge="1">
                  <a:txBody>
                    <a:bodyPr/>
                    <a:lstStyle/>
                    <a:p>
                      <a:endParaRPr lang="zh-TW" altLang="en-US" dirty="0"/>
                    </a:p>
                  </a:txBody>
                  <a:tcPr/>
                </a:tc>
                <a:extLst>
                  <a:ext uri="{0D108BD9-81ED-4DB2-BD59-A6C34878D82A}">
                    <a16:rowId xmlns:a16="http://schemas.microsoft.com/office/drawing/2014/main" val="211511646"/>
                  </a:ext>
                </a:extLst>
              </a:tr>
              <a:tr h="2105455">
                <a:tc>
                  <a:txBody>
                    <a:bodyPr/>
                    <a:lstStyle/>
                    <a:p>
                      <a:r>
                        <a:rPr lang="zh-TW" altLang="en-US" sz="3200" dirty="0" smtClean="0">
                          <a:solidFill>
                            <a:srgbClr val="FF0000"/>
                          </a:solidFill>
                        </a:rPr>
                        <a:t>四等環保行政</a:t>
                      </a:r>
                      <a:endParaRPr lang="en-US" altLang="zh-TW" sz="3200" dirty="0" smtClean="0">
                        <a:solidFill>
                          <a:srgbClr val="FF0000"/>
                        </a:solidFill>
                      </a:endParaRPr>
                    </a:p>
                    <a:p>
                      <a:r>
                        <a:rPr lang="en-US" altLang="zh-TW" sz="3200" dirty="0" smtClean="0">
                          <a:solidFill>
                            <a:srgbClr val="FF0000"/>
                          </a:solidFill>
                        </a:rPr>
                        <a:t>1</a:t>
                      </a:r>
                      <a:r>
                        <a:rPr lang="zh-TW" altLang="en-US" sz="3200" dirty="0" smtClean="0">
                          <a:solidFill>
                            <a:srgbClr val="FF0000"/>
                          </a:solidFill>
                        </a:rPr>
                        <a:t>名</a:t>
                      </a:r>
                    </a:p>
                  </a:txBody>
                  <a:tcPr>
                    <a:lnB w="12700" cap="flat" cmpd="sng" algn="ctr">
                      <a:solidFill>
                        <a:schemeClr val="tx1"/>
                      </a:solidFill>
                      <a:prstDash val="solid"/>
                      <a:round/>
                      <a:headEnd type="none" w="med" len="med"/>
                      <a:tailEnd type="none" w="med" len="med"/>
                    </a:lnB>
                  </a:tcPr>
                </a:tc>
                <a:tc>
                  <a:txBody>
                    <a:bodyPr/>
                    <a:lstStyle/>
                    <a:p>
                      <a:r>
                        <a:rPr lang="zh-TW" altLang="en-US" sz="2400" dirty="0" smtClean="0"/>
                        <a:t>資格：高中畢業</a:t>
                      </a:r>
                    </a:p>
                    <a:p>
                      <a:r>
                        <a:rPr lang="zh-TW" altLang="en-US" sz="2400" dirty="0" smtClean="0"/>
                        <a:t>專業科目：</a:t>
                      </a:r>
                      <a:endParaRPr lang="en-US" altLang="zh-TW" sz="2400" dirty="0" smtClean="0"/>
                    </a:p>
                    <a:p>
                      <a:r>
                        <a:rPr lang="zh-TW" altLang="en-US" sz="2400" dirty="0" smtClean="0"/>
                        <a:t>一、環境污染防治技術概要</a:t>
                      </a:r>
                    </a:p>
                    <a:p>
                      <a:r>
                        <a:rPr lang="zh-TW" altLang="en-US" sz="2400" dirty="0" smtClean="0"/>
                        <a:t>二、環境規劃與管理概要</a:t>
                      </a:r>
                    </a:p>
                    <a:p>
                      <a:r>
                        <a:rPr lang="zh-TW" altLang="en-US" sz="2400" dirty="0" smtClean="0"/>
                        <a:t>三、環境科學概要</a:t>
                      </a:r>
                      <a:endParaRPr lang="en-US" altLang="zh-TW" sz="2400" dirty="0" smtClean="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79284"/>
                  </a:ext>
                </a:extLst>
              </a:tr>
              <a:tr h="184639">
                <a:tc>
                  <a:txBody>
                    <a:bodyPr/>
                    <a:lstStyle/>
                    <a:p>
                      <a:r>
                        <a:rPr lang="zh-TW" altLang="en-US" sz="3200" dirty="0" smtClean="0">
                          <a:solidFill>
                            <a:srgbClr val="FF0000"/>
                          </a:solidFill>
                        </a:rPr>
                        <a:t>四等土木工程</a:t>
                      </a:r>
                      <a:endParaRPr lang="en-US" altLang="zh-TW" sz="3200" dirty="0" smtClean="0">
                        <a:solidFill>
                          <a:srgbClr val="FF0000"/>
                        </a:solidFill>
                      </a:endParaRPr>
                    </a:p>
                    <a:p>
                      <a:r>
                        <a:rPr lang="en-US" altLang="zh-TW" sz="3200" dirty="0" smtClean="0">
                          <a:solidFill>
                            <a:srgbClr val="FF0000"/>
                          </a:solidFill>
                        </a:rPr>
                        <a:t>1</a:t>
                      </a:r>
                      <a:r>
                        <a:rPr lang="zh-TW" altLang="en-US" sz="3200" dirty="0" smtClean="0">
                          <a:solidFill>
                            <a:srgbClr val="FF0000"/>
                          </a:solidFill>
                        </a:rPr>
                        <a:t>名</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資格：高中工科畢業</a:t>
                      </a:r>
                      <a:endParaRPr lang="en-US" altLang="zh-TW" sz="2400" dirty="0" smtClean="0"/>
                    </a:p>
                    <a:p>
                      <a:r>
                        <a:rPr lang="zh-TW" altLang="en-US" sz="2400" dirty="0" smtClean="0"/>
                        <a:t>專業科目：</a:t>
                      </a:r>
                      <a:endParaRPr lang="en-US" altLang="zh-TW" sz="2400" dirty="0" smtClean="0"/>
                    </a:p>
                    <a:p>
                      <a:r>
                        <a:rPr lang="zh-TW" altLang="en-US" sz="2400" dirty="0" smtClean="0"/>
                        <a:t>一、材料力學概要</a:t>
                      </a:r>
                    </a:p>
                    <a:p>
                      <a:r>
                        <a:rPr lang="zh-TW" altLang="en-US" sz="2400" dirty="0" smtClean="0"/>
                        <a:t>二、測量學與土木施工學概要</a:t>
                      </a:r>
                    </a:p>
                    <a:p>
                      <a:r>
                        <a:rPr lang="zh-TW" altLang="en-US" sz="2400" dirty="0" smtClean="0"/>
                        <a:t>三、結構學與鋼筋混凝土學概要</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9224194"/>
                  </a:ext>
                </a:extLst>
              </a:tr>
            </a:tbl>
          </a:graphicData>
        </a:graphic>
      </p:graphicFrame>
    </p:spTree>
    <p:extLst>
      <p:ext uri="{BB962C8B-B14F-4D97-AF65-F5344CB8AC3E}">
        <p14:creationId xmlns:p14="http://schemas.microsoft.com/office/powerpoint/2010/main" val="3188550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10783956" y="6376228"/>
            <a:ext cx="125564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7814F9-BBE9-48E3-9C5C-39AEFA1A2946}" type="slidenum">
              <a:rPr kumimoji="0" lang="zh-CN" altLang="en-US" sz="1200" b="0" i="0" u="none" strike="noStrike" kern="1200" cap="none" spc="0" normalizeH="0" baseline="0" noProof="0" smtClean="0">
                <a:ln>
                  <a:noFill/>
                </a:ln>
                <a:solidFill>
                  <a:prstClr val="black"/>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Arial"/>
              <a:ea typeface="微软雅黑"/>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3025000505"/>
              </p:ext>
            </p:extLst>
          </p:nvPr>
        </p:nvGraphicFramePr>
        <p:xfrm>
          <a:off x="334107" y="223675"/>
          <a:ext cx="10902462" cy="3222910"/>
        </p:xfrm>
        <a:graphic>
          <a:graphicData uri="http://schemas.openxmlformats.org/drawingml/2006/table">
            <a:tbl>
              <a:tblPr firstRow="1" bandRow="1">
                <a:tableStyleId>{5C22544A-7EE6-4342-B048-85BDC9FD1C3A}</a:tableStyleId>
              </a:tblPr>
              <a:tblGrid>
                <a:gridCol w="2910255">
                  <a:extLst>
                    <a:ext uri="{9D8B030D-6E8A-4147-A177-3AD203B41FA5}">
                      <a16:colId xmlns:a16="http://schemas.microsoft.com/office/drawing/2014/main" val="254897265"/>
                    </a:ext>
                  </a:extLst>
                </a:gridCol>
                <a:gridCol w="7992207">
                  <a:extLst>
                    <a:ext uri="{9D8B030D-6E8A-4147-A177-3AD203B41FA5}">
                      <a16:colId xmlns:a16="http://schemas.microsoft.com/office/drawing/2014/main" val="4273433401"/>
                    </a:ext>
                  </a:extLst>
                </a:gridCol>
              </a:tblGrid>
              <a:tr h="932816">
                <a:tc gridSpan="2">
                  <a:txBody>
                    <a:bodyPr/>
                    <a:lstStyle/>
                    <a:p>
                      <a:pPr algn="ctr"/>
                      <a:r>
                        <a:rPr lang="en-US" altLang="zh-TW" sz="3200" dirty="0" smtClean="0"/>
                        <a:t>113</a:t>
                      </a:r>
                      <a:r>
                        <a:rPr lang="zh-TW" altLang="en-US" sz="3200" dirty="0" smtClean="0"/>
                        <a:t>年離島特考可能開缺之考試類科資訊</a:t>
                      </a:r>
                      <a:endParaRPr lang="zh-TW" altLang="en-US" sz="3200" dirty="0"/>
                    </a:p>
                  </a:txBody>
                  <a:tcPr/>
                </a:tc>
                <a:tc hMerge="1">
                  <a:txBody>
                    <a:bodyPr/>
                    <a:lstStyle/>
                    <a:p>
                      <a:endParaRPr lang="zh-TW" altLang="en-US" dirty="0"/>
                    </a:p>
                  </a:txBody>
                  <a:tcPr/>
                </a:tc>
                <a:extLst>
                  <a:ext uri="{0D108BD9-81ED-4DB2-BD59-A6C34878D82A}">
                    <a16:rowId xmlns:a16="http://schemas.microsoft.com/office/drawing/2014/main" val="211511646"/>
                  </a:ext>
                </a:extLst>
              </a:tr>
              <a:tr h="2290094">
                <a:tc>
                  <a:txBody>
                    <a:bodyPr/>
                    <a:lstStyle/>
                    <a:p>
                      <a:r>
                        <a:rPr lang="zh-TW" altLang="en-US" sz="3200" dirty="0" smtClean="0">
                          <a:solidFill>
                            <a:srgbClr val="FF0000"/>
                          </a:solidFill>
                        </a:rPr>
                        <a:t>四等新聞</a:t>
                      </a:r>
                      <a:endParaRPr lang="en-US" altLang="zh-TW" sz="3200" dirty="0" smtClean="0">
                        <a:solidFill>
                          <a:srgbClr val="FF0000"/>
                        </a:solidFill>
                      </a:endParaRPr>
                    </a:p>
                    <a:p>
                      <a:r>
                        <a:rPr lang="en-US" altLang="zh-TW" sz="3200" dirty="0" smtClean="0">
                          <a:solidFill>
                            <a:srgbClr val="FF0000"/>
                          </a:solidFill>
                        </a:rPr>
                        <a:t>1</a:t>
                      </a:r>
                      <a:r>
                        <a:rPr lang="zh-TW" altLang="en-US" sz="3200" dirty="0" smtClean="0">
                          <a:solidFill>
                            <a:srgbClr val="FF0000"/>
                          </a:solidFill>
                        </a:rPr>
                        <a:t>名</a:t>
                      </a:r>
                    </a:p>
                  </a:txBody>
                  <a:tcPr>
                    <a:lnB w="12700" cap="flat" cmpd="sng" algn="ctr">
                      <a:solidFill>
                        <a:schemeClr val="tx1"/>
                      </a:solidFill>
                      <a:prstDash val="solid"/>
                      <a:round/>
                      <a:headEnd type="none" w="med" len="med"/>
                      <a:tailEnd type="none" w="med" len="med"/>
                    </a:lnB>
                  </a:tcPr>
                </a:tc>
                <a:tc>
                  <a:txBody>
                    <a:bodyPr/>
                    <a:lstStyle/>
                    <a:p>
                      <a:r>
                        <a:rPr lang="zh-TW" altLang="en-US" sz="2400" dirty="0" smtClean="0"/>
                        <a:t>資格：高中畢業：</a:t>
                      </a:r>
                      <a:endParaRPr lang="en-US" altLang="zh-TW" sz="2400" dirty="0" smtClean="0"/>
                    </a:p>
                    <a:p>
                      <a:r>
                        <a:rPr lang="zh-TW" altLang="en-US" sz="2400" dirty="0" smtClean="0"/>
                        <a:t>專業科目</a:t>
                      </a:r>
                      <a:endParaRPr lang="en-US" altLang="zh-TW" sz="2400" dirty="0" smtClean="0"/>
                    </a:p>
                    <a:p>
                      <a:r>
                        <a:rPr lang="zh-TW" altLang="en-US" sz="2400" dirty="0" smtClean="0"/>
                        <a:t>一、新聞學概要</a:t>
                      </a:r>
                    </a:p>
                    <a:p>
                      <a:r>
                        <a:rPr lang="zh-TW" altLang="en-US" sz="2400" dirty="0" smtClean="0"/>
                        <a:t>二、國際現勢概要</a:t>
                      </a:r>
                    </a:p>
                    <a:p>
                      <a:r>
                        <a:rPr lang="zh-TW" altLang="en-US" sz="2400" dirty="0" smtClean="0"/>
                        <a:t>三、外國文</a:t>
                      </a:r>
                      <a:r>
                        <a:rPr lang="en-US" altLang="zh-TW" sz="2400" dirty="0" smtClean="0"/>
                        <a:t>(</a:t>
                      </a:r>
                      <a:r>
                        <a:rPr lang="zh-TW" altLang="en-US" sz="2400" dirty="0" smtClean="0"/>
                        <a:t>英文、法文、德文、日文、西班牙文</a:t>
                      </a:r>
                      <a:r>
                        <a:rPr lang="en-US" altLang="zh-TW" sz="2400" dirty="0" smtClean="0"/>
                        <a:t>)(</a:t>
                      </a:r>
                      <a:r>
                        <a:rPr lang="zh-TW" altLang="en-US" sz="2400" dirty="0" smtClean="0"/>
                        <a:t>選試科目</a:t>
                      </a:r>
                      <a:r>
                        <a:rPr lang="en-US" altLang="zh-TW" sz="2400" dirty="0" smtClean="0"/>
                        <a:t>)</a:t>
                      </a:r>
                      <a:endParaRPr lang="zh-TW" altLang="en-US" sz="2400" dirty="0" smtClean="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879284"/>
                  </a:ext>
                </a:extLst>
              </a:tr>
            </a:tbl>
          </a:graphicData>
        </a:graphic>
      </p:graphicFrame>
    </p:spTree>
    <p:extLst>
      <p:ext uri="{BB962C8B-B14F-4D97-AF65-F5344CB8AC3E}">
        <p14:creationId xmlns:p14="http://schemas.microsoft.com/office/powerpoint/2010/main" val="2554584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文本框 6"/>
          <p:cNvSpPr txBox="1"/>
          <p:nvPr/>
        </p:nvSpPr>
        <p:spPr>
          <a:xfrm>
            <a:off x="840221" y="425394"/>
            <a:ext cx="3280021" cy="784830"/>
          </a:xfrm>
          <a:prstGeom prst="rect">
            <a:avLst/>
          </a:prstGeom>
          <a:noFill/>
        </p:spPr>
        <p:txBody>
          <a:bodyPr wrap="square" rtlCol="0">
            <a:spAutoFit/>
          </a:bodyPr>
          <a:lstStyle/>
          <a:p>
            <a:pPr algn="ctr"/>
            <a:r>
              <a:rPr kumimoji="1" lang="zh-TW" altLang="en-US" sz="4500" b="1" dirty="0">
                <a:solidFill>
                  <a:srgbClr val="C00000"/>
                </a:solidFill>
                <a:latin typeface="微軟正黑體" panose="020B0604030504040204" pitchFamily="34" charset="-120"/>
                <a:ea typeface="微軟正黑體" panose="020B0604030504040204" pitchFamily="34" charset="-120"/>
                <a:cs typeface="DFPShaoNvW5-GB" charset="-122"/>
                <a:sym typeface="Arial"/>
              </a:rPr>
              <a:t>簡報</a:t>
            </a:r>
            <a:r>
              <a:rPr kumimoji="1" lang="zh-TW" altLang="en-US" sz="4500" b="1" dirty="0" smtClean="0">
                <a:solidFill>
                  <a:srgbClr val="C00000"/>
                </a:solidFill>
                <a:latin typeface="微軟正黑體" panose="020B0604030504040204" pitchFamily="34" charset="-120"/>
                <a:ea typeface="微軟正黑體" panose="020B0604030504040204" pitchFamily="34" charset="-120"/>
                <a:cs typeface="DFPShaoNvW5-GB" charset="-122"/>
                <a:sym typeface="Arial"/>
              </a:rPr>
              <a:t>大綱</a:t>
            </a:r>
            <a:endParaRPr kumimoji="1" lang="zh-CN" altLang="en-US" sz="4500" b="1" dirty="0">
              <a:solidFill>
                <a:srgbClr val="C00000"/>
              </a:solidFill>
              <a:latin typeface="微軟正黑體" panose="020B0604030504040204" pitchFamily="34" charset="-120"/>
              <a:ea typeface="微軟正黑體" panose="020B0604030504040204" pitchFamily="34" charset="-120"/>
              <a:cs typeface="DFPShaoNvW5-GB" charset="-122"/>
              <a:sym typeface="Arial"/>
            </a:endParaRPr>
          </a:p>
        </p:txBody>
      </p:sp>
      <p:sp>
        <p:nvSpPr>
          <p:cNvPr id="72" name="文本框 71"/>
          <p:cNvSpPr txBox="1"/>
          <p:nvPr/>
        </p:nvSpPr>
        <p:spPr>
          <a:xfrm>
            <a:off x="375626" y="2367403"/>
            <a:ext cx="9385657" cy="630942"/>
          </a:xfrm>
          <a:prstGeom prst="rect">
            <a:avLst/>
          </a:prstGeom>
          <a:noFill/>
        </p:spPr>
        <p:txBody>
          <a:bodyPr wrap="square" rtlCol="0">
            <a:spAutoFit/>
          </a:bodyPr>
          <a:lstStyle/>
          <a:p>
            <a:pPr marL="720725" indent="-720725" algn="just">
              <a:lnSpc>
                <a:spcPts val="4200"/>
              </a:lnSpc>
            </a:pPr>
            <a:r>
              <a:rPr kumimoji="1" lang="zh-TW" altLang="en-US" sz="3400" b="1" dirty="0">
                <a:latin typeface="+mj-lt"/>
                <a:ea typeface="Adobe 繁黑體 Std B" panose="020B0700000000000000" pitchFamily="34" charset="-120"/>
                <a:cs typeface="DFPShaoNvW5-GB" charset="-122"/>
                <a:sym typeface="Arial"/>
              </a:rPr>
              <a:t>貳</a:t>
            </a:r>
            <a:r>
              <a:rPr kumimoji="1" lang="zh-TW" altLang="en-US" sz="3400" b="1" dirty="0" smtClean="0">
                <a:latin typeface="+mj-lt"/>
                <a:ea typeface="Adobe 繁黑體 Std B" panose="020B0700000000000000" pitchFamily="34" charset="-120"/>
                <a:cs typeface="DFPShaoNvW5-GB" charset="-122"/>
                <a:sym typeface="Arial"/>
              </a:rPr>
              <a:t>、</a:t>
            </a:r>
            <a:r>
              <a:rPr kumimoji="1" lang="en-US" altLang="zh-TW" sz="3400" b="1" dirty="0" smtClean="0">
                <a:latin typeface="+mj-lt"/>
                <a:ea typeface="Adobe 繁黑體 Std B" panose="020B0700000000000000" pitchFamily="34" charset="-120"/>
                <a:cs typeface="DFPShaoNvW5-GB" charset="-122"/>
                <a:sym typeface="Arial"/>
              </a:rPr>
              <a:t>113</a:t>
            </a:r>
            <a:r>
              <a:rPr kumimoji="1" lang="zh-TW" altLang="en-US" sz="3400" b="1" dirty="0" smtClean="0">
                <a:latin typeface="+mj-lt"/>
                <a:ea typeface="Adobe 繁黑體 Std B" panose="020B0700000000000000" pitchFamily="34" charset="-120"/>
                <a:cs typeface="DFPShaoNvW5-GB" charset="-122"/>
                <a:sym typeface="Arial"/>
              </a:rPr>
              <a:t>年離島特考與</a:t>
            </a:r>
            <a:r>
              <a:rPr kumimoji="1" lang="en-US" altLang="zh-TW" sz="3400" b="1" dirty="0" smtClean="0">
                <a:latin typeface="+mj-lt"/>
                <a:ea typeface="Adobe 繁黑體 Std B" panose="020B0700000000000000" pitchFamily="34" charset="-120"/>
                <a:cs typeface="DFPShaoNvW5-GB" charset="-122"/>
                <a:sym typeface="Arial"/>
              </a:rPr>
              <a:t>113</a:t>
            </a:r>
            <a:r>
              <a:rPr kumimoji="1" lang="zh-TW" altLang="en-US" sz="3400" b="1" dirty="0" smtClean="0">
                <a:latin typeface="+mj-lt"/>
                <a:ea typeface="Adobe 繁黑體 Std B" panose="020B0700000000000000" pitchFamily="34" charset="-120"/>
                <a:cs typeface="DFPShaoNvW5-GB" charset="-122"/>
                <a:sym typeface="Arial"/>
              </a:rPr>
              <a:t>年地方特考不同之處</a:t>
            </a:r>
            <a:endParaRPr kumimoji="1" lang="zh-CN" altLang="en-US" sz="3400" b="1" dirty="0">
              <a:latin typeface="+mj-lt"/>
              <a:ea typeface="Adobe 繁黑體 Std B" panose="020B0700000000000000" pitchFamily="34" charset="-120"/>
              <a:cs typeface="DFPShaoNvW5-GB" charset="-122"/>
              <a:sym typeface="Arial"/>
            </a:endParaRPr>
          </a:p>
        </p:txBody>
      </p:sp>
      <p:pic>
        <p:nvPicPr>
          <p:cNvPr id="3" name="圖片 2"/>
          <p:cNvPicPr>
            <a:picLocks noChangeAspect="1"/>
          </p:cNvPicPr>
          <p:nvPr/>
        </p:nvPicPr>
        <p:blipFill rotWithShape="1">
          <a:blip r:embed="rId3" cstate="print">
            <a:extLst>
              <a:ext uri="{28A0092B-C50C-407E-A947-70E740481C1C}">
                <a14:useLocalDpi xmlns:a14="http://schemas.microsoft.com/office/drawing/2010/main" val="0"/>
              </a:ext>
            </a:extLst>
          </a:blip>
          <a:srcRect r="6730" b="16783"/>
          <a:stretch/>
        </p:blipFill>
        <p:spPr>
          <a:xfrm>
            <a:off x="8630194" y="199905"/>
            <a:ext cx="2714629" cy="1600459"/>
          </a:xfrm>
          <a:prstGeom prst="rect">
            <a:avLst/>
          </a:prstGeom>
          <a:ln>
            <a:noFill/>
          </a:ln>
          <a:effectLst>
            <a:softEdge rad="112500"/>
          </a:effectLst>
        </p:spPr>
      </p:pic>
      <p:sp>
        <p:nvSpPr>
          <p:cNvPr id="10" name="雲朵形圖說文字 9"/>
          <p:cNvSpPr/>
          <p:nvPr/>
        </p:nvSpPr>
        <p:spPr>
          <a:xfrm>
            <a:off x="375628" y="173260"/>
            <a:ext cx="4603876" cy="1221320"/>
          </a:xfrm>
          <a:prstGeom prst="cloudCallout">
            <a:avLst>
              <a:gd name="adj1" fmla="val 25422"/>
              <a:gd name="adj2" fmla="val 65755"/>
            </a:avLst>
          </a:prstGeom>
          <a:noFill/>
          <a:ln w="38100"/>
          <a:effectLst>
            <a:glow rad="127000">
              <a:schemeClr val="accent4">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7"/>
          <p:cNvSpPr>
            <a:spLocks noGrp="1"/>
          </p:cNvSpPr>
          <p:nvPr>
            <p:ph type="sldNum" sz="quarter" idx="12"/>
          </p:nvPr>
        </p:nvSpPr>
        <p:spPr>
          <a:xfrm>
            <a:off x="9309340" y="6354747"/>
            <a:ext cx="2743200" cy="365125"/>
          </a:xfrm>
        </p:spPr>
        <p:txBody>
          <a:bodyPr/>
          <a:lstStyle/>
          <a:p>
            <a:fld id="{517814F9-BBE9-48E3-9C5C-39AEFA1A2946}" type="slidenum">
              <a:rPr lang="zh-CN" altLang="en-US" smtClean="0">
                <a:solidFill>
                  <a:schemeClr val="tx1"/>
                </a:solidFill>
              </a:rPr>
              <a:t>2</a:t>
            </a:fld>
            <a:endParaRPr lang="zh-CN" altLang="en-US">
              <a:solidFill>
                <a:schemeClr val="tx1"/>
              </a:solidFill>
            </a:endParaRPr>
          </a:p>
        </p:txBody>
      </p:sp>
      <p:sp>
        <p:nvSpPr>
          <p:cNvPr id="13" name="文本框 71"/>
          <p:cNvSpPr txBox="1"/>
          <p:nvPr/>
        </p:nvSpPr>
        <p:spPr>
          <a:xfrm>
            <a:off x="375627" y="1800364"/>
            <a:ext cx="7102903" cy="607987"/>
          </a:xfrm>
          <a:prstGeom prst="rect">
            <a:avLst/>
          </a:prstGeom>
          <a:noFill/>
        </p:spPr>
        <p:txBody>
          <a:bodyPr wrap="square" rtlCol="0">
            <a:spAutoFit/>
          </a:bodyPr>
          <a:lstStyle/>
          <a:p>
            <a:pPr marL="720725" indent="-720725" algn="just">
              <a:lnSpc>
                <a:spcPts val="4200"/>
              </a:lnSpc>
            </a:pPr>
            <a:r>
              <a:rPr kumimoji="1" lang="zh-TW" altLang="en-US" sz="3400" b="1" dirty="0">
                <a:latin typeface="+mj-lt"/>
                <a:ea typeface="Adobe 繁黑體 Std B" panose="020B0700000000000000" pitchFamily="34" charset="-120"/>
                <a:cs typeface="DFPShaoNvW5-GB" charset="-122"/>
                <a:sym typeface="Arial"/>
              </a:rPr>
              <a:t>壹</a:t>
            </a:r>
            <a:r>
              <a:rPr kumimoji="1" lang="zh-TW" altLang="en-US" sz="3400" b="1" dirty="0" smtClean="0">
                <a:latin typeface="+mj-lt"/>
                <a:ea typeface="Adobe 繁黑體 Std B" panose="020B0700000000000000" pitchFamily="34" charset="-120"/>
                <a:cs typeface="DFPShaoNvW5-GB" charset="-122"/>
                <a:sym typeface="Arial"/>
              </a:rPr>
              <a:t>、離島特考緣起</a:t>
            </a:r>
            <a:endParaRPr kumimoji="1" lang="zh-CN" altLang="en-US" sz="3400" b="1" dirty="0">
              <a:latin typeface="+mj-lt"/>
              <a:ea typeface="Adobe 繁黑體 Std B" panose="020B0700000000000000" pitchFamily="34" charset="-120"/>
              <a:cs typeface="DFPShaoNvW5-GB" charset="-122"/>
              <a:sym typeface="Arial"/>
            </a:endParaRP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0103" y="4832938"/>
            <a:ext cx="2754617" cy="1704371"/>
          </a:xfrm>
          <a:prstGeom prst="rect">
            <a:avLst/>
          </a:prstGeom>
          <a:ln>
            <a:noFill/>
          </a:ln>
          <a:effectLst>
            <a:softEdge rad="112500"/>
          </a:effectLst>
        </p:spPr>
      </p:pic>
      <p:sp>
        <p:nvSpPr>
          <p:cNvPr id="14" name="文本框 79"/>
          <p:cNvSpPr txBox="1"/>
          <p:nvPr/>
        </p:nvSpPr>
        <p:spPr>
          <a:xfrm>
            <a:off x="375626" y="2975390"/>
            <a:ext cx="5919665" cy="615553"/>
          </a:xfrm>
          <a:prstGeom prst="rect">
            <a:avLst/>
          </a:prstGeom>
          <a:noFill/>
        </p:spPr>
        <p:txBody>
          <a:bodyPr wrap="square" rtlCol="0">
            <a:spAutoFit/>
          </a:bodyPr>
          <a:lstStyle/>
          <a:p>
            <a:pPr marL="804863" indent="-804863" algn="just"/>
            <a:r>
              <a:rPr kumimoji="1" lang="zh-TW" altLang="en-US" sz="3400" b="1" dirty="0" smtClean="0">
                <a:latin typeface="Adobe 繁黑體 Std B" panose="020B0700000000000000" pitchFamily="34" charset="-120"/>
                <a:ea typeface="Adobe 繁黑體 Std B" panose="020B0700000000000000" pitchFamily="34" charset="-120"/>
                <a:cs typeface="DFPShaoNvW5-GB" charset="-122"/>
                <a:sym typeface="Arial"/>
              </a:rPr>
              <a:t>參、離島特考提缺</a:t>
            </a:r>
            <a:r>
              <a:rPr kumimoji="1" lang="en-US" altLang="zh-TW" sz="3400" b="1" dirty="0" smtClean="0">
                <a:latin typeface="Adobe 繁黑體 Std B" panose="020B0700000000000000" pitchFamily="34" charset="-120"/>
                <a:ea typeface="Adobe 繁黑體 Std B" panose="020B0700000000000000" pitchFamily="34" charset="-120"/>
                <a:cs typeface="DFPShaoNvW5-GB" charset="-122"/>
                <a:sym typeface="Arial"/>
              </a:rPr>
              <a:t>(</a:t>
            </a:r>
            <a:r>
              <a:rPr kumimoji="1" lang="zh-TW" altLang="en-US" sz="3400" b="1" dirty="0" smtClean="0">
                <a:latin typeface="Adobe 繁黑體 Std B" panose="020B0700000000000000" pitchFamily="34" charset="-120"/>
                <a:ea typeface="Adobe 繁黑體 Std B" panose="020B0700000000000000" pitchFamily="34" charset="-120"/>
                <a:cs typeface="DFPShaoNvW5-GB" charset="-122"/>
                <a:sym typeface="Arial"/>
              </a:rPr>
              <a:t>應試</a:t>
            </a:r>
            <a:r>
              <a:rPr kumimoji="1" lang="en-US" altLang="zh-TW" sz="3400" b="1" dirty="0" smtClean="0">
                <a:latin typeface="Adobe 繁黑體 Std B" panose="020B0700000000000000" pitchFamily="34" charset="-120"/>
                <a:ea typeface="Adobe 繁黑體 Std B" panose="020B0700000000000000" pitchFamily="34" charset="-120"/>
                <a:cs typeface="DFPShaoNvW5-GB" charset="-122"/>
                <a:sym typeface="Arial"/>
              </a:rPr>
              <a:t>)</a:t>
            </a:r>
            <a:r>
              <a:rPr kumimoji="1" lang="zh-TW" altLang="en-US" sz="3400" b="1" dirty="0" smtClean="0">
                <a:latin typeface="Adobe 繁黑體 Std B" panose="020B0700000000000000" pitchFamily="34" charset="-120"/>
                <a:ea typeface="Adobe 繁黑體 Std B" panose="020B0700000000000000" pitchFamily="34" charset="-120"/>
                <a:cs typeface="DFPShaoNvW5-GB" charset="-122"/>
                <a:sym typeface="Arial"/>
              </a:rPr>
              <a:t>類科</a:t>
            </a:r>
            <a:endParaRPr kumimoji="1" lang="zh-CN" altLang="en-US" sz="3400" b="1" dirty="0">
              <a:latin typeface="Adobe 繁黑體 Std B" panose="020B0700000000000000" pitchFamily="34" charset="-120"/>
              <a:ea typeface="Adobe 繁黑體 Std B" panose="020B0700000000000000" pitchFamily="34" charset="-120"/>
              <a:cs typeface="DFPShaoNvW5-GB" charset="-122"/>
              <a:sym typeface="Arial"/>
            </a:endParaRPr>
          </a:p>
        </p:txBody>
      </p:sp>
      <p:sp>
        <p:nvSpPr>
          <p:cNvPr id="11" name="文本框 79"/>
          <p:cNvSpPr txBox="1"/>
          <p:nvPr/>
        </p:nvSpPr>
        <p:spPr>
          <a:xfrm>
            <a:off x="375626" y="3606332"/>
            <a:ext cx="5919665" cy="615553"/>
          </a:xfrm>
          <a:prstGeom prst="rect">
            <a:avLst/>
          </a:prstGeom>
          <a:noFill/>
        </p:spPr>
        <p:txBody>
          <a:bodyPr wrap="square" rtlCol="0">
            <a:spAutoFit/>
          </a:bodyPr>
          <a:lstStyle/>
          <a:p>
            <a:pPr marL="804863" indent="-804863" algn="just"/>
            <a:r>
              <a:rPr kumimoji="1" lang="zh-TW" altLang="en-US" sz="3400" b="1" dirty="0" smtClean="0">
                <a:latin typeface="Adobe 繁黑體 Std B" panose="020B0700000000000000" pitchFamily="34" charset="-120"/>
                <a:ea typeface="Adobe 繁黑體 Std B" panose="020B0700000000000000" pitchFamily="34" charset="-120"/>
                <a:cs typeface="DFPShaoNvW5-GB" charset="-122"/>
                <a:sym typeface="Arial"/>
              </a:rPr>
              <a:t>肆、離島特考報名及資格資訊</a:t>
            </a:r>
            <a:endParaRPr kumimoji="1" lang="zh-CN" altLang="en-US" sz="3400" b="1" dirty="0">
              <a:latin typeface="Adobe 繁黑體 Std B" panose="020B0700000000000000" pitchFamily="34" charset="-120"/>
              <a:ea typeface="Adobe 繁黑體 Std B" panose="020B0700000000000000" pitchFamily="34" charset="-120"/>
              <a:cs typeface="DFPShaoNvW5-GB" charset="-122"/>
              <a:sym typeface="Arial"/>
            </a:endParaRPr>
          </a:p>
        </p:txBody>
      </p:sp>
      <p:sp>
        <p:nvSpPr>
          <p:cNvPr id="12" name="文本框 79"/>
          <p:cNvSpPr txBox="1"/>
          <p:nvPr/>
        </p:nvSpPr>
        <p:spPr>
          <a:xfrm>
            <a:off x="375626" y="4217385"/>
            <a:ext cx="5919665" cy="615553"/>
          </a:xfrm>
          <a:prstGeom prst="rect">
            <a:avLst/>
          </a:prstGeom>
          <a:noFill/>
        </p:spPr>
        <p:txBody>
          <a:bodyPr wrap="square" rtlCol="0">
            <a:spAutoFit/>
          </a:bodyPr>
          <a:lstStyle/>
          <a:p>
            <a:pPr marL="804863" indent="-804863" algn="just"/>
            <a:r>
              <a:rPr kumimoji="1" lang="zh-TW" altLang="en-US" sz="3400" b="1" dirty="0">
                <a:latin typeface="Adobe 繁黑體 Std B" panose="020B0700000000000000" pitchFamily="34" charset="-120"/>
                <a:ea typeface="Adobe 繁黑體 Std B" panose="020B0700000000000000" pitchFamily="34" charset="-120"/>
                <a:cs typeface="DFPShaoNvW5-GB" charset="-122"/>
                <a:sym typeface="Arial"/>
              </a:rPr>
              <a:t>伍</a:t>
            </a:r>
            <a:r>
              <a:rPr kumimoji="1" lang="zh-TW" altLang="en-US" sz="3400" b="1" dirty="0" smtClean="0">
                <a:latin typeface="Adobe 繁黑體 Std B" panose="020B0700000000000000" pitchFamily="34" charset="-120"/>
                <a:ea typeface="Adobe 繁黑體 Std B" panose="020B0700000000000000" pitchFamily="34" charset="-120"/>
                <a:cs typeface="DFPShaoNvW5-GB" charset="-122"/>
                <a:sym typeface="Arial"/>
              </a:rPr>
              <a:t>、本府協助輔導措施</a:t>
            </a:r>
            <a:endParaRPr kumimoji="1" lang="zh-CN" altLang="en-US" sz="3400" b="1" dirty="0">
              <a:latin typeface="Adobe 繁黑體 Std B" panose="020B0700000000000000" pitchFamily="34" charset="-120"/>
              <a:ea typeface="Adobe 繁黑體 Std B" panose="020B0700000000000000" pitchFamily="34" charset="-120"/>
              <a:cs typeface="DFPShaoNvW5-GB" charset="-122"/>
              <a:sym typeface="Arial"/>
            </a:endParaRPr>
          </a:p>
        </p:txBody>
      </p:sp>
      <p:sp>
        <p:nvSpPr>
          <p:cNvPr id="15" name="文本框 79"/>
          <p:cNvSpPr txBox="1"/>
          <p:nvPr/>
        </p:nvSpPr>
        <p:spPr>
          <a:xfrm>
            <a:off x="375626" y="4832938"/>
            <a:ext cx="5919665" cy="615553"/>
          </a:xfrm>
          <a:prstGeom prst="rect">
            <a:avLst/>
          </a:prstGeom>
          <a:noFill/>
        </p:spPr>
        <p:txBody>
          <a:bodyPr wrap="square" rtlCol="0">
            <a:spAutoFit/>
          </a:bodyPr>
          <a:lstStyle/>
          <a:p>
            <a:pPr marL="804863" indent="-804863" algn="just"/>
            <a:r>
              <a:rPr kumimoji="1" lang="zh-TW" altLang="en-US" sz="3400" b="1" dirty="0">
                <a:latin typeface="Adobe 繁黑體 Std B" panose="020B0700000000000000" pitchFamily="34" charset="-120"/>
                <a:ea typeface="Adobe 繁黑體 Std B" panose="020B0700000000000000" pitchFamily="34" charset="-120"/>
                <a:cs typeface="DFPShaoNvW5-GB" charset="-122"/>
                <a:sym typeface="Arial"/>
              </a:rPr>
              <a:t>陸</a:t>
            </a:r>
            <a:r>
              <a:rPr kumimoji="1" lang="zh-TW" altLang="en-US" sz="3400" b="1" dirty="0" smtClean="0">
                <a:latin typeface="Adobe 繁黑體 Std B" panose="020B0700000000000000" pitchFamily="34" charset="-120"/>
                <a:ea typeface="Adobe 繁黑體 Std B" panose="020B0700000000000000" pitchFamily="34" charset="-120"/>
                <a:cs typeface="DFPShaoNvW5-GB" charset="-122"/>
                <a:sym typeface="Arial"/>
              </a:rPr>
              <a:t>、意見交流</a:t>
            </a:r>
            <a:endParaRPr kumimoji="1" lang="zh-CN" altLang="en-US" sz="3400" b="1" dirty="0">
              <a:latin typeface="Adobe 繁黑體 Std B" panose="020B0700000000000000" pitchFamily="34" charset="-120"/>
              <a:ea typeface="Adobe 繁黑體 Std B" panose="020B0700000000000000" pitchFamily="34" charset="-120"/>
              <a:cs typeface="DFPShaoNvW5-GB" charset="-122"/>
              <a:sym typeface="Arial"/>
            </a:endParaRPr>
          </a:p>
        </p:txBody>
      </p:sp>
      <p:sp>
        <p:nvSpPr>
          <p:cNvPr id="16" name="文本框 79"/>
          <p:cNvSpPr txBox="1"/>
          <p:nvPr/>
        </p:nvSpPr>
        <p:spPr>
          <a:xfrm>
            <a:off x="375626" y="5377346"/>
            <a:ext cx="5919665" cy="615553"/>
          </a:xfrm>
          <a:prstGeom prst="rect">
            <a:avLst/>
          </a:prstGeom>
          <a:noFill/>
        </p:spPr>
        <p:txBody>
          <a:bodyPr wrap="square" rtlCol="0">
            <a:spAutoFit/>
          </a:bodyPr>
          <a:lstStyle/>
          <a:p>
            <a:pPr marL="804863" indent="-804863" algn="just"/>
            <a:r>
              <a:rPr kumimoji="1" lang="zh-TW" altLang="en-US" sz="3400" b="1" dirty="0" smtClean="0">
                <a:latin typeface="Adobe 繁黑體 Std B" panose="020B0700000000000000" pitchFamily="34" charset="-120"/>
                <a:ea typeface="Adobe 繁黑體 Std B" panose="020B0700000000000000" pitchFamily="34" charset="-120"/>
                <a:cs typeface="DFPShaoNvW5-GB" charset="-122"/>
                <a:sym typeface="Arial"/>
              </a:rPr>
              <a:t>柒、散會</a:t>
            </a:r>
            <a:endParaRPr kumimoji="1" lang="zh-CN" altLang="en-US" sz="3400" b="1" dirty="0">
              <a:latin typeface="Adobe 繁黑體 Std B" panose="020B0700000000000000" pitchFamily="34" charset="-120"/>
              <a:ea typeface="Adobe 繁黑體 Std B" panose="020B0700000000000000" pitchFamily="34" charset="-120"/>
              <a:cs typeface="DFPShaoNvW5-GB" charset="-122"/>
              <a:sym typeface="Arial"/>
            </a:endParaRPr>
          </a:p>
        </p:txBody>
      </p:sp>
    </p:spTree>
    <p:extLst>
      <p:ext uri="{BB962C8B-B14F-4D97-AF65-F5344CB8AC3E}">
        <p14:creationId xmlns:p14="http://schemas.microsoft.com/office/powerpoint/2010/main" val="3220381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文字方塊 3"/>
          <p:cNvSpPr txBox="1"/>
          <p:nvPr/>
        </p:nvSpPr>
        <p:spPr>
          <a:xfrm>
            <a:off x="674409" y="693963"/>
            <a:ext cx="11111949" cy="5432256"/>
          </a:xfrm>
          <a:prstGeom prst="rect">
            <a:avLst/>
          </a:prstGeom>
          <a:noFill/>
        </p:spPr>
        <p:txBody>
          <a:bodyPr wrap="square" rtlCol="0">
            <a:spAutoFit/>
          </a:bodyPr>
          <a:lstStyle/>
          <a:p>
            <a:pPr indent="-804863" algn="just">
              <a:spcBef>
                <a:spcPts val="1800"/>
              </a:spcBef>
            </a:pPr>
            <a:r>
              <a:rPr lang="zh-TW" altLang="en-US" sz="3600" b="1" dirty="0" smtClean="0">
                <a:solidFill>
                  <a:srgbClr val="0000FF"/>
                </a:solidFill>
                <a:latin typeface="微軟正黑體" panose="020B0604030504040204" pitchFamily="34" charset="-120"/>
                <a:ea typeface="微軟正黑體" panose="020B0604030504040204" pitchFamily="34" charset="-120"/>
                <a:hlinkClick r:id="rId2" action="ppaction://hlinkfile"/>
              </a:rPr>
              <a:t>最近</a:t>
            </a:r>
            <a:r>
              <a:rPr lang="en-US" altLang="zh-TW" sz="3600" b="1" dirty="0" smtClean="0">
                <a:solidFill>
                  <a:srgbClr val="0000FF"/>
                </a:solidFill>
                <a:latin typeface="微軟正黑體" panose="020B0604030504040204" pitchFamily="34" charset="-120"/>
                <a:ea typeface="微軟正黑體" panose="020B0604030504040204" pitchFamily="34" charset="-120"/>
                <a:hlinkClick r:id="rId2" action="ppaction://hlinkfile"/>
              </a:rPr>
              <a:t>5</a:t>
            </a:r>
            <a:r>
              <a:rPr lang="zh-TW" altLang="en-US" sz="3600" b="1" dirty="0" smtClean="0">
                <a:solidFill>
                  <a:srgbClr val="0000FF"/>
                </a:solidFill>
                <a:latin typeface="微軟正黑體" panose="020B0604030504040204" pitchFamily="34" charset="-120"/>
                <a:ea typeface="微軟正黑體" panose="020B0604030504040204" pitchFamily="34" charset="-120"/>
                <a:hlinkClick r:id="rId2" action="ppaction://hlinkfile"/>
              </a:rPr>
              <a:t>年</a:t>
            </a:r>
            <a:r>
              <a:rPr lang="en-US" altLang="zh-TW" sz="3600" b="1" dirty="0" smtClean="0">
                <a:solidFill>
                  <a:srgbClr val="0000FF"/>
                </a:solidFill>
                <a:latin typeface="微軟正黑體" panose="020B0604030504040204" pitchFamily="34" charset="-120"/>
                <a:ea typeface="微軟正黑體" panose="020B0604030504040204" pitchFamily="34" charset="-120"/>
                <a:hlinkClick r:id="rId2" action="ppaction://hlinkfile"/>
              </a:rPr>
              <a:t>(108-112</a:t>
            </a:r>
            <a:r>
              <a:rPr lang="zh-TW" altLang="en-US" sz="3600" b="1" dirty="0" smtClean="0">
                <a:solidFill>
                  <a:srgbClr val="0000FF"/>
                </a:solidFill>
                <a:latin typeface="微軟正黑體" panose="020B0604030504040204" pitchFamily="34" charset="-120"/>
                <a:ea typeface="微軟正黑體" panose="020B0604030504040204" pitchFamily="34" charset="-120"/>
                <a:hlinkClick r:id="rId2" action="ppaction://hlinkfile"/>
              </a:rPr>
              <a:t>年</a:t>
            </a:r>
            <a:r>
              <a:rPr lang="en-US" altLang="zh-TW" sz="3600" b="1" dirty="0" smtClean="0">
                <a:solidFill>
                  <a:srgbClr val="0000FF"/>
                </a:solidFill>
                <a:latin typeface="微軟正黑體" panose="020B0604030504040204" pitchFamily="34" charset="-120"/>
                <a:ea typeface="微軟正黑體" panose="020B0604030504040204" pitchFamily="34" charset="-120"/>
                <a:hlinkClick r:id="rId2" action="ppaction://hlinkfile"/>
              </a:rPr>
              <a:t>)</a:t>
            </a:r>
            <a:r>
              <a:rPr lang="zh-TW" altLang="en-US" sz="3600" b="1" dirty="0" smtClean="0">
                <a:solidFill>
                  <a:srgbClr val="0000FF"/>
                </a:solidFill>
                <a:latin typeface="微軟正黑體" panose="020B0604030504040204" pitchFamily="34" charset="-120"/>
                <a:ea typeface="微軟正黑體" panose="020B0604030504040204" pitchFamily="34" charset="-120"/>
                <a:hlinkClick r:id="rId2" action="ppaction://hlinkfile"/>
              </a:rPr>
              <a:t>平均每年開缺職缺</a:t>
            </a:r>
            <a:r>
              <a:rPr lang="en-US" altLang="zh-TW" sz="3600" b="1" dirty="0" smtClean="0">
                <a:solidFill>
                  <a:srgbClr val="0000FF"/>
                </a:solidFill>
                <a:latin typeface="微軟正黑體" panose="020B0604030504040204" pitchFamily="34" charset="-120"/>
                <a:ea typeface="微軟正黑體" panose="020B0604030504040204" pitchFamily="34" charset="-120"/>
              </a:rPr>
              <a:t>(</a:t>
            </a:r>
            <a:r>
              <a:rPr lang="zh-TW" altLang="en-US" sz="3600" b="1" dirty="0" smtClean="0">
                <a:solidFill>
                  <a:srgbClr val="0000FF"/>
                </a:solidFill>
                <a:latin typeface="微軟正黑體" panose="020B0604030504040204" pitchFamily="34" charset="-120"/>
                <a:ea typeface="微軟正黑體" panose="020B0604030504040204" pitchFamily="34" charset="-120"/>
              </a:rPr>
              <a:t>僅供參考，實際是否開缺仍依用人機關需求及出缺狀況</a:t>
            </a:r>
            <a:r>
              <a:rPr lang="en-US" altLang="zh-TW" sz="3600" b="1" dirty="0" smtClean="0">
                <a:solidFill>
                  <a:srgbClr val="0000FF"/>
                </a:solidFill>
                <a:latin typeface="微軟正黑體" panose="020B0604030504040204" pitchFamily="34" charset="-120"/>
                <a:ea typeface="微軟正黑體" panose="020B0604030504040204" pitchFamily="34" charset="-120"/>
              </a:rPr>
              <a:t>)</a:t>
            </a:r>
            <a:r>
              <a:rPr lang="zh-TW" altLang="en-US" sz="3600" b="1" dirty="0" smtClean="0">
                <a:solidFill>
                  <a:srgbClr val="0000FF"/>
                </a:solidFill>
                <a:latin typeface="微軟正黑體" panose="020B0604030504040204" pitchFamily="34" charset="-120"/>
                <a:ea typeface="微軟正黑體" panose="020B0604030504040204" pitchFamily="34" charset="-120"/>
              </a:rPr>
              <a:t>：</a:t>
            </a:r>
            <a:endParaRPr lang="en-US" altLang="zh-TW" sz="36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spcBef>
                <a:spcPts val="600"/>
              </a:spcBef>
            </a:pPr>
            <a:r>
              <a:rPr lang="en-US" altLang="zh-TW" sz="3000" b="1" dirty="0">
                <a:solidFill>
                  <a:srgbClr val="0000FF"/>
                </a:solidFill>
                <a:latin typeface="微軟正黑體" panose="020B0604030504040204" pitchFamily="34" charset="-120"/>
                <a:ea typeface="微軟正黑體" panose="020B0604030504040204" pitchFamily="34" charset="-120"/>
              </a:rPr>
              <a:t> </a:t>
            </a:r>
            <a:r>
              <a:rPr lang="en-US" altLang="zh-TW" sz="3000" b="1" dirty="0" smtClean="0">
                <a:solidFill>
                  <a:srgbClr val="0000FF"/>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三等經建行政</a:t>
            </a:r>
            <a:r>
              <a:rPr lang="en-US" altLang="zh-TW" sz="3000" b="1" dirty="0" smtClean="0">
                <a:solidFill>
                  <a:srgbClr val="0000FF"/>
                </a:solidFill>
                <a:latin typeface="微軟正黑體" panose="020B0604030504040204" pitchFamily="34" charset="-120"/>
                <a:ea typeface="微軟正黑體" panose="020B0604030504040204" pitchFamily="34" charset="-120"/>
              </a:rPr>
              <a:t>(1.6)</a:t>
            </a:r>
            <a:r>
              <a:rPr lang="zh-TW" altLang="en-US" sz="3000" b="1" dirty="0" smtClean="0">
                <a:solidFill>
                  <a:srgbClr val="0000FF"/>
                </a:solidFill>
                <a:latin typeface="微軟正黑體" panose="020B0604030504040204" pitchFamily="34" charset="-120"/>
                <a:ea typeface="微軟正黑體" panose="020B0604030504040204" pitchFamily="34" charset="-120"/>
              </a:rPr>
              <a:t>、一般行政</a:t>
            </a:r>
            <a:r>
              <a:rPr lang="en-US" altLang="zh-TW" sz="3000" b="1" dirty="0" smtClean="0">
                <a:solidFill>
                  <a:srgbClr val="0000FF"/>
                </a:solidFill>
                <a:latin typeface="微軟正黑體" panose="020B0604030504040204" pitchFamily="34" charset="-120"/>
                <a:ea typeface="微軟正黑體" panose="020B0604030504040204" pitchFamily="34" charset="-120"/>
              </a:rPr>
              <a:t>(1)</a:t>
            </a:r>
            <a:r>
              <a:rPr lang="zh-TW" altLang="en-US" sz="3000" b="1" dirty="0" smtClean="0">
                <a:solidFill>
                  <a:srgbClr val="0000FF"/>
                </a:solidFill>
                <a:latin typeface="微軟正黑體" panose="020B0604030504040204" pitchFamily="34" charset="-120"/>
                <a:ea typeface="微軟正黑體" panose="020B0604030504040204" pitchFamily="34" charset="-120"/>
              </a:rPr>
              <a:t>、土木工程</a:t>
            </a: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en-US" altLang="zh-TW" sz="3000" b="1" dirty="0" smtClean="0">
                <a:solidFill>
                  <a:srgbClr val="FF3399"/>
                </a:solidFill>
                <a:latin typeface="微軟正黑體" panose="020B0604030504040204" pitchFamily="34" charset="-120"/>
                <a:ea typeface="微軟正黑體" panose="020B0604030504040204" pitchFamily="34" charset="-120"/>
              </a:rPr>
              <a:t>0.8</a:t>
            </a:r>
            <a:r>
              <a:rPr lang="zh-TW" altLang="en-US" sz="3000" b="1" dirty="0" smtClean="0">
                <a:solidFill>
                  <a:srgbClr val="FF3399"/>
                </a:solidFill>
                <a:latin typeface="微軟正黑體" panose="020B0604030504040204" pitchFamily="34" charset="-120"/>
                <a:ea typeface="微軟正黑體" panose="020B0604030504040204" pitchFamily="34" charset="-120"/>
              </a:rPr>
              <a:t>，</a:t>
            </a:r>
            <a:r>
              <a:rPr lang="en-US" altLang="zh-TW" sz="3000" b="1" dirty="0" smtClean="0">
                <a:solidFill>
                  <a:srgbClr val="FF3399"/>
                </a:solidFill>
                <a:latin typeface="微軟正黑體" panose="020B0604030504040204" pitchFamily="34" charset="-120"/>
                <a:ea typeface="微軟正黑體" panose="020B0604030504040204" pitchFamily="34" charset="-120"/>
              </a:rPr>
              <a:t>112</a:t>
            </a:r>
            <a:r>
              <a:rPr lang="zh-TW" altLang="en-US" sz="3000" b="1" dirty="0" smtClean="0">
                <a:solidFill>
                  <a:srgbClr val="FF3399"/>
                </a:solidFill>
                <a:latin typeface="微軟正黑體" panose="020B0604030504040204" pitchFamily="34" charset="-120"/>
                <a:ea typeface="微軟正黑體" panose="020B0604030504040204" pitchFamily="34" charset="-120"/>
              </a:rPr>
              <a:t>年出缺</a:t>
            </a:r>
            <a:r>
              <a:rPr lang="en-US" altLang="zh-TW" sz="3000" b="1" dirty="0" smtClean="0">
                <a:solidFill>
                  <a:srgbClr val="FF3399"/>
                </a:solidFill>
                <a:latin typeface="微軟正黑體" panose="020B0604030504040204" pitchFamily="34" charset="-120"/>
                <a:ea typeface="微軟正黑體" panose="020B0604030504040204" pitchFamily="34" charset="-120"/>
              </a:rPr>
              <a:t>2</a:t>
            </a:r>
            <a:r>
              <a:rPr lang="zh-TW" altLang="en-US" sz="3000" b="1" dirty="0" smtClean="0">
                <a:solidFill>
                  <a:srgbClr val="FF3399"/>
                </a:solidFill>
                <a:latin typeface="微軟正黑體" panose="020B0604030504040204" pitchFamily="34" charset="-120"/>
                <a:ea typeface="微軟正黑體" panose="020B0604030504040204" pitchFamily="34" charset="-120"/>
              </a:rPr>
              <a:t>名且無人報名</a:t>
            </a:r>
            <a:r>
              <a:rPr lang="en-US" altLang="zh-TW" sz="3000" b="1" dirty="0" smtClean="0">
                <a:solidFill>
                  <a:srgbClr val="0000FF"/>
                </a:solidFill>
                <a:latin typeface="微軟正黑體" panose="020B0604030504040204" pitchFamily="34" charset="-120"/>
                <a:ea typeface="微軟正黑體" panose="020B0604030504040204" pitchFamily="34" charset="-120"/>
              </a:rPr>
              <a:t>)</a:t>
            </a:r>
          </a:p>
          <a:p>
            <a:pPr marL="804863" indent="-804863" algn="just">
              <a:spcBef>
                <a:spcPts val="600"/>
              </a:spcBef>
            </a:pPr>
            <a:r>
              <a:rPr lang="zh-TW" altLang="en-US" sz="3000" b="1" dirty="0">
                <a:solidFill>
                  <a:srgbClr val="0000FF"/>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       四等土木工程</a:t>
            </a:r>
            <a:r>
              <a:rPr lang="en-US" altLang="zh-TW" sz="3000" b="1" dirty="0" smtClean="0">
                <a:solidFill>
                  <a:srgbClr val="0000FF"/>
                </a:solidFill>
                <a:latin typeface="微軟正黑體" panose="020B0604030504040204" pitchFamily="34" charset="-120"/>
                <a:ea typeface="微軟正黑體" panose="020B0604030504040204" pitchFamily="34" charset="-120"/>
              </a:rPr>
              <a:t>(3.4)</a:t>
            </a:r>
            <a:r>
              <a:rPr lang="zh-TW" altLang="en-US" sz="3000" b="1" dirty="0" smtClean="0">
                <a:solidFill>
                  <a:srgbClr val="0000FF"/>
                </a:solidFill>
                <a:latin typeface="微軟正黑體" panose="020B0604030504040204" pitchFamily="34" charset="-120"/>
                <a:ea typeface="微軟正黑體" panose="020B0604030504040204" pitchFamily="34" charset="-120"/>
              </a:rPr>
              <a:t>、一般民政</a:t>
            </a:r>
            <a:r>
              <a:rPr lang="en-US" altLang="zh-TW" sz="3000" b="1" dirty="0" smtClean="0">
                <a:solidFill>
                  <a:srgbClr val="0000FF"/>
                </a:solidFill>
                <a:latin typeface="微軟正黑體" panose="020B0604030504040204" pitchFamily="34" charset="-120"/>
                <a:ea typeface="微軟正黑體" panose="020B0604030504040204" pitchFamily="34" charset="-120"/>
              </a:rPr>
              <a:t>(1.8)</a:t>
            </a:r>
            <a:r>
              <a:rPr lang="zh-TW" altLang="en-US" sz="3000" b="1" dirty="0" smtClean="0">
                <a:solidFill>
                  <a:srgbClr val="0000FF"/>
                </a:solidFill>
                <a:latin typeface="微軟正黑體" panose="020B0604030504040204" pitchFamily="34" charset="-120"/>
                <a:ea typeface="微軟正黑體" panose="020B0604030504040204" pitchFamily="34" charset="-120"/>
              </a:rPr>
              <a:t>、建築工程</a:t>
            </a:r>
            <a:r>
              <a:rPr lang="en-US" altLang="zh-TW" sz="3000" b="1" dirty="0" smtClean="0">
                <a:solidFill>
                  <a:srgbClr val="0000FF"/>
                </a:solidFill>
                <a:latin typeface="微軟正黑體" panose="020B0604030504040204" pitchFamily="34" charset="-120"/>
                <a:ea typeface="微軟正黑體" panose="020B0604030504040204" pitchFamily="34" charset="-120"/>
              </a:rPr>
              <a:t>(1)</a:t>
            </a:r>
          </a:p>
          <a:p>
            <a:pPr marL="804863" indent="-804863" algn="just">
              <a:spcBef>
                <a:spcPts val="600"/>
              </a:spcBef>
            </a:pPr>
            <a:r>
              <a:rPr lang="zh-TW" altLang="en-US" sz="3000" b="1" dirty="0">
                <a:solidFill>
                  <a:srgbClr val="0000FF"/>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       開缺三等</a:t>
            </a: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四等職缺排序：土木工程</a:t>
            </a:r>
            <a:r>
              <a:rPr lang="en-US" altLang="zh-TW" sz="3000" b="1" dirty="0" smtClean="0">
                <a:solidFill>
                  <a:srgbClr val="0000FF"/>
                </a:solidFill>
                <a:latin typeface="微軟正黑體" panose="020B0604030504040204" pitchFamily="34" charset="-120"/>
                <a:ea typeface="微軟正黑體" panose="020B0604030504040204" pitchFamily="34" charset="-120"/>
              </a:rPr>
              <a:t>(4.2)</a:t>
            </a:r>
            <a:r>
              <a:rPr lang="zh-TW" altLang="en-US" sz="3000" b="1" dirty="0">
                <a:solidFill>
                  <a:srgbClr val="0000FF"/>
                </a:solidFill>
                <a:latin typeface="微軟正黑體" panose="020B0604030504040204" pitchFamily="34" charset="-120"/>
                <a:ea typeface="微軟正黑體" panose="020B0604030504040204" pitchFamily="34" charset="-120"/>
              </a:rPr>
              <a:t> 、</a:t>
            </a:r>
            <a:r>
              <a:rPr lang="zh-TW" altLang="en-US" sz="3000" b="1" dirty="0">
                <a:solidFill>
                  <a:srgbClr val="FF0000"/>
                </a:solidFill>
                <a:latin typeface="微軟正黑體" panose="020B0604030504040204" pitchFamily="34" charset="-120"/>
                <a:ea typeface="微軟正黑體" panose="020B0604030504040204" pitchFamily="34" charset="-120"/>
              </a:rPr>
              <a:t>一般民政</a:t>
            </a:r>
            <a:r>
              <a:rPr lang="en-US" altLang="zh-TW" sz="3000" b="1" dirty="0">
                <a:solidFill>
                  <a:srgbClr val="FF0000"/>
                </a:solidFill>
                <a:latin typeface="微軟正黑體" panose="020B0604030504040204" pitchFamily="34" charset="-120"/>
                <a:ea typeface="微軟正黑體" panose="020B0604030504040204" pitchFamily="34" charset="-120"/>
              </a:rPr>
              <a:t>(2.2)</a:t>
            </a:r>
            <a:r>
              <a:rPr lang="en-US" altLang="zh-TW" sz="3000" b="1" dirty="0">
                <a:solidFill>
                  <a:srgbClr val="0000FF"/>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FF0000"/>
                </a:solidFill>
                <a:latin typeface="微軟正黑體" panose="020B0604030504040204" pitchFamily="34" charset="-120"/>
                <a:ea typeface="微軟正黑體" panose="020B0604030504040204" pitchFamily="34" charset="-120"/>
              </a:rPr>
              <a:t>經建行政</a:t>
            </a:r>
            <a:r>
              <a:rPr lang="en-US" altLang="zh-TW" sz="3000" b="1" dirty="0" smtClean="0">
                <a:solidFill>
                  <a:srgbClr val="FF0000"/>
                </a:solidFill>
                <a:latin typeface="微軟正黑體" panose="020B0604030504040204" pitchFamily="34" charset="-120"/>
                <a:ea typeface="微軟正黑體" panose="020B0604030504040204" pitchFamily="34" charset="-120"/>
              </a:rPr>
              <a:t>(2)</a:t>
            </a:r>
            <a:r>
              <a:rPr lang="zh-TW" altLang="en-US" sz="3000" b="1" dirty="0" smtClean="0">
                <a:solidFill>
                  <a:srgbClr val="FF0000"/>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FF0000"/>
                </a:solidFill>
                <a:latin typeface="微軟正黑體" panose="020B0604030504040204" pitchFamily="34" charset="-120"/>
                <a:ea typeface="微軟正黑體" panose="020B0604030504040204" pitchFamily="34" charset="-120"/>
              </a:rPr>
              <a:t>一般行政</a:t>
            </a:r>
            <a:r>
              <a:rPr lang="en-US" altLang="zh-TW" sz="3000" b="1" dirty="0" smtClean="0">
                <a:solidFill>
                  <a:srgbClr val="FF0000"/>
                </a:solidFill>
                <a:latin typeface="微軟正黑體" panose="020B0604030504040204" pitchFamily="34" charset="-120"/>
                <a:ea typeface="微軟正黑體" panose="020B0604030504040204" pitchFamily="34" charset="-120"/>
              </a:rPr>
              <a:t>(1.8)</a:t>
            </a:r>
            <a:r>
              <a:rPr lang="zh-TW" altLang="en-US" sz="3000" b="1" dirty="0" smtClean="0">
                <a:solidFill>
                  <a:srgbClr val="0000FF"/>
                </a:solidFill>
                <a:latin typeface="微軟正黑體" panose="020B0604030504040204" pitchFamily="34" charset="-120"/>
                <a:ea typeface="微軟正黑體" panose="020B0604030504040204" pitchFamily="34" charset="-120"/>
              </a:rPr>
              <a:t>、環保技術</a:t>
            </a:r>
            <a:r>
              <a:rPr lang="en-US" altLang="zh-TW" sz="3000" b="1" dirty="0" smtClean="0">
                <a:solidFill>
                  <a:srgbClr val="0000FF"/>
                </a:solidFill>
                <a:latin typeface="微軟正黑體" panose="020B0604030504040204" pitchFamily="34" charset="-120"/>
                <a:ea typeface="微軟正黑體" panose="020B0604030504040204" pitchFamily="34" charset="-120"/>
              </a:rPr>
              <a:t>(1.4)</a:t>
            </a:r>
            <a:r>
              <a:rPr lang="zh-TW" altLang="en-US" sz="3000" b="1" dirty="0" smtClean="0">
                <a:solidFill>
                  <a:srgbClr val="0000FF"/>
                </a:solidFill>
                <a:latin typeface="微軟正黑體" panose="020B0604030504040204" pitchFamily="34" charset="-120"/>
                <a:ea typeface="微軟正黑體" panose="020B0604030504040204" pitchFamily="34" charset="-120"/>
              </a:rPr>
              <a:t>、環保行政</a:t>
            </a:r>
            <a:r>
              <a:rPr lang="en-US" altLang="zh-TW" sz="3000" b="1" dirty="0" smtClean="0">
                <a:solidFill>
                  <a:srgbClr val="0000FF"/>
                </a:solidFill>
                <a:latin typeface="微軟正黑體" panose="020B0604030504040204" pitchFamily="34" charset="-120"/>
                <a:ea typeface="微軟正黑體" panose="020B0604030504040204" pitchFamily="34" charset="-120"/>
              </a:rPr>
              <a:t>(1)</a:t>
            </a:r>
          </a:p>
          <a:p>
            <a:pPr marL="804863" indent="-804863" algn="just">
              <a:spcBef>
                <a:spcPts val="600"/>
              </a:spcBef>
            </a:pPr>
            <a:r>
              <a:rPr lang="en-US" altLang="zh-TW" sz="3000" b="1" dirty="0">
                <a:solidFill>
                  <a:srgbClr val="0000FF"/>
                </a:solidFill>
                <a:latin typeface="微軟正黑體" panose="020B0604030504040204" pitchFamily="34" charset="-120"/>
                <a:ea typeface="微軟正黑體" panose="020B0604030504040204" pitchFamily="34" charset="-120"/>
              </a:rPr>
              <a:t> </a:t>
            </a:r>
            <a:r>
              <a:rPr lang="en-US" altLang="zh-TW" sz="3000" b="1" dirty="0" smtClean="0">
                <a:solidFill>
                  <a:srgbClr val="0000FF"/>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、建築工程</a:t>
            </a:r>
            <a:r>
              <a:rPr lang="en-US" altLang="zh-TW" sz="3000" b="1" dirty="0" smtClean="0">
                <a:solidFill>
                  <a:srgbClr val="0000FF"/>
                </a:solidFill>
                <a:latin typeface="微軟正黑體" panose="020B0604030504040204" pitchFamily="34" charset="-120"/>
                <a:ea typeface="微軟正黑體" panose="020B0604030504040204" pitchFamily="34" charset="-120"/>
              </a:rPr>
              <a:t>(1)</a:t>
            </a:r>
            <a:r>
              <a:rPr lang="zh-TW" altLang="en-US" sz="3000" b="1" dirty="0" smtClean="0">
                <a:solidFill>
                  <a:srgbClr val="0000FF"/>
                </a:solidFill>
                <a:latin typeface="微軟正黑體" panose="020B0604030504040204" pitchFamily="34" charset="-120"/>
                <a:ea typeface="微軟正黑體" panose="020B0604030504040204" pitchFamily="34" charset="-120"/>
              </a:rPr>
              <a:t>、資訊處理</a:t>
            </a:r>
            <a:r>
              <a:rPr lang="en-US" altLang="zh-TW" sz="3000" b="1" dirty="0" smtClean="0">
                <a:solidFill>
                  <a:srgbClr val="0000FF"/>
                </a:solidFill>
                <a:latin typeface="微軟正黑體" panose="020B0604030504040204" pitchFamily="34" charset="-120"/>
                <a:ea typeface="微軟正黑體" panose="020B0604030504040204" pitchFamily="34" charset="-120"/>
              </a:rPr>
              <a:t>(0.8)</a:t>
            </a:r>
            <a:r>
              <a:rPr lang="zh-TW" altLang="en-US" sz="3000" b="1" dirty="0" smtClean="0">
                <a:solidFill>
                  <a:srgbClr val="0000FF"/>
                </a:solidFill>
                <a:latin typeface="微軟正黑體" panose="020B0604030504040204" pitchFamily="34" charset="-120"/>
                <a:ea typeface="微軟正黑體" panose="020B0604030504040204" pitchFamily="34" charset="-120"/>
              </a:rPr>
              <a:t>、交通技術</a:t>
            </a:r>
            <a:r>
              <a:rPr lang="en-US" altLang="zh-TW" sz="3000" b="1" dirty="0" smtClean="0">
                <a:solidFill>
                  <a:srgbClr val="0000FF"/>
                </a:solidFill>
                <a:latin typeface="微軟正黑體" panose="020B0604030504040204" pitchFamily="34" charset="-120"/>
                <a:ea typeface="微軟正黑體" panose="020B0604030504040204" pitchFamily="34" charset="-120"/>
              </a:rPr>
              <a:t>(0.8)</a:t>
            </a:r>
            <a:r>
              <a:rPr lang="zh-TW" altLang="en-US" sz="3000" b="1" dirty="0" smtClean="0">
                <a:solidFill>
                  <a:srgbClr val="0000FF"/>
                </a:solidFill>
                <a:latin typeface="微軟正黑體" panose="020B0604030504040204" pitchFamily="34" charset="-120"/>
                <a:ea typeface="微軟正黑體" panose="020B0604030504040204" pitchFamily="34" charset="-120"/>
              </a:rPr>
              <a:t>、測量製圖</a:t>
            </a:r>
            <a:r>
              <a:rPr lang="en-US" altLang="zh-TW" sz="3000" b="1" dirty="0" smtClean="0">
                <a:solidFill>
                  <a:srgbClr val="0000FF"/>
                </a:solidFill>
                <a:latin typeface="微軟正黑體" panose="020B0604030504040204" pitchFamily="34" charset="-120"/>
                <a:ea typeface="微軟正黑體" panose="020B0604030504040204" pitchFamily="34" charset="-120"/>
              </a:rPr>
              <a:t>(0.6)</a:t>
            </a:r>
            <a:r>
              <a:rPr lang="zh-TW" altLang="en-US" sz="3000" b="1" dirty="0" smtClean="0">
                <a:solidFill>
                  <a:srgbClr val="0000FF"/>
                </a:solidFill>
                <a:latin typeface="微軟正黑體" panose="020B0604030504040204" pitchFamily="34" charset="-120"/>
                <a:ea typeface="微軟正黑體" panose="020B0604030504040204" pitchFamily="34" charset="-120"/>
              </a:rPr>
              <a:t>、地政</a:t>
            </a:r>
            <a:r>
              <a:rPr lang="en-US" altLang="zh-TW" sz="3000" b="1" dirty="0" smtClean="0">
                <a:solidFill>
                  <a:srgbClr val="0000FF"/>
                </a:solidFill>
                <a:latin typeface="微軟正黑體" panose="020B0604030504040204" pitchFamily="34" charset="-120"/>
                <a:ea typeface="微軟正黑體" panose="020B0604030504040204" pitchFamily="34" charset="-120"/>
              </a:rPr>
              <a:t>(0.6)</a:t>
            </a:r>
            <a:r>
              <a:rPr lang="zh-TW" altLang="en-US" sz="3000" b="1" dirty="0" smtClean="0">
                <a:solidFill>
                  <a:srgbClr val="0000FF"/>
                </a:solidFill>
                <a:latin typeface="微軟正黑體" panose="020B0604030504040204" pitchFamily="34" charset="-120"/>
                <a:ea typeface="微軟正黑體" panose="020B0604030504040204" pitchFamily="34" charset="-120"/>
              </a:rPr>
              <a:t> 。其他低於</a:t>
            </a:r>
            <a:r>
              <a:rPr lang="en-US" altLang="zh-TW" sz="3000" b="1" dirty="0" smtClean="0">
                <a:solidFill>
                  <a:srgbClr val="0000FF"/>
                </a:solidFill>
                <a:latin typeface="微軟正黑體" panose="020B0604030504040204" pitchFamily="34" charset="-120"/>
                <a:ea typeface="微軟正黑體" panose="020B0604030504040204" pitchFamily="34" charset="-120"/>
              </a:rPr>
              <a:t>0.5</a:t>
            </a:r>
            <a:r>
              <a:rPr lang="zh-TW" altLang="en-US" sz="3000" b="1" dirty="0" smtClean="0">
                <a:solidFill>
                  <a:srgbClr val="0000FF"/>
                </a:solidFill>
                <a:latin typeface="微軟正黑體" panose="020B0604030504040204" pitchFamily="34" charset="-120"/>
                <a:ea typeface="微軟正黑體" panose="020B0604030504040204" pitchFamily="34" charset="-120"/>
              </a:rPr>
              <a:t>。</a:t>
            </a:r>
            <a:endParaRPr lang="en-US" altLang="zh-TW" sz="30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spcBef>
                <a:spcPts val="1800"/>
              </a:spcBef>
            </a:pPr>
            <a:endParaRPr lang="en-US" altLang="zh-TW" sz="3000" b="1" dirty="0" smtClean="0">
              <a:solidFill>
                <a:srgbClr val="0000FF"/>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20</a:t>
            </a:fld>
            <a:endParaRPr lang="zh-CN" altLang="en-US" dirty="0">
              <a:solidFill>
                <a:schemeClr val="tx1"/>
              </a:solidFill>
            </a:endParaRPr>
          </a:p>
        </p:txBody>
      </p:sp>
    </p:spTree>
    <p:extLst>
      <p:ext uri="{BB962C8B-B14F-4D97-AF65-F5344CB8AC3E}">
        <p14:creationId xmlns:p14="http://schemas.microsoft.com/office/powerpoint/2010/main" val="1980874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 name="文本框 13"/>
          <p:cNvSpPr txBox="1"/>
          <p:nvPr/>
        </p:nvSpPr>
        <p:spPr>
          <a:xfrm>
            <a:off x="374280" y="136775"/>
            <a:ext cx="4921100" cy="553998"/>
          </a:xfrm>
          <a:prstGeom prst="rect">
            <a:avLst/>
          </a:prstGeom>
          <a:noFill/>
        </p:spPr>
        <p:txBody>
          <a:bodyPr wrap="square" rtlCol="0">
            <a:spAutoFit/>
          </a:bodyPr>
          <a:lstStyle/>
          <a:p>
            <a:r>
              <a:rPr lang="en-US" altLang="zh-TW" sz="3000" b="1" kern="1200"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a:t>
            </a:r>
            <a:r>
              <a:rPr lang="zh-TW" altLang="en-US" sz="3000" b="1" kern="1200"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u="sng" kern="1200" dirty="0">
                <a:solidFill>
                  <a:srgbClr val="0000FF"/>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rPr>
              <a:t>如何辦理第二試</a:t>
            </a:r>
            <a:r>
              <a:rPr lang="zh-TW" altLang="en-US" sz="3000" b="1" u="sng" kern="1200" dirty="0" smtClean="0">
                <a:solidFill>
                  <a:srgbClr val="0000FF"/>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rPr>
              <a:t>口試</a:t>
            </a:r>
            <a:endParaRPr lang="zh-CN" altLang="en-US" sz="3000" b="1" u="sng" kern="1200" dirty="0">
              <a:solidFill>
                <a:srgbClr val="0000FF"/>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endParaRPr>
          </a:p>
        </p:txBody>
      </p:sp>
      <p:sp>
        <p:nvSpPr>
          <p:cNvPr id="18" name="文本框 13"/>
          <p:cNvSpPr txBox="1"/>
          <p:nvPr/>
        </p:nvSpPr>
        <p:spPr>
          <a:xfrm>
            <a:off x="592626" y="925034"/>
            <a:ext cx="1156661" cy="523220"/>
          </a:xfrm>
          <a:prstGeom prst="rect">
            <a:avLst/>
          </a:prstGeom>
          <a:noFill/>
        </p:spPr>
        <p:txBody>
          <a:bodyPr wrap="square" rtlCol="0">
            <a:spAutoFit/>
          </a:bodyPr>
          <a:lstStyle/>
          <a:p>
            <a:pPr algn="just"/>
            <a:r>
              <a:rPr lang="en-US" altLang="zh-TW" sz="2800" dirty="0" err="1">
                <a:solidFill>
                  <a:srgbClr val="7030A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Ans</a:t>
            </a:r>
            <a:r>
              <a:rPr lang="zh-TW" altLang="en-US" sz="2800" kern="1200" dirty="0">
                <a:solidFill>
                  <a:srgbClr val="7030A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endParaRPr lang="zh-CN" altLang="en-US" sz="2800" kern="1200" dirty="0">
              <a:solidFill>
                <a:srgbClr val="7030A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3" name="投影片編號版面配置區 2"/>
          <p:cNvSpPr>
            <a:spLocks noGrp="1"/>
          </p:cNvSpPr>
          <p:nvPr>
            <p:ph type="sldNum" sz="quarter" idx="12"/>
          </p:nvPr>
        </p:nvSpPr>
        <p:spPr>
          <a:xfrm>
            <a:off x="9184375" y="6393289"/>
            <a:ext cx="2743200" cy="365125"/>
          </a:xfrm>
        </p:spPr>
        <p:txBody>
          <a:bodyPr/>
          <a:lstStyle/>
          <a:p>
            <a:fld id="{517814F9-BBE9-48E3-9C5C-39AEFA1A2946}" type="slidenum">
              <a:rPr lang="zh-CN" altLang="en-US" smtClean="0">
                <a:solidFill>
                  <a:schemeClr val="tx1"/>
                </a:solidFill>
              </a:rPr>
              <a:t>21</a:t>
            </a:fld>
            <a:endParaRPr lang="zh-CN" altLang="en-US" dirty="0">
              <a:solidFill>
                <a:schemeClr val="tx1"/>
              </a:solidFill>
            </a:endParaRPr>
          </a:p>
        </p:txBody>
      </p:sp>
      <p:grpSp>
        <p:nvGrpSpPr>
          <p:cNvPr id="12" name="群組 11"/>
          <p:cNvGrpSpPr/>
          <p:nvPr/>
        </p:nvGrpSpPr>
        <p:grpSpPr>
          <a:xfrm>
            <a:off x="583001" y="739033"/>
            <a:ext cx="11052311" cy="5545468"/>
            <a:chOff x="656299" y="760589"/>
            <a:chExt cx="11052311" cy="5545468"/>
          </a:xfrm>
        </p:grpSpPr>
        <p:sp>
          <p:nvSpPr>
            <p:cNvPr id="61" name="流程圖: 替代處理程序 60"/>
            <p:cNvSpPr/>
            <p:nvPr/>
          </p:nvSpPr>
          <p:spPr>
            <a:xfrm>
              <a:off x="7802530" y="3572061"/>
              <a:ext cx="3906080" cy="91987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lgn="just">
                <a:spcBef>
                  <a:spcPts val="3000"/>
                </a:spcBef>
              </a:pPr>
              <a:r>
                <a:rPr lang="en-US" altLang="zh-TW" sz="2000" b="1" dirty="0">
                  <a:solidFill>
                    <a:schemeClr val="tx1"/>
                  </a:solidFill>
                  <a:latin typeface="Adobe 繁黑體 Std B" panose="020B0700000000000000" pitchFamily="34" charset="-120"/>
                  <a:ea typeface="Adobe 繁黑體 Std B" panose="020B0700000000000000" pitchFamily="34" charset="-120"/>
                </a:rPr>
                <a:t>(</a:t>
              </a:r>
              <a:r>
                <a:rPr lang="zh-TW" altLang="en-US" sz="2000" b="1" dirty="0">
                  <a:solidFill>
                    <a:schemeClr val="tx1"/>
                  </a:solidFill>
                  <a:latin typeface="Adobe 繁黑體 Std B" panose="020B0700000000000000" pitchFamily="34" charset="-120"/>
                  <a:ea typeface="Adobe 繁黑體 Std B" panose="020B0700000000000000" pitchFamily="34" charset="-120"/>
                </a:rPr>
                <a:t>一</a:t>
              </a:r>
              <a:r>
                <a:rPr lang="en-US" altLang="zh-TW" sz="2000" b="1" dirty="0">
                  <a:solidFill>
                    <a:schemeClr val="tx1"/>
                  </a:solidFill>
                  <a:latin typeface="Adobe 繁黑體 Std B" panose="020B0700000000000000" pitchFamily="34" charset="-120"/>
                  <a:ea typeface="Adobe 繁黑體 Std B" panose="020B0700000000000000" pitchFamily="34" charset="-120"/>
                </a:rPr>
                <a:t>)</a:t>
              </a:r>
              <a:r>
                <a:rPr lang="zh-TW" altLang="en-US" sz="2000" b="1" dirty="0">
                  <a:solidFill>
                    <a:schemeClr val="tx1"/>
                  </a:solidFill>
                  <a:latin typeface="Adobe 繁黑體 Std B" panose="020B0700000000000000" pitchFamily="34" charset="-120"/>
                  <a:ea typeface="Adobe 繁黑體 Std B" panose="020B0700000000000000" pitchFamily="34" charset="-120"/>
                </a:rPr>
                <a:t>邀集口試委員召開</a:t>
              </a:r>
              <a:r>
                <a:rPr lang="zh-TW" altLang="en-US" sz="2000" b="1" dirty="0">
                  <a:solidFill>
                    <a:srgbClr val="FF0000"/>
                  </a:solidFill>
                  <a:latin typeface="Adobe 繁黑體 Std B" panose="020B0700000000000000" pitchFamily="34" charset="-120"/>
                  <a:ea typeface="Adobe 繁黑體 Std B" panose="020B0700000000000000" pitchFamily="34" charset="-120"/>
                </a:rPr>
                <a:t>口試會議，</a:t>
              </a:r>
              <a:r>
                <a:rPr lang="zh-TW" altLang="en-US" sz="2000" b="1" dirty="0">
                  <a:solidFill>
                    <a:schemeClr val="tx1"/>
                  </a:solidFill>
                  <a:latin typeface="Adobe 繁黑體 Std B" panose="020B0700000000000000" pitchFamily="34" charset="-120"/>
                  <a:ea typeface="Adobe 繁黑體 Std B" panose="020B0700000000000000" pitchFamily="34" charset="-120"/>
                </a:rPr>
                <a:t>必要時得舉行</a:t>
              </a:r>
              <a:r>
                <a:rPr lang="zh-TW" altLang="en-US" sz="2000" b="1" dirty="0">
                  <a:solidFill>
                    <a:srgbClr val="FF0000"/>
                  </a:solidFill>
                  <a:latin typeface="Adobe 繁黑體 Std B" panose="020B0700000000000000" pitchFamily="34" charset="-120"/>
                  <a:ea typeface="Adobe 繁黑體 Std B" panose="020B0700000000000000" pitchFamily="34" charset="-120"/>
                </a:rPr>
                <a:t>口試技術會議</a:t>
              </a:r>
            </a:p>
          </p:txBody>
        </p:sp>
        <p:grpSp>
          <p:nvGrpSpPr>
            <p:cNvPr id="10" name="群組 9"/>
            <p:cNvGrpSpPr/>
            <p:nvPr/>
          </p:nvGrpSpPr>
          <p:grpSpPr>
            <a:xfrm>
              <a:off x="656299" y="760589"/>
              <a:ext cx="10994224" cy="5545468"/>
              <a:chOff x="656299" y="760589"/>
              <a:chExt cx="10994224" cy="5545468"/>
            </a:xfrm>
          </p:grpSpPr>
          <p:grpSp>
            <p:nvGrpSpPr>
              <p:cNvPr id="5" name="群組 4"/>
              <p:cNvGrpSpPr/>
              <p:nvPr/>
            </p:nvGrpSpPr>
            <p:grpSpPr>
              <a:xfrm>
                <a:off x="656299" y="760589"/>
                <a:ext cx="10994224" cy="5545468"/>
                <a:chOff x="656299" y="760589"/>
                <a:chExt cx="10994224" cy="5545468"/>
              </a:xfrm>
            </p:grpSpPr>
            <p:sp>
              <p:nvSpPr>
                <p:cNvPr id="63" name="文字方塊 62"/>
                <p:cNvSpPr txBox="1"/>
                <p:nvPr/>
              </p:nvSpPr>
              <p:spPr>
                <a:xfrm>
                  <a:off x="5896704" y="3231387"/>
                  <a:ext cx="3354451" cy="338554"/>
                </a:xfrm>
                <a:prstGeom prst="rect">
                  <a:avLst/>
                </a:prstGeom>
                <a:noFill/>
              </p:spPr>
              <p:txBody>
                <a:bodyPr wrap="square" rtlCol="0">
                  <a:spAutoFit/>
                </a:bodyPr>
                <a:lstStyle/>
                <a:p>
                  <a:pPr algn="just"/>
                  <a:r>
                    <a:rPr lang="en-US" altLang="zh-TW" sz="1600" dirty="0">
                      <a:latin typeface="微軟正黑體" panose="020B0604030504040204" pitchFamily="34" charset="-120"/>
                      <a:ea typeface="微軟正黑體" panose="020B0604030504040204" pitchFamily="34" charset="-120"/>
                    </a:rPr>
                    <a:t>【</a:t>
                  </a:r>
                  <a:r>
                    <a:rPr lang="zh-TW" altLang="en-US" sz="1600" b="1" dirty="0">
                      <a:solidFill>
                        <a:schemeClr val="accent5">
                          <a:lumMod val="50000"/>
                        </a:schemeClr>
                      </a:solidFill>
                      <a:latin typeface="Adobe 繁黑體 Std B" panose="020B0700000000000000" pitchFamily="34" charset="-120"/>
                      <a:ea typeface="Adobe 繁黑體 Std B" panose="020B0700000000000000" pitchFamily="34" charset="-120"/>
                    </a:rPr>
                    <a:t>口試規則第</a:t>
                  </a:r>
                  <a:r>
                    <a:rPr lang="en-US" altLang="zh-TW" sz="1600" b="1" dirty="0">
                      <a:solidFill>
                        <a:schemeClr val="accent5">
                          <a:lumMod val="50000"/>
                        </a:schemeClr>
                      </a:solidFill>
                      <a:latin typeface="Adobe 繁黑體 Std B" panose="020B0700000000000000" pitchFamily="34" charset="-120"/>
                      <a:ea typeface="Adobe 繁黑體 Std B" panose="020B0700000000000000" pitchFamily="34" charset="-120"/>
                    </a:rPr>
                    <a:t>5</a:t>
                  </a:r>
                  <a:r>
                    <a:rPr lang="zh-TW" altLang="en-US" sz="1600" b="1" dirty="0">
                      <a:solidFill>
                        <a:schemeClr val="accent5">
                          <a:lumMod val="50000"/>
                        </a:schemeClr>
                      </a:solidFill>
                      <a:latin typeface="Adobe 繁黑體 Std B" panose="020B0700000000000000" pitchFamily="34" charset="-120"/>
                      <a:ea typeface="Adobe 繁黑體 Std B" panose="020B0700000000000000" pitchFamily="34" charset="-120"/>
                    </a:rPr>
                    <a:t>條第</a:t>
                  </a:r>
                  <a:r>
                    <a:rPr lang="en-US" altLang="zh-TW" sz="1600" b="1" dirty="0">
                      <a:solidFill>
                        <a:schemeClr val="accent5">
                          <a:lumMod val="50000"/>
                        </a:schemeClr>
                      </a:solidFill>
                      <a:latin typeface="Adobe 繁黑體 Std B" panose="020B0700000000000000" pitchFamily="34" charset="-120"/>
                      <a:ea typeface="Adobe 繁黑體 Std B" panose="020B0700000000000000" pitchFamily="34" charset="-120"/>
                    </a:rPr>
                    <a:t>3</a:t>
                  </a:r>
                  <a:r>
                    <a:rPr lang="zh-TW" altLang="en-US" sz="1600" b="1" dirty="0">
                      <a:solidFill>
                        <a:schemeClr val="accent5">
                          <a:lumMod val="50000"/>
                        </a:schemeClr>
                      </a:solidFill>
                      <a:latin typeface="Adobe 繁黑體 Std B" panose="020B0700000000000000" pitchFamily="34" charset="-120"/>
                      <a:ea typeface="Adobe 繁黑體 Std B" panose="020B0700000000000000" pitchFamily="34" charset="-120"/>
                    </a:rPr>
                    <a:t>項</a:t>
                  </a:r>
                  <a:r>
                    <a:rPr lang="en-US" altLang="zh-TW" sz="1600" dirty="0">
                      <a:latin typeface="微軟正黑體" panose="020B0604030504040204" pitchFamily="34" charset="-120"/>
                      <a:ea typeface="微軟正黑體" panose="020B0604030504040204" pitchFamily="34" charset="-120"/>
                    </a:rPr>
                    <a:t>】</a:t>
                  </a:r>
                  <a:endParaRPr lang="zh-TW" altLang="en-US" sz="1600" dirty="0"/>
                </a:p>
              </p:txBody>
            </p:sp>
            <p:sp>
              <p:nvSpPr>
                <p:cNvPr id="64" name="文字方塊 63"/>
                <p:cNvSpPr txBox="1"/>
                <p:nvPr/>
              </p:nvSpPr>
              <p:spPr>
                <a:xfrm>
                  <a:off x="5169437" y="4360468"/>
                  <a:ext cx="2562747" cy="338554"/>
                </a:xfrm>
                <a:prstGeom prst="rect">
                  <a:avLst/>
                </a:prstGeom>
                <a:noFill/>
              </p:spPr>
              <p:txBody>
                <a:bodyPr wrap="square" rtlCol="0">
                  <a:spAutoFit/>
                </a:bodyPr>
                <a:lstStyle/>
                <a:p>
                  <a:pPr algn="just"/>
                  <a:r>
                    <a:rPr lang="en-US" altLang="zh-TW" sz="1600" b="1" dirty="0">
                      <a:latin typeface="微軟正黑體" panose="020B0604030504040204" pitchFamily="34" charset="-120"/>
                      <a:ea typeface="微軟正黑體" panose="020B0604030504040204" pitchFamily="34" charset="-120"/>
                    </a:rPr>
                    <a:t>【</a:t>
                  </a:r>
                  <a:r>
                    <a:rPr lang="zh-TW" altLang="en-US" sz="1600" b="1" dirty="0">
                      <a:solidFill>
                        <a:schemeClr val="accent5">
                          <a:lumMod val="50000"/>
                        </a:schemeClr>
                      </a:solidFill>
                      <a:latin typeface="Adobe 繁黑體 Std B" panose="020B0700000000000000" pitchFamily="34" charset="-120"/>
                      <a:ea typeface="Adobe 繁黑體 Std B" panose="020B0700000000000000" pitchFamily="34" charset="-120"/>
                    </a:rPr>
                    <a:t>口試規則第</a:t>
                  </a:r>
                  <a:r>
                    <a:rPr lang="en-US" altLang="zh-TW" sz="1600" b="1" dirty="0">
                      <a:solidFill>
                        <a:schemeClr val="accent5">
                          <a:lumMod val="50000"/>
                        </a:schemeClr>
                      </a:solidFill>
                      <a:latin typeface="Adobe 繁黑體 Std B" panose="020B0700000000000000" pitchFamily="34" charset="-120"/>
                      <a:ea typeface="Adobe 繁黑體 Std B" panose="020B0700000000000000" pitchFamily="34" charset="-120"/>
                    </a:rPr>
                    <a:t>6</a:t>
                  </a:r>
                  <a:r>
                    <a:rPr lang="zh-TW" altLang="en-US" sz="1600" b="1" dirty="0">
                      <a:solidFill>
                        <a:schemeClr val="accent5">
                          <a:lumMod val="50000"/>
                        </a:schemeClr>
                      </a:solidFill>
                      <a:latin typeface="Adobe 繁黑體 Std B" panose="020B0700000000000000" pitchFamily="34" charset="-120"/>
                      <a:ea typeface="Adobe 繁黑體 Std B" panose="020B0700000000000000" pitchFamily="34" charset="-120"/>
                    </a:rPr>
                    <a:t>條、第</a:t>
                  </a:r>
                  <a:r>
                    <a:rPr lang="en-US" altLang="zh-TW" sz="1600" b="1" dirty="0">
                      <a:solidFill>
                        <a:schemeClr val="accent5">
                          <a:lumMod val="50000"/>
                        </a:schemeClr>
                      </a:solidFill>
                      <a:latin typeface="Adobe 繁黑體 Std B" panose="020B0700000000000000" pitchFamily="34" charset="-120"/>
                      <a:ea typeface="Adobe 繁黑體 Std B" panose="020B0700000000000000" pitchFamily="34" charset="-120"/>
                    </a:rPr>
                    <a:t>11</a:t>
                  </a:r>
                  <a:r>
                    <a:rPr lang="zh-TW" altLang="en-US" sz="1600" b="1" dirty="0">
                      <a:solidFill>
                        <a:schemeClr val="accent5">
                          <a:lumMod val="50000"/>
                        </a:schemeClr>
                      </a:solidFill>
                      <a:latin typeface="Adobe 繁黑體 Std B" panose="020B0700000000000000" pitchFamily="34" charset="-120"/>
                      <a:ea typeface="Adobe 繁黑體 Std B" panose="020B0700000000000000" pitchFamily="34" charset="-120"/>
                    </a:rPr>
                    <a:t>條</a:t>
                  </a:r>
                  <a:r>
                    <a:rPr lang="en-US" altLang="zh-TW" sz="1600" b="1" dirty="0">
                      <a:latin typeface="微軟正黑體" panose="020B0604030504040204" pitchFamily="34" charset="-120"/>
                      <a:ea typeface="微軟正黑體" panose="020B0604030504040204" pitchFamily="34" charset="-120"/>
                    </a:rPr>
                    <a:t>】</a:t>
                  </a:r>
                  <a:endParaRPr lang="zh-TW" altLang="en-US" sz="1600" b="1" dirty="0"/>
                </a:p>
              </p:txBody>
            </p:sp>
            <p:grpSp>
              <p:nvGrpSpPr>
                <p:cNvPr id="4" name="群組 3"/>
                <p:cNvGrpSpPr/>
                <p:nvPr/>
              </p:nvGrpSpPr>
              <p:grpSpPr>
                <a:xfrm>
                  <a:off x="656299" y="760589"/>
                  <a:ext cx="10994224" cy="5545468"/>
                  <a:chOff x="944217" y="633906"/>
                  <a:chExt cx="10994224" cy="5545468"/>
                </a:xfrm>
              </p:grpSpPr>
              <p:sp>
                <p:nvSpPr>
                  <p:cNvPr id="11" name="左中括弧 10"/>
                  <p:cNvSpPr/>
                  <p:nvPr/>
                </p:nvSpPr>
                <p:spPr>
                  <a:xfrm>
                    <a:off x="944217" y="2016401"/>
                    <a:ext cx="258418" cy="358927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p>
                </p:txBody>
              </p:sp>
              <p:sp>
                <p:nvSpPr>
                  <p:cNvPr id="20" name="流程圖: 替代處理程序 19"/>
                  <p:cNvSpPr/>
                  <p:nvPr/>
                </p:nvSpPr>
                <p:spPr>
                  <a:xfrm>
                    <a:off x="1202635" y="1653622"/>
                    <a:ext cx="4353339" cy="781465"/>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indent="-625475" algn="just"/>
                    <a:r>
                      <a:rPr lang="zh-TW" altLang="en-US" sz="2200" b="1" dirty="0">
                        <a:solidFill>
                          <a:schemeClr val="tx1"/>
                        </a:solidFill>
                        <a:latin typeface="Adobe 繁黑體 Std B" panose="020B0700000000000000" pitchFamily="34" charset="-120"/>
                        <a:ea typeface="Adobe 繁黑體 Std B" panose="020B0700000000000000" pitchFamily="34" charset="-120"/>
                      </a:rPr>
                      <a:t>一、以</a:t>
                    </a:r>
                    <a:r>
                      <a:rPr lang="zh-TW" altLang="en-US" sz="2200" b="1" dirty="0">
                        <a:solidFill>
                          <a:srgbClr val="C00000"/>
                        </a:solidFill>
                        <a:latin typeface="Adobe 繁黑體 Std B" panose="020B0700000000000000" pitchFamily="34" charset="-120"/>
                        <a:ea typeface="Adobe 繁黑體 Std B" panose="020B0700000000000000" pitchFamily="34" charset="-120"/>
                      </a:rPr>
                      <a:t>結構化口試</a:t>
                    </a:r>
                    <a:r>
                      <a:rPr lang="en-US" altLang="zh-TW" sz="2200" b="1" dirty="0">
                        <a:solidFill>
                          <a:srgbClr val="C00000"/>
                        </a:solidFill>
                        <a:latin typeface="Adobe 繁黑體 Std B" panose="020B0700000000000000" pitchFamily="34" charset="-120"/>
                        <a:ea typeface="Adobe 繁黑體 Std B" panose="020B0700000000000000" pitchFamily="34" charset="-120"/>
                      </a:rPr>
                      <a:t>(structured</a:t>
                    </a:r>
                    <a:r>
                      <a:rPr lang="zh-TW" altLang="en-US" sz="2200" b="1" dirty="0">
                        <a:solidFill>
                          <a:srgbClr val="C00000"/>
                        </a:solidFill>
                        <a:latin typeface="Adobe 繁黑體 Std B" panose="020B0700000000000000" pitchFamily="34" charset="-120"/>
                        <a:ea typeface="Adobe 繁黑體 Std B" panose="020B0700000000000000" pitchFamily="34" charset="-120"/>
                      </a:rPr>
                      <a:t> </a:t>
                    </a:r>
                    <a:r>
                      <a:rPr lang="en-US" altLang="zh-TW" sz="2200" b="1" dirty="0">
                        <a:solidFill>
                          <a:srgbClr val="C00000"/>
                        </a:solidFill>
                        <a:latin typeface="Adobe 繁黑體 Std B" panose="020B0700000000000000" pitchFamily="34" charset="-120"/>
                        <a:ea typeface="Adobe 繁黑體 Std B" panose="020B0700000000000000" pitchFamily="34" charset="-120"/>
                      </a:rPr>
                      <a:t>oral exam)</a:t>
                    </a:r>
                    <a:r>
                      <a:rPr lang="zh-TW" altLang="en-US" sz="2200" b="1" dirty="0">
                        <a:solidFill>
                          <a:schemeClr val="tx1"/>
                        </a:solidFill>
                        <a:latin typeface="Adobe 繁黑體 Std B" panose="020B0700000000000000" pitchFamily="34" charset="-120"/>
                        <a:ea typeface="Adobe 繁黑體 Std B" panose="020B0700000000000000" pitchFamily="34" charset="-120"/>
                      </a:rPr>
                      <a:t>為規劃基準</a:t>
                    </a:r>
                  </a:p>
                </p:txBody>
              </p:sp>
              <p:cxnSp>
                <p:nvCxnSpPr>
                  <p:cNvPr id="22" name="直線單箭頭接點 21"/>
                  <p:cNvCxnSpPr>
                    <a:stCxn id="20" idx="3"/>
                  </p:cNvCxnSpPr>
                  <p:nvPr/>
                </p:nvCxnSpPr>
                <p:spPr>
                  <a:xfrm flipV="1">
                    <a:off x="5555974" y="2044354"/>
                    <a:ext cx="56652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左中括弧 27"/>
                  <p:cNvSpPr/>
                  <p:nvPr/>
                </p:nvSpPr>
                <p:spPr>
                  <a:xfrm>
                    <a:off x="6738729" y="903251"/>
                    <a:ext cx="228601" cy="150074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流程圖: 替代處理程序 28"/>
                  <p:cNvSpPr/>
                  <p:nvPr/>
                </p:nvSpPr>
                <p:spPr>
                  <a:xfrm>
                    <a:off x="6846815" y="633906"/>
                    <a:ext cx="5091626" cy="74481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lgn="just">
                      <a:spcBef>
                        <a:spcPts val="3000"/>
                      </a:spcBef>
                    </a:pPr>
                    <a:r>
                      <a:rPr lang="en-US" altLang="zh-TW" sz="2000" b="1" dirty="0">
                        <a:solidFill>
                          <a:srgbClr val="C00000"/>
                        </a:solidFill>
                        <a:latin typeface="Adobe 繁黑體 Std B" panose="020B0700000000000000" pitchFamily="34" charset="-120"/>
                        <a:ea typeface="Adobe 繁黑體 Std B" panose="020B0700000000000000" pitchFamily="34" charset="-120"/>
                      </a:rPr>
                      <a:t>(</a:t>
                    </a:r>
                    <a:r>
                      <a:rPr lang="zh-TW" altLang="en-US" sz="2000" b="1" dirty="0">
                        <a:solidFill>
                          <a:srgbClr val="C00000"/>
                        </a:solidFill>
                        <a:latin typeface="Adobe 繁黑體 Std B" panose="020B0700000000000000" pitchFamily="34" charset="-120"/>
                        <a:ea typeface="Adobe 繁黑體 Std B" panose="020B0700000000000000" pitchFamily="34" charset="-120"/>
                      </a:rPr>
                      <a:t>一</a:t>
                    </a:r>
                    <a:r>
                      <a:rPr lang="en-US" altLang="zh-TW" sz="2000" b="1" dirty="0">
                        <a:solidFill>
                          <a:srgbClr val="C00000"/>
                        </a:solidFill>
                        <a:latin typeface="Adobe 繁黑體 Std B" panose="020B0700000000000000" pitchFamily="34" charset="-120"/>
                        <a:ea typeface="Adobe 繁黑體 Std B" panose="020B0700000000000000" pitchFamily="34" charset="-120"/>
                      </a:rPr>
                      <a:t>)</a:t>
                    </a:r>
                    <a:r>
                      <a:rPr lang="zh-TW" altLang="en-US" sz="2000" b="1" dirty="0">
                        <a:solidFill>
                          <a:schemeClr val="tx1"/>
                        </a:solidFill>
                        <a:latin typeface="Adobe 繁黑體 Std B" panose="020B0700000000000000" pitchFamily="34" charset="-120"/>
                        <a:ea typeface="Adobe 繁黑體 Std B" panose="020B0700000000000000" pitchFamily="34" charset="-120"/>
                      </a:rPr>
                      <a:t>實施程序、作業流程及執行細節均應</a:t>
                    </a:r>
                    <a:r>
                      <a:rPr lang="zh-TW" altLang="en-US" sz="2000" b="1" dirty="0">
                        <a:solidFill>
                          <a:srgbClr val="7030A0"/>
                        </a:solidFill>
                        <a:latin typeface="Adobe 繁黑體 Std B" panose="020B0700000000000000" pitchFamily="34" charset="-120"/>
                        <a:ea typeface="Adobe 繁黑體 Std B" panose="020B0700000000000000" pitchFamily="34" charset="-120"/>
                      </a:rPr>
                      <a:t>標準化</a:t>
                    </a:r>
                    <a:r>
                      <a:rPr lang="zh-TW" altLang="en-US" sz="2000" b="1" dirty="0">
                        <a:solidFill>
                          <a:schemeClr val="tx1"/>
                        </a:solidFill>
                        <a:latin typeface="Adobe 繁黑體 Std B" panose="020B0700000000000000" pitchFamily="34" charset="-120"/>
                        <a:ea typeface="Adobe 繁黑體 Std B" panose="020B0700000000000000" pitchFamily="34" charset="-120"/>
                      </a:rPr>
                      <a:t>、</a:t>
                    </a:r>
                    <a:r>
                      <a:rPr lang="zh-TW" altLang="en-US" sz="2000" b="1" dirty="0">
                        <a:solidFill>
                          <a:srgbClr val="7030A0"/>
                        </a:solidFill>
                        <a:latin typeface="Adobe 繁黑體 Std B" panose="020B0700000000000000" pitchFamily="34" charset="-120"/>
                        <a:ea typeface="Adobe 繁黑體 Std B" panose="020B0700000000000000" pitchFamily="34" charset="-120"/>
                      </a:rPr>
                      <a:t>一致化</a:t>
                    </a:r>
                  </a:p>
                </p:txBody>
              </p:sp>
              <p:sp>
                <p:nvSpPr>
                  <p:cNvPr id="31" name="流程圖: 替代處理程序 30"/>
                  <p:cNvSpPr/>
                  <p:nvPr/>
                </p:nvSpPr>
                <p:spPr>
                  <a:xfrm>
                    <a:off x="6122503" y="903251"/>
                    <a:ext cx="467138" cy="1678633"/>
                  </a:xfrm>
                  <a:prstGeom prst="flowChartAlternate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Adobe 繁黑體 Std B" panose="020B0700000000000000" pitchFamily="34" charset="-120"/>
                        <a:ea typeface="Adobe 繁黑體 Std B" panose="020B0700000000000000" pitchFamily="34" charset="-120"/>
                      </a:rPr>
                      <a:t>實施原則</a:t>
                    </a:r>
                  </a:p>
                </p:txBody>
              </p:sp>
              <p:cxnSp>
                <p:nvCxnSpPr>
                  <p:cNvPr id="33" name="直線接點 32"/>
                  <p:cNvCxnSpPr>
                    <a:endCxn id="28" idx="1"/>
                  </p:cNvCxnSpPr>
                  <p:nvPr/>
                </p:nvCxnSpPr>
                <p:spPr>
                  <a:xfrm flipV="1">
                    <a:off x="6550509" y="1653622"/>
                    <a:ext cx="188220" cy="15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流程圖: 替代處理程序 33"/>
                  <p:cNvSpPr/>
                  <p:nvPr/>
                </p:nvSpPr>
                <p:spPr>
                  <a:xfrm>
                    <a:off x="6846815" y="2125389"/>
                    <a:ext cx="4711148" cy="52600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lgn="just">
                      <a:spcBef>
                        <a:spcPts val="4800"/>
                      </a:spcBef>
                    </a:pPr>
                    <a:r>
                      <a:rPr lang="en-US" altLang="zh-TW" sz="2000" b="1" dirty="0">
                        <a:solidFill>
                          <a:srgbClr val="C00000"/>
                        </a:solidFill>
                        <a:latin typeface="Adobe 繁黑體 Std B" panose="020B0700000000000000" pitchFamily="34" charset="-120"/>
                        <a:ea typeface="Adobe 繁黑體 Std B" panose="020B0700000000000000" pitchFamily="34" charset="-120"/>
                      </a:rPr>
                      <a:t>(</a:t>
                    </a:r>
                    <a:r>
                      <a:rPr lang="zh-TW" altLang="en-US" sz="2000" b="1" dirty="0">
                        <a:solidFill>
                          <a:srgbClr val="C00000"/>
                        </a:solidFill>
                        <a:latin typeface="Adobe 繁黑體 Std B" panose="020B0700000000000000" pitchFamily="34" charset="-120"/>
                        <a:ea typeface="Adobe 繁黑體 Std B" panose="020B0700000000000000" pitchFamily="34" charset="-120"/>
                      </a:rPr>
                      <a:t>三</a:t>
                    </a:r>
                    <a:r>
                      <a:rPr lang="en-US" altLang="zh-TW" sz="2000" b="1" dirty="0">
                        <a:solidFill>
                          <a:srgbClr val="C00000"/>
                        </a:solidFill>
                        <a:latin typeface="Adobe 繁黑體 Std B" panose="020B0700000000000000" pitchFamily="34" charset="-120"/>
                        <a:ea typeface="Adobe 繁黑體 Std B" panose="020B0700000000000000" pitchFamily="34" charset="-120"/>
                      </a:rPr>
                      <a:t>)</a:t>
                    </a:r>
                    <a:r>
                      <a:rPr lang="zh-TW" altLang="en-US" sz="2000" b="1" dirty="0">
                        <a:solidFill>
                          <a:srgbClr val="FF0000"/>
                        </a:solidFill>
                        <a:latin typeface="Adobe 繁黑體 Std B" panose="020B0700000000000000" pitchFamily="34" charset="-120"/>
                        <a:ea typeface="Adobe 繁黑體 Std B" panose="020B0700000000000000" pitchFamily="34" charset="-120"/>
                      </a:rPr>
                      <a:t>口試委員必須經過訓練</a:t>
                    </a:r>
                    <a:r>
                      <a:rPr lang="zh-TW" altLang="en-US" sz="2000" b="1" dirty="0">
                        <a:solidFill>
                          <a:schemeClr val="tx1"/>
                        </a:solidFill>
                        <a:latin typeface="Adobe 繁黑體 Std B" panose="020B0700000000000000" pitchFamily="34" charset="-120"/>
                        <a:ea typeface="Adobe 繁黑體 Std B" panose="020B0700000000000000" pitchFamily="34" charset="-120"/>
                      </a:rPr>
                      <a:t>，客觀評分</a:t>
                    </a:r>
                  </a:p>
                </p:txBody>
              </p:sp>
              <p:sp>
                <p:nvSpPr>
                  <p:cNvPr id="35" name="流程圖: 替代處理程序 34"/>
                  <p:cNvSpPr/>
                  <p:nvPr/>
                </p:nvSpPr>
                <p:spPr>
                  <a:xfrm>
                    <a:off x="6835947" y="1343127"/>
                    <a:ext cx="5091627" cy="76652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7675" indent="-447675" algn="just">
                      <a:spcBef>
                        <a:spcPts val="1000"/>
                      </a:spcBef>
                      <a:spcAft>
                        <a:spcPts val="1000"/>
                      </a:spcAft>
                    </a:pPr>
                    <a:r>
                      <a:rPr lang="en-US" altLang="zh-TW" sz="2000" b="1" dirty="0">
                        <a:solidFill>
                          <a:srgbClr val="C00000"/>
                        </a:solidFill>
                        <a:latin typeface="Adobe 繁黑體 Std B" panose="020B0700000000000000" pitchFamily="34" charset="-120"/>
                        <a:ea typeface="Adobe 繁黑體 Std B" panose="020B0700000000000000" pitchFamily="34" charset="-120"/>
                      </a:rPr>
                      <a:t>(</a:t>
                    </a:r>
                    <a:r>
                      <a:rPr lang="zh-TW" altLang="en-US" sz="2000" b="1" dirty="0">
                        <a:solidFill>
                          <a:srgbClr val="C00000"/>
                        </a:solidFill>
                        <a:latin typeface="Adobe 繁黑體 Std B" panose="020B0700000000000000" pitchFamily="34" charset="-120"/>
                        <a:ea typeface="Adobe 繁黑體 Std B" panose="020B0700000000000000" pitchFamily="34" charset="-120"/>
                      </a:rPr>
                      <a:t>二</a:t>
                    </a:r>
                    <a:r>
                      <a:rPr lang="en-US" altLang="zh-TW" sz="2000" b="1" dirty="0">
                        <a:solidFill>
                          <a:srgbClr val="C00000"/>
                        </a:solidFill>
                        <a:latin typeface="Adobe 繁黑體 Std B" panose="020B0700000000000000" pitchFamily="34" charset="-120"/>
                        <a:ea typeface="Adobe 繁黑體 Std B" panose="020B0700000000000000" pitchFamily="34" charset="-120"/>
                      </a:rPr>
                      <a:t>)</a:t>
                    </a:r>
                    <a:r>
                      <a:rPr lang="zh-TW" altLang="en-US" sz="2000" b="1" dirty="0">
                        <a:solidFill>
                          <a:srgbClr val="C00000"/>
                        </a:solidFill>
                        <a:latin typeface="Adobe 繁黑體 Std B" panose="020B0700000000000000" pitchFamily="34" charset="-120"/>
                        <a:ea typeface="Adobe 繁黑體 Std B" panose="020B0700000000000000" pitchFamily="34" charset="-120"/>
                      </a:rPr>
                      <a:t>事先擬定</a:t>
                    </a:r>
                    <a:r>
                      <a:rPr lang="zh-TW" altLang="en-US" sz="2000" b="1" dirty="0">
                        <a:solidFill>
                          <a:schemeClr val="tx1"/>
                        </a:solidFill>
                        <a:latin typeface="Adobe 繁黑體 Std B" panose="020B0700000000000000" pitchFamily="34" charset="-120"/>
                        <a:ea typeface="Adobe 繁黑體 Std B" panose="020B0700000000000000" pitchFamily="34" charset="-120"/>
                      </a:rPr>
                      <a:t>口試試題及提問內容</a:t>
                    </a:r>
                    <a:r>
                      <a:rPr lang="zh-TW" altLang="en-US" sz="2000" b="1" u="sng" dirty="0">
                        <a:solidFill>
                          <a:srgbClr val="0000FF"/>
                        </a:solidFill>
                        <a:latin typeface="Adobe 繁黑體 Std B" panose="020B0700000000000000" pitchFamily="34" charset="-120"/>
                        <a:ea typeface="Adobe 繁黑體 Std B" panose="020B0700000000000000" pitchFamily="34" charset="-120"/>
                      </a:rPr>
                      <a:t>（融入在地議題，篩選適合離島服務之人才）</a:t>
                    </a:r>
                  </a:p>
                </p:txBody>
              </p:sp>
              <p:sp>
                <p:nvSpPr>
                  <p:cNvPr id="36" name="流程圖: 替代處理程序 35"/>
                  <p:cNvSpPr/>
                  <p:nvPr/>
                </p:nvSpPr>
                <p:spPr>
                  <a:xfrm>
                    <a:off x="1280745" y="3182226"/>
                    <a:ext cx="4312335" cy="808498"/>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4675" indent="-574675" algn="just">
                      <a:spcBef>
                        <a:spcPts val="3000"/>
                      </a:spcBef>
                    </a:pPr>
                    <a:r>
                      <a:rPr lang="zh-TW" altLang="en-US" sz="2200" b="1" dirty="0">
                        <a:solidFill>
                          <a:schemeClr val="tx1"/>
                        </a:solidFill>
                        <a:latin typeface="Adobe 繁黑體 Std B" panose="020B0700000000000000" pitchFamily="34" charset="-120"/>
                        <a:ea typeface="Adobe 繁黑體 Std B" panose="020B0700000000000000" pitchFamily="34" charset="-120"/>
                      </a:rPr>
                      <a:t>二、依現行</a:t>
                    </a:r>
                    <a:r>
                      <a:rPr lang="zh-TW" altLang="en-US" sz="2200" b="1" dirty="0">
                        <a:solidFill>
                          <a:srgbClr val="C00000"/>
                        </a:solidFill>
                        <a:latin typeface="Adobe 繁黑體 Std B" panose="020B0700000000000000" pitchFamily="34" charset="-120"/>
                        <a:ea typeface="Adobe 繁黑體 Std B" panose="020B0700000000000000" pitchFamily="34" charset="-120"/>
                      </a:rPr>
                      <a:t>口試規則</a:t>
                    </a:r>
                    <a:r>
                      <a:rPr lang="zh-TW" altLang="en-US" sz="2200" b="1" dirty="0">
                        <a:solidFill>
                          <a:schemeClr val="tx1"/>
                        </a:solidFill>
                        <a:latin typeface="Adobe 繁黑體 Std B" panose="020B0700000000000000" pitchFamily="34" charset="-120"/>
                        <a:ea typeface="Adobe 繁黑體 Std B" panose="020B0700000000000000" pitchFamily="34" charset="-120"/>
                      </a:rPr>
                      <a:t>研訂口試程序並辦理試務工作</a:t>
                    </a:r>
                  </a:p>
                </p:txBody>
              </p:sp>
              <p:cxnSp>
                <p:nvCxnSpPr>
                  <p:cNvPr id="44" name="直線單箭頭接點 43"/>
                  <p:cNvCxnSpPr>
                    <a:stCxn id="36" idx="3"/>
                  </p:cNvCxnSpPr>
                  <p:nvPr/>
                </p:nvCxnSpPr>
                <p:spPr>
                  <a:xfrm>
                    <a:off x="5593080" y="3586475"/>
                    <a:ext cx="5665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左中括弧 45"/>
                  <p:cNvSpPr/>
                  <p:nvPr/>
                </p:nvSpPr>
                <p:spPr>
                  <a:xfrm>
                    <a:off x="6137406" y="3037326"/>
                    <a:ext cx="175795" cy="106845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8" name="流程圖: 替代處理程序 47"/>
                  <p:cNvSpPr/>
                  <p:nvPr/>
                </p:nvSpPr>
                <p:spPr>
                  <a:xfrm>
                    <a:off x="6241767" y="2764748"/>
                    <a:ext cx="5575852" cy="52009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000" b="1" dirty="0">
                        <a:solidFill>
                          <a:schemeClr val="tx1"/>
                        </a:solidFill>
                        <a:latin typeface="Adobe 繁黑體 Std B" panose="020B0700000000000000" pitchFamily="34" charset="-120"/>
                        <a:ea typeface="Adobe 繁黑體 Std B" panose="020B0700000000000000" pitchFamily="34" charset="-120"/>
                      </a:rPr>
                      <a:t>參考用人機關所提</a:t>
                    </a:r>
                    <a:r>
                      <a:rPr lang="zh-TW" altLang="en-US" sz="2000" b="1" dirty="0">
                        <a:solidFill>
                          <a:srgbClr val="C00000"/>
                        </a:solidFill>
                        <a:latin typeface="Adobe 繁黑體 Std B" panose="020B0700000000000000" pitchFamily="34" charset="-120"/>
                        <a:ea typeface="Adobe 繁黑體 Std B" panose="020B0700000000000000" pitchFamily="34" charset="-120"/>
                      </a:rPr>
                      <a:t>職務說明</a:t>
                    </a:r>
                    <a:r>
                      <a:rPr lang="zh-TW" altLang="en-US" sz="2000" b="1" dirty="0">
                        <a:solidFill>
                          <a:schemeClr val="tx1"/>
                        </a:solidFill>
                        <a:latin typeface="Adobe 繁黑體 Std B" panose="020B0700000000000000" pitchFamily="34" charset="-120"/>
                        <a:ea typeface="Adobe 繁黑體 Std B" panose="020B0700000000000000" pitchFamily="34" charset="-120"/>
                      </a:rPr>
                      <a:t>擬定評分項目及標準</a:t>
                    </a:r>
                  </a:p>
                </p:txBody>
              </p:sp>
              <p:sp>
                <p:nvSpPr>
                  <p:cNvPr id="49" name="流程圖: 替代處理程序 48"/>
                  <p:cNvSpPr/>
                  <p:nvPr/>
                </p:nvSpPr>
                <p:spPr>
                  <a:xfrm>
                    <a:off x="6241767" y="3869384"/>
                    <a:ext cx="1530629" cy="520091"/>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000" b="1" dirty="0">
                        <a:solidFill>
                          <a:schemeClr val="tx1"/>
                        </a:solidFill>
                        <a:latin typeface="Adobe 繁黑體 Std B" panose="020B0700000000000000" pitchFamily="34" charset="-120"/>
                        <a:ea typeface="Adobe 繁黑體 Std B" panose="020B0700000000000000" pitchFamily="34" charset="-120"/>
                      </a:rPr>
                      <a:t>口試舉行</a:t>
                    </a:r>
                    <a:r>
                      <a:rPr lang="zh-TW" altLang="en-US" sz="2000" b="1" dirty="0">
                        <a:solidFill>
                          <a:srgbClr val="FF0000"/>
                        </a:solidFill>
                        <a:latin typeface="Adobe 繁黑體 Std B" panose="020B0700000000000000" pitchFamily="34" charset="-120"/>
                        <a:ea typeface="Adobe 繁黑體 Std B" panose="020B0700000000000000" pitchFamily="34" charset="-120"/>
                      </a:rPr>
                      <a:t>前</a:t>
                    </a:r>
                  </a:p>
                </p:txBody>
              </p:sp>
              <p:cxnSp>
                <p:nvCxnSpPr>
                  <p:cNvPr id="51" name="直線接點 50"/>
                  <p:cNvCxnSpPr/>
                  <p:nvPr/>
                </p:nvCxnSpPr>
                <p:spPr>
                  <a:xfrm>
                    <a:off x="7633248" y="4121812"/>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左中括弧 51"/>
                  <p:cNvSpPr/>
                  <p:nvPr/>
                </p:nvSpPr>
                <p:spPr>
                  <a:xfrm>
                    <a:off x="8099146" y="3796020"/>
                    <a:ext cx="154677" cy="78865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2" name="流程圖: 替代處理程序 61"/>
                  <p:cNvSpPr/>
                  <p:nvPr/>
                </p:nvSpPr>
                <p:spPr>
                  <a:xfrm>
                    <a:off x="8131907" y="4365249"/>
                    <a:ext cx="3747053" cy="543396"/>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TW" sz="2000" b="1" dirty="0">
                        <a:solidFill>
                          <a:schemeClr val="tx1"/>
                        </a:solidFill>
                        <a:latin typeface="Adobe 繁黑體 Std B" panose="020B0700000000000000" pitchFamily="34" charset="-120"/>
                        <a:ea typeface="Adobe 繁黑體 Std B" panose="020B0700000000000000" pitchFamily="34" charset="-120"/>
                      </a:rPr>
                      <a:t>(</a:t>
                    </a:r>
                    <a:r>
                      <a:rPr lang="zh-TW" altLang="en-US" sz="2000" b="1" dirty="0">
                        <a:solidFill>
                          <a:schemeClr val="tx1"/>
                        </a:solidFill>
                        <a:latin typeface="Adobe 繁黑體 Std B" panose="020B0700000000000000" pitchFamily="34" charset="-120"/>
                        <a:ea typeface="Adobe 繁黑體 Std B" panose="020B0700000000000000" pitchFamily="34" charset="-120"/>
                      </a:rPr>
                      <a:t>二</a:t>
                    </a:r>
                    <a:r>
                      <a:rPr lang="en-US" altLang="zh-TW" sz="2000" b="1" dirty="0">
                        <a:solidFill>
                          <a:schemeClr val="tx1"/>
                        </a:solidFill>
                        <a:latin typeface="Adobe 繁黑體 Std B" panose="020B0700000000000000" pitchFamily="34" charset="-120"/>
                        <a:ea typeface="Adobe 繁黑體 Std B" panose="020B0700000000000000" pitchFamily="34" charset="-120"/>
                      </a:rPr>
                      <a:t>)</a:t>
                    </a:r>
                    <a:r>
                      <a:rPr lang="zh-TW" altLang="en-US" sz="2000" b="1" dirty="0">
                        <a:solidFill>
                          <a:schemeClr val="tx1"/>
                        </a:solidFill>
                        <a:latin typeface="Adobe 繁黑體 Std B" panose="020B0700000000000000" pitchFamily="34" charset="-120"/>
                        <a:ea typeface="Adobe 繁黑體 Std B" panose="020B0700000000000000" pitchFamily="34" charset="-120"/>
                      </a:rPr>
                      <a:t>應考人須繳交</a:t>
                    </a:r>
                    <a:r>
                      <a:rPr lang="zh-TW" altLang="en-US" sz="2200" b="1" dirty="0">
                        <a:solidFill>
                          <a:srgbClr val="FF0000"/>
                        </a:solidFill>
                        <a:latin typeface="Adobe 繁黑體 Std B" panose="020B0700000000000000" pitchFamily="34" charset="-120"/>
                        <a:ea typeface="Adobe 繁黑體 Std B" panose="020B0700000000000000" pitchFamily="34" charset="-120"/>
                      </a:rPr>
                      <a:t>書面報告</a:t>
                    </a:r>
                  </a:p>
                </p:txBody>
              </p:sp>
              <p:sp>
                <p:nvSpPr>
                  <p:cNvPr id="65" name="流程圖: 替代處理程序 64"/>
                  <p:cNvSpPr/>
                  <p:nvPr/>
                </p:nvSpPr>
                <p:spPr>
                  <a:xfrm>
                    <a:off x="1223136" y="5219649"/>
                    <a:ext cx="4312335" cy="808498"/>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4675" indent="-574675" algn="just">
                      <a:spcBef>
                        <a:spcPts val="3000"/>
                      </a:spcBef>
                    </a:pPr>
                    <a:r>
                      <a:rPr lang="zh-TW" altLang="en-US" sz="2200" b="1" dirty="0">
                        <a:solidFill>
                          <a:schemeClr val="tx1"/>
                        </a:solidFill>
                        <a:latin typeface="Adobe 繁黑體 Std B" panose="020B0700000000000000" pitchFamily="34" charset="-120"/>
                        <a:ea typeface="Adobe 繁黑體 Std B" panose="020B0700000000000000" pitchFamily="34" charset="-120"/>
                      </a:rPr>
                      <a:t>三、</a:t>
                    </a:r>
                    <a:r>
                      <a:rPr lang="zh-TW" altLang="en-US" sz="2200" b="1" dirty="0">
                        <a:solidFill>
                          <a:srgbClr val="C00000"/>
                        </a:solidFill>
                        <a:latin typeface="Adobe 繁黑體 Std B" panose="020B0700000000000000" pitchFamily="34" charset="-120"/>
                        <a:ea typeface="Adobe 繁黑體 Std B" panose="020B0700000000000000" pitchFamily="34" charset="-120"/>
                      </a:rPr>
                      <a:t>擴大用人機關參與</a:t>
                    </a:r>
                    <a:r>
                      <a:rPr lang="zh-TW" altLang="en-US" sz="2200" b="1" dirty="0">
                        <a:solidFill>
                          <a:schemeClr val="tx1"/>
                        </a:solidFill>
                        <a:latin typeface="Adobe 繁黑體 Std B" panose="020B0700000000000000" pitchFamily="34" charset="-120"/>
                        <a:ea typeface="Adobe 繁黑體 Std B" panose="020B0700000000000000" pitchFamily="34" charset="-120"/>
                      </a:rPr>
                      <a:t>遴選適合人才</a:t>
                    </a:r>
                  </a:p>
                </p:txBody>
              </p:sp>
              <p:cxnSp>
                <p:nvCxnSpPr>
                  <p:cNvPr id="67" name="直線單箭頭接點 66"/>
                  <p:cNvCxnSpPr/>
                  <p:nvPr/>
                </p:nvCxnSpPr>
                <p:spPr>
                  <a:xfrm>
                    <a:off x="5570877" y="5605671"/>
                    <a:ext cx="5665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文字方塊 67"/>
                  <p:cNvSpPr txBox="1"/>
                  <p:nvPr/>
                </p:nvSpPr>
                <p:spPr>
                  <a:xfrm>
                    <a:off x="6082746" y="5163711"/>
                    <a:ext cx="5713755" cy="1015663"/>
                  </a:xfrm>
                  <a:prstGeom prst="rect">
                    <a:avLst/>
                  </a:prstGeom>
                  <a:noFill/>
                </p:spPr>
                <p:txBody>
                  <a:bodyPr wrap="square" rtlCol="0">
                    <a:spAutoFit/>
                  </a:bodyPr>
                  <a:lstStyle/>
                  <a:p>
                    <a:pPr algn="just"/>
                    <a:r>
                      <a:rPr lang="zh-TW" altLang="en-US" sz="2000" b="1" dirty="0">
                        <a:latin typeface="Adobe 繁黑體 Std B" panose="020B0700000000000000" pitchFamily="34" charset="-120"/>
                        <a:ea typeface="Adobe 繁黑體 Std B" panose="020B0700000000000000" pitchFamily="34" charset="-120"/>
                      </a:rPr>
                      <a:t>依</a:t>
                    </a:r>
                    <a:r>
                      <a:rPr lang="zh-TW" altLang="en-US" sz="2000" b="1" dirty="0">
                        <a:solidFill>
                          <a:srgbClr val="002060"/>
                        </a:solidFill>
                        <a:latin typeface="Adobe 繁黑體 Std B" panose="020B0700000000000000" pitchFamily="34" charset="-120"/>
                        <a:ea typeface="Adobe 繁黑體 Std B" panose="020B0700000000000000" pitchFamily="34" charset="-120"/>
                      </a:rPr>
                      <a:t>口試規則第</a:t>
                    </a:r>
                    <a:r>
                      <a:rPr lang="en-US" altLang="zh-TW" sz="2000" b="1" dirty="0">
                        <a:solidFill>
                          <a:srgbClr val="002060"/>
                        </a:solidFill>
                        <a:latin typeface="Adobe 繁黑體 Std B" panose="020B0700000000000000" pitchFamily="34" charset="-120"/>
                        <a:ea typeface="Adobe 繁黑體 Std B" panose="020B0700000000000000" pitchFamily="34" charset="-120"/>
                      </a:rPr>
                      <a:t>4</a:t>
                    </a:r>
                    <a:r>
                      <a:rPr lang="zh-TW" altLang="en-US" sz="2000" b="1" dirty="0">
                        <a:solidFill>
                          <a:srgbClr val="002060"/>
                        </a:solidFill>
                        <a:latin typeface="Adobe 繁黑體 Std B" panose="020B0700000000000000" pitchFamily="34" charset="-120"/>
                        <a:ea typeface="Adobe 繁黑體 Std B" panose="020B0700000000000000" pitchFamily="34" charset="-120"/>
                      </a:rPr>
                      <a:t>條</a:t>
                    </a:r>
                    <a:r>
                      <a:rPr lang="zh-TW" altLang="en-US" sz="2000" b="1" dirty="0">
                        <a:latin typeface="Adobe 繁黑體 Std B" panose="020B0700000000000000" pitchFamily="34" charset="-120"/>
                        <a:ea typeface="Adobe 繁黑體 Std B" panose="020B0700000000000000" pitchFamily="34" charset="-120"/>
                      </a:rPr>
                      <a:t>規定，口試委員由典試委員會推定，並得就</a:t>
                    </a:r>
                    <a:r>
                      <a:rPr lang="zh-TW" altLang="en-US" sz="2000" b="1" u="sng" dirty="0">
                        <a:solidFill>
                          <a:srgbClr val="0000FF"/>
                        </a:solidFill>
                        <a:latin typeface="Adobe 繁黑體 Std B" panose="020B0700000000000000" pitchFamily="34" charset="-120"/>
                        <a:ea typeface="Adobe 繁黑體 Std B" panose="020B0700000000000000" pitchFamily="34" charset="-120"/>
                      </a:rPr>
                      <a:t>用人機關簡任職務以上公務人員</a:t>
                    </a:r>
                    <a:r>
                      <a:rPr lang="zh-TW" altLang="en-US" sz="2000" b="1" dirty="0">
                        <a:latin typeface="Adobe 繁黑體 Std B" panose="020B0700000000000000" pitchFamily="34" charset="-120"/>
                        <a:ea typeface="Adobe 繁黑體 Std B" panose="020B0700000000000000" pitchFamily="34" charset="-120"/>
                      </a:rPr>
                      <a:t>遴聘之。</a:t>
                    </a:r>
                  </a:p>
                </p:txBody>
              </p:sp>
              <p:cxnSp>
                <p:nvCxnSpPr>
                  <p:cNvPr id="70" name="直線接點 69"/>
                  <p:cNvCxnSpPr/>
                  <p:nvPr/>
                </p:nvCxnSpPr>
                <p:spPr>
                  <a:xfrm>
                    <a:off x="944217" y="3566648"/>
                    <a:ext cx="3103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8" name="直線接點 7"/>
              <p:cNvCxnSpPr>
                <a:stCxn id="28" idx="1"/>
              </p:cNvCxnSpPr>
              <p:nvPr/>
            </p:nvCxnSpPr>
            <p:spPr>
              <a:xfrm>
                <a:off x="6450811" y="1780305"/>
                <a:ext cx="2161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圓角矩形 1"/>
          <p:cNvSpPr/>
          <p:nvPr/>
        </p:nvSpPr>
        <p:spPr>
          <a:xfrm>
            <a:off x="6581575" y="1439683"/>
            <a:ext cx="5005275" cy="782262"/>
          </a:xfrm>
          <a:prstGeom prst="roundRect">
            <a:avLst/>
          </a:prstGeom>
          <a:solidFill>
            <a:srgbClr val="FFFF00">
              <a:alpha val="15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弧形箭號 (上彎) 5"/>
          <p:cNvSpPr/>
          <p:nvPr/>
        </p:nvSpPr>
        <p:spPr>
          <a:xfrm rot="16200000">
            <a:off x="9905509" y="3349785"/>
            <a:ext cx="3605057" cy="680602"/>
          </a:xfrm>
          <a:prstGeom prst="curvedUpArrow">
            <a:avLst/>
          </a:prstGeom>
          <a:solidFill>
            <a:srgbClr val="0000F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 name="圓角矩形 6"/>
          <p:cNvSpPr/>
          <p:nvPr/>
        </p:nvSpPr>
        <p:spPr>
          <a:xfrm>
            <a:off x="5731016" y="5122436"/>
            <a:ext cx="5623443" cy="1149547"/>
          </a:xfrm>
          <a:prstGeom prst="roundRect">
            <a:avLst/>
          </a:prstGeom>
          <a:solidFill>
            <a:srgbClr val="33CC33">
              <a:alpha val="10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燕尾形向右箭號 8"/>
          <p:cNvSpPr/>
          <p:nvPr/>
        </p:nvSpPr>
        <p:spPr>
          <a:xfrm>
            <a:off x="4593269" y="215567"/>
            <a:ext cx="683394" cy="38256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文本框 13"/>
          <p:cNvSpPr txBox="1"/>
          <p:nvPr/>
        </p:nvSpPr>
        <p:spPr>
          <a:xfrm>
            <a:off x="5225811" y="134655"/>
            <a:ext cx="4921100" cy="553998"/>
          </a:xfrm>
          <a:prstGeom prst="rect">
            <a:avLst/>
          </a:prstGeom>
          <a:noFill/>
        </p:spPr>
        <p:txBody>
          <a:bodyPr wrap="square" rtlCol="0">
            <a:spAutoFit/>
          </a:bodyPr>
          <a:lstStyle/>
          <a:p>
            <a:r>
              <a:rPr lang="zh-TW" altLang="en-US" sz="3000" b="1" u="sng" dirty="0" smtClean="0">
                <a:solidFill>
                  <a:srgbClr val="0000FF"/>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rPr>
              <a:t>找到適合在離島服務的人才</a:t>
            </a:r>
            <a:endParaRPr lang="zh-CN" altLang="en-US" sz="3000" b="1" u="sng" kern="1200" dirty="0">
              <a:solidFill>
                <a:srgbClr val="0000FF"/>
              </a:solidFill>
              <a:latin typeface="微軟正黑體" panose="020B0604030504040204" pitchFamily="34" charset="-120"/>
              <a:ea typeface="微軟正黑體" panose="020B0604030504040204" pitchFamily="34" charset="-120"/>
              <a:cs typeface="方正苏新诗柳楷简体-yolan" panose="02000000000000000000" pitchFamily="2" charset="-122"/>
              <a:sym typeface="Arial"/>
            </a:endParaRPr>
          </a:p>
        </p:txBody>
      </p:sp>
    </p:spTree>
    <p:extLst>
      <p:ext uri="{BB962C8B-B14F-4D97-AF65-F5344CB8AC3E}">
        <p14:creationId xmlns:p14="http://schemas.microsoft.com/office/powerpoint/2010/main" val="231257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268237" y="47632"/>
            <a:ext cx="5724644" cy="646331"/>
          </a:xfrm>
          <a:prstGeom prst="rect">
            <a:avLst/>
          </a:prstGeom>
          <a:noFill/>
        </p:spPr>
        <p:txBody>
          <a:bodyPr wrap="none" rtlCol="0">
            <a:spAutoFit/>
          </a:bodyPr>
          <a:lstStyle/>
          <a:p>
            <a:r>
              <a:rPr lang="zh-TW" altLang="en-US" sz="3600" b="1" u="sng"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伍、本府協助輔導相關措施</a:t>
            </a:r>
            <a:endParaRPr lang="zh-CN" altLang="en-US" sz="3600" b="1" u="sng" kern="1200"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4" name="文字方塊 3"/>
          <p:cNvSpPr txBox="1"/>
          <p:nvPr/>
        </p:nvSpPr>
        <p:spPr>
          <a:xfrm>
            <a:off x="674409" y="693963"/>
            <a:ext cx="11111949" cy="5970865"/>
          </a:xfrm>
          <a:prstGeom prst="rect">
            <a:avLst/>
          </a:prstGeom>
          <a:noFill/>
        </p:spPr>
        <p:txBody>
          <a:bodyPr wrap="square" rtlCol="0">
            <a:spAutoFit/>
          </a:bodyPr>
          <a:lstStyle/>
          <a:p>
            <a:pPr marL="804863" indent="-804863" algn="just"/>
            <a:r>
              <a:rPr lang="zh-TW" altLang="en-US" sz="3200" b="1" dirty="0" smtClean="0">
                <a:solidFill>
                  <a:srgbClr val="0000FF"/>
                </a:solidFill>
                <a:latin typeface="微軟正黑體" panose="020B0604030504040204" pitchFamily="34" charset="-120"/>
                <a:ea typeface="微軟正黑體" panose="020B0604030504040204" pitchFamily="34" charset="-120"/>
              </a:rPr>
              <a:t>一、</a:t>
            </a:r>
            <a:r>
              <a:rPr lang="en-US" altLang="zh-TW" sz="3200" b="1" dirty="0">
                <a:solidFill>
                  <a:srgbClr val="0000FF"/>
                </a:solidFill>
                <a:latin typeface="微軟正黑體" panose="020B0604030504040204" pitchFamily="34" charset="-120"/>
                <a:ea typeface="微軟正黑體" panose="020B0604030504040204" pitchFamily="34" charset="-120"/>
              </a:rPr>
              <a:t>113</a:t>
            </a:r>
            <a:r>
              <a:rPr lang="zh-TW" altLang="en-US" sz="3200" b="1" dirty="0">
                <a:solidFill>
                  <a:srgbClr val="0000FF"/>
                </a:solidFill>
                <a:latin typeface="微軟正黑體" panose="020B0604030504040204" pitchFamily="34" charset="-120"/>
                <a:ea typeface="微軟正黑體" panose="020B0604030504040204" pitchFamily="34" charset="-120"/>
              </a:rPr>
              <a:t>年有列入離島特考之職缺方依照</a:t>
            </a:r>
            <a:r>
              <a:rPr lang="zh-TW" altLang="en-US" sz="3200" b="1" dirty="0" smtClean="0">
                <a:solidFill>
                  <a:srgbClr val="0000FF"/>
                </a:solidFill>
                <a:latin typeface="微軟正黑體" panose="020B0604030504040204" pitchFamily="34" charset="-120"/>
                <a:ea typeface="微軟正黑體" panose="020B0604030504040204" pitchFamily="34" charset="-120"/>
              </a:rPr>
              <a:t>需求規模達一定人數開</a:t>
            </a:r>
            <a:r>
              <a:rPr lang="zh-TW" altLang="en-US" sz="3200" b="1" dirty="0">
                <a:solidFill>
                  <a:srgbClr val="0000FF"/>
                </a:solidFill>
                <a:latin typeface="微軟正黑體" panose="020B0604030504040204" pitchFamily="34" charset="-120"/>
                <a:ea typeface="微軟正黑體" panose="020B0604030504040204" pitchFamily="34" charset="-120"/>
              </a:rPr>
              <a:t>班</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zh-TW" altLang="en-US" sz="3200" b="1" dirty="0">
                <a:solidFill>
                  <a:srgbClr val="0000FF"/>
                </a:solidFill>
                <a:latin typeface="微軟正黑體" panose="020B0604030504040204" pitchFamily="34" charset="-120"/>
                <a:ea typeface="微軟正黑體" panose="020B0604030504040204" pitchFamily="34" charset="-120"/>
              </a:rPr>
              <a:t>二</a:t>
            </a:r>
            <a:r>
              <a:rPr lang="zh-TW" altLang="en-US"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課程時間以晚上及假日上課為原則，以不影響公務推動</a:t>
            </a:r>
            <a:r>
              <a:rPr lang="zh-TW" altLang="en-US" sz="3200" b="1" dirty="0" smtClean="0">
                <a:solidFill>
                  <a:srgbClr val="0000FF"/>
                </a:solidFill>
                <a:latin typeface="微軟正黑體" panose="020B0604030504040204" pitchFamily="34" charset="-120"/>
                <a:ea typeface="微軟正黑體" panose="020B0604030504040204" pitchFamily="34" charset="-120"/>
              </a:rPr>
              <a:t>為 </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zh-TW" altLang="en-US" sz="3200" b="1" dirty="0">
                <a:solidFill>
                  <a:srgbClr val="0000FF"/>
                </a:solidFill>
                <a:latin typeface="微軟正黑體" panose="020B0604030504040204" pitchFamily="34" charset="-120"/>
                <a:ea typeface="微軟正黑體" panose="020B0604030504040204" pitchFamily="34" charset="-120"/>
              </a:rPr>
              <a:t> </a:t>
            </a:r>
            <a:r>
              <a:rPr lang="zh-TW" altLang="en-US" sz="3200" b="1" dirty="0" smtClean="0">
                <a:solidFill>
                  <a:srgbClr val="0000FF"/>
                </a:solidFill>
                <a:latin typeface="微軟正黑體" panose="020B0604030504040204" pitchFamily="34" charset="-120"/>
                <a:ea typeface="微軟正黑體" panose="020B0604030504040204" pitchFamily="34" charset="-120"/>
              </a:rPr>
              <a:t>       優先。</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zh-TW" altLang="en-US" sz="3200" b="1" dirty="0">
                <a:solidFill>
                  <a:srgbClr val="0000FF"/>
                </a:solidFill>
                <a:latin typeface="微軟正黑體" panose="020B0604030504040204" pitchFamily="34" charset="-120"/>
                <a:ea typeface="微軟正黑體" panose="020B0604030504040204" pitchFamily="34" charset="-120"/>
              </a:rPr>
              <a:t>三、共同科目</a:t>
            </a:r>
            <a:r>
              <a:rPr lang="en-US" altLang="zh-TW" sz="3200" b="1" dirty="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作文、英文閱讀、法學知識、口試技巧研習</a:t>
            </a:r>
            <a:r>
              <a:rPr lang="en-US" altLang="zh-TW" sz="3200" b="1" dirty="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：由銘傳大學</a:t>
            </a:r>
            <a:r>
              <a:rPr lang="zh-TW" altLang="en-US" sz="3200" b="1" dirty="0" smtClean="0">
                <a:solidFill>
                  <a:srgbClr val="0000FF"/>
                </a:solidFill>
                <a:latin typeface="微軟正黑體" panose="020B0604030504040204" pitchFamily="34" charset="-120"/>
                <a:ea typeface="微軟正黑體" panose="020B0604030504040204" pitchFamily="34" charset="-120"/>
              </a:rPr>
              <a:t>協助</a:t>
            </a:r>
            <a:r>
              <a:rPr lang="zh-TW" altLang="en-US" sz="3200" b="1" dirty="0">
                <a:solidFill>
                  <a:srgbClr val="0000FF"/>
                </a:solidFill>
                <a:latin typeface="微軟正黑體" panose="020B0604030504040204" pitchFamily="34" charset="-120"/>
                <a:ea typeface="微軟正黑體" panose="020B0604030504040204" pitchFamily="34" charset="-120"/>
              </a:rPr>
              <a:t>推薦</a:t>
            </a:r>
            <a:r>
              <a:rPr lang="zh-TW" altLang="en-US" sz="3200" b="1" dirty="0" smtClean="0">
                <a:solidFill>
                  <a:srgbClr val="0000FF"/>
                </a:solidFill>
                <a:latin typeface="微軟正黑體" panose="020B0604030504040204" pitchFamily="34" charset="-120"/>
                <a:ea typeface="微軟正黑體" panose="020B0604030504040204" pitchFamily="34" charset="-120"/>
              </a:rPr>
              <a:t>講師</a:t>
            </a:r>
            <a:r>
              <a:rPr lang="zh-TW" altLang="en-US" sz="3200" b="1" dirty="0">
                <a:solidFill>
                  <a:srgbClr val="0000FF"/>
                </a:solidFill>
                <a:latin typeface="微軟正黑體" panose="020B0604030504040204" pitchFamily="34" charset="-120"/>
                <a:ea typeface="微軟正黑體" panose="020B0604030504040204" pitchFamily="34" charset="-120"/>
              </a:rPr>
              <a:t>於馬祖實體授課。</a:t>
            </a:r>
          </a:p>
          <a:p>
            <a:pPr marL="804863" indent="-804863" algn="just"/>
            <a:r>
              <a:rPr lang="zh-TW" altLang="en-US" sz="3200" b="1" dirty="0" smtClean="0">
                <a:solidFill>
                  <a:srgbClr val="0000FF"/>
                </a:solidFill>
                <a:latin typeface="微軟正黑體" panose="020B0604030504040204" pitchFamily="34" charset="-120"/>
                <a:ea typeface="微軟正黑體" panose="020B0604030504040204" pitchFamily="34" charset="-120"/>
              </a:rPr>
              <a:t>四、專業</a:t>
            </a:r>
            <a:r>
              <a:rPr lang="zh-TW" altLang="en-US" sz="3200" b="1" dirty="0">
                <a:solidFill>
                  <a:srgbClr val="0000FF"/>
                </a:solidFill>
                <a:latin typeface="微軟正黑體" panose="020B0604030504040204" pitchFamily="34" charset="-120"/>
                <a:ea typeface="微軟正黑體" panose="020B0604030504040204" pitchFamily="34" charset="-120"/>
              </a:rPr>
              <a:t>科目</a:t>
            </a:r>
            <a:r>
              <a:rPr lang="en-US" altLang="zh-TW" sz="3200" b="1" dirty="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依各考試類科不同</a:t>
            </a:r>
            <a:r>
              <a:rPr lang="en-US" altLang="zh-TW" sz="3200" b="1" dirty="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：考量考科甚多，原則不實體授課</a:t>
            </a:r>
            <a:r>
              <a:rPr lang="zh-TW" altLang="en-US" sz="3200" b="1" dirty="0" smtClean="0">
                <a:solidFill>
                  <a:srgbClr val="0000FF"/>
                </a:solidFill>
                <a:latin typeface="微軟正黑體" panose="020B0604030504040204" pitchFamily="34" charset="-120"/>
                <a:ea typeface="微軟正黑體" panose="020B0604030504040204" pitchFamily="34" charset="-120"/>
              </a:rPr>
              <a:t>，由本府與</a:t>
            </a:r>
            <a:r>
              <a:rPr lang="zh-TW" altLang="en-US" sz="3200" b="1" dirty="0">
                <a:solidFill>
                  <a:srgbClr val="0000FF"/>
                </a:solidFill>
                <a:latin typeface="微軟正黑體" panose="020B0604030504040204" pitchFamily="34" charset="-120"/>
                <a:ea typeface="微軟正黑體" panose="020B0604030504040204" pitchFamily="34" charset="-120"/>
              </a:rPr>
              <a:t>補習班洽談優惠</a:t>
            </a:r>
            <a:r>
              <a:rPr lang="zh-TW" altLang="en-US" sz="3200" b="1" dirty="0" smtClean="0">
                <a:solidFill>
                  <a:srgbClr val="0000FF"/>
                </a:solidFill>
                <a:latin typeface="微軟正黑體" panose="020B0604030504040204" pitchFamily="34" charset="-120"/>
                <a:ea typeface="微軟正黑體" panose="020B0604030504040204" pitchFamily="34" charset="-120"/>
              </a:rPr>
              <a:t>之線上課程</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或函授</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教材</a:t>
            </a:r>
            <a:r>
              <a:rPr lang="zh-TW" altLang="en-US" sz="3200" b="1" dirty="0">
                <a:solidFill>
                  <a:srgbClr val="0000FF"/>
                </a:solidFill>
                <a:latin typeface="微軟正黑體" panose="020B0604030504040204" pitchFamily="34" charset="-120"/>
                <a:ea typeface="微軟正黑體" panose="020B0604030504040204" pitchFamily="34" charset="-120"/>
              </a:rPr>
              <a:t>，由考生自行</a:t>
            </a:r>
            <a:r>
              <a:rPr lang="zh-TW" altLang="en-US" sz="3200" b="1" dirty="0" smtClean="0">
                <a:solidFill>
                  <a:srgbClr val="0000FF"/>
                </a:solidFill>
                <a:latin typeface="微軟正黑體" panose="020B0604030504040204" pitchFamily="34" charset="-120"/>
                <a:ea typeface="微軟正黑體" panose="020B0604030504040204" pitchFamily="34" charset="-120"/>
              </a:rPr>
              <a:t>負擔課程費用。</a:t>
            </a:r>
            <a:endParaRPr lang="en-US" altLang="zh-TW" sz="3200" b="1" dirty="0">
              <a:solidFill>
                <a:srgbClr val="0000FF"/>
              </a:solidFill>
              <a:latin typeface="微軟正黑體" panose="020B0604030504040204" pitchFamily="34" charset="-120"/>
              <a:ea typeface="微軟正黑體" panose="020B0604030504040204" pitchFamily="34" charset="-120"/>
            </a:endParaRPr>
          </a:p>
          <a:p>
            <a:pPr marL="804863" indent="-804863" algn="just"/>
            <a:r>
              <a:rPr lang="zh-TW" altLang="en-US" sz="3200" b="1" dirty="0" smtClean="0">
                <a:solidFill>
                  <a:srgbClr val="0000FF"/>
                </a:solidFill>
                <a:latin typeface="微軟正黑體" panose="020B0604030504040204" pitchFamily="34" charset="-120"/>
                <a:ea typeface="微軟正黑體" panose="020B0604030504040204" pitchFamily="34" charset="-120"/>
              </a:rPr>
              <a:t> </a:t>
            </a:r>
            <a:endParaRPr lang="zh-TW" altLang="en-US" sz="3200" b="1" dirty="0">
              <a:solidFill>
                <a:srgbClr val="0000FF"/>
              </a:solidFill>
              <a:latin typeface="微軟正黑體" panose="020B0604030504040204" pitchFamily="34" charset="-120"/>
              <a:ea typeface="微軟正黑體" panose="020B0604030504040204" pitchFamily="34" charset="-120"/>
            </a:endParaRPr>
          </a:p>
          <a:p>
            <a:pPr marL="804863" indent="-804863" algn="just"/>
            <a:endParaRPr lang="en-US" altLang="zh-TW" sz="3000" b="1" dirty="0" smtClean="0">
              <a:solidFill>
                <a:srgbClr val="0000FF"/>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22</a:t>
            </a:fld>
            <a:endParaRPr lang="zh-CN" altLang="en-US" dirty="0">
              <a:solidFill>
                <a:schemeClr val="tx1"/>
              </a:solidFill>
            </a:endParaRPr>
          </a:p>
        </p:txBody>
      </p:sp>
    </p:spTree>
    <p:extLst>
      <p:ext uri="{BB962C8B-B14F-4D97-AF65-F5344CB8AC3E}">
        <p14:creationId xmlns:p14="http://schemas.microsoft.com/office/powerpoint/2010/main" val="57394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268237" y="47632"/>
            <a:ext cx="5724644" cy="646331"/>
          </a:xfrm>
          <a:prstGeom prst="rect">
            <a:avLst/>
          </a:prstGeom>
          <a:noFill/>
        </p:spPr>
        <p:txBody>
          <a:bodyPr wrap="none" rtlCol="0">
            <a:spAutoFit/>
          </a:bodyPr>
          <a:lstStyle/>
          <a:p>
            <a:r>
              <a:rPr lang="zh-TW" altLang="en-US" sz="3600" b="1" u="sng"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伍、本府協助輔導相關措施</a:t>
            </a:r>
            <a:endParaRPr lang="zh-CN" altLang="en-US" sz="3600" b="1" u="sng" kern="1200"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4" name="文字方塊 3"/>
          <p:cNvSpPr txBox="1"/>
          <p:nvPr/>
        </p:nvSpPr>
        <p:spPr>
          <a:xfrm>
            <a:off x="674409" y="693963"/>
            <a:ext cx="11111949" cy="5970865"/>
          </a:xfrm>
          <a:prstGeom prst="rect">
            <a:avLst/>
          </a:prstGeom>
          <a:noFill/>
        </p:spPr>
        <p:txBody>
          <a:bodyPr wrap="square" rtlCol="0">
            <a:spAutoFit/>
          </a:bodyPr>
          <a:lstStyle/>
          <a:p>
            <a:pPr marL="804863" indent="-804863" algn="just"/>
            <a:r>
              <a:rPr lang="zh-TW" altLang="en-US" sz="3200" b="1" dirty="0" smtClean="0">
                <a:solidFill>
                  <a:srgbClr val="0000FF"/>
                </a:solidFill>
                <a:latin typeface="微軟正黑體" panose="020B0604030504040204" pitchFamily="34" charset="-120"/>
                <a:ea typeface="微軟正黑體" panose="020B0604030504040204" pitchFamily="34" charset="-120"/>
              </a:rPr>
              <a:t>五、馬祖</a:t>
            </a:r>
            <a:r>
              <a:rPr lang="zh-TW" altLang="en-US" sz="3200" b="1" dirty="0">
                <a:solidFill>
                  <a:srgbClr val="0000FF"/>
                </a:solidFill>
                <a:latin typeface="微軟正黑體" panose="020B0604030504040204" pitchFamily="34" charset="-120"/>
                <a:ea typeface="微軟正黑體" panose="020B0604030504040204" pitchFamily="34" charset="-120"/>
              </a:rPr>
              <a:t>郷親</a:t>
            </a:r>
            <a:r>
              <a:rPr lang="zh-TW" altLang="en-US" sz="3200" b="1" dirty="0" smtClean="0">
                <a:solidFill>
                  <a:srgbClr val="0000FF"/>
                </a:solidFill>
                <a:latin typeface="微軟正黑體" panose="020B0604030504040204" pitchFamily="34" charset="-120"/>
                <a:ea typeface="微軟正黑體" panose="020B0604030504040204" pitchFamily="34" charset="-120"/>
              </a:rPr>
              <a:t>報名，</a:t>
            </a:r>
            <a:r>
              <a:rPr lang="zh-TW" altLang="en-US" sz="3200" b="1" dirty="0">
                <a:solidFill>
                  <a:srgbClr val="0000FF"/>
                </a:solidFill>
                <a:latin typeface="微軟正黑體" panose="020B0604030504040204" pitchFamily="34" charset="-120"/>
                <a:ea typeface="微軟正黑體" panose="020B0604030504040204" pitchFamily="34" charset="-120"/>
              </a:rPr>
              <a:t>志光優惠價再打</a:t>
            </a:r>
            <a:r>
              <a:rPr lang="en-US" altLang="zh-TW" sz="3200" b="1" dirty="0">
                <a:solidFill>
                  <a:srgbClr val="0000FF"/>
                </a:solidFill>
                <a:latin typeface="微軟正黑體" panose="020B0604030504040204" pitchFamily="34" charset="-120"/>
                <a:ea typeface="微軟正黑體" panose="020B0604030504040204" pitchFamily="34" charset="-120"/>
              </a:rPr>
              <a:t>87</a:t>
            </a:r>
            <a:r>
              <a:rPr lang="zh-TW" altLang="en-US" sz="3200" b="1" dirty="0" smtClean="0">
                <a:solidFill>
                  <a:srgbClr val="0000FF"/>
                </a:solidFill>
                <a:latin typeface="微軟正黑體" panose="020B0604030504040204" pitchFamily="34" charset="-120"/>
                <a:ea typeface="微軟正黑體" panose="020B0604030504040204" pitchFamily="34" charset="-120"/>
              </a:rPr>
              <a:t>折，大</a:t>
            </a:r>
            <a:r>
              <a:rPr lang="zh-TW" altLang="en-US" sz="3200" b="1" dirty="0">
                <a:solidFill>
                  <a:srgbClr val="0000FF"/>
                </a:solidFill>
                <a:latin typeface="微軟正黑體" panose="020B0604030504040204" pitchFamily="34" charset="-120"/>
                <a:ea typeface="微軟正黑體" panose="020B0604030504040204" pitchFamily="34" charset="-120"/>
              </a:rPr>
              <a:t>碩優惠價再打</a:t>
            </a:r>
            <a:r>
              <a:rPr lang="en-US" altLang="zh-TW" sz="3200" b="1" dirty="0">
                <a:solidFill>
                  <a:srgbClr val="0000FF"/>
                </a:solidFill>
                <a:latin typeface="微軟正黑體" panose="020B0604030504040204" pitchFamily="34" charset="-120"/>
                <a:ea typeface="微軟正黑體" panose="020B0604030504040204" pitchFamily="34" charset="-120"/>
              </a:rPr>
              <a:t>7</a:t>
            </a:r>
            <a:r>
              <a:rPr lang="zh-TW" altLang="en-US" sz="3200" b="1" dirty="0">
                <a:solidFill>
                  <a:srgbClr val="0000FF"/>
                </a:solidFill>
                <a:latin typeface="微軟正黑體" panose="020B0604030504040204" pitchFamily="34" charset="-120"/>
                <a:ea typeface="微軟正黑體" panose="020B0604030504040204" pitchFamily="34" charset="-120"/>
              </a:rPr>
              <a:t>折。</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一</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志光</a:t>
            </a:r>
            <a:r>
              <a:rPr lang="en-US" altLang="zh-TW" sz="3200" b="1" dirty="0">
                <a:solidFill>
                  <a:srgbClr val="0000FF"/>
                </a:solidFill>
                <a:latin typeface="微軟正黑體" panose="020B0604030504040204" pitchFamily="34" charset="-120"/>
                <a:ea typeface="微軟正黑體" panose="020B0604030504040204" pitchFamily="34" charset="-120"/>
                <a:hlinkClick r:id="rId2"/>
              </a:rPr>
              <a:t>http://www.superbox.com.tw/category_list.aspx?NA=</a:t>
            </a:r>
            <a:r>
              <a:rPr lang="zh-TW" altLang="en-US" sz="3200" b="1" dirty="0">
                <a:solidFill>
                  <a:srgbClr val="0000FF"/>
                </a:solidFill>
                <a:latin typeface="微軟正黑體" panose="020B0604030504040204" pitchFamily="34" charset="-120"/>
                <a:ea typeface="微軟正黑體" panose="020B0604030504040204" pitchFamily="34" charset="-120"/>
                <a:hlinkClick r:id="rId2"/>
              </a:rPr>
              <a:t>公務人員考試</a:t>
            </a:r>
            <a:r>
              <a:rPr lang="en-US" altLang="zh-TW" sz="3200" b="1" dirty="0">
                <a:solidFill>
                  <a:srgbClr val="0000FF"/>
                </a:solidFill>
                <a:latin typeface="微軟正黑體" panose="020B0604030504040204" pitchFamily="34" charset="-120"/>
                <a:ea typeface="微軟正黑體" panose="020B0604030504040204" pitchFamily="34" charset="-120"/>
                <a:hlinkClick r:id="rId2"/>
              </a:rPr>
              <a:t>&amp;BT=</a:t>
            </a:r>
            <a:r>
              <a:rPr lang="zh-TW" altLang="en-US" sz="3200" b="1" dirty="0">
                <a:solidFill>
                  <a:srgbClr val="0000FF"/>
                </a:solidFill>
                <a:latin typeface="微軟正黑體" panose="020B0604030504040204" pitchFamily="34" charset="-120"/>
                <a:ea typeface="微軟正黑體" panose="020B0604030504040204" pitchFamily="34" charset="-120"/>
                <a:hlinkClick r:id="rId2"/>
              </a:rPr>
              <a:t>高考</a:t>
            </a:r>
            <a:r>
              <a:rPr lang="en-US" altLang="zh-TW" sz="3200" b="1" dirty="0">
                <a:solidFill>
                  <a:srgbClr val="0000FF"/>
                </a:solidFill>
                <a:latin typeface="微軟正黑體" panose="020B0604030504040204" pitchFamily="34" charset="-120"/>
                <a:ea typeface="微軟正黑體" panose="020B0604030504040204" pitchFamily="34" charset="-120"/>
                <a:hlinkClick r:id="rId2"/>
              </a:rPr>
              <a:t>(</a:t>
            </a:r>
            <a:r>
              <a:rPr lang="zh-TW" altLang="en-US" sz="3200" b="1" dirty="0">
                <a:solidFill>
                  <a:srgbClr val="0000FF"/>
                </a:solidFill>
                <a:latin typeface="微軟正黑體" panose="020B0604030504040204" pitchFamily="34" charset="-120"/>
                <a:ea typeface="微軟正黑體" panose="020B0604030504040204" pitchFamily="34" charset="-120"/>
                <a:hlinkClick r:id="rId2"/>
              </a:rPr>
              <a:t>三級</a:t>
            </a:r>
            <a:r>
              <a:rPr lang="en-US" altLang="zh-TW" sz="3200" b="1" dirty="0">
                <a:solidFill>
                  <a:srgbClr val="0000FF"/>
                </a:solidFill>
                <a:latin typeface="微軟正黑體" panose="020B0604030504040204" pitchFamily="34" charset="-120"/>
                <a:ea typeface="微軟正黑體" panose="020B0604030504040204" pitchFamily="34" charset="-120"/>
                <a:hlinkClick r:id="rId2"/>
              </a:rPr>
              <a:t>)&amp;</a:t>
            </a:r>
            <a:r>
              <a:rPr lang="en-US" altLang="zh-TW" sz="3200" b="1" dirty="0" err="1">
                <a:solidFill>
                  <a:srgbClr val="0000FF"/>
                </a:solidFill>
                <a:latin typeface="微軟正黑體" panose="020B0604030504040204" pitchFamily="34" charset="-120"/>
                <a:ea typeface="微軟正黑體" panose="020B0604030504040204" pitchFamily="34" charset="-120"/>
                <a:hlinkClick r:id="rId2"/>
              </a:rPr>
              <a:t>chksum</a:t>
            </a:r>
            <a:r>
              <a:rPr lang="en-US" altLang="zh-TW" sz="3200" b="1" dirty="0">
                <a:solidFill>
                  <a:srgbClr val="0000FF"/>
                </a:solidFill>
                <a:latin typeface="微軟正黑體" panose="020B0604030504040204" pitchFamily="34" charset="-120"/>
                <a:ea typeface="微軟正黑體" panose="020B0604030504040204" pitchFamily="34" charset="-120"/>
                <a:hlinkClick r:id="rId2"/>
              </a:rPr>
              <a:t>=Super168947640Box&amp;id=E306#E306</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二</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大碩</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zh-TW" altLang="en-US" sz="3200" b="1" dirty="0">
                <a:solidFill>
                  <a:srgbClr val="0000FF"/>
                </a:solidFill>
                <a:latin typeface="微軟正黑體" panose="020B0604030504040204" pitchFamily="34" charset="-120"/>
                <a:ea typeface="微軟正黑體" panose="020B0604030504040204" pitchFamily="34" charset="-120"/>
              </a:rPr>
              <a:t> </a:t>
            </a:r>
            <a:r>
              <a:rPr lang="zh-TW" altLang="en-US" sz="3200" b="1" dirty="0" smtClean="0">
                <a:solidFill>
                  <a:srgbClr val="0000FF"/>
                </a:solidFill>
                <a:latin typeface="微軟正黑體" panose="020B0604030504040204" pitchFamily="34" charset="-120"/>
                <a:ea typeface="微軟正黑體" panose="020B0604030504040204" pitchFamily="34" charset="-120"/>
              </a:rPr>
              <a:t>      </a:t>
            </a:r>
            <a:r>
              <a:rPr lang="zh-TW" altLang="en-US" sz="3200" b="1" dirty="0" smtClean="0">
                <a:solidFill>
                  <a:srgbClr val="0000FF"/>
                </a:solidFill>
                <a:latin typeface="微軟正黑體" panose="020B0604030504040204" pitchFamily="34" charset="-120"/>
                <a:ea typeface="微軟正黑體" panose="020B0604030504040204" pitchFamily="34" charset="-120"/>
                <a:hlinkClick r:id="rId3" action="ppaction://hlinkfile"/>
              </a:rPr>
              <a:t>優惠</a:t>
            </a:r>
            <a:r>
              <a:rPr lang="zh-TW" altLang="en-US" sz="3200" b="1" dirty="0" smtClean="0">
                <a:solidFill>
                  <a:srgbClr val="0000FF"/>
                </a:solidFill>
                <a:latin typeface="微軟正黑體" panose="020B0604030504040204" pitchFamily="34" charset="-120"/>
                <a:ea typeface="微軟正黑體" panose="020B0604030504040204" pitchFamily="34" charset="-120"/>
                <a:hlinkClick r:id="rId3" action="ppaction://hlinkfile"/>
              </a:rPr>
              <a:t>課程</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r>
              <a:rPr lang="zh-TW" altLang="en-US" sz="3200" b="1" dirty="0" smtClean="0">
                <a:solidFill>
                  <a:srgbClr val="0000FF"/>
                </a:solidFill>
                <a:latin typeface="微軟正黑體" panose="020B0604030504040204" pitchFamily="34" charset="-120"/>
                <a:ea typeface="微軟正黑體" panose="020B0604030504040204" pitchFamily="34" charset="-120"/>
              </a:rPr>
              <a:t>        大</a:t>
            </a:r>
            <a:r>
              <a:rPr lang="zh-TW" altLang="en-US" sz="3200" b="1" dirty="0">
                <a:solidFill>
                  <a:srgbClr val="0000FF"/>
                </a:solidFill>
                <a:latin typeface="微軟正黑體" panose="020B0604030504040204" pitchFamily="34" charset="-120"/>
                <a:ea typeface="微軟正黑體" panose="020B0604030504040204" pitchFamily="34" charset="-120"/>
              </a:rPr>
              <a:t>碩</a:t>
            </a:r>
            <a:r>
              <a:rPr lang="en-US" altLang="zh-TW" sz="3200" b="1" dirty="0">
                <a:solidFill>
                  <a:srgbClr val="0000FF"/>
                </a:solidFill>
                <a:latin typeface="微軟正黑體" panose="020B0604030504040204" pitchFamily="34" charset="-120"/>
                <a:ea typeface="微軟正黑體" panose="020B0604030504040204" pitchFamily="34" charset="-120"/>
              </a:rPr>
              <a:t>/(02)2331-5377;</a:t>
            </a:r>
            <a:r>
              <a:rPr lang="zh-TW" altLang="en-US" sz="3200" b="1" dirty="0">
                <a:solidFill>
                  <a:srgbClr val="0000FF"/>
                </a:solidFill>
                <a:latin typeface="微軟正黑體" panose="020B0604030504040204" pitchFamily="34" charset="-120"/>
                <a:ea typeface="微軟正黑體" panose="020B0604030504040204" pitchFamily="34" charset="-120"/>
              </a:rPr>
              <a:t>台北市開封街</a:t>
            </a:r>
            <a:r>
              <a:rPr lang="en-US" altLang="zh-TW" sz="3200" b="1" dirty="0">
                <a:solidFill>
                  <a:srgbClr val="0000FF"/>
                </a:solidFill>
                <a:latin typeface="微軟正黑體" panose="020B0604030504040204" pitchFamily="34" charset="-120"/>
                <a:ea typeface="微軟正黑體" panose="020B0604030504040204" pitchFamily="34" charset="-120"/>
              </a:rPr>
              <a:t>32</a:t>
            </a:r>
            <a:r>
              <a:rPr lang="zh-TW" altLang="en-US" sz="3200" b="1" dirty="0">
                <a:solidFill>
                  <a:srgbClr val="0000FF"/>
                </a:solidFill>
                <a:latin typeface="微軟正黑體" panose="020B0604030504040204" pitchFamily="34" charset="-120"/>
                <a:ea typeface="微軟正黑體" panose="020B0604030504040204" pitchFamily="34" charset="-120"/>
              </a:rPr>
              <a:t>號</a:t>
            </a:r>
            <a:r>
              <a:rPr lang="en-US" altLang="zh-TW" sz="3200" b="1" dirty="0">
                <a:solidFill>
                  <a:srgbClr val="0000FF"/>
                </a:solidFill>
                <a:latin typeface="微軟正黑體" panose="020B0604030504040204" pitchFamily="34" charset="-120"/>
                <a:ea typeface="微軟正黑體" panose="020B0604030504040204" pitchFamily="34" charset="-120"/>
              </a:rPr>
              <a:t>3</a:t>
            </a:r>
            <a:r>
              <a:rPr lang="zh-TW" altLang="en-US" sz="3200" b="1" dirty="0">
                <a:solidFill>
                  <a:srgbClr val="0000FF"/>
                </a:solidFill>
                <a:latin typeface="微軟正黑體" panose="020B0604030504040204" pitchFamily="34" charset="-120"/>
                <a:ea typeface="微軟正黑體" panose="020B0604030504040204" pitchFamily="34" charset="-120"/>
              </a:rPr>
              <a:t>樓</a:t>
            </a:r>
            <a:r>
              <a:rPr lang="en-US" altLang="zh-TW" sz="3200" b="1" dirty="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連絡窗口</a:t>
            </a:r>
            <a:r>
              <a:rPr lang="en-US" altLang="zh-TW" sz="3200" b="1" dirty="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張棋樺</a:t>
            </a:r>
            <a:r>
              <a:rPr lang="zh-TW" altLang="en-US" sz="3200" b="1" dirty="0" smtClean="0">
                <a:solidFill>
                  <a:srgbClr val="0000FF"/>
                </a:solidFill>
                <a:latin typeface="微軟正黑體" panose="020B0604030504040204" pitchFamily="34" charset="-120"/>
                <a:ea typeface="微軟正黑體" panose="020B0604030504040204" pitchFamily="34" charset="-120"/>
              </a:rPr>
              <a:t>主任手機</a:t>
            </a:r>
            <a:r>
              <a:rPr lang="en-US" altLang="zh-TW" sz="3200" b="1" dirty="0" smtClean="0">
                <a:solidFill>
                  <a:srgbClr val="0000FF"/>
                </a:solidFill>
                <a:latin typeface="微軟正黑體" panose="020B0604030504040204" pitchFamily="34" charset="-120"/>
                <a:ea typeface="微軟正黑體" panose="020B0604030504040204" pitchFamily="34" charset="-120"/>
              </a:rPr>
              <a:t>0917800689</a:t>
            </a:r>
          </a:p>
          <a:p>
            <a:pPr marL="804863" indent="-804863"/>
            <a:r>
              <a:rPr lang="zh-TW" altLang="en-US" sz="3200" b="1" dirty="0">
                <a:solidFill>
                  <a:srgbClr val="0000FF"/>
                </a:solidFill>
                <a:latin typeface="微軟正黑體" panose="020B0604030504040204" pitchFamily="34" charset="-120"/>
                <a:ea typeface="微軟正黑體" panose="020B0604030504040204" pitchFamily="34" charset="-120"/>
              </a:rPr>
              <a:t> </a:t>
            </a:r>
            <a:r>
              <a:rPr lang="zh-TW" altLang="en-US" sz="3200" b="1" dirty="0" smtClean="0">
                <a:solidFill>
                  <a:srgbClr val="0000FF"/>
                </a:solidFill>
                <a:latin typeface="微軟正黑體" panose="020B0604030504040204" pitchFamily="34" charset="-120"/>
                <a:ea typeface="微軟正黑體" panose="020B0604030504040204" pitchFamily="34" charset="-120"/>
              </a:rPr>
              <a:t>       電子郵件信箱：</a:t>
            </a:r>
            <a:r>
              <a:rPr lang="en-US" altLang="zh-TW" sz="3200" b="1" dirty="0" smtClean="0">
                <a:solidFill>
                  <a:srgbClr val="0000FF"/>
                </a:solidFill>
                <a:latin typeface="微軟正黑體" panose="020B0604030504040204" pitchFamily="34" charset="-120"/>
                <a:ea typeface="微軟正黑體" panose="020B0604030504040204" pitchFamily="34" charset="-120"/>
              </a:rPr>
              <a:t>betty780412@gmail.com</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endParaRPr lang="en-US" altLang="zh-TW" sz="3000" b="1" dirty="0" smtClean="0">
              <a:solidFill>
                <a:srgbClr val="0000FF"/>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23</a:t>
            </a:fld>
            <a:endParaRPr lang="zh-CN" altLang="en-US" dirty="0">
              <a:solidFill>
                <a:schemeClr val="tx1"/>
              </a:solidFill>
            </a:endParaRPr>
          </a:p>
        </p:txBody>
      </p:sp>
    </p:spTree>
    <p:extLst>
      <p:ext uri="{BB962C8B-B14F-4D97-AF65-F5344CB8AC3E}">
        <p14:creationId xmlns:p14="http://schemas.microsoft.com/office/powerpoint/2010/main" val="3887977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268237" y="47632"/>
            <a:ext cx="5724644" cy="646331"/>
          </a:xfrm>
          <a:prstGeom prst="rect">
            <a:avLst/>
          </a:prstGeom>
          <a:noFill/>
        </p:spPr>
        <p:txBody>
          <a:bodyPr wrap="none" rtlCol="0">
            <a:spAutoFit/>
          </a:bodyPr>
          <a:lstStyle/>
          <a:p>
            <a:r>
              <a:rPr lang="zh-TW" altLang="en-US" sz="3600" b="1" u="sng"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伍、本府協助輔導相關措施</a:t>
            </a:r>
            <a:endParaRPr lang="zh-CN" altLang="en-US" sz="3600" b="1" u="sng" kern="1200"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4" name="文字方塊 3"/>
          <p:cNvSpPr txBox="1"/>
          <p:nvPr/>
        </p:nvSpPr>
        <p:spPr>
          <a:xfrm>
            <a:off x="674409" y="693963"/>
            <a:ext cx="11111949" cy="5478423"/>
          </a:xfrm>
          <a:prstGeom prst="rect">
            <a:avLst/>
          </a:prstGeom>
          <a:noFill/>
        </p:spPr>
        <p:txBody>
          <a:bodyPr wrap="square" rtlCol="0">
            <a:spAutoFit/>
          </a:bodyPr>
          <a:lstStyle/>
          <a:p>
            <a:pPr marL="804863" indent="-804863" algn="just"/>
            <a:r>
              <a:rPr lang="zh-TW" altLang="en-US" sz="3200" b="1" dirty="0" smtClean="0">
                <a:solidFill>
                  <a:srgbClr val="0000FF"/>
                </a:solidFill>
                <a:latin typeface="微軟正黑體" panose="020B0604030504040204" pitchFamily="34" charset="-120"/>
                <a:ea typeface="微軟正黑體" panose="020B0604030504040204" pitchFamily="34" charset="-120"/>
              </a:rPr>
              <a:t>六、銘傳大學上課初步規劃。</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一</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 作文</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申論式</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二</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 英文閱讀</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測驗式試題</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三</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 法學知識</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測驗式試題</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四</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 口試技巧。</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a:solidFill>
                  <a:srgbClr val="0000FF"/>
                </a:solidFill>
                <a:latin typeface="微軟正黑體" panose="020B0604030504040204" pitchFamily="34" charset="-120"/>
                <a:ea typeface="微軟正黑體" panose="020B0604030504040204" pitchFamily="34" charset="-120"/>
              </a:rPr>
              <a:t>五</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 其他</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視學員需求規模人數彈性處理</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六</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 時數安排作文及口試部分以安排</a:t>
            </a:r>
            <a:r>
              <a:rPr lang="en-US" altLang="zh-TW" sz="3200" b="1" dirty="0" smtClean="0">
                <a:solidFill>
                  <a:srgbClr val="0000FF"/>
                </a:solidFill>
                <a:latin typeface="微軟正黑體" panose="020B0604030504040204" pitchFamily="34" charset="-120"/>
                <a:ea typeface="微軟正黑體" panose="020B0604030504040204" pitchFamily="34" charset="-120"/>
              </a:rPr>
              <a:t>1-3</a:t>
            </a:r>
            <a:r>
              <a:rPr lang="zh-TW" altLang="en-US" sz="3200" b="1" dirty="0" smtClean="0">
                <a:solidFill>
                  <a:srgbClr val="0000FF"/>
                </a:solidFill>
                <a:latin typeface="微軟正黑體" panose="020B0604030504040204" pitchFamily="34" charset="-120"/>
                <a:ea typeface="微軟正黑體" panose="020B0604030504040204" pitchFamily="34" charset="-120"/>
              </a:rPr>
              <a:t>次</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每次</a:t>
            </a:r>
            <a:r>
              <a:rPr lang="en-US" altLang="zh-TW" sz="3200" b="1" dirty="0" smtClean="0">
                <a:solidFill>
                  <a:srgbClr val="0000FF"/>
                </a:solidFill>
                <a:latin typeface="微軟正黑體" panose="020B0604030504040204" pitchFamily="34" charset="-120"/>
                <a:ea typeface="微軟正黑體" panose="020B0604030504040204" pitchFamily="34" charset="-120"/>
              </a:rPr>
              <a:t>3</a:t>
            </a:r>
            <a:r>
              <a:rPr lang="zh-TW" altLang="en-US" sz="3200" b="1" dirty="0" smtClean="0">
                <a:solidFill>
                  <a:srgbClr val="0000FF"/>
                </a:solidFill>
                <a:latin typeface="微軟正黑體" panose="020B0604030504040204" pitchFamily="34" charset="-120"/>
                <a:ea typeface="微軟正黑體" panose="020B0604030504040204" pitchFamily="34" charset="-120"/>
              </a:rPr>
              <a:t>小時</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為原則；其餘部分視實際需求而定。</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dirty="0" smtClean="0">
                <a:solidFill>
                  <a:srgbClr val="0000FF"/>
                </a:solidFill>
                <a:latin typeface="微軟正黑體" panose="020B0604030504040204" pitchFamily="34" charset="-120"/>
                <a:ea typeface="微軟正黑體" panose="020B0604030504040204" pitchFamily="34" charset="-120"/>
              </a:rPr>
              <a:t>七</a:t>
            </a:r>
            <a:r>
              <a:rPr lang="en-US" altLang="zh-TW" sz="3200" b="1" dirty="0" smtClean="0">
                <a:solidFill>
                  <a:srgbClr val="0000FF"/>
                </a:solidFill>
                <a:latin typeface="微軟正黑體" panose="020B0604030504040204" pitchFamily="34" charset="-120"/>
                <a:ea typeface="微軟正黑體" panose="020B0604030504040204" pitchFamily="34" charset="-120"/>
              </a:rPr>
              <a:t>)</a:t>
            </a:r>
            <a:r>
              <a:rPr lang="zh-TW" altLang="en-US" sz="3200" b="1" smtClean="0">
                <a:solidFill>
                  <a:srgbClr val="0000FF"/>
                </a:solidFill>
                <a:latin typeface="微軟正黑體" panose="020B0604030504040204" pitchFamily="34" charset="-120"/>
                <a:ea typeface="微軟正黑體" panose="020B0604030504040204" pitchFamily="34" charset="-120"/>
              </a:rPr>
              <a:t>費用初步規劃，專業</a:t>
            </a:r>
            <a:r>
              <a:rPr lang="zh-TW" altLang="en-US" sz="3200" b="1" dirty="0" smtClean="0">
                <a:solidFill>
                  <a:srgbClr val="0000FF"/>
                </a:solidFill>
                <a:latin typeface="微軟正黑體" panose="020B0604030504040204" pitchFamily="34" charset="-120"/>
                <a:ea typeface="微軟正黑體" panose="020B0604030504040204" pitchFamily="34" charset="-120"/>
              </a:rPr>
              <a:t>科目部分由學員自行負擔，共同科目部分由縣府負擔費用。</a:t>
            </a:r>
            <a:endParaRPr lang="en-US" altLang="zh-TW" sz="32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endParaRPr lang="en-US" altLang="zh-TW" sz="3000" b="1" dirty="0" smtClean="0">
              <a:solidFill>
                <a:srgbClr val="0000FF"/>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24</a:t>
            </a:fld>
            <a:endParaRPr lang="zh-CN" altLang="en-US" dirty="0">
              <a:solidFill>
                <a:schemeClr val="tx1"/>
              </a:solidFill>
            </a:endParaRPr>
          </a:p>
        </p:txBody>
      </p:sp>
    </p:spTree>
    <p:extLst>
      <p:ext uri="{BB962C8B-B14F-4D97-AF65-F5344CB8AC3E}">
        <p14:creationId xmlns:p14="http://schemas.microsoft.com/office/powerpoint/2010/main" val="1109660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標題 1"/>
          <p:cNvSpPr txBox="1">
            <a:spLocks/>
          </p:cNvSpPr>
          <p:nvPr/>
        </p:nvSpPr>
        <p:spPr>
          <a:xfrm>
            <a:off x="1311894" y="1787508"/>
            <a:ext cx="9193767" cy="2547100"/>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zh-TW" altLang="en-US" sz="9600" b="1" dirty="0" smtClean="0">
                <a:solidFill>
                  <a:srgbClr val="0000FF"/>
                </a:solidFill>
                <a:latin typeface="微軟正黑體" panose="020B0604030504040204" pitchFamily="34" charset="-120"/>
                <a:ea typeface="微軟正黑體" panose="020B0604030504040204" pitchFamily="34" charset="-120"/>
              </a:rPr>
              <a:t>陸、意見交流</a:t>
            </a:r>
            <a:endParaRPr lang="zh-TW" altLang="en-US" sz="9600" b="1" dirty="0">
              <a:solidFill>
                <a:srgbClr val="0000FF"/>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517814F9-BBE9-48E3-9C5C-39AEFA1A2946}" type="slidenum">
              <a:rPr lang="zh-CN" altLang="en-US" smtClean="0"/>
              <a:t>25</a:t>
            </a:fld>
            <a:endParaRPr lang="zh-CN" altLang="en-US"/>
          </a:p>
        </p:txBody>
      </p:sp>
    </p:spTree>
    <p:extLst>
      <p:ext uri="{BB962C8B-B14F-4D97-AF65-F5344CB8AC3E}">
        <p14:creationId xmlns:p14="http://schemas.microsoft.com/office/powerpoint/2010/main" val="1322618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4708981"/>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Q1</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：由於</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公職社工師改制，統一由中央面試，且面試分書占</a:t>
            </a:r>
            <a:r>
              <a:rPr lang="en-US" altLang="zh-TW"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30%</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，希望可以有面試技巧的</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練習</a:t>
            </a:r>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A1</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：地方特考及高普考等，客家</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事務行政及公職專技人員類組</a:t>
            </a:r>
            <a:r>
              <a:rPr lang="en-US" altLang="zh-TW"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公職社會工作師、公職獸醫師、公職建築師</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分別為客家事務</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行政口試佔總分</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20%</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，公職專技人員類</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組口試佔總分</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30%</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因離島特考所有類科都有口試，故公職社工師口試仍</a:t>
            </a:r>
            <a:r>
              <a:rPr lang="zh-TW" altLang="en-US" sz="3000" b="1"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佔總分</a:t>
            </a:r>
            <a:r>
              <a:rPr lang="en-US" altLang="zh-TW"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40%</a:t>
            </a:r>
            <a:r>
              <a:rPr lang="zh-TW" altLang="en-US"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。至於口試都是中央</a:t>
            </a:r>
            <a:r>
              <a:rPr lang="en-US" altLang="zh-TW"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考選部</a:t>
            </a:r>
            <a:r>
              <a:rPr lang="en-US" altLang="zh-TW"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辦理，離島特考亦不例外。面</a:t>
            </a:r>
            <a:r>
              <a:rPr lang="en-US" altLang="zh-TW"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口</a:t>
            </a:r>
            <a:r>
              <a:rPr lang="en-US" altLang="zh-TW"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試技巧練習，會依需求列入輔導班課程。</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26</a:t>
            </a:fld>
            <a:endParaRPr lang="zh-CN" altLang="en-US" dirty="0">
              <a:solidFill>
                <a:schemeClr val="tx1"/>
              </a:solidFill>
            </a:endParaRPr>
          </a:p>
        </p:txBody>
      </p:sp>
    </p:spTree>
    <p:extLst>
      <p:ext uri="{BB962C8B-B14F-4D97-AF65-F5344CB8AC3E}">
        <p14:creationId xmlns:p14="http://schemas.microsoft.com/office/powerpoint/2010/main" val="1409579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5632311"/>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Q2</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馬祖在地人會加分嗎</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？像是</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原住民在升學考試</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上會</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因身分條件</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的加分</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一樣？</a:t>
            </a:r>
            <a:endPar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A2</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：依公務人員考試法第</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2</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條規定，公務人員</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之考試，以公開競爭方式行之，其考試成績之計算，除本法另有規定外，不得因身分而有特別規定。其他法律與本法規定不同時，適用本法</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。同法第</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6</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條為因應特殊性質機關之需要及保障身心障礙者、原住民族之就業權益，得比照前項考試之等級舉行一、二、三、四、五等之特種</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考試。</a:t>
            </a:r>
            <a:r>
              <a:rPr lang="zh-TW" altLang="en-US" sz="3000" b="1" dirty="0" smtClean="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準此，除身心障礙特考及原住民特考是特殊規定者外，在未修法前，離島特考亦不例外。沒有因身分別加分。</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27</a:t>
            </a:fld>
            <a:endParaRPr lang="zh-CN" altLang="en-US" dirty="0">
              <a:solidFill>
                <a:schemeClr val="tx1"/>
              </a:solidFill>
            </a:endParaRPr>
          </a:p>
        </p:txBody>
      </p:sp>
    </p:spTree>
    <p:extLst>
      <p:ext uri="{BB962C8B-B14F-4D97-AF65-F5344CB8AC3E}">
        <p14:creationId xmlns:p14="http://schemas.microsoft.com/office/powerpoint/2010/main" val="3126355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1938992"/>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Q3</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：連江戶籍居住年資如何計算</a:t>
            </a:r>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A3</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：除非修正公務人員考試法，離島特考目前考試資格等同高普考及地方特考等，無限定對象，無須計算戶籍居住年資。</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28</a:t>
            </a:fld>
            <a:endParaRPr lang="zh-CN" altLang="en-US" dirty="0">
              <a:solidFill>
                <a:schemeClr val="tx1"/>
              </a:solidFill>
            </a:endParaRPr>
          </a:p>
        </p:txBody>
      </p:sp>
      <p:sp>
        <p:nvSpPr>
          <p:cNvPr id="4" name="文本框 415"/>
          <p:cNvSpPr txBox="1"/>
          <p:nvPr/>
        </p:nvSpPr>
        <p:spPr>
          <a:xfrm>
            <a:off x="600448" y="2553268"/>
            <a:ext cx="8244613" cy="3785652"/>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Q4</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不同單位的薪資及可能的</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加給，加班</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時數及領加班費時數限制</a:t>
            </a:r>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A4</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：公務人員會因考試類別專業不同及機關業務不同有些許差異，如稅務機關專業加給表六；工程單位、戶政、地政機關專業加給表七等。各機關</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單位</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只要是編制內公務人員都是每月</a:t>
            </a:r>
            <a:r>
              <a:rPr lang="en-US" altLang="zh-TW"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60</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小時加班時數</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上限</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含值班性質的加班</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。請領加班費時數依照各機關</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單位</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預算。</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Tree>
    <p:extLst>
      <p:ext uri="{BB962C8B-B14F-4D97-AF65-F5344CB8AC3E}">
        <p14:creationId xmlns:p14="http://schemas.microsoft.com/office/powerpoint/2010/main" val="3624271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1938992"/>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Q3</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連江戶籍居住年資如何計算</a:t>
            </a:r>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A3</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：除非修正公務人員考試法，離島特考目前考試資格等同高普考及地方特考等，無限定對象，無須計算戶籍居住年資。</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29</a:t>
            </a:fld>
            <a:endParaRPr lang="zh-CN" altLang="en-US" dirty="0">
              <a:solidFill>
                <a:schemeClr val="tx1"/>
              </a:solidFill>
            </a:endParaRPr>
          </a:p>
        </p:txBody>
      </p:sp>
      <p:sp>
        <p:nvSpPr>
          <p:cNvPr id="4" name="文本框 415"/>
          <p:cNvSpPr txBox="1"/>
          <p:nvPr/>
        </p:nvSpPr>
        <p:spPr>
          <a:xfrm>
            <a:off x="600448" y="2553268"/>
            <a:ext cx="8244613" cy="3785652"/>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Q4</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不同單位的薪資及可能的</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加給，加班</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時數及領加班費時數限制</a:t>
            </a:r>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A4</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：公務人員會因考試類別專業不同及機關業務不同有些許差異，如稅務機關專業加給表六；工程單位、戶政、地政機關專業加給表七等。各機關</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單位</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只要是編制內公務人員都是每月</a:t>
            </a:r>
            <a:r>
              <a:rPr lang="en-US" altLang="zh-TW"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60</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小時加班時數</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上限</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含值班性質的加班</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。請領加班費時數依照各機關</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單位</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預算。</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Tree>
    <p:extLst>
      <p:ext uri="{BB962C8B-B14F-4D97-AF65-F5344CB8AC3E}">
        <p14:creationId xmlns:p14="http://schemas.microsoft.com/office/powerpoint/2010/main" val="908451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7000"/>
          </a:blip>
          <a:srcRect/>
          <a:tile tx="0" ty="0" sx="100000" sy="100000" flip="none" algn="tl"/>
        </a:blipFill>
        <a:effectLst/>
      </p:bgPr>
    </p:bg>
    <p:spTree>
      <p:nvGrpSpPr>
        <p:cNvPr id="1" name=""/>
        <p:cNvGrpSpPr/>
        <p:nvPr/>
      </p:nvGrpSpPr>
      <p:grpSpPr>
        <a:xfrm>
          <a:off x="0" y="0"/>
          <a:ext cx="0" cy="0"/>
          <a:chOff x="0" y="0"/>
          <a:chExt cx="0" cy="0"/>
        </a:xfrm>
      </p:grpSpPr>
      <p:sp>
        <p:nvSpPr>
          <p:cNvPr id="5" name="文字方塊 4"/>
          <p:cNvSpPr txBox="1"/>
          <p:nvPr/>
        </p:nvSpPr>
        <p:spPr>
          <a:xfrm>
            <a:off x="294616" y="748610"/>
            <a:ext cx="5580254" cy="523220"/>
          </a:xfrm>
          <a:prstGeom prst="rect">
            <a:avLst/>
          </a:prstGeom>
          <a:noFill/>
        </p:spPr>
        <p:txBody>
          <a:bodyPr wrap="square" rtlCol="0">
            <a:spAutoFit/>
          </a:bodyPr>
          <a:lstStyle/>
          <a:p>
            <a:pPr algn="just">
              <a:buClr>
                <a:srgbClr val="FF0000"/>
              </a:buClr>
            </a:pPr>
            <a:r>
              <a:rPr lang="zh-TW" altLang="en-US" sz="2800" b="1" dirty="0">
                <a:latin typeface="Adobe 繁黑體 Std B" panose="020B0700000000000000" pitchFamily="34" charset="-120"/>
                <a:ea typeface="Adobe 繁黑體 Std B" panose="020B0700000000000000" pitchFamily="34" charset="-120"/>
              </a:rPr>
              <a:t>離島特考</a:t>
            </a:r>
            <a:r>
              <a:rPr lang="zh-TW" altLang="en-US" sz="2800" b="1" dirty="0" smtClean="0">
                <a:latin typeface="Adobe 繁黑體 Std B" panose="020B0700000000000000" pitchFamily="34" charset="-120"/>
                <a:ea typeface="Adobe 繁黑體 Std B" panose="020B0700000000000000" pitchFamily="34" charset="-120"/>
              </a:rPr>
              <a:t>倡議發展摘述</a:t>
            </a:r>
            <a:endParaRPr lang="en-US" altLang="zh-TW" sz="2800" b="1" dirty="0" smtClean="0">
              <a:latin typeface="Adobe 繁黑體 Std B" panose="020B0700000000000000" pitchFamily="34" charset="-120"/>
              <a:ea typeface="Adobe 繁黑體 Std B" panose="020B0700000000000000" pitchFamily="34" charset="-120"/>
            </a:endParaRPr>
          </a:p>
        </p:txBody>
      </p:sp>
      <p:grpSp>
        <p:nvGrpSpPr>
          <p:cNvPr id="71" name="群組 70"/>
          <p:cNvGrpSpPr/>
          <p:nvPr/>
        </p:nvGrpSpPr>
        <p:grpSpPr>
          <a:xfrm>
            <a:off x="107489" y="1148478"/>
            <a:ext cx="11999519" cy="5542359"/>
            <a:chOff x="-227802" y="2096916"/>
            <a:chExt cx="11952405" cy="4431399"/>
          </a:xfrm>
        </p:grpSpPr>
        <p:sp>
          <p:nvSpPr>
            <p:cNvPr id="7" name="流程圖: 替代處理程序 6"/>
            <p:cNvSpPr/>
            <p:nvPr/>
          </p:nvSpPr>
          <p:spPr>
            <a:xfrm>
              <a:off x="-227802" y="2221311"/>
              <a:ext cx="1878087" cy="1444671"/>
            </a:xfrm>
            <a:prstGeom prst="flowChartAlternateProcess">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lnSpc>
                  <a:spcPts val="2300"/>
                </a:lnSpc>
              </a:pPr>
              <a:r>
                <a:rPr lang="en-US" altLang="zh-TW" sz="1600" b="1" dirty="0">
                  <a:solidFill>
                    <a:schemeClr val="tx1"/>
                  </a:solidFill>
                  <a:latin typeface="微軟正黑體" panose="020B0604030504040204" pitchFamily="34" charset="-120"/>
                  <a:ea typeface="微軟正黑體" panose="020B0604030504040204" pitchFamily="34" charset="-120"/>
                </a:rPr>
                <a:t>1</a:t>
              </a:r>
              <a:r>
                <a:rPr lang="en-US" altLang="zh-TW" sz="1600" b="1" dirty="0" smtClean="0">
                  <a:solidFill>
                    <a:schemeClr val="tx1"/>
                  </a:solidFill>
                  <a:latin typeface="微軟正黑體" panose="020B0604030504040204" pitchFamily="34" charset="-120"/>
                  <a:ea typeface="微軟正黑體" panose="020B0604030504040204" pitchFamily="34" charset="-120"/>
                </a:rPr>
                <a:t>.</a:t>
              </a:r>
              <a:r>
                <a:rPr lang="zh-TW" altLang="en-US" sz="1600" b="1" dirty="0" smtClean="0">
                  <a:solidFill>
                    <a:schemeClr val="tx1"/>
                  </a:solidFill>
                  <a:latin typeface="微軟正黑體" panose="020B0604030504040204" pitchFamily="34" charset="-120"/>
                  <a:ea typeface="微軟正黑體" panose="020B0604030504040204" pitchFamily="34" charset="-120"/>
                </a:rPr>
                <a:t>民國</a:t>
              </a:r>
              <a:r>
                <a:rPr lang="en-US" altLang="zh-TW" sz="1600" b="1" u="sng" dirty="0" smtClean="0">
                  <a:solidFill>
                    <a:schemeClr val="tx1"/>
                  </a:solidFill>
                  <a:latin typeface="微軟正黑體" panose="020B0604030504040204" pitchFamily="34" charset="-120"/>
                  <a:ea typeface="微軟正黑體" panose="020B0604030504040204" pitchFamily="34" charset="-120"/>
                </a:rPr>
                <a:t>63</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a:t>
              </a:r>
              <a:r>
                <a:rPr lang="zh-TW" altLang="en-US" sz="1600" b="1" dirty="0" smtClean="0">
                  <a:solidFill>
                    <a:schemeClr val="tx1"/>
                  </a:solidFill>
                  <a:latin typeface="微軟正黑體" panose="020B0604030504040204" pitchFamily="34" charset="-120"/>
                  <a:ea typeface="微軟正黑體" panose="020B0604030504040204" pitchFamily="34" charset="-120"/>
                </a:rPr>
                <a:t>，首辦</a:t>
              </a:r>
              <a:r>
                <a:rPr lang="zh-TW" altLang="en-US" sz="1600" b="1" u="sng" dirty="0" smtClean="0">
                  <a:solidFill>
                    <a:srgbClr val="7030A0"/>
                  </a:solidFill>
                  <a:latin typeface="微軟正黑體" panose="020B0604030504040204" pitchFamily="34" charset="-120"/>
                  <a:ea typeface="微軟正黑體" panose="020B0604030504040204" pitchFamily="34" charset="-120"/>
                </a:rPr>
                <a:t>特種</a:t>
              </a:r>
              <a:r>
                <a:rPr lang="zh-TW" altLang="en-US" sz="1600" b="1" u="sng" dirty="0">
                  <a:solidFill>
                    <a:srgbClr val="7030A0"/>
                  </a:solidFill>
                  <a:latin typeface="微軟正黑體" panose="020B0604030504040204" pitchFamily="34" charset="-120"/>
                  <a:ea typeface="微軟正黑體" panose="020B0604030504040204" pitchFamily="34" charset="-120"/>
                </a:rPr>
                <a:t>考試臺灣省基層公務人員考試</a:t>
              </a:r>
            </a:p>
            <a:p>
              <a:pPr marL="179388" indent="-179388"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2.</a:t>
              </a:r>
              <a:r>
                <a:rPr lang="zh-TW" altLang="en-US" sz="1600" b="1" dirty="0" smtClean="0">
                  <a:solidFill>
                    <a:schemeClr val="tx1"/>
                  </a:solidFill>
                  <a:latin typeface="微軟正黑體" panose="020B0604030504040204" pitchFamily="34" charset="-120"/>
                  <a:ea typeface="微軟正黑體" panose="020B0604030504040204" pitchFamily="34" charset="-120"/>
                </a:rPr>
                <a:t>設</a:t>
              </a:r>
              <a:r>
                <a:rPr lang="zh-TW" altLang="en-US" sz="1600" b="1" dirty="0">
                  <a:solidFill>
                    <a:srgbClr val="0070C0"/>
                  </a:solidFill>
                  <a:latin typeface="微軟正黑體" panose="020B0604030504040204" pitchFamily="34" charset="-120"/>
                  <a:ea typeface="微軟正黑體" panose="020B0604030504040204" pitchFamily="34" charset="-120"/>
                </a:rPr>
                <a:t>澎湖縣</a:t>
              </a:r>
              <a:r>
                <a:rPr lang="zh-TW" altLang="en-US" sz="1600" b="1" dirty="0">
                  <a:solidFill>
                    <a:schemeClr val="tx1"/>
                  </a:solidFill>
                  <a:latin typeface="微軟正黑體" panose="020B0604030504040204" pitchFamily="34" charset="-120"/>
                  <a:ea typeface="微軟正黑體" panose="020B0604030504040204" pitchFamily="34" charset="-120"/>
                </a:rPr>
                <a:t>等</a:t>
              </a:r>
              <a:r>
                <a:rPr lang="en-US" altLang="zh-TW" sz="1600" b="1" dirty="0">
                  <a:solidFill>
                    <a:srgbClr val="FF0000"/>
                  </a:solidFill>
                  <a:latin typeface="微軟正黑體" panose="020B0604030504040204" pitchFamily="34" charset="-120"/>
                  <a:ea typeface="微軟正黑體" panose="020B0604030504040204" pitchFamily="34" charset="-120"/>
                </a:rPr>
                <a:t>20</a:t>
              </a:r>
              <a:r>
                <a:rPr lang="zh-TW" altLang="en-US" sz="1600" b="1" dirty="0">
                  <a:solidFill>
                    <a:schemeClr val="tx1"/>
                  </a:solidFill>
                  <a:latin typeface="微軟正黑體" panose="020B0604030504040204" pitchFamily="34" charset="-120"/>
                  <a:ea typeface="微軟正黑體" panose="020B0604030504040204" pitchFamily="34" charset="-120"/>
                </a:rPr>
                <a:t>個錄取分發區</a:t>
              </a:r>
            </a:p>
          </p:txBody>
        </p:sp>
        <p:sp>
          <p:nvSpPr>
            <p:cNvPr id="8" name="向右箭號 7"/>
            <p:cNvSpPr/>
            <p:nvPr/>
          </p:nvSpPr>
          <p:spPr>
            <a:xfrm>
              <a:off x="1697340" y="2710129"/>
              <a:ext cx="490487" cy="3677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4652877" y="2727666"/>
              <a:ext cx="402593" cy="36774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替代處理程序 11"/>
            <p:cNvSpPr/>
            <p:nvPr/>
          </p:nvSpPr>
          <p:spPr>
            <a:xfrm>
              <a:off x="5107886" y="2096916"/>
              <a:ext cx="1887782" cy="1860530"/>
            </a:xfrm>
            <a:prstGeom prst="flowChartAlternateProcess">
              <a:avLst/>
            </a:prstGeom>
            <a:solidFill>
              <a:schemeClr val="accent4">
                <a:lumMod val="20000"/>
                <a:lumOff val="8000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1.</a:t>
              </a:r>
              <a:r>
                <a:rPr lang="zh-TW" altLang="en-US" sz="1600" b="1" dirty="0" smtClean="0">
                  <a:solidFill>
                    <a:schemeClr val="tx1"/>
                  </a:solidFill>
                  <a:latin typeface="微軟正黑體" panose="020B0604030504040204" pitchFamily="34" charset="-120"/>
                  <a:ea typeface="微軟正黑體" panose="020B0604030504040204" pitchFamily="34" charset="-120"/>
                </a:rPr>
                <a:t>當時</a:t>
              </a:r>
              <a:r>
                <a:rPr lang="zh-TW" altLang="en-US" sz="1600" b="1" u="sng" dirty="0">
                  <a:solidFill>
                    <a:srgbClr val="7030A0"/>
                  </a:solidFill>
                  <a:latin typeface="微軟正黑體" panose="020B0604030504040204" pitchFamily="34" charset="-120"/>
                  <a:ea typeface="微軟正黑體" panose="020B0604030504040204" pitchFamily="34" charset="-120"/>
                </a:rPr>
                <a:t>金門及連江兩縣採本籍或設籍者始能報考</a:t>
              </a:r>
              <a:endParaRPr lang="en-US" altLang="zh-TW" sz="1600" b="1" u="sng" dirty="0">
                <a:solidFill>
                  <a:srgbClr val="7030A0"/>
                </a:solidFill>
                <a:latin typeface="微軟正黑體" panose="020B0604030504040204" pitchFamily="34" charset="-120"/>
                <a:ea typeface="微軟正黑體" panose="020B0604030504040204" pitchFamily="34" charset="-120"/>
              </a:endParaRPr>
            </a:p>
            <a:p>
              <a:pPr marL="179388" indent="-179388"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2.</a:t>
              </a:r>
              <a:r>
                <a:rPr lang="zh-TW" altLang="en-US" sz="1600" b="1" dirty="0" smtClean="0">
                  <a:solidFill>
                    <a:schemeClr val="tx1"/>
                  </a:solidFill>
                  <a:latin typeface="微軟正黑體" panose="020B0604030504040204" pitchFamily="34" charset="-120"/>
                  <a:ea typeface="微軟正黑體" panose="020B0604030504040204" pitchFamily="34" charset="-120"/>
                </a:rPr>
                <a:t>實施至</a:t>
              </a:r>
              <a:r>
                <a:rPr lang="en-US" altLang="zh-TW" sz="1600" b="1" u="sng" dirty="0" smtClean="0">
                  <a:solidFill>
                    <a:schemeClr val="tx1"/>
                  </a:solidFill>
                  <a:latin typeface="微軟正黑體" panose="020B0604030504040204" pitchFamily="34" charset="-120"/>
                  <a:ea typeface="微軟正黑體" panose="020B0604030504040204" pitchFamily="34" charset="-120"/>
                </a:rPr>
                <a:t>84</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a:t>
              </a:r>
              <a:r>
                <a:rPr lang="zh-TW" altLang="en-US" sz="1600" b="1" dirty="0" smtClean="0">
                  <a:solidFill>
                    <a:schemeClr val="tx1"/>
                  </a:solidFill>
                  <a:latin typeface="微軟正黑體" panose="020B0604030504040204" pitchFamily="34" charset="-120"/>
                  <a:ea typeface="微軟正黑體" panose="020B0604030504040204" pitchFamily="34" charset="-120"/>
                </a:rPr>
                <a:t>即因諸多類科無人報考取消</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p:txBody>
        </p:sp>
        <p:sp>
          <p:nvSpPr>
            <p:cNvPr id="18" name="流程圖: 替代處理程序 17"/>
            <p:cNvSpPr/>
            <p:nvPr/>
          </p:nvSpPr>
          <p:spPr>
            <a:xfrm>
              <a:off x="2212607" y="2129720"/>
              <a:ext cx="2381399" cy="1803078"/>
            </a:xfrm>
            <a:prstGeom prst="flowChartAlternateProcess">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1.</a:t>
              </a:r>
              <a:r>
                <a:rPr lang="en-US" altLang="zh-TW" sz="1600" b="1" u="sng" dirty="0" smtClean="0">
                  <a:solidFill>
                    <a:schemeClr val="tx1"/>
                  </a:solidFill>
                  <a:latin typeface="微軟正黑體" panose="020B0604030504040204" pitchFamily="34" charset="-120"/>
                  <a:ea typeface="微軟正黑體" panose="020B0604030504040204" pitchFamily="34" charset="-120"/>
                </a:rPr>
                <a:t>81</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a:t>
              </a:r>
              <a:r>
                <a:rPr lang="zh-TW" altLang="en-US" sz="1600" b="1" dirty="0" smtClean="0">
                  <a:solidFill>
                    <a:schemeClr val="tx1"/>
                  </a:solidFill>
                  <a:latin typeface="新細明體" panose="02020500000000000000" pitchFamily="18" charset="-120"/>
                  <a:ea typeface="新細明體" panose="02020500000000000000" pitchFamily="18" charset="-120"/>
                </a:rPr>
                <a:t>，</a:t>
              </a:r>
              <a:r>
                <a:rPr lang="zh-TW" altLang="en-US" sz="1600" b="1" dirty="0" smtClean="0">
                  <a:solidFill>
                    <a:schemeClr val="tx1"/>
                  </a:solidFill>
                  <a:latin typeface="微軟正黑體" panose="020B0604030504040204" pitchFamily="34" charset="-120"/>
                  <a:ea typeface="微軟正黑體" panose="020B0604030504040204" pitchFamily="34" charset="-120"/>
                </a:rPr>
                <a:t>戰地政務解除，考試名稱修正為</a:t>
              </a:r>
              <a:r>
                <a:rPr lang="zh-TW" altLang="en-US" sz="1600" b="1" u="sng" dirty="0" smtClean="0">
                  <a:solidFill>
                    <a:srgbClr val="7030A0"/>
                  </a:solidFill>
                  <a:latin typeface="微軟正黑體" panose="020B0604030504040204" pitchFamily="34" charset="-120"/>
                  <a:ea typeface="微軟正黑體" panose="020B0604030504040204" pitchFamily="34" charset="-120"/>
                </a:rPr>
                <a:t>特種考試臺灣省及福建省基層公務人員考試</a:t>
              </a:r>
              <a:endParaRPr lang="en-US" altLang="zh-TW" sz="1600" b="1" u="sng" dirty="0" smtClean="0">
                <a:solidFill>
                  <a:srgbClr val="7030A0"/>
                </a:solidFill>
                <a:latin typeface="微軟正黑體" panose="020B0604030504040204" pitchFamily="34" charset="-120"/>
                <a:ea typeface="微軟正黑體" panose="020B0604030504040204" pitchFamily="34" charset="-120"/>
              </a:endParaRPr>
            </a:p>
            <a:p>
              <a:pPr marL="179388" indent="-179388"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2.</a:t>
              </a:r>
              <a:r>
                <a:rPr lang="zh-TW" altLang="en-US" sz="1600" b="1" dirty="0" smtClean="0">
                  <a:solidFill>
                    <a:srgbClr val="FF0000"/>
                  </a:solidFill>
                  <a:latin typeface="微軟正黑體" panose="020B0604030504040204" pitchFamily="34" charset="-120"/>
                  <a:ea typeface="微軟正黑體" panose="020B0604030504040204" pitchFamily="34" charset="-120"/>
                </a:rPr>
                <a:t>增列</a:t>
              </a:r>
              <a:r>
                <a:rPr lang="zh-TW" altLang="en-US" sz="1600" b="1" dirty="0" smtClean="0">
                  <a:solidFill>
                    <a:srgbClr val="0070C0"/>
                  </a:solidFill>
                  <a:latin typeface="微軟正黑體" panose="020B0604030504040204" pitchFamily="34" charset="-120"/>
                  <a:ea typeface="微軟正黑體" panose="020B0604030504040204" pitchFamily="34" charset="-120"/>
                </a:rPr>
                <a:t>金門縣</a:t>
              </a:r>
              <a:r>
                <a:rPr lang="zh-TW" altLang="en-US" sz="1600" b="1"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solidFill>
                    <a:srgbClr val="0070C0"/>
                  </a:solidFill>
                  <a:latin typeface="微軟正黑體" panose="020B0604030504040204" pitchFamily="34" charset="-120"/>
                  <a:ea typeface="微軟正黑體" panose="020B0604030504040204" pitchFamily="34" charset="-120"/>
                </a:rPr>
                <a:t>連江縣錄取分發區</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p:txBody>
        </p:sp>
        <p:sp>
          <p:nvSpPr>
            <p:cNvPr id="20" name="文字方塊 19"/>
            <p:cNvSpPr txBox="1"/>
            <p:nvPr/>
          </p:nvSpPr>
          <p:spPr>
            <a:xfrm>
              <a:off x="784267" y="3691751"/>
              <a:ext cx="1687378" cy="270691"/>
            </a:xfrm>
            <a:prstGeom prst="rect">
              <a:avLst/>
            </a:prstGeom>
            <a:noFill/>
          </p:spPr>
          <p:txBody>
            <a:bodyPr wrap="square" rtlCol="0">
              <a:spAutoFit/>
            </a:bodyPr>
            <a:lstStyle/>
            <a:p>
              <a:pPr algn="ctr"/>
              <a:endParaRPr lang="zh-TW" altLang="en-US" sz="1600" b="1" dirty="0">
                <a:latin typeface="Adobe 繁黑體 Std B" panose="020B0700000000000000" pitchFamily="34" charset="-120"/>
                <a:ea typeface="Adobe 繁黑體 Std B" panose="020B0700000000000000" pitchFamily="34" charset="-120"/>
              </a:endParaRPr>
            </a:p>
          </p:txBody>
        </p:sp>
        <p:sp>
          <p:nvSpPr>
            <p:cNvPr id="24" name="向左箭號 23"/>
            <p:cNvSpPr/>
            <p:nvPr/>
          </p:nvSpPr>
          <p:spPr>
            <a:xfrm rot="10800000">
              <a:off x="7062180" y="2763970"/>
              <a:ext cx="358162" cy="385271"/>
            </a:xfrm>
            <a:prstGeom prst="leftArrow">
              <a:avLst>
                <a:gd name="adj1" fmla="val 50000"/>
                <a:gd name="adj2" fmla="val 4071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替代處理程序 24"/>
            <p:cNvSpPr/>
            <p:nvPr/>
          </p:nvSpPr>
          <p:spPr>
            <a:xfrm>
              <a:off x="7486854" y="2145814"/>
              <a:ext cx="1903693" cy="1830055"/>
            </a:xfrm>
            <a:prstGeom prst="flowChartAlternateProcess">
              <a:avLst/>
            </a:prstGeom>
            <a:solidFill>
              <a:schemeClr val="accent4">
                <a:lumMod val="20000"/>
                <a:lumOff val="80000"/>
              </a:schemeClr>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lnSpc>
                  <a:spcPts val="2200"/>
                </a:lnSpc>
              </a:pPr>
              <a:r>
                <a:rPr lang="en-US" altLang="zh-TW" sz="1600" b="1" dirty="0">
                  <a:solidFill>
                    <a:schemeClr val="tx1"/>
                  </a:solidFill>
                  <a:latin typeface="微軟正黑體" panose="020B0604030504040204" pitchFamily="34" charset="-120"/>
                  <a:ea typeface="微軟正黑體" panose="020B0604030504040204" pitchFamily="34" charset="-120"/>
                </a:rPr>
                <a:t>1.</a:t>
              </a:r>
              <a:r>
                <a:rPr lang="en-US" altLang="zh-TW" sz="1600" b="1" u="sng" dirty="0">
                  <a:solidFill>
                    <a:schemeClr val="tx1"/>
                  </a:solidFill>
                  <a:latin typeface="微軟正黑體" panose="020B0604030504040204" pitchFamily="34" charset="-120"/>
                  <a:ea typeface="微軟正黑體" panose="020B0604030504040204" pitchFamily="34" charset="-120"/>
                </a:rPr>
                <a:t>87</a:t>
              </a:r>
              <a:r>
                <a:rPr lang="zh-TW" altLang="en-US" sz="1600" b="1" u="sng" dirty="0">
                  <a:solidFill>
                    <a:schemeClr val="tx1"/>
                  </a:solidFill>
                  <a:latin typeface="微軟正黑體" panose="020B0604030504040204" pitchFamily="34" charset="-120"/>
                  <a:ea typeface="微軟正黑體" panose="020B0604030504040204" pitchFamily="34" charset="-120"/>
                </a:rPr>
                <a:t>年</a:t>
              </a:r>
              <a:r>
                <a:rPr lang="zh-TW" altLang="en-US" sz="1600" b="1" dirty="0">
                  <a:solidFill>
                    <a:schemeClr val="tx1"/>
                  </a:solidFill>
                  <a:latin typeface="微軟正黑體" panose="020B0604030504040204" pitchFamily="34" charset="-120"/>
                  <a:ea typeface="微軟正黑體" panose="020B0604030504040204" pitchFamily="34" charset="-120"/>
                </a:rPr>
                <a:t>，立法委員</a:t>
              </a:r>
              <a:r>
                <a:rPr lang="zh-TW" altLang="en-US" sz="1600" b="1" dirty="0" smtClean="0">
                  <a:solidFill>
                    <a:schemeClr val="tx1"/>
                  </a:solidFill>
                  <a:latin typeface="微軟正黑體" panose="020B0604030504040204" pitchFamily="34" charset="-120"/>
                  <a:ea typeface="微軟正黑體" panose="020B0604030504040204" pitchFamily="34" charset="-120"/>
                </a:rPr>
                <a:t>林炳坤</a:t>
              </a:r>
              <a:r>
                <a:rPr lang="zh-TW" altLang="en-US" sz="1600" b="1" u="sng" dirty="0" smtClean="0">
                  <a:solidFill>
                    <a:srgbClr val="FF0000"/>
                  </a:solidFill>
                  <a:latin typeface="微軟正黑體" panose="020B0604030504040204" pitchFamily="34" charset="-120"/>
                  <a:ea typeface="微軟正黑體" panose="020B0604030504040204" pitchFamily="34" charset="-120"/>
                </a:rPr>
                <a:t>提議</a:t>
              </a:r>
              <a:r>
                <a:rPr lang="zh-TW" altLang="en-US" sz="1600" b="1" u="sng" dirty="0">
                  <a:solidFill>
                    <a:srgbClr val="FF0000"/>
                  </a:solidFill>
                  <a:latin typeface="微軟正黑體" panose="020B0604030504040204" pitchFamily="34" charset="-120"/>
                  <a:ea typeface="微軟正黑體" panose="020B0604030504040204" pitchFamily="34" charset="-120"/>
                </a:rPr>
                <a:t>舉辦離島</a:t>
              </a:r>
              <a:r>
                <a:rPr lang="zh-TW" altLang="en-US" sz="1600" b="1" u="sng" dirty="0" smtClean="0">
                  <a:solidFill>
                    <a:srgbClr val="FF0000"/>
                  </a:solidFill>
                  <a:latin typeface="微軟正黑體" panose="020B0604030504040204" pitchFamily="34" charset="-120"/>
                  <a:ea typeface="微軟正黑體" panose="020B0604030504040204" pitchFamily="34" charset="-120"/>
                </a:rPr>
                <a:t>特考</a:t>
              </a:r>
              <a:r>
                <a:rPr lang="zh-TW" altLang="en-US" sz="1600" b="1" dirty="0" smtClean="0">
                  <a:solidFill>
                    <a:schemeClr val="tx1"/>
                  </a:solidFill>
                  <a:latin typeface="微軟正黑體" panose="020B0604030504040204" pitchFamily="34" charset="-120"/>
                  <a:ea typeface="微軟正黑體" panose="020B0604030504040204" pitchFamily="34" charset="-120"/>
                </a:rPr>
                <a:t>，</a:t>
              </a:r>
              <a:r>
                <a:rPr lang="zh-TW" altLang="en-US" sz="1600" b="1" u="sng" dirty="0" smtClean="0">
                  <a:solidFill>
                    <a:schemeClr val="tx1"/>
                  </a:solidFill>
                  <a:latin typeface="微軟正黑體" panose="020B0604030504040204" pitchFamily="34" charset="-120"/>
                  <a:ea typeface="微軟正黑體" panose="020B0604030504040204" pitchFamily="34" charset="-120"/>
                </a:rPr>
                <a:t>並提設籍</a:t>
              </a:r>
              <a:r>
                <a:rPr lang="en-US" altLang="zh-TW" sz="1600" b="1" u="sng" dirty="0" smtClean="0">
                  <a:solidFill>
                    <a:schemeClr val="tx1"/>
                  </a:solidFill>
                  <a:latin typeface="微軟正黑體" panose="020B0604030504040204" pitchFamily="34" charset="-120"/>
                  <a:ea typeface="微軟正黑體" panose="020B0604030504040204" pitchFamily="34" charset="-120"/>
                </a:rPr>
                <a:t>2</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年始准報考門檻</a:t>
              </a:r>
              <a:endParaRPr lang="en-US" altLang="zh-TW" sz="1600" b="1" u="sng" dirty="0" smtClean="0">
                <a:solidFill>
                  <a:schemeClr val="tx1"/>
                </a:solidFill>
                <a:latin typeface="微軟正黑體" panose="020B0604030504040204" pitchFamily="34" charset="-120"/>
                <a:ea typeface="微軟正黑體" panose="020B0604030504040204" pitchFamily="34" charset="-120"/>
              </a:endParaRPr>
            </a:p>
            <a:p>
              <a:pPr marL="179388" indent="-179388" algn="just">
                <a:lnSpc>
                  <a:spcPts val="22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2.</a:t>
              </a:r>
              <a:r>
                <a:rPr lang="zh-TW" altLang="en-US" sz="1600" b="1" dirty="0" smtClean="0">
                  <a:solidFill>
                    <a:schemeClr val="tx1"/>
                  </a:solidFill>
                  <a:latin typeface="微軟正黑體" panose="020B0604030504040204" pitchFamily="34" charset="-120"/>
                  <a:ea typeface="微軟正黑體" panose="020B0604030504040204" pitchFamily="34" charset="-120"/>
                </a:rPr>
                <a:t>本案</a:t>
              </a:r>
              <a:r>
                <a:rPr lang="zh-TW" altLang="en-US" sz="1600" b="1" u="sng" dirty="0" smtClean="0">
                  <a:solidFill>
                    <a:schemeClr val="tx1"/>
                  </a:solidFill>
                  <a:latin typeface="微軟正黑體" panose="020B0604030504040204" pitchFamily="34" charset="-120"/>
                  <a:ea typeface="微軟正黑體" panose="020B0604030504040204" pitchFamily="34" charset="-120"/>
                </a:rPr>
                <a:t>未獲第</a:t>
              </a:r>
              <a:r>
                <a:rPr lang="en-US" altLang="zh-TW" sz="1600" b="1" u="sng" dirty="0" smtClean="0">
                  <a:solidFill>
                    <a:schemeClr val="tx1"/>
                  </a:solidFill>
                  <a:latin typeface="微軟正黑體" panose="020B0604030504040204" pitchFamily="34" charset="-120"/>
                  <a:ea typeface="微軟正黑體" panose="020B0604030504040204" pitchFamily="34" charset="-120"/>
                </a:rPr>
                <a:t>9</a:t>
              </a:r>
              <a:r>
                <a:rPr lang="zh-TW" altLang="en-US" sz="1600" b="1" u="sng" dirty="0" smtClean="0">
                  <a:solidFill>
                    <a:schemeClr val="tx1"/>
                  </a:solidFill>
                  <a:latin typeface="微軟正黑體" panose="020B0604030504040204" pitchFamily="34" charset="-120"/>
                  <a:ea typeface="微軟正黑體" panose="020B0604030504040204" pitchFamily="34" charset="-120"/>
                </a:rPr>
                <a:t>屆考試委員支持</a:t>
              </a:r>
              <a:endParaRPr lang="en-US" altLang="zh-TW" sz="1600" b="1" u="sng" dirty="0">
                <a:solidFill>
                  <a:schemeClr val="tx1"/>
                </a:solidFill>
                <a:latin typeface="微軟正黑體" panose="020B0604030504040204" pitchFamily="34" charset="-120"/>
                <a:ea typeface="微軟正黑體" panose="020B0604030504040204" pitchFamily="34" charset="-120"/>
              </a:endParaRPr>
            </a:p>
          </p:txBody>
        </p:sp>
        <p:sp>
          <p:nvSpPr>
            <p:cNvPr id="32" name="流程圖: 替代處理程序 31"/>
            <p:cNvSpPr/>
            <p:nvPr/>
          </p:nvSpPr>
          <p:spPr>
            <a:xfrm>
              <a:off x="9079521" y="4400754"/>
              <a:ext cx="2645082" cy="2127561"/>
            </a:xfrm>
            <a:prstGeom prst="flowChartAlternateProcess">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just">
                <a:lnSpc>
                  <a:spcPts val="2200"/>
                </a:lnSpc>
              </a:pPr>
              <a:r>
                <a:rPr lang="en-US" altLang="zh-TW" sz="1500" b="1" dirty="0" smtClean="0">
                  <a:solidFill>
                    <a:schemeClr val="tx1"/>
                  </a:solidFill>
                  <a:latin typeface="微軟正黑體" panose="020B0604030504040204" pitchFamily="34" charset="-120"/>
                  <a:ea typeface="微軟正黑體" panose="020B0604030504040204" pitchFamily="34" charset="-120"/>
                </a:rPr>
                <a:t>1.</a:t>
              </a:r>
              <a:r>
                <a:rPr lang="en-US" altLang="zh-TW" sz="1500" b="1" u="sng" dirty="0" smtClean="0">
                  <a:solidFill>
                    <a:schemeClr val="tx1"/>
                  </a:solidFill>
                  <a:latin typeface="微軟正黑體" panose="020B0604030504040204" pitchFamily="34" charset="-120"/>
                  <a:ea typeface="微軟正黑體" panose="020B0604030504040204" pitchFamily="34" charset="-120"/>
                </a:rPr>
                <a:t>101</a:t>
              </a:r>
              <a:r>
                <a:rPr lang="zh-TW" altLang="en-US" sz="1500" b="1" u="sng" dirty="0" smtClean="0">
                  <a:solidFill>
                    <a:schemeClr val="tx1"/>
                  </a:solidFill>
                  <a:latin typeface="微軟正黑體" panose="020B0604030504040204" pitchFamily="34" charset="-120"/>
                  <a:ea typeface="微軟正黑體" panose="020B0604030504040204" pitchFamily="34" charset="-120"/>
                </a:rPr>
                <a:t>年</a:t>
              </a:r>
              <a:r>
                <a:rPr lang="en-US" altLang="zh-TW" sz="1500" b="1" u="sng" dirty="0" smtClean="0">
                  <a:solidFill>
                    <a:schemeClr val="tx1"/>
                  </a:solidFill>
                  <a:latin typeface="微軟正黑體" panose="020B0604030504040204" pitchFamily="34" charset="-120"/>
                  <a:ea typeface="微軟正黑體" panose="020B0604030504040204" pitchFamily="34" charset="-120"/>
                </a:rPr>
                <a:t>9</a:t>
              </a:r>
              <a:r>
                <a:rPr lang="zh-TW" altLang="en-US" sz="1500" b="1" u="sng" dirty="0" smtClean="0">
                  <a:solidFill>
                    <a:schemeClr val="tx1"/>
                  </a:solidFill>
                  <a:latin typeface="微軟正黑體" panose="020B0604030504040204" pitchFamily="34" charset="-120"/>
                  <a:ea typeface="微軟正黑體" panose="020B0604030504040204" pitchFamily="34" charset="-120"/>
                </a:rPr>
                <a:t>月、</a:t>
              </a:r>
              <a:r>
                <a:rPr lang="en-US" altLang="zh-TW" sz="1500" b="1" u="sng" dirty="0" smtClean="0">
                  <a:solidFill>
                    <a:schemeClr val="tx1"/>
                  </a:solidFill>
                  <a:latin typeface="微軟正黑體" panose="020B0604030504040204" pitchFamily="34" charset="-120"/>
                  <a:ea typeface="微軟正黑體" panose="020B0604030504040204" pitchFamily="34" charset="-120"/>
                </a:rPr>
                <a:t>103</a:t>
              </a:r>
              <a:r>
                <a:rPr lang="zh-TW" altLang="en-US" sz="1500" b="1" u="sng" dirty="0" smtClean="0">
                  <a:solidFill>
                    <a:schemeClr val="tx1"/>
                  </a:solidFill>
                  <a:latin typeface="微軟正黑體" panose="020B0604030504040204" pitchFamily="34" charset="-120"/>
                  <a:ea typeface="微軟正黑體" panose="020B0604030504040204" pitchFamily="34" charset="-120"/>
                </a:rPr>
                <a:t>年</a:t>
              </a:r>
              <a:r>
                <a:rPr lang="en-US" altLang="zh-TW" sz="1500" b="1" u="sng" dirty="0" smtClean="0">
                  <a:solidFill>
                    <a:schemeClr val="tx1"/>
                  </a:solidFill>
                  <a:latin typeface="微軟正黑體" panose="020B0604030504040204" pitchFamily="34" charset="-120"/>
                  <a:ea typeface="微軟正黑體" panose="020B0604030504040204" pitchFamily="34" charset="-120"/>
                </a:rPr>
                <a:t>8</a:t>
              </a:r>
              <a:r>
                <a:rPr lang="zh-TW" altLang="en-US" sz="1500" b="1" u="sng" dirty="0" smtClean="0">
                  <a:solidFill>
                    <a:schemeClr val="tx1"/>
                  </a:solidFill>
                  <a:latin typeface="微軟正黑體" panose="020B0604030504040204" pitchFamily="34" charset="-120"/>
                  <a:ea typeface="微軟正黑體" panose="020B0604030504040204" pitchFamily="34" charset="-120"/>
                </a:rPr>
                <a:t>月</a:t>
              </a:r>
              <a:r>
                <a:rPr lang="zh-TW" altLang="en-US" sz="1500" b="1" dirty="0" smtClean="0">
                  <a:solidFill>
                    <a:schemeClr val="tx1"/>
                  </a:solidFill>
                  <a:latin typeface="微軟正黑體" panose="020B0604030504040204" pitchFamily="34" charset="-120"/>
                  <a:ea typeface="微軟正黑體" panose="020B0604030504040204" pitchFamily="34" charset="-120"/>
                </a:rPr>
                <a:t>，離島區域合作平台副首長會議，</a:t>
              </a:r>
              <a:r>
                <a:rPr lang="zh-TW" altLang="en-US" sz="1500" b="1" u="sng" dirty="0">
                  <a:solidFill>
                    <a:srgbClr val="7030A0"/>
                  </a:solidFill>
                  <a:latin typeface="微軟正黑體" panose="020B0604030504040204" pitchFamily="34" charset="-120"/>
                  <a:ea typeface="微軟正黑體" panose="020B0604030504040204" pitchFamily="34" charset="-120"/>
                </a:rPr>
                <a:t>連江縣政府提案辦理離島特考</a:t>
              </a:r>
              <a:endParaRPr lang="en-US" altLang="zh-TW" sz="1500" b="1" u="sng" dirty="0">
                <a:solidFill>
                  <a:srgbClr val="7030A0"/>
                </a:solidFill>
                <a:latin typeface="微軟正黑體" panose="020B0604030504040204" pitchFamily="34" charset="-120"/>
                <a:ea typeface="微軟正黑體" panose="020B0604030504040204" pitchFamily="34" charset="-120"/>
              </a:endParaRPr>
            </a:p>
            <a:p>
              <a:pPr marL="179388" indent="-179388" algn="just">
                <a:lnSpc>
                  <a:spcPts val="2200"/>
                </a:lnSpc>
              </a:pPr>
              <a:r>
                <a:rPr lang="en-US" altLang="zh-TW" sz="1500" b="1" dirty="0" smtClean="0">
                  <a:solidFill>
                    <a:schemeClr val="tx1"/>
                  </a:solidFill>
                  <a:latin typeface="微軟正黑體" panose="020B0604030504040204" pitchFamily="34" charset="-120"/>
                  <a:ea typeface="微軟正黑體" panose="020B0604030504040204" pitchFamily="34" charset="-120"/>
                </a:rPr>
                <a:t>2.</a:t>
              </a:r>
              <a:r>
                <a:rPr lang="en-US" altLang="zh-TW" sz="1500" b="1" u="sng" dirty="0" smtClean="0">
                  <a:solidFill>
                    <a:schemeClr val="tx1"/>
                  </a:solidFill>
                  <a:latin typeface="微軟正黑體" panose="020B0604030504040204" pitchFamily="34" charset="-120"/>
                  <a:ea typeface="微軟正黑體" panose="020B0604030504040204" pitchFamily="34" charset="-120"/>
                </a:rPr>
                <a:t>102</a:t>
              </a:r>
              <a:r>
                <a:rPr lang="zh-TW" altLang="en-US" sz="1500" b="1" u="sng" dirty="0" smtClean="0">
                  <a:solidFill>
                    <a:schemeClr val="tx1"/>
                  </a:solidFill>
                  <a:latin typeface="微軟正黑體" panose="020B0604030504040204" pitchFamily="34" charset="-120"/>
                  <a:ea typeface="微軟正黑體" panose="020B0604030504040204" pitchFamily="34" charset="-120"/>
                </a:rPr>
                <a:t>年</a:t>
              </a:r>
              <a:r>
                <a:rPr lang="zh-TW" altLang="en-US" sz="1500" b="1" dirty="0" smtClean="0">
                  <a:solidFill>
                    <a:schemeClr val="tx1"/>
                  </a:solidFill>
                  <a:latin typeface="微軟正黑體" panose="020B0604030504040204" pitchFamily="34" charset="-120"/>
                  <a:ea typeface="微軟正黑體" panose="020B0604030504040204" pitchFamily="34" charset="-120"/>
                </a:rPr>
                <a:t>立法委員陳雪生</a:t>
              </a:r>
              <a:r>
                <a:rPr lang="zh-TW" altLang="en-US" sz="1500" b="1" u="sng" dirty="0" smtClean="0">
                  <a:solidFill>
                    <a:schemeClr val="tx1"/>
                  </a:solidFill>
                  <a:latin typeface="微軟正黑體" panose="020B0604030504040204" pitchFamily="34" charset="-120"/>
                  <a:ea typeface="微軟正黑體" panose="020B0604030504040204" pitchFamily="34" charset="-120"/>
                </a:rPr>
                <a:t>提案離島建設條例</a:t>
              </a:r>
              <a:r>
                <a:rPr lang="en-US" altLang="zh-TW" sz="1500" b="1" u="sng" dirty="0" smtClean="0">
                  <a:solidFill>
                    <a:schemeClr val="tx1"/>
                  </a:solidFill>
                  <a:latin typeface="微軟正黑體" panose="020B0604030504040204" pitchFamily="34" charset="-120"/>
                  <a:ea typeface="微軟正黑體" panose="020B0604030504040204" pitchFamily="34" charset="-120"/>
                </a:rPr>
                <a:t>17</a:t>
              </a:r>
              <a:r>
                <a:rPr lang="zh-TW" altLang="en-US" sz="1500" b="1" u="sng" dirty="0" smtClean="0">
                  <a:solidFill>
                    <a:schemeClr val="tx1"/>
                  </a:solidFill>
                  <a:latin typeface="微軟正黑體" panose="020B0604030504040204" pitchFamily="34" charset="-120"/>
                  <a:ea typeface="微軟正黑體" panose="020B0604030504040204" pitchFamily="34" charset="-120"/>
                </a:rPr>
                <a:t>之</a:t>
              </a:r>
              <a:r>
                <a:rPr lang="en-US" altLang="zh-TW" sz="1500" b="1" u="sng" dirty="0" smtClean="0">
                  <a:solidFill>
                    <a:schemeClr val="tx1"/>
                  </a:solidFill>
                  <a:latin typeface="微軟正黑體" panose="020B0604030504040204" pitchFamily="34" charset="-120"/>
                  <a:ea typeface="微軟正黑體" panose="020B0604030504040204" pitchFamily="34" charset="-120"/>
                </a:rPr>
                <a:t>3</a:t>
              </a:r>
              <a:r>
                <a:rPr lang="zh-TW" altLang="en-US" sz="1500" b="1" u="sng" dirty="0" smtClean="0">
                  <a:solidFill>
                    <a:schemeClr val="tx1"/>
                  </a:solidFill>
                  <a:latin typeface="微軟正黑體" panose="020B0604030504040204" pitchFamily="34" charset="-120"/>
                  <a:ea typeface="微軟正黑體" panose="020B0604030504040204" pitchFamily="34" charset="-120"/>
                </a:rPr>
                <a:t>條增訂辦理離島特考之法源，惟未完成立法程序</a:t>
              </a:r>
              <a:endParaRPr lang="en-US" altLang="zh-TW" sz="1500" b="1" dirty="0">
                <a:solidFill>
                  <a:schemeClr val="tx1"/>
                </a:solidFill>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a:xfrm>
            <a:off x="9214449" y="6433147"/>
            <a:ext cx="2743200" cy="365125"/>
          </a:xfrm>
        </p:spPr>
        <p:txBody>
          <a:bodyPr/>
          <a:lstStyle/>
          <a:p>
            <a:fld id="{517814F9-BBE9-48E3-9C5C-39AEFA1A2946}" type="slidenum">
              <a:rPr lang="zh-CN" altLang="en-US" smtClean="0">
                <a:solidFill>
                  <a:schemeClr val="tx1"/>
                </a:solidFill>
              </a:rPr>
              <a:t>3</a:t>
            </a:fld>
            <a:endParaRPr lang="zh-CN" altLang="en-US" dirty="0">
              <a:solidFill>
                <a:schemeClr val="tx1"/>
              </a:solidFill>
            </a:endParaRPr>
          </a:p>
        </p:txBody>
      </p:sp>
      <p:sp>
        <p:nvSpPr>
          <p:cNvPr id="15" name="圓角矩形圖說文字 14"/>
          <p:cNvSpPr/>
          <p:nvPr/>
        </p:nvSpPr>
        <p:spPr>
          <a:xfrm>
            <a:off x="4598277" y="105016"/>
            <a:ext cx="1873233" cy="758713"/>
          </a:xfrm>
          <a:prstGeom prst="wedgeRoundRectCallout">
            <a:avLst>
              <a:gd name="adj1" fmla="val -51588"/>
              <a:gd name="adj2" fmla="val 89903"/>
              <a:gd name="adj3" fmla="val 16667"/>
            </a:avLst>
          </a:prstGeom>
          <a:solidFill>
            <a:schemeClr val="accent6">
              <a:lumMod val="20000"/>
              <a:lumOff val="80000"/>
            </a:scheme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1500" b="1" dirty="0" smtClean="0">
                <a:solidFill>
                  <a:srgbClr val="FF0000"/>
                </a:solidFill>
                <a:latin typeface="微軟正黑體" panose="020B0604030504040204" pitchFamily="34" charset="-120"/>
                <a:ea typeface="微軟正黑體" panose="020B0604030504040204" pitchFamily="34" charset="-120"/>
              </a:rPr>
              <a:t>離島</a:t>
            </a:r>
            <a:r>
              <a:rPr lang="en-US" altLang="zh-TW" sz="1500" b="1" dirty="0" smtClean="0">
                <a:solidFill>
                  <a:srgbClr val="FF0000"/>
                </a:solidFill>
                <a:latin typeface="微軟正黑體" panose="020B0604030504040204" pitchFamily="34" charset="-120"/>
                <a:ea typeface="微軟正黑體" panose="020B0604030504040204" pitchFamily="34" charset="-120"/>
              </a:rPr>
              <a:t>3</a:t>
            </a:r>
            <a:r>
              <a:rPr lang="zh-TW" altLang="en-US" sz="1500" b="1" dirty="0" smtClean="0">
                <a:solidFill>
                  <a:srgbClr val="FF0000"/>
                </a:solidFill>
                <a:latin typeface="微軟正黑體" panose="020B0604030504040204" pitchFamily="34" charset="-120"/>
                <a:ea typeface="微軟正黑體" panose="020B0604030504040204" pitchFamily="34" charset="-120"/>
              </a:rPr>
              <a:t>錄取分發區</a:t>
            </a:r>
            <a:r>
              <a:rPr lang="zh-TW" altLang="en-US" sz="1500" b="1" dirty="0" smtClean="0">
                <a:solidFill>
                  <a:schemeClr val="tx1"/>
                </a:solidFill>
                <a:latin typeface="微軟正黑體" panose="020B0604030504040204" pitchFamily="34" charset="-120"/>
                <a:ea typeface="微軟正黑體" panose="020B0604030504040204" pitchFamily="34" charset="-120"/>
              </a:rPr>
              <a:t>之設置在</a:t>
            </a:r>
            <a:r>
              <a:rPr lang="zh-TW" altLang="en-US" sz="1500" b="1" dirty="0" smtClean="0">
                <a:solidFill>
                  <a:srgbClr val="FF0000"/>
                </a:solidFill>
                <a:latin typeface="微軟正黑體" panose="020B0604030504040204" pitchFamily="34" charset="-120"/>
                <a:ea typeface="微軟正黑體" panose="020B0604030504040204" pitchFamily="34" charset="-120"/>
              </a:rPr>
              <a:t>民國</a:t>
            </a:r>
            <a:r>
              <a:rPr lang="en-US" altLang="zh-TW" sz="1500" b="1" dirty="0" smtClean="0">
                <a:solidFill>
                  <a:srgbClr val="FF0000"/>
                </a:solidFill>
                <a:latin typeface="微軟正黑體" panose="020B0604030504040204" pitchFamily="34" charset="-120"/>
                <a:ea typeface="微軟正黑體" panose="020B0604030504040204" pitchFamily="34" charset="-120"/>
              </a:rPr>
              <a:t>81</a:t>
            </a:r>
            <a:r>
              <a:rPr lang="zh-TW" altLang="en-US" sz="1500" b="1" dirty="0" smtClean="0">
                <a:solidFill>
                  <a:srgbClr val="FF0000"/>
                </a:solidFill>
                <a:latin typeface="微軟正黑體" panose="020B0604030504040204" pitchFamily="34" charset="-120"/>
                <a:ea typeface="微軟正黑體" panose="020B0604030504040204" pitchFamily="34" charset="-120"/>
              </a:rPr>
              <a:t>年</a:t>
            </a:r>
            <a:r>
              <a:rPr lang="zh-TW" altLang="en-US" sz="1500" b="1" dirty="0" smtClean="0">
                <a:solidFill>
                  <a:schemeClr val="tx1"/>
                </a:solidFill>
                <a:latin typeface="微軟正黑體" panose="020B0604030504040204" pitchFamily="34" charset="-120"/>
                <a:ea typeface="微軟正黑體" panose="020B0604030504040204" pitchFamily="34" charset="-120"/>
              </a:rPr>
              <a:t>即確立</a:t>
            </a:r>
            <a:endParaRPr lang="zh-TW" altLang="en-US" sz="1500" b="1" dirty="0">
              <a:solidFill>
                <a:schemeClr val="tx1"/>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97120" y="33595"/>
            <a:ext cx="3886200" cy="646331"/>
          </a:xfrm>
          <a:prstGeom prst="rect">
            <a:avLst/>
          </a:prstGeom>
          <a:noFill/>
        </p:spPr>
        <p:txBody>
          <a:bodyPr wrap="square" rtlCol="0">
            <a:spAutoFit/>
          </a:bodyPr>
          <a:lstStyle/>
          <a:p>
            <a:r>
              <a:rPr lang="zh-TW" altLang="en-US" sz="3600" b="1" u="sng" dirty="0" smtClean="0">
                <a:solidFill>
                  <a:srgbClr val="800000"/>
                </a:solidFill>
                <a:latin typeface="微軟正黑體" panose="020B0604030504040204" pitchFamily="34" charset="-120"/>
                <a:ea typeface="微軟正黑體" panose="020B0604030504040204" pitchFamily="34" charset="-120"/>
              </a:rPr>
              <a:t>壹、緣起</a:t>
            </a:r>
            <a:endParaRPr lang="zh-TW" altLang="en-US" sz="3600" b="1" u="sng" dirty="0">
              <a:solidFill>
                <a:srgbClr val="800000"/>
              </a:solidFill>
              <a:latin typeface="微軟正黑體" panose="020B0604030504040204" pitchFamily="34" charset="-120"/>
              <a:ea typeface="微軟正黑體" panose="020B0604030504040204" pitchFamily="34" charset="-120"/>
            </a:endParaRPr>
          </a:p>
        </p:txBody>
      </p:sp>
      <p:sp>
        <p:nvSpPr>
          <p:cNvPr id="28" name="向右箭號 27"/>
          <p:cNvSpPr/>
          <p:nvPr/>
        </p:nvSpPr>
        <p:spPr>
          <a:xfrm>
            <a:off x="9845081" y="2081990"/>
            <a:ext cx="321967" cy="45994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流程圖: 替代處理程序 28"/>
          <p:cNvSpPr/>
          <p:nvPr/>
        </p:nvSpPr>
        <p:spPr>
          <a:xfrm>
            <a:off x="10248377" y="1037492"/>
            <a:ext cx="1858631" cy="2529764"/>
          </a:xfrm>
          <a:prstGeom prst="flowChartAlternateProcess">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indent="-179388" algn="just">
              <a:lnSpc>
                <a:spcPts val="2200"/>
              </a:lnSpc>
            </a:pPr>
            <a:r>
              <a:rPr lang="zh-TW" altLang="en-US" sz="1600" b="1" dirty="0" smtClean="0">
                <a:solidFill>
                  <a:schemeClr val="tx1"/>
                </a:solidFill>
                <a:latin typeface="微軟正黑體" panose="020B0604030504040204" pitchFamily="34" charset="-120"/>
                <a:ea typeface="微軟正黑體" panose="020B0604030504040204" pitchFamily="34" charset="-120"/>
              </a:rPr>
              <a:t>  </a:t>
            </a:r>
            <a:r>
              <a:rPr lang="en-US" altLang="zh-TW" sz="1600" b="1" u="sng" dirty="0" smtClean="0">
                <a:solidFill>
                  <a:schemeClr val="tx1"/>
                </a:solidFill>
                <a:latin typeface="微軟正黑體" panose="020B0604030504040204" pitchFamily="34" charset="-120"/>
                <a:ea typeface="微軟正黑體" panose="020B0604030504040204" pitchFamily="34" charset="-120"/>
              </a:rPr>
              <a:t>94</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a:t>
            </a:r>
            <a:r>
              <a:rPr lang="zh-TW" altLang="en-US" sz="1600" b="1" dirty="0" smtClean="0">
                <a:solidFill>
                  <a:schemeClr val="tx1"/>
                </a:solidFill>
                <a:latin typeface="微軟正黑體" panose="020B0604030504040204" pitchFamily="34" charset="-120"/>
                <a:ea typeface="微軟正黑體" panose="020B0604030504040204" pitchFamily="34" charset="-120"/>
              </a:rPr>
              <a:t>，考試委員伊凡諾幹</a:t>
            </a:r>
            <a:r>
              <a:rPr lang="zh-TW" altLang="en-US" sz="1600" b="1" u="sng" dirty="0" smtClean="0">
                <a:solidFill>
                  <a:schemeClr val="tx1"/>
                </a:solidFill>
                <a:latin typeface="微軟正黑體" panose="020B0604030504040204" pitchFamily="34" charset="-120"/>
                <a:ea typeface="微軟正黑體" panose="020B0604030504040204" pitchFamily="34" charset="-120"/>
              </a:rPr>
              <a:t>提議地方特考比照原住民特考，置蘭嶼錄取分發區並須設籍</a:t>
            </a:r>
            <a:r>
              <a:rPr lang="en-US" altLang="zh-TW" sz="1600" b="1" u="sng" dirty="0" smtClean="0">
                <a:solidFill>
                  <a:schemeClr val="tx1"/>
                </a:solidFill>
                <a:latin typeface="微軟正黑體" panose="020B0604030504040204" pitchFamily="34" charset="-120"/>
                <a:ea typeface="微軟正黑體" panose="020B0604030504040204" pitchFamily="34" charset="-120"/>
              </a:rPr>
              <a:t>5</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年始准報考</a:t>
            </a:r>
            <a:r>
              <a:rPr lang="zh-TW" altLang="en-US" sz="1600" b="1" dirty="0" smtClean="0">
                <a:solidFill>
                  <a:schemeClr val="tx1"/>
                </a:solidFill>
                <a:latin typeface="微軟正黑體" panose="020B0604030504040204" pitchFamily="34" charset="-120"/>
                <a:ea typeface="微軟正黑體" panose="020B0604030504040204" pitchFamily="34" charset="-120"/>
              </a:rPr>
              <a:t>，但</a:t>
            </a:r>
            <a:r>
              <a:rPr lang="zh-TW" altLang="en-US" sz="1600" b="1" u="sng" dirty="0" smtClean="0">
                <a:solidFill>
                  <a:schemeClr val="tx1"/>
                </a:solidFill>
                <a:latin typeface="微軟正黑體" panose="020B0604030504040204" pitchFamily="34" charset="-120"/>
                <a:ea typeface="微軟正黑體" panose="020B0604030504040204" pitchFamily="34" charset="-120"/>
              </a:rPr>
              <a:t>未獲第</a:t>
            </a:r>
            <a:r>
              <a:rPr lang="en-US" altLang="zh-TW" sz="1600" b="1" u="sng" dirty="0" smtClean="0">
                <a:solidFill>
                  <a:schemeClr val="tx1"/>
                </a:solidFill>
                <a:latin typeface="微軟正黑體" panose="020B0604030504040204" pitchFamily="34" charset="-120"/>
                <a:ea typeface="微軟正黑體" panose="020B0604030504040204" pitchFamily="34" charset="-120"/>
              </a:rPr>
              <a:t>10</a:t>
            </a:r>
            <a:r>
              <a:rPr lang="zh-TW" altLang="en-US" sz="1600" b="1" u="sng" dirty="0" smtClean="0">
                <a:solidFill>
                  <a:schemeClr val="tx1"/>
                </a:solidFill>
                <a:latin typeface="微軟正黑體" panose="020B0604030504040204" pitchFamily="34" charset="-120"/>
                <a:ea typeface="微軟正黑體" panose="020B0604030504040204" pitchFamily="34" charset="-120"/>
              </a:rPr>
              <a:t>屆考試委員支持</a:t>
            </a:r>
            <a:endParaRPr lang="en-US" altLang="zh-TW" sz="1600" b="1" u="sng" dirty="0">
              <a:solidFill>
                <a:schemeClr val="tx1"/>
              </a:solidFill>
              <a:latin typeface="微軟正黑體" panose="020B0604030504040204" pitchFamily="34" charset="-120"/>
              <a:ea typeface="微軟正黑體" panose="020B0604030504040204" pitchFamily="34" charset="-120"/>
            </a:endParaRPr>
          </a:p>
        </p:txBody>
      </p:sp>
      <p:sp>
        <p:nvSpPr>
          <p:cNvPr id="30" name="向右箭號 29"/>
          <p:cNvSpPr/>
          <p:nvPr/>
        </p:nvSpPr>
        <p:spPr>
          <a:xfrm rot="5400000">
            <a:off x="10993046" y="3550715"/>
            <a:ext cx="369289" cy="45994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向右箭號 36"/>
          <p:cNvSpPr/>
          <p:nvPr/>
        </p:nvSpPr>
        <p:spPr>
          <a:xfrm rot="10800000">
            <a:off x="8672144" y="5001546"/>
            <a:ext cx="660831" cy="45994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流程圖: 替代處理程序 40"/>
          <p:cNvSpPr/>
          <p:nvPr/>
        </p:nvSpPr>
        <p:spPr>
          <a:xfrm>
            <a:off x="6366633" y="3709729"/>
            <a:ext cx="2215064" cy="3015965"/>
          </a:xfrm>
          <a:prstGeom prst="flowChartAlternateProcess">
            <a:avLst/>
          </a:prstGeom>
          <a:solidFill>
            <a:schemeClr val="accent4">
              <a:lumMod val="20000"/>
              <a:lumOff val="80000"/>
            </a:schemeClr>
          </a:solidFill>
          <a:ln w="34925">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179388" algn="just">
              <a:lnSpc>
                <a:spcPts val="22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1.</a:t>
            </a:r>
            <a:r>
              <a:rPr lang="en-US" altLang="zh-TW" sz="1600" b="1" u="sng" dirty="0" smtClean="0">
                <a:solidFill>
                  <a:schemeClr val="tx1"/>
                </a:solidFill>
                <a:latin typeface="微軟正黑體" panose="020B0604030504040204" pitchFamily="34" charset="-120"/>
                <a:ea typeface="微軟正黑體" panose="020B0604030504040204" pitchFamily="34" charset="-120"/>
              </a:rPr>
              <a:t>106</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a:t>
            </a:r>
            <a:r>
              <a:rPr lang="en-US" altLang="zh-TW" sz="1600" b="1" u="sng" dirty="0" smtClean="0">
                <a:solidFill>
                  <a:schemeClr val="tx1"/>
                </a:solidFill>
                <a:latin typeface="微軟正黑體" panose="020B0604030504040204" pitchFamily="34" charset="-120"/>
                <a:ea typeface="微軟正黑體" panose="020B0604030504040204" pitchFamily="34" charset="-120"/>
              </a:rPr>
              <a:t>8</a:t>
            </a:r>
            <a:r>
              <a:rPr lang="zh-TW" altLang="en-US" sz="1600" b="1" u="sng" dirty="0" smtClean="0">
                <a:solidFill>
                  <a:schemeClr val="tx1"/>
                </a:solidFill>
                <a:latin typeface="微軟正黑體" panose="020B0604030504040204" pitchFamily="34" charset="-120"/>
                <a:ea typeface="微軟正黑體" panose="020B0604030504040204" pitchFamily="34" charset="-120"/>
              </a:rPr>
              <a:t>月</a:t>
            </a:r>
            <a:r>
              <a:rPr lang="zh-TW" altLang="en-US" sz="1600" b="1" dirty="0" smtClean="0">
                <a:solidFill>
                  <a:schemeClr val="tx1"/>
                </a:solidFill>
                <a:latin typeface="微軟正黑體" panose="020B0604030504040204" pitchFamily="34" charset="-120"/>
                <a:ea typeface="微軟正黑體" panose="020B0604030504040204" pitchFamily="34" charset="-120"/>
              </a:rPr>
              <a:t>，考選部召開</a:t>
            </a:r>
            <a:r>
              <a:rPr lang="zh-TW" altLang="en-US" sz="1600" b="1" u="sng" dirty="0">
                <a:solidFill>
                  <a:srgbClr val="0070C0"/>
                </a:solidFill>
                <a:latin typeface="微軟正黑體" panose="020B0604030504040204" pitchFamily="34" charset="-120"/>
                <a:ea typeface="微軟正黑體" panose="020B0604030504040204" pitchFamily="34" charset="-120"/>
                <a:hlinkClick r:id="rId3" action="ppaction://hlinkfile"/>
              </a:rPr>
              <a:t>「地方特考離島地區考試取才方式檢討研商會議」</a:t>
            </a:r>
            <a:r>
              <a:rPr lang="zh-TW" altLang="en-US" sz="1500" b="1" dirty="0">
                <a:solidFill>
                  <a:srgbClr val="7030A0"/>
                </a:solidFill>
                <a:latin typeface="微軟正黑體" panose="020B0604030504040204" pitchFamily="34" charset="-120"/>
                <a:ea typeface="微軟正黑體" panose="020B0604030504040204" pitchFamily="34" charset="-120"/>
              </a:rPr>
              <a:t>，</a:t>
            </a:r>
            <a:r>
              <a:rPr lang="zh-TW" altLang="en-US" sz="1500" b="1" u="sng" dirty="0" smtClean="0">
                <a:solidFill>
                  <a:schemeClr val="tx1"/>
                </a:solidFill>
                <a:latin typeface="微軟正黑體" panose="020B0604030504040204" pitchFamily="34" charset="-120"/>
                <a:ea typeface="微軟正黑體" panose="020B0604030504040204" pitchFamily="34" charset="-120"/>
              </a:rPr>
              <a:t>提議</a:t>
            </a:r>
            <a:r>
              <a:rPr lang="zh-TW" altLang="en-US" sz="1500" b="1" u="sng" dirty="0">
                <a:solidFill>
                  <a:schemeClr val="tx1"/>
                </a:solidFill>
                <a:latin typeface="微軟正黑體" panose="020B0604030504040204" pitchFamily="34" charset="-120"/>
                <a:ea typeface="微軟正黑體" panose="020B0604030504040204" pitchFamily="34" charset="-120"/>
              </a:rPr>
              <a:t>增設離島類科等</a:t>
            </a:r>
            <a:endParaRPr lang="en-US" altLang="zh-TW" sz="1500" b="1" u="sng" dirty="0">
              <a:solidFill>
                <a:schemeClr val="tx1"/>
              </a:solidFill>
              <a:latin typeface="微軟正黑體" panose="020B0604030504040204" pitchFamily="34" charset="-120"/>
              <a:ea typeface="微軟正黑體" panose="020B0604030504040204" pitchFamily="34" charset="-120"/>
            </a:endParaRPr>
          </a:p>
          <a:p>
            <a:pPr marL="179388" indent="-179388" algn="just">
              <a:lnSpc>
                <a:spcPts val="22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2.</a:t>
            </a:r>
            <a:r>
              <a:rPr lang="zh-TW" altLang="en-US" sz="1600" b="1" dirty="0" smtClean="0">
                <a:solidFill>
                  <a:schemeClr val="tx1"/>
                </a:solidFill>
                <a:latin typeface="微軟正黑體" panose="020B0604030504040204" pitchFamily="34" charset="-120"/>
                <a:ea typeface="微軟正黑體" panose="020B0604030504040204" pitchFamily="34" charset="-120"/>
              </a:rPr>
              <a:t>各討論事項經召開第</a:t>
            </a:r>
            <a:r>
              <a:rPr lang="en-US" altLang="zh-TW" sz="1600" b="1" dirty="0" smtClean="0">
                <a:solidFill>
                  <a:schemeClr val="tx1"/>
                </a:solidFill>
                <a:latin typeface="微軟正黑體" panose="020B0604030504040204" pitchFamily="34" charset="-120"/>
                <a:ea typeface="微軟正黑體" panose="020B0604030504040204" pitchFamily="34" charset="-120"/>
              </a:rPr>
              <a:t>12</a:t>
            </a:r>
            <a:r>
              <a:rPr lang="zh-TW" altLang="en-US" sz="1600" b="1" dirty="0" smtClean="0">
                <a:solidFill>
                  <a:schemeClr val="tx1"/>
                </a:solidFill>
                <a:latin typeface="微軟正黑體" panose="020B0604030504040204" pitchFamily="34" charset="-120"/>
                <a:ea typeface="微軟正黑體" panose="020B0604030504040204" pitchFamily="34" charset="-120"/>
              </a:rPr>
              <a:t>屆考試委員諮詢會議，咸認仍需審慎研議</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p:txBody>
      </p:sp>
      <p:sp>
        <p:nvSpPr>
          <p:cNvPr id="43" name="向右箭號 42"/>
          <p:cNvSpPr/>
          <p:nvPr/>
        </p:nvSpPr>
        <p:spPr>
          <a:xfrm rot="10800000">
            <a:off x="5654272" y="4885559"/>
            <a:ext cx="621914" cy="45994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流程圖: 替代處理程序 43"/>
          <p:cNvSpPr/>
          <p:nvPr/>
        </p:nvSpPr>
        <p:spPr>
          <a:xfrm>
            <a:off x="3354671" y="3531269"/>
            <a:ext cx="2247497" cy="3198247"/>
          </a:xfrm>
          <a:prstGeom prst="flowChartAlternateProcess">
            <a:avLst/>
          </a:prstGeom>
          <a:solidFill>
            <a:schemeClr val="accent4">
              <a:lumMod val="20000"/>
              <a:lumOff val="80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252000"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1.</a:t>
            </a:r>
            <a:r>
              <a:rPr lang="en-US" altLang="zh-TW" sz="1600" b="1" u="sng" dirty="0" smtClean="0">
                <a:solidFill>
                  <a:schemeClr val="tx1"/>
                </a:solidFill>
                <a:latin typeface="微軟正黑體" panose="020B0604030504040204" pitchFamily="34" charset="-120"/>
                <a:ea typeface="微軟正黑體" panose="020B0604030504040204" pitchFamily="34" charset="-120"/>
              </a:rPr>
              <a:t>111</a:t>
            </a:r>
            <a:r>
              <a:rPr lang="zh-TW" altLang="en-US" sz="1600" b="1" u="sng" dirty="0" smtClean="0">
                <a:solidFill>
                  <a:schemeClr val="tx1"/>
                </a:solidFill>
                <a:latin typeface="微軟正黑體" panose="020B0604030504040204" pitchFamily="34" charset="-120"/>
                <a:ea typeface="微軟正黑體" panose="020B0604030504040204" pitchFamily="34" charset="-120"/>
              </a:rPr>
              <a:t>年</a:t>
            </a:r>
            <a:r>
              <a:rPr lang="en-US" altLang="zh-TW" sz="1600" b="1" u="sng" dirty="0" smtClean="0">
                <a:solidFill>
                  <a:schemeClr val="tx1"/>
                </a:solidFill>
                <a:latin typeface="微軟正黑體" panose="020B0604030504040204" pitchFamily="34" charset="-120"/>
                <a:ea typeface="微軟正黑體" panose="020B0604030504040204" pitchFamily="34" charset="-120"/>
              </a:rPr>
              <a:t>7</a:t>
            </a:r>
            <a:r>
              <a:rPr lang="zh-TW" altLang="en-US" sz="1600" b="1" dirty="0" smtClean="0">
                <a:solidFill>
                  <a:schemeClr val="tx1"/>
                </a:solidFill>
                <a:latin typeface="微軟正黑體" panose="020B0604030504040204" pitchFamily="34" charset="-120"/>
                <a:ea typeface="微軟正黑體" panose="020B0604030504040204" pitchFamily="34" charset="-120"/>
              </a:rPr>
              <a:t>月，考試委員吳新興、考選部長許舒翔拜會連江縣政府</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179388" indent="-252000"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2.</a:t>
            </a:r>
            <a:r>
              <a:rPr lang="zh-TW" altLang="en-US" sz="1600" b="1" u="sng" dirty="0" smtClean="0">
                <a:solidFill>
                  <a:schemeClr val="tx1"/>
                </a:solidFill>
                <a:latin typeface="微軟正黑體" panose="020B0604030504040204" pitchFamily="34" charset="-120"/>
                <a:ea typeface="微軟正黑體" panose="020B0604030504040204" pitchFamily="34" charset="-120"/>
                <a:hlinkClick r:id="rId4" action="ppaction://hlinkpres?slideindex=1&amp;slidetitle="/>
              </a:rPr>
              <a:t>同年</a:t>
            </a:r>
            <a:r>
              <a:rPr lang="en-US" altLang="zh-TW" sz="1600" b="1" u="sng" dirty="0" smtClean="0">
                <a:solidFill>
                  <a:schemeClr val="tx1"/>
                </a:solidFill>
                <a:latin typeface="微軟正黑體" panose="020B0604030504040204" pitchFamily="34" charset="-120"/>
                <a:ea typeface="微軟正黑體" panose="020B0604030504040204" pitchFamily="34" charset="-120"/>
                <a:hlinkClick r:id="rId4" action="ppaction://hlinkpres?slideindex=1&amp;slidetitle="/>
              </a:rPr>
              <a:t>9</a:t>
            </a:r>
            <a:r>
              <a:rPr lang="zh-TW" altLang="en-US" sz="1600" b="1" u="sng" dirty="0" smtClean="0">
                <a:solidFill>
                  <a:schemeClr val="tx1"/>
                </a:solidFill>
                <a:latin typeface="微軟正黑體" panose="020B0604030504040204" pitchFamily="34" charset="-120"/>
                <a:ea typeface="微軟正黑體" panose="020B0604030504040204" pitchFamily="34" charset="-120"/>
                <a:hlinkClick r:id="rId4" action="ppaction://hlinkpres?slideindex=1&amp;slidetitle="/>
              </a:rPr>
              <a:t>月</a:t>
            </a:r>
            <a:r>
              <a:rPr lang="zh-TW" altLang="en-US" sz="1600" b="1" dirty="0" smtClean="0">
                <a:solidFill>
                  <a:schemeClr val="tx1"/>
                </a:solidFill>
                <a:latin typeface="微軟正黑體" panose="020B0604030504040204" pitchFamily="34" charset="-120"/>
                <a:ea typeface="微軟正黑體" panose="020B0604030504040204" pitchFamily="34" charset="-120"/>
                <a:hlinkClick r:id="rId4" action="ppaction://hlinkpres?slideindex=1&amp;slidetitle="/>
              </a:rPr>
              <a:t>離島</a:t>
            </a:r>
            <a:r>
              <a:rPr lang="en-US" altLang="zh-TW" sz="1600" b="1" dirty="0" smtClean="0">
                <a:solidFill>
                  <a:schemeClr val="tx1"/>
                </a:solidFill>
                <a:latin typeface="微軟正黑體" panose="020B0604030504040204" pitchFamily="34" charset="-120"/>
                <a:ea typeface="微軟正黑體" panose="020B0604030504040204" pitchFamily="34" charset="-120"/>
                <a:hlinkClick r:id="rId4" action="ppaction://hlinkpres?slideindex=1&amp;slidetitle="/>
              </a:rPr>
              <a:t>3</a:t>
            </a:r>
            <a:r>
              <a:rPr lang="zh-TW" altLang="en-US" sz="1600" b="1" dirty="0" smtClean="0">
                <a:solidFill>
                  <a:schemeClr val="tx1"/>
                </a:solidFill>
                <a:latin typeface="微軟正黑體" panose="020B0604030504040204" pitchFamily="34" charset="-120"/>
                <a:ea typeface="微軟正黑體" panose="020B0604030504040204" pitchFamily="34" charset="-120"/>
                <a:hlinkClick r:id="rId4" action="ppaction://hlinkpres?slideindex=1&amp;slidetitle="/>
              </a:rPr>
              <a:t>縣論壇</a:t>
            </a:r>
            <a:r>
              <a:rPr lang="zh-TW" altLang="en-US" sz="1600" b="1" dirty="0" smtClean="0">
                <a:solidFill>
                  <a:schemeClr val="tx1"/>
                </a:solidFill>
                <a:latin typeface="微軟正黑體" panose="020B0604030504040204" pitchFamily="34" charset="-120"/>
                <a:ea typeface="微軟正黑體" panose="020B0604030504040204" pitchFamily="34" charset="-120"/>
              </a:rPr>
              <a:t>建請舉辦離島特考，</a:t>
            </a:r>
            <a:r>
              <a:rPr lang="en-US" altLang="zh-TW" sz="1600" b="1" u="sng" dirty="0" smtClean="0">
                <a:solidFill>
                  <a:schemeClr val="tx1"/>
                </a:solidFill>
                <a:latin typeface="微軟正黑體" panose="020B0604030504040204" pitchFamily="34" charset="-120"/>
                <a:ea typeface="微軟正黑體" panose="020B0604030504040204" pitchFamily="34" charset="-120"/>
                <a:hlinkClick r:id="rId5" action="ppaction://hlinkfile"/>
              </a:rPr>
              <a:t>12</a:t>
            </a:r>
            <a:r>
              <a:rPr lang="zh-TW" altLang="en-US" sz="1600" b="1" u="sng" dirty="0" smtClean="0">
                <a:solidFill>
                  <a:schemeClr val="tx1"/>
                </a:solidFill>
                <a:latin typeface="微軟正黑體" panose="020B0604030504040204" pitchFamily="34" charset="-120"/>
                <a:ea typeface="微軟正黑體" panose="020B0604030504040204" pitchFamily="34" charset="-120"/>
                <a:hlinkClick r:id="rId5" action="ppaction://hlinkfile"/>
              </a:rPr>
              <a:t>月</a:t>
            </a:r>
            <a:r>
              <a:rPr lang="zh-TW" altLang="en-US" sz="1600" b="1" dirty="0" smtClean="0">
                <a:solidFill>
                  <a:schemeClr val="tx1"/>
                </a:solidFill>
                <a:latin typeface="微軟正黑體" panose="020B0604030504040204" pitchFamily="34" charset="-120"/>
                <a:ea typeface="微軟正黑體" panose="020B0604030504040204" pitchFamily="34" charset="-120"/>
                <a:hlinkClick r:id="rId5" action="ppaction://hlinkfile"/>
              </a:rPr>
              <a:t>考試院黃院長主持金門地方座談會</a:t>
            </a:r>
            <a:r>
              <a:rPr lang="zh-TW" altLang="en-US" sz="1600" b="1" dirty="0" smtClean="0">
                <a:solidFill>
                  <a:schemeClr val="tx1"/>
                </a:solidFill>
                <a:latin typeface="微軟正黑體" panose="020B0604030504040204" pitchFamily="34" charset="-120"/>
                <a:ea typeface="微軟正黑體" panose="020B0604030504040204" pitchFamily="34" charset="-120"/>
              </a:rPr>
              <a:t>，指示儘速規劃離島特考</a:t>
            </a:r>
            <a:endParaRPr lang="en-US" altLang="zh-TW" sz="1600" b="1" dirty="0">
              <a:solidFill>
                <a:schemeClr val="tx1"/>
              </a:solidFill>
              <a:latin typeface="微軟正黑體" panose="020B0604030504040204" pitchFamily="34" charset="-120"/>
              <a:ea typeface="微軟正黑體" panose="020B0604030504040204" pitchFamily="34" charset="-120"/>
            </a:endParaRPr>
          </a:p>
        </p:txBody>
      </p:sp>
      <p:sp>
        <p:nvSpPr>
          <p:cNvPr id="23" name="向右箭號 22"/>
          <p:cNvSpPr/>
          <p:nvPr/>
        </p:nvSpPr>
        <p:spPr>
          <a:xfrm rot="10800000">
            <a:off x="2691330" y="4746677"/>
            <a:ext cx="544816" cy="46597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流程圖: 替代處理程序 43"/>
          <p:cNvSpPr/>
          <p:nvPr/>
        </p:nvSpPr>
        <p:spPr>
          <a:xfrm>
            <a:off x="282028" y="3516408"/>
            <a:ext cx="2247497" cy="3198247"/>
          </a:xfrm>
          <a:prstGeom prst="flowChartAlternateProcess">
            <a:avLst/>
          </a:prstGeom>
          <a:solidFill>
            <a:schemeClr val="accent4">
              <a:lumMod val="20000"/>
              <a:lumOff val="80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9388" indent="-252000"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1.112</a:t>
            </a:r>
            <a:r>
              <a:rPr lang="zh-TW" altLang="en-US" sz="1600" b="1" dirty="0" smtClean="0">
                <a:solidFill>
                  <a:schemeClr val="tx1"/>
                </a:solidFill>
                <a:latin typeface="微軟正黑體" panose="020B0604030504040204" pitchFamily="34" charset="-120"/>
                <a:ea typeface="微軟正黑體" panose="020B0604030504040204" pitchFamily="34" charset="-120"/>
              </a:rPr>
              <a:t>年</a:t>
            </a:r>
            <a:r>
              <a:rPr lang="en-US" altLang="zh-TW" sz="1600" b="1" dirty="0" smtClean="0">
                <a:solidFill>
                  <a:schemeClr val="tx1"/>
                </a:solidFill>
                <a:latin typeface="微軟正黑體" panose="020B0604030504040204" pitchFamily="34" charset="-120"/>
                <a:ea typeface="微軟正黑體" panose="020B0604030504040204" pitchFamily="34" charset="-120"/>
              </a:rPr>
              <a:t>12</a:t>
            </a:r>
            <a:r>
              <a:rPr lang="zh-TW" altLang="en-US" sz="1600" b="1" dirty="0" smtClean="0">
                <a:solidFill>
                  <a:schemeClr val="tx1"/>
                </a:solidFill>
                <a:latin typeface="微軟正黑體" panose="020B0604030504040204" pitchFamily="34" charset="-120"/>
                <a:ea typeface="微軟正黑體" panose="020B0604030504040204" pitchFamily="34" charset="-120"/>
              </a:rPr>
              <a:t>月</a:t>
            </a:r>
            <a:r>
              <a:rPr lang="en-US" altLang="zh-TW" sz="1600" b="1" dirty="0" smtClean="0">
                <a:solidFill>
                  <a:schemeClr val="tx1"/>
                </a:solidFill>
                <a:latin typeface="微軟正黑體" panose="020B0604030504040204" pitchFamily="34" charset="-120"/>
                <a:ea typeface="微軟正黑體" panose="020B0604030504040204" pitchFamily="34" charset="-120"/>
              </a:rPr>
              <a:t>7</a:t>
            </a:r>
            <a:r>
              <a:rPr lang="zh-TW" altLang="en-US" sz="1600" b="1" dirty="0" smtClean="0">
                <a:solidFill>
                  <a:schemeClr val="tx1"/>
                </a:solidFill>
                <a:latin typeface="微軟正黑體" panose="020B0604030504040204" pitchFamily="34" charset="-120"/>
                <a:ea typeface="微軟正黑體" panose="020B0604030504040204" pitchFamily="34" charset="-120"/>
              </a:rPr>
              <a:t>日考試院院會通過「特種考試離島地區公務人員考試規則」</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179388" indent="-252000" algn="just">
              <a:lnSpc>
                <a:spcPts val="2300"/>
              </a:lnSpc>
            </a:pPr>
            <a:r>
              <a:rPr lang="en-US" altLang="zh-TW" sz="1600" b="1" dirty="0" smtClean="0">
                <a:solidFill>
                  <a:schemeClr val="tx1"/>
                </a:solidFill>
                <a:latin typeface="微軟正黑體" panose="020B0604030504040204" pitchFamily="34" charset="-120"/>
                <a:ea typeface="微軟正黑體" panose="020B0604030504040204" pitchFamily="34" charset="-120"/>
              </a:rPr>
              <a:t>2.</a:t>
            </a:r>
            <a:r>
              <a:rPr lang="en-US" altLang="zh-TW" sz="1600" b="1" dirty="0" smtClean="0">
                <a:solidFill>
                  <a:srgbClr val="FF0000"/>
                </a:solidFill>
                <a:latin typeface="微軟正黑體" panose="020B0604030504040204" pitchFamily="34" charset="-120"/>
                <a:ea typeface="微軟正黑體" panose="020B0604030504040204" pitchFamily="34" charset="-120"/>
              </a:rPr>
              <a:t>112</a:t>
            </a:r>
            <a:r>
              <a:rPr lang="zh-TW" altLang="en-US" sz="1600" b="1" dirty="0" smtClean="0">
                <a:solidFill>
                  <a:srgbClr val="FF0000"/>
                </a:solidFill>
                <a:latin typeface="微軟正黑體" panose="020B0604030504040204" pitchFamily="34" charset="-120"/>
                <a:ea typeface="微軟正黑體" panose="020B0604030504040204" pitchFamily="34" charset="-120"/>
              </a:rPr>
              <a:t>年</a:t>
            </a:r>
            <a:r>
              <a:rPr lang="en-US" altLang="zh-TW" sz="1600" b="1" dirty="0" smtClean="0">
                <a:solidFill>
                  <a:srgbClr val="FF0000"/>
                </a:solidFill>
                <a:latin typeface="微軟正黑體" panose="020B0604030504040204" pitchFamily="34" charset="-120"/>
                <a:ea typeface="微軟正黑體" panose="020B0604030504040204" pitchFamily="34" charset="-120"/>
              </a:rPr>
              <a:t>12</a:t>
            </a:r>
            <a:r>
              <a:rPr lang="zh-TW" altLang="en-US" sz="1600" b="1" dirty="0" smtClean="0">
                <a:solidFill>
                  <a:srgbClr val="FF0000"/>
                </a:solidFill>
                <a:latin typeface="微軟正黑體" panose="020B0604030504040204" pitchFamily="34" charset="-120"/>
                <a:ea typeface="微軟正黑體" panose="020B0604030504040204" pitchFamily="34" charset="-120"/>
              </a:rPr>
              <a:t>月</a:t>
            </a:r>
            <a:r>
              <a:rPr lang="en-US" altLang="zh-TW" sz="1600" b="1" dirty="0" smtClean="0">
                <a:solidFill>
                  <a:srgbClr val="FF0000"/>
                </a:solidFill>
                <a:latin typeface="微軟正黑體" panose="020B0604030504040204" pitchFamily="34" charset="-120"/>
                <a:ea typeface="微軟正黑體" panose="020B0604030504040204" pitchFamily="34" charset="-120"/>
              </a:rPr>
              <a:t>21</a:t>
            </a:r>
            <a:r>
              <a:rPr lang="zh-TW" altLang="en-US" sz="1600" b="1" dirty="0" smtClean="0">
                <a:solidFill>
                  <a:srgbClr val="FF0000"/>
                </a:solidFill>
                <a:latin typeface="微軟正黑體" panose="020B0604030504040204" pitchFamily="34" charset="-120"/>
                <a:ea typeface="微軟正黑體" panose="020B0604030504040204" pitchFamily="34" charset="-120"/>
              </a:rPr>
              <a:t>日考試院公報訂定「特種考試離島地區考試規則」</a:t>
            </a:r>
            <a:endParaRPr lang="en-US" altLang="zh-TW" sz="160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91739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4247317"/>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Q4</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113</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年一般機關公務人員薪資待遇</a:t>
            </a:r>
            <a:endPar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A4</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：三等錄取無職前年資提敘等</a:t>
            </a:r>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實務訓練</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期間</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四個月</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5</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職等本俸</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5</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級</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27280+22060+9790=59130</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元。</a:t>
            </a:r>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zh-TW" altLang="en-US" sz="3000" b="1" kern="1200"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實務訓練期滿發</a:t>
            </a:r>
            <a:r>
              <a:rPr lang="zh-TW" altLang="en-US"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派：</a:t>
            </a:r>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6</a:t>
            </a:r>
            <a:r>
              <a:rPr lang="zh-TW" altLang="en-US"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職等本俸</a:t>
            </a:r>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a:t>
            </a:r>
            <a:r>
              <a:rPr lang="zh-TW" altLang="en-US"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級</a:t>
            </a:r>
            <a:endPar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28390+25130+9790=63310</a:t>
            </a:r>
            <a:r>
              <a:rPr lang="zh-TW" altLang="en-US"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元。</a:t>
            </a:r>
            <a:endPar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zh-TW" altLang="en-US"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         四等錄取無職前年資提敘等</a:t>
            </a:r>
            <a:endPar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實務訓練期間及發</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派：</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3</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職等本俸</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級</a:t>
            </a:r>
            <a:endPar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20590+</a:t>
            </a:r>
            <a:r>
              <a:rPr lang="en-US" altLang="zh-CN"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21110</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+9790=51490</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元。</a:t>
            </a:r>
            <a:endParaRPr lang="zh-CN" altLang="en-US" sz="3000" b="1" kern="1200"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30</a:t>
            </a:fld>
            <a:endParaRPr lang="zh-CN" altLang="en-US" dirty="0">
              <a:solidFill>
                <a:schemeClr val="tx1"/>
              </a:solidFill>
            </a:endParaRPr>
          </a:p>
        </p:txBody>
      </p:sp>
    </p:spTree>
    <p:extLst>
      <p:ext uri="{BB962C8B-B14F-4D97-AF65-F5344CB8AC3E}">
        <p14:creationId xmlns:p14="http://schemas.microsoft.com/office/powerpoint/2010/main" val="2045438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1477328"/>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Q5</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離島特考可有身障人士名額</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endPar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A5</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：離島特考依現行法規無限定對象，無身心障礙保障名額。</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31</a:t>
            </a:fld>
            <a:endParaRPr lang="zh-CN" altLang="en-US" dirty="0">
              <a:solidFill>
                <a:schemeClr val="tx1"/>
              </a:solidFill>
            </a:endParaRPr>
          </a:p>
        </p:txBody>
      </p:sp>
      <p:sp>
        <p:nvSpPr>
          <p:cNvPr id="4" name="文本框 415"/>
          <p:cNvSpPr txBox="1"/>
          <p:nvPr/>
        </p:nvSpPr>
        <p:spPr>
          <a:xfrm>
            <a:off x="600448" y="2553268"/>
            <a:ext cx="8244613" cy="4247317"/>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Q6</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：筆試</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最低門檻是幾分</a:t>
            </a:r>
            <a:r>
              <a:rPr lang="en-US" altLang="zh-TW"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 </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幾</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月份會知道職系及缺額</a:t>
            </a:r>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A6</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：目前僅規定筆試成績不得錄取條件，通過筆試最低分數門檻並無明確規定，然為避免無法參加口試，仍應盡可能提高本身筆試成績，且總成績筆試仍為總成績的</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60%</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113</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8</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月初考試簡章公告後是確定職系及缺額，本府將盡可能於簡章公告一個月以前於馬祖日報刊登目前提缺人數，以利考生準備。</a:t>
            </a:r>
            <a:endParaRPr lang="zh-CN" altLang="en-US" sz="3000" b="1" kern="1200" dirty="0">
              <a:solidFill>
                <a:srgbClr val="FF3399"/>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Tree>
    <p:extLst>
      <p:ext uri="{BB962C8B-B14F-4D97-AF65-F5344CB8AC3E}">
        <p14:creationId xmlns:p14="http://schemas.microsoft.com/office/powerpoint/2010/main" val="2332959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3785652"/>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Q7</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：考試科目範圍是否與地方特考一樣？馬祖區是否每年</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招考？</a:t>
            </a:r>
            <a:endPar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A7</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：離島特考考試科目與地方特考科目如不考慮併科及配分等，準備的考試科目大致相同。離島特考</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113</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年連江縣為首次舉辦，依現行規定</a:t>
            </a:r>
            <a:r>
              <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114</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年連江縣亦可改提列地方特考不舉辦離島特考，</a:t>
            </a:r>
            <a:r>
              <a:rPr lang="zh-TW" altLang="en-US" sz="3000" b="1" dirty="0" smtClean="0">
                <a:solidFill>
                  <a:srgbClr val="FF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但考試每年都有，原則連江縣應為每年辦理離島特考不辦理地方特考。</a:t>
            </a:r>
            <a:endParaRPr lang="zh-CN" altLang="en-US" sz="3000" b="1" kern="1200" dirty="0">
              <a:solidFill>
                <a:srgbClr val="FF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32</a:t>
            </a:fld>
            <a:endParaRPr lang="zh-CN" altLang="en-US" dirty="0">
              <a:solidFill>
                <a:schemeClr val="tx1"/>
              </a:solidFill>
            </a:endParaRPr>
          </a:p>
        </p:txBody>
      </p:sp>
    </p:spTree>
    <p:extLst>
      <p:ext uri="{BB962C8B-B14F-4D97-AF65-F5344CB8AC3E}">
        <p14:creationId xmlns:p14="http://schemas.microsoft.com/office/powerpoint/2010/main" val="335549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5170646"/>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Q8</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：口試的地點、口試的模式、口試評分標準？</a:t>
            </a:r>
            <a:endPar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A8</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：口試考場</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地點：未定</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，但其他國家考試口試</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地點：考選部國家考場</a:t>
            </a:r>
            <a:r>
              <a:rPr lang="en-US" altLang="zh-TW"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臺北市文山區木柵路一段</a:t>
            </a:r>
            <a:r>
              <a:rPr lang="en-US" altLang="zh-TW"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72</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號</a:t>
            </a:r>
            <a:r>
              <a:rPr lang="en-US" altLang="zh-TW"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 </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，推估考選部辦理之離島</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特考口試通知</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書函仍會註明該地點。</a:t>
            </a:r>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口試模式依照</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考選部「口試規則」</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辦理。口試評分標準，依</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該規則附表一「個別口試及集體口試評分表</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」計有儀態</a:t>
            </a:r>
            <a:r>
              <a:rPr lang="zh-TW" altLang="en-US"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、溝通能力、人格特質、才識、應變能力等</a:t>
            </a:r>
            <a:r>
              <a:rPr lang="en-US" altLang="zh-TW" sz="3000" b="1" dirty="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5</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項目。</a:t>
            </a:r>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endParaRPr lang="zh-CN" altLang="en-US" sz="3000" b="1" kern="1200" dirty="0">
              <a:solidFill>
                <a:srgbClr val="FF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33</a:t>
            </a:fld>
            <a:endParaRPr lang="zh-CN" altLang="en-US" dirty="0">
              <a:solidFill>
                <a:schemeClr val="tx1"/>
              </a:solidFill>
            </a:endParaRPr>
          </a:p>
        </p:txBody>
      </p:sp>
    </p:spTree>
    <p:extLst>
      <p:ext uri="{BB962C8B-B14F-4D97-AF65-F5344CB8AC3E}">
        <p14:creationId xmlns:p14="http://schemas.microsoft.com/office/powerpoint/2010/main" val="107665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600448" y="501729"/>
            <a:ext cx="8244613" cy="3785652"/>
          </a:xfrm>
          <a:prstGeom prst="rect">
            <a:avLst/>
          </a:prstGeom>
          <a:noFill/>
        </p:spPr>
        <p:txBody>
          <a:bodyPr wrap="square" rtlCol="0">
            <a:spAutoFit/>
          </a:bodyPr>
          <a:lstStyle/>
          <a:p>
            <a:r>
              <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Q9</a:t>
            </a:r>
            <a:r>
              <a:rPr lang="zh-TW" altLang="en-US" sz="3000" b="1"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：想了解口試大概是怎麼樣進行，不同考科的考試範圍如何</a:t>
            </a:r>
            <a:r>
              <a:rPr lang="zh-TW" altLang="en-US"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界定</a:t>
            </a:r>
            <a:endParaRPr lang="en-US" altLang="zh-TW" sz="3000" b="1"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en-US" altLang="zh-TW" sz="3000" b="1" kern="1200"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A9</a:t>
            </a:r>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：口試部分依照口試規則。</a:t>
            </a:r>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r>
              <a:rPr lang="zh-TW" altLang="en-US"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離島特考雖首次舉辦，但考科大致與地方特考及高普考等相同，故筆試考題不至於相差太多，故考試範圍應無特殊規定。</a:t>
            </a:r>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endParaRPr lang="en-US" altLang="zh-TW" sz="3000" b="1" dirty="0" smtClean="0">
              <a:solidFill>
                <a:srgbClr val="0000FF"/>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a:p>
            <a:endParaRPr lang="zh-CN" altLang="en-US" sz="3000" b="1" kern="1200" dirty="0">
              <a:solidFill>
                <a:srgbClr val="FF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34</a:t>
            </a:fld>
            <a:endParaRPr lang="zh-CN" altLang="en-US" dirty="0">
              <a:solidFill>
                <a:schemeClr val="tx1"/>
              </a:solidFill>
            </a:endParaRPr>
          </a:p>
        </p:txBody>
      </p:sp>
    </p:spTree>
    <p:extLst>
      <p:ext uri="{BB962C8B-B14F-4D97-AF65-F5344CB8AC3E}">
        <p14:creationId xmlns:p14="http://schemas.microsoft.com/office/powerpoint/2010/main" val="2326000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標題 1"/>
          <p:cNvSpPr txBox="1">
            <a:spLocks/>
          </p:cNvSpPr>
          <p:nvPr/>
        </p:nvSpPr>
        <p:spPr>
          <a:xfrm>
            <a:off x="1311894" y="1787508"/>
            <a:ext cx="9193767" cy="905255"/>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zh-TW" altLang="en-US" sz="5500" b="1" dirty="0">
                <a:solidFill>
                  <a:srgbClr val="0000FF"/>
                </a:solidFill>
                <a:latin typeface="微軟正黑體" panose="020B0604030504040204" pitchFamily="34" charset="-120"/>
                <a:ea typeface="微軟正黑體" panose="020B0604030504040204" pitchFamily="34" charset="-120"/>
              </a:rPr>
              <a:t>感謝聆聽，敬請賜教</a:t>
            </a:r>
          </a:p>
        </p:txBody>
      </p:sp>
      <p:pic>
        <p:nvPicPr>
          <p:cNvPr id="27" name="圖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789504" y="-383891"/>
            <a:ext cx="3001614" cy="3803375"/>
          </a:xfrm>
          <a:prstGeom prst="rect">
            <a:avLst/>
          </a:prstGeom>
        </p:spPr>
      </p:pic>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508" y="2484580"/>
            <a:ext cx="5507107" cy="3696321"/>
          </a:xfrm>
          <a:prstGeom prst="rect">
            <a:avLst/>
          </a:prstGeom>
        </p:spPr>
      </p:pic>
      <p:pic>
        <p:nvPicPr>
          <p:cNvPr id="35" name="圖片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4412974" cy="3001615"/>
          </a:xfrm>
          <a:prstGeom prst="rect">
            <a:avLst/>
          </a:prstGeom>
        </p:spPr>
      </p:pic>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8819" y="3120981"/>
            <a:ext cx="3528199" cy="3945837"/>
          </a:xfrm>
          <a:prstGeom prst="rect">
            <a:avLst/>
          </a:prstGeom>
        </p:spPr>
      </p:pic>
      <p:pic>
        <p:nvPicPr>
          <p:cNvPr id="9" name="圖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8388624" y="3695703"/>
            <a:ext cx="3803373" cy="3162296"/>
          </a:xfrm>
          <a:prstGeom prst="rect">
            <a:avLst/>
          </a:prstGeom>
        </p:spPr>
      </p:pic>
      <p:sp>
        <p:nvSpPr>
          <p:cNvPr id="5" name="投影片編號版面配置區 4"/>
          <p:cNvSpPr>
            <a:spLocks noGrp="1"/>
          </p:cNvSpPr>
          <p:nvPr>
            <p:ph type="sldNum" sz="quarter" idx="12"/>
          </p:nvPr>
        </p:nvSpPr>
        <p:spPr/>
        <p:txBody>
          <a:bodyPr/>
          <a:lstStyle/>
          <a:p>
            <a:fld id="{517814F9-BBE9-48E3-9C5C-39AEFA1A2946}" type="slidenum">
              <a:rPr lang="zh-CN" altLang="en-US" smtClean="0"/>
              <a:t>35</a:t>
            </a:fld>
            <a:endParaRPr lang="zh-CN" altLang="en-US"/>
          </a:p>
        </p:txBody>
      </p:sp>
    </p:spTree>
    <p:extLst>
      <p:ext uri="{BB962C8B-B14F-4D97-AF65-F5344CB8AC3E}">
        <p14:creationId xmlns:p14="http://schemas.microsoft.com/office/powerpoint/2010/main" val="1098781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文本框 138"/>
          <p:cNvSpPr txBox="1"/>
          <p:nvPr/>
        </p:nvSpPr>
        <p:spPr>
          <a:xfrm>
            <a:off x="395731" y="301262"/>
            <a:ext cx="10572125" cy="553998"/>
          </a:xfrm>
          <a:prstGeom prst="rect">
            <a:avLst/>
          </a:prstGeom>
          <a:noFill/>
        </p:spPr>
        <p:txBody>
          <a:bodyPr wrap="none" rtlCol="0">
            <a:spAutoFit/>
          </a:bodyPr>
          <a:lstStyle/>
          <a:p>
            <a:r>
              <a:rPr lang="zh-TW" altLang="en-US" sz="3000" b="1" dirty="0" smtClean="0">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單一</a:t>
            </a:r>
            <a:r>
              <a:rPr lang="zh-TW" altLang="en-US" sz="3000" b="1" dirty="0">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筆試評量功能的侷限性，以及外界對多元考選方法的期待</a:t>
            </a:r>
          </a:p>
        </p:txBody>
      </p:sp>
      <p:grpSp>
        <p:nvGrpSpPr>
          <p:cNvPr id="13" name="群組 12"/>
          <p:cNvGrpSpPr/>
          <p:nvPr/>
        </p:nvGrpSpPr>
        <p:grpSpPr>
          <a:xfrm>
            <a:off x="567204" y="937151"/>
            <a:ext cx="10694505" cy="3754874"/>
            <a:chOff x="844825" y="924338"/>
            <a:chExt cx="10694505" cy="3754874"/>
          </a:xfrm>
        </p:grpSpPr>
        <p:sp>
          <p:nvSpPr>
            <p:cNvPr id="3" name="文字方塊 2"/>
            <p:cNvSpPr txBox="1"/>
            <p:nvPr/>
          </p:nvSpPr>
          <p:spPr>
            <a:xfrm>
              <a:off x="844825" y="924338"/>
              <a:ext cx="10694505" cy="3754874"/>
            </a:xfrm>
            <a:prstGeom prst="rect">
              <a:avLst/>
            </a:prstGeom>
            <a:noFill/>
          </p:spPr>
          <p:txBody>
            <a:bodyPr wrap="square" rtlCol="0">
              <a:spAutoFit/>
            </a:bodyPr>
            <a:lstStyle/>
            <a:p>
              <a:pPr marL="285750" indent="-285750" algn="just">
                <a:spcBef>
                  <a:spcPts val="600"/>
                </a:spcBef>
                <a:spcAft>
                  <a:spcPts val="600"/>
                </a:spcAft>
                <a:buClr>
                  <a:srgbClr val="FF0000"/>
                </a:buClr>
                <a:buFont typeface="Wingdings" panose="05000000000000000000" pitchFamily="2" charset="2"/>
                <a:buChar char="Ø"/>
              </a:pPr>
              <a:r>
                <a:rPr lang="zh-TW" altLang="en-US" sz="2800" b="1" dirty="0">
                  <a:latin typeface="Adobe 繁黑體 Std B" panose="020B0700000000000000" pitchFamily="34" charset="-120"/>
                  <a:ea typeface="Adobe 繁黑體 Std B" panose="020B0700000000000000" pitchFamily="34" charset="-120"/>
                </a:rPr>
                <a:t>現行公務人員考試係以「</a:t>
              </a:r>
              <a:r>
                <a:rPr lang="zh-TW" altLang="en-US" sz="2800" b="1" dirty="0">
                  <a:solidFill>
                    <a:srgbClr val="7030A0"/>
                  </a:solidFill>
                  <a:latin typeface="Adobe 繁黑體 Std B" panose="020B0700000000000000" pitchFamily="34" charset="-120"/>
                  <a:ea typeface="Adobe 繁黑體 Std B" panose="020B0700000000000000" pitchFamily="34" charset="-120"/>
                </a:rPr>
                <a:t>單一筆試</a:t>
              </a:r>
              <a:r>
                <a:rPr lang="zh-TW" altLang="en-US" sz="2800" b="1" dirty="0">
                  <a:latin typeface="Adobe 繁黑體 Std B" panose="020B0700000000000000" pitchFamily="34" charset="-120"/>
                  <a:ea typeface="Adobe 繁黑體 Std B" panose="020B0700000000000000" pitchFamily="34" charset="-120"/>
                </a:rPr>
                <a:t>」為主要考試方式</a:t>
              </a:r>
              <a:endParaRPr lang="en-US" altLang="zh-TW" sz="2800" b="1" dirty="0">
                <a:latin typeface="Adobe 繁黑體 Std B" panose="020B0700000000000000" pitchFamily="34" charset="-120"/>
                <a:ea typeface="Adobe 繁黑體 Std B" panose="020B0700000000000000" pitchFamily="34" charset="-120"/>
              </a:endParaRPr>
            </a:p>
            <a:p>
              <a:pPr marL="971550" lvl="1" indent="-514350" algn="just">
                <a:spcBef>
                  <a:spcPts val="600"/>
                </a:spcBef>
                <a:spcAft>
                  <a:spcPts val="600"/>
                </a:spcAft>
                <a:buClr>
                  <a:srgbClr val="C00000"/>
                </a:buClr>
                <a:buFont typeface="+mj-lt"/>
                <a:buAutoNum type="arabicParenR"/>
              </a:pPr>
              <a:r>
                <a:rPr lang="zh-TW" altLang="en-US" sz="2500" b="1" dirty="0">
                  <a:latin typeface="Adobe 繁黑體 Std B" panose="020B0700000000000000" pitchFamily="34" charset="-120"/>
                  <a:ea typeface="Adobe 繁黑體 Std B" panose="020B0700000000000000" pitchFamily="34" charset="-120"/>
                </a:rPr>
                <a:t>依據：公務人員考試法第</a:t>
              </a:r>
              <a:r>
                <a:rPr lang="en-US" altLang="zh-TW" sz="2500" b="1" dirty="0">
                  <a:latin typeface="Adobe 繁黑體 Std B" panose="020B0700000000000000" pitchFamily="34" charset="-120"/>
                  <a:ea typeface="Adobe 繁黑體 Std B" panose="020B0700000000000000" pitchFamily="34" charset="-120"/>
                </a:rPr>
                <a:t>10</a:t>
              </a:r>
              <a:r>
                <a:rPr lang="zh-TW" altLang="en-US" sz="2500" b="1" dirty="0">
                  <a:latin typeface="Adobe 繁黑體 Std B" panose="020B0700000000000000" pitchFamily="34" charset="-120"/>
                  <a:ea typeface="Adobe 繁黑體 Std B" panose="020B0700000000000000" pitchFamily="34" charset="-120"/>
                </a:rPr>
                <a:t>條</a:t>
              </a:r>
              <a:endParaRPr lang="en-US" altLang="zh-TW" sz="2500" b="1" dirty="0">
                <a:latin typeface="Adobe 繁黑體 Std B" panose="020B0700000000000000" pitchFamily="34" charset="-120"/>
                <a:ea typeface="Adobe 繁黑體 Std B" panose="020B0700000000000000" pitchFamily="34" charset="-120"/>
              </a:endParaRPr>
            </a:p>
            <a:p>
              <a:pPr marL="971550" lvl="1" indent="-514350" algn="just">
                <a:spcBef>
                  <a:spcPts val="600"/>
                </a:spcBef>
                <a:spcAft>
                  <a:spcPts val="600"/>
                </a:spcAft>
                <a:buClr>
                  <a:srgbClr val="C00000"/>
                </a:buClr>
                <a:buFont typeface="+mj-lt"/>
                <a:buAutoNum type="arabicParenR"/>
              </a:pPr>
              <a:r>
                <a:rPr lang="zh-TW" altLang="en-US" sz="2500" b="1" dirty="0">
                  <a:solidFill>
                    <a:srgbClr val="C00000"/>
                  </a:solidFill>
                  <a:latin typeface="Adobe 繁黑體 Std B" panose="020B0700000000000000" pitchFamily="34" charset="-120"/>
                  <a:ea typeface="Adobe 繁黑體 Std B" panose="020B0700000000000000" pitchFamily="34" charset="-120"/>
                </a:rPr>
                <a:t>優點</a:t>
              </a:r>
              <a:r>
                <a:rPr lang="zh-TW" altLang="en-US" sz="2500" b="1" dirty="0">
                  <a:latin typeface="Adobe 繁黑體 Std B" panose="020B0700000000000000" pitchFamily="34" charset="-120"/>
                  <a:ea typeface="Adobe 繁黑體 Std B" panose="020B0700000000000000" pitchFamily="34" charset="-120"/>
                </a:rPr>
                <a:t>：</a:t>
              </a:r>
              <a:endParaRPr lang="en-US" altLang="zh-TW" sz="2500" b="1" dirty="0">
                <a:latin typeface="Adobe 繁黑體 Std B" panose="020B0700000000000000" pitchFamily="34" charset="-120"/>
                <a:ea typeface="Adobe 繁黑體 Std B" panose="020B0700000000000000" pitchFamily="34" charset="-120"/>
              </a:endParaRPr>
            </a:p>
            <a:p>
              <a:pPr marL="1252538" lvl="2" indent="-338138" algn="just">
                <a:spcBef>
                  <a:spcPts val="600"/>
                </a:spcBef>
                <a:spcAft>
                  <a:spcPts val="600"/>
                </a:spcAft>
                <a:buClr>
                  <a:srgbClr val="C00000"/>
                </a:buClr>
                <a:buFont typeface="Wingdings" panose="05000000000000000000" pitchFamily="2" charset="2"/>
                <a:buAutoNum type="circleNumWdWhitePlain"/>
              </a:pPr>
              <a:r>
                <a:rPr lang="zh-TW" altLang="en-US" sz="2500" b="1" dirty="0">
                  <a:solidFill>
                    <a:srgbClr val="002060"/>
                  </a:solidFill>
                  <a:latin typeface="Adobe 繁黑體 Std B" panose="020B0700000000000000" pitchFamily="34" charset="-120"/>
                  <a:ea typeface="Adobe 繁黑體 Std B" panose="020B0700000000000000" pitchFamily="34" charset="-120"/>
                </a:rPr>
                <a:t>程序公開透明，國人熟悉且信任度高</a:t>
              </a:r>
              <a:endParaRPr lang="en-US" altLang="zh-TW" sz="2500" b="1" dirty="0">
                <a:solidFill>
                  <a:srgbClr val="002060"/>
                </a:solidFill>
                <a:latin typeface="Adobe 繁黑體 Std B" panose="020B0700000000000000" pitchFamily="34" charset="-120"/>
                <a:ea typeface="Adobe 繁黑體 Std B" panose="020B0700000000000000" pitchFamily="34" charset="-120"/>
              </a:endParaRPr>
            </a:p>
            <a:p>
              <a:pPr marL="1252538" lvl="2" indent="-338138" algn="just">
                <a:spcBef>
                  <a:spcPts val="600"/>
                </a:spcBef>
                <a:spcAft>
                  <a:spcPts val="600"/>
                </a:spcAft>
                <a:buClr>
                  <a:srgbClr val="C00000"/>
                </a:buClr>
                <a:buFont typeface="Wingdings" panose="05000000000000000000" pitchFamily="2" charset="2"/>
                <a:buAutoNum type="circleNumWdWhitePlain"/>
              </a:pPr>
              <a:r>
                <a:rPr lang="zh-TW" altLang="en-US" sz="2500" b="1" dirty="0">
                  <a:solidFill>
                    <a:srgbClr val="002060"/>
                  </a:solidFill>
                  <a:latin typeface="Adobe 繁黑體 Std B" panose="020B0700000000000000" pitchFamily="34" charset="-120"/>
                  <a:ea typeface="Adobe 繁黑體 Std B" panose="020B0700000000000000" pitchFamily="34" charset="-120"/>
                </a:rPr>
                <a:t>可一次性大規模辦理人才篩選，及時滿足機關用人需求</a:t>
              </a:r>
              <a:endParaRPr lang="en-US" altLang="zh-TW" sz="2500" b="1" dirty="0">
                <a:solidFill>
                  <a:srgbClr val="002060"/>
                </a:solidFill>
                <a:latin typeface="Adobe 繁黑體 Std B" panose="020B0700000000000000" pitchFamily="34" charset="-120"/>
                <a:ea typeface="Adobe 繁黑體 Std B" panose="020B0700000000000000" pitchFamily="34" charset="-120"/>
              </a:endParaRPr>
            </a:p>
            <a:p>
              <a:pPr marL="971550" lvl="1" indent="-514350" algn="just">
                <a:spcBef>
                  <a:spcPts val="600"/>
                </a:spcBef>
                <a:spcAft>
                  <a:spcPts val="600"/>
                </a:spcAft>
                <a:buClr>
                  <a:srgbClr val="C00000"/>
                </a:buClr>
                <a:buFont typeface="+mj-lt"/>
                <a:buAutoNum type="arabicParenR"/>
              </a:pPr>
              <a:r>
                <a:rPr lang="zh-TW" altLang="en-US" sz="2500" b="1" dirty="0">
                  <a:latin typeface="Adobe 繁黑體 Std B" panose="020B0700000000000000" pitchFamily="34" charset="-120"/>
                  <a:ea typeface="Adobe 繁黑體 Std B" panose="020B0700000000000000" pitchFamily="34" charset="-120"/>
                </a:rPr>
                <a:t>缺點：</a:t>
              </a:r>
              <a:r>
                <a:rPr lang="zh-TW" altLang="en-US" sz="2500" b="1" dirty="0">
                  <a:solidFill>
                    <a:srgbClr val="FF0000"/>
                  </a:solidFill>
                  <a:latin typeface="Adobe 繁黑體 Std B" panose="020B0700000000000000" pitchFamily="34" charset="-120"/>
                  <a:ea typeface="Adobe 繁黑體 Std B" panose="020B0700000000000000" pitchFamily="34" charset="-120"/>
                </a:rPr>
                <a:t>過度偏重專業知識評量</a:t>
              </a:r>
              <a:r>
                <a:rPr lang="zh-TW" altLang="en-US" sz="2500" b="1" dirty="0">
                  <a:latin typeface="Adobe 繁黑體 Std B" panose="020B0700000000000000" pitchFamily="34" charset="-120"/>
                  <a:ea typeface="Adobe 繁黑體 Std B" panose="020B0700000000000000" pitchFamily="34" charset="-120"/>
                </a:rPr>
                <a:t>，缺乏對隱性職能之評估</a:t>
              </a:r>
              <a:endParaRPr lang="en-US" altLang="zh-TW" sz="2500" b="1" dirty="0">
                <a:latin typeface="Adobe 繁黑體 Std B" panose="020B0700000000000000" pitchFamily="34" charset="-120"/>
                <a:ea typeface="Adobe 繁黑體 Std B" panose="020B0700000000000000" pitchFamily="34" charset="-120"/>
              </a:endParaRPr>
            </a:p>
            <a:p>
              <a:pPr indent="1878013" algn="just">
                <a:spcBef>
                  <a:spcPts val="600"/>
                </a:spcBef>
                <a:spcAft>
                  <a:spcPts val="600"/>
                </a:spcAft>
                <a:buClr>
                  <a:srgbClr val="C00000"/>
                </a:buClr>
              </a:pPr>
              <a:r>
                <a:rPr lang="zh-TW" altLang="en-US" sz="2500" b="1" dirty="0">
                  <a:solidFill>
                    <a:srgbClr val="7030A0"/>
                  </a:solidFill>
                  <a:latin typeface="Adobe 繁黑體 Std B" panose="020B0700000000000000" pitchFamily="34" charset="-120"/>
                  <a:ea typeface="Adobe 繁黑體 Std B" panose="020B0700000000000000" pitchFamily="34" charset="-120"/>
                </a:rPr>
                <a:t> </a:t>
              </a:r>
              <a:r>
                <a:rPr lang="zh-TW" altLang="en-US" sz="2500" b="1" dirty="0">
                  <a:latin typeface="Adobe 繁黑體 Std B" panose="020B0700000000000000" pitchFamily="34" charset="-120"/>
                  <a:ea typeface="Adobe 繁黑體 Std B" panose="020B0700000000000000" pitchFamily="34" charset="-120"/>
                </a:rPr>
                <a:t>錄取人員專業知識水準適格</a:t>
              </a:r>
              <a:r>
                <a:rPr lang="zh-TW" altLang="en-US" sz="2500" b="1" dirty="0">
                  <a:solidFill>
                    <a:srgbClr val="7030A0"/>
                  </a:solidFill>
                  <a:latin typeface="Adobe 繁黑體 Std B" panose="020B0700000000000000" pitchFamily="34" charset="-120"/>
                  <a:ea typeface="Adobe 繁黑體 Std B" panose="020B0700000000000000" pitchFamily="34" charset="-120"/>
                </a:rPr>
                <a:t>，實際工作表現卻未必適任</a:t>
              </a:r>
            </a:p>
          </p:txBody>
        </p:sp>
        <p:cxnSp>
          <p:nvCxnSpPr>
            <p:cNvPr id="5" name="直線單箭頭接點 4"/>
            <p:cNvCxnSpPr/>
            <p:nvPr/>
          </p:nvCxnSpPr>
          <p:spPr>
            <a:xfrm>
              <a:off x="2196547" y="4363280"/>
              <a:ext cx="685126" cy="7064"/>
            </a:xfrm>
            <a:prstGeom prst="straightConnector1">
              <a:avLst/>
            </a:prstGeom>
            <a:ln w="635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858000" y="4633045"/>
              <a:ext cx="3916017" cy="1"/>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5" name="圖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0601" y="941688"/>
            <a:ext cx="2212491" cy="1642486"/>
          </a:xfrm>
          <a:prstGeom prst="rect">
            <a:avLst/>
          </a:prstGeom>
          <a:ln>
            <a:noFill/>
          </a:ln>
          <a:effectLst>
            <a:glow>
              <a:schemeClr val="bg1"/>
            </a:glow>
            <a:softEdge rad="112500"/>
          </a:effectLst>
        </p:spPr>
      </p:pic>
      <p:pic>
        <p:nvPicPr>
          <p:cNvPr id="17" name="圖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364" y="5050915"/>
            <a:ext cx="2229814" cy="872333"/>
          </a:xfrm>
          <a:prstGeom prst="rect">
            <a:avLst/>
          </a:prstGeom>
          <a:ln>
            <a:noFill/>
          </a:ln>
          <a:effectLst>
            <a:softEdge rad="112500"/>
          </a:effectLst>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7784" y="5837323"/>
            <a:ext cx="2684042" cy="1020677"/>
          </a:xfrm>
          <a:prstGeom prst="rect">
            <a:avLst/>
          </a:prstGeom>
          <a:ln>
            <a:noFill/>
          </a:ln>
          <a:effectLst>
            <a:softEdge rad="112500"/>
          </a:effectLst>
        </p:spPr>
      </p:pic>
      <p:pic>
        <p:nvPicPr>
          <p:cNvPr id="19" name="圖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1418" y="4756113"/>
            <a:ext cx="1860582" cy="1269189"/>
          </a:xfrm>
          <a:prstGeom prst="rect">
            <a:avLst/>
          </a:prstGeom>
          <a:ln>
            <a:noFill/>
          </a:ln>
          <a:effectLst>
            <a:softEdge rad="112500"/>
          </a:effectLst>
        </p:spPr>
      </p:pic>
      <p:sp>
        <p:nvSpPr>
          <p:cNvPr id="7" name="投影片編號版面配置區 6"/>
          <p:cNvSpPr>
            <a:spLocks noGrp="1"/>
          </p:cNvSpPr>
          <p:nvPr>
            <p:ph type="sldNum" sz="quarter" idx="12"/>
          </p:nvPr>
        </p:nvSpPr>
        <p:spPr>
          <a:xfrm>
            <a:off x="11377621" y="6316098"/>
            <a:ext cx="533254" cy="365125"/>
          </a:xfrm>
        </p:spPr>
        <p:txBody>
          <a:bodyPr/>
          <a:lstStyle/>
          <a:p>
            <a:fld id="{517814F9-BBE9-48E3-9C5C-39AEFA1A2946}" type="slidenum">
              <a:rPr lang="zh-CN" altLang="en-US" smtClean="0">
                <a:solidFill>
                  <a:schemeClr val="tx1"/>
                </a:solidFill>
              </a:rPr>
              <a:t>4</a:t>
            </a:fld>
            <a:endParaRPr lang="zh-CN" altLang="en-US" dirty="0">
              <a:solidFill>
                <a:schemeClr val="tx1"/>
              </a:solidFill>
            </a:endParaRPr>
          </a:p>
        </p:txBody>
      </p:sp>
      <p:sp>
        <p:nvSpPr>
          <p:cNvPr id="4" name="流程圖: 替代處理程序 3"/>
          <p:cNvSpPr/>
          <p:nvPr/>
        </p:nvSpPr>
        <p:spPr>
          <a:xfrm>
            <a:off x="644449" y="4972862"/>
            <a:ext cx="7043705" cy="1471979"/>
          </a:xfrm>
          <a:prstGeom prst="flowChartAlternateProcess">
            <a:avLst/>
          </a:prstGeom>
          <a:solidFill>
            <a:schemeClr val="accent4">
              <a:lumMod val="20000"/>
              <a:lumOff val="80000"/>
            </a:schemeClr>
          </a:solidFill>
          <a:ln>
            <a:no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spcBef>
                <a:spcPts val="600"/>
              </a:spcBef>
              <a:buClr>
                <a:srgbClr val="FF0000"/>
              </a:buClr>
              <a:buFont typeface="Wingdings" panose="05000000000000000000" pitchFamily="2" charset="2"/>
              <a:buChar char="Ø"/>
            </a:pPr>
            <a:r>
              <a:rPr lang="zh-TW" altLang="en-US" sz="2600" b="1" dirty="0">
                <a:solidFill>
                  <a:schemeClr val="tx1"/>
                </a:solidFill>
                <a:latin typeface="Adobe 繁黑體 Std B" panose="020B0700000000000000" pitchFamily="34" charset="-120"/>
                <a:ea typeface="Adobe 繁黑體 Std B" panose="020B0700000000000000" pitchFamily="34" charset="-120"/>
              </a:rPr>
              <a:t>改進策略：</a:t>
            </a:r>
            <a:endParaRPr lang="en-US" altLang="zh-TW" sz="2600" b="1" dirty="0">
              <a:solidFill>
                <a:schemeClr val="tx1"/>
              </a:solidFill>
              <a:latin typeface="Adobe 繁黑體 Std B" panose="020B0700000000000000" pitchFamily="34" charset="-120"/>
              <a:ea typeface="Adobe 繁黑體 Std B" panose="020B0700000000000000" pitchFamily="34" charset="-120"/>
            </a:endParaRPr>
          </a:p>
          <a:p>
            <a:pPr marL="88900" algn="just">
              <a:spcAft>
                <a:spcPts val="1200"/>
              </a:spcAft>
              <a:buClr>
                <a:srgbClr val="FF0000"/>
              </a:buClr>
              <a:tabLst>
                <a:tab pos="88900" algn="l"/>
              </a:tabLst>
            </a:pPr>
            <a:r>
              <a:rPr lang="zh-TW" altLang="en-US" sz="2600" b="1" u="sng" dirty="0">
                <a:solidFill>
                  <a:schemeClr val="tx1"/>
                </a:solidFill>
                <a:latin typeface="Adobe 繁黑體 Std B" panose="020B0700000000000000" pitchFamily="34" charset="-120"/>
                <a:ea typeface="Adobe 繁黑體 Std B" panose="020B0700000000000000" pitchFamily="34" charset="-120"/>
              </a:rPr>
              <a:t>運用</a:t>
            </a:r>
            <a:r>
              <a:rPr lang="zh-TW" altLang="en-US" sz="2600" b="1" u="sng" dirty="0">
                <a:solidFill>
                  <a:srgbClr val="FF0000"/>
                </a:solidFill>
                <a:latin typeface="Adobe 繁黑體 Std B" panose="020B0700000000000000" pitchFamily="34" charset="-120"/>
                <a:ea typeface="Adobe 繁黑體 Std B" panose="020B0700000000000000" pitchFamily="34" charset="-120"/>
              </a:rPr>
              <a:t>多元評量方法</a:t>
            </a:r>
            <a:r>
              <a:rPr lang="zh-TW" altLang="en-US" sz="2600" b="1" u="sng" dirty="0">
                <a:solidFill>
                  <a:schemeClr val="tx1"/>
                </a:solidFill>
                <a:latin typeface="Adobe 繁黑體 Std B" panose="020B0700000000000000" pitchFamily="34" charset="-120"/>
                <a:ea typeface="Adobe 繁黑體 Std B" panose="020B0700000000000000" pitchFamily="34" charset="-120"/>
              </a:rPr>
              <a:t>，全方位考評應考人，為機關掄選合適人才</a:t>
            </a:r>
          </a:p>
        </p:txBody>
      </p:sp>
    </p:spTree>
    <p:extLst>
      <p:ext uri="{BB962C8B-B14F-4D97-AF65-F5344CB8AC3E}">
        <p14:creationId xmlns:p14="http://schemas.microsoft.com/office/powerpoint/2010/main" val="151151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矩形 3"/>
          <p:cNvSpPr/>
          <p:nvPr/>
        </p:nvSpPr>
        <p:spPr>
          <a:xfrm>
            <a:off x="488683" y="710790"/>
            <a:ext cx="5999488" cy="523220"/>
          </a:xfrm>
          <a:prstGeom prst="rect">
            <a:avLst/>
          </a:prstGeom>
        </p:spPr>
        <p:txBody>
          <a:bodyPr wrap="square">
            <a:spAutoFit/>
          </a:bodyPr>
          <a:lstStyle/>
          <a:p>
            <a:pPr marL="457200" indent="-457200" algn="just">
              <a:buClr>
                <a:srgbClr val="FF0000"/>
              </a:buClr>
              <a:buFont typeface="Wingdings" panose="05000000000000000000" pitchFamily="2" charset="2"/>
              <a:buChar char="Ø"/>
            </a:pPr>
            <a:r>
              <a:rPr lang="zh-TW" altLang="en-US" sz="2800" b="1" dirty="0">
                <a:solidFill>
                  <a:srgbClr val="7030A0"/>
                </a:solidFill>
                <a:latin typeface="微軟正黑體" panose="020B0604030504040204" pitchFamily="34" charset="-120"/>
                <a:ea typeface="微軟正黑體" panose="020B0604030504040204" pitchFamily="34" charset="-120"/>
              </a:rPr>
              <a:t>離島特考體制架構</a:t>
            </a:r>
            <a:endParaRPr lang="en-US" altLang="zh-TW" sz="2800" b="1" dirty="0">
              <a:solidFill>
                <a:srgbClr val="C00000"/>
              </a:solidFill>
              <a:latin typeface="微軟正黑體" panose="020B0604030504040204" pitchFamily="34" charset="-120"/>
              <a:ea typeface="微軟正黑體" panose="020B0604030504040204" pitchFamily="34" charset="-120"/>
            </a:endParaRPr>
          </a:p>
        </p:txBody>
      </p:sp>
      <p:sp>
        <p:nvSpPr>
          <p:cNvPr id="21" name="投影片編號版面配置區 20"/>
          <p:cNvSpPr>
            <a:spLocks noGrp="1"/>
          </p:cNvSpPr>
          <p:nvPr>
            <p:ph type="sldNum" sz="quarter" idx="12"/>
          </p:nvPr>
        </p:nvSpPr>
        <p:spPr>
          <a:xfrm>
            <a:off x="11567596" y="6408109"/>
            <a:ext cx="459063" cy="365125"/>
          </a:xfrm>
        </p:spPr>
        <p:txBody>
          <a:bodyPr/>
          <a:lstStyle/>
          <a:p>
            <a:fld id="{517814F9-BBE9-48E3-9C5C-39AEFA1A2946}" type="slidenum">
              <a:rPr lang="zh-CN" altLang="en-US" smtClean="0">
                <a:solidFill>
                  <a:schemeClr val="tx1"/>
                </a:solidFill>
              </a:rPr>
              <a:t>5</a:t>
            </a:fld>
            <a:endParaRPr lang="zh-CN" altLang="en-US" dirty="0">
              <a:solidFill>
                <a:schemeClr val="tx1"/>
              </a:solidFill>
            </a:endParaRPr>
          </a:p>
        </p:txBody>
      </p:sp>
      <p:grpSp>
        <p:nvGrpSpPr>
          <p:cNvPr id="48" name="群組 47"/>
          <p:cNvGrpSpPr/>
          <p:nvPr/>
        </p:nvGrpSpPr>
        <p:grpSpPr>
          <a:xfrm>
            <a:off x="233403" y="841823"/>
            <a:ext cx="11464953" cy="5884623"/>
            <a:chOff x="233403" y="963081"/>
            <a:chExt cx="11386094" cy="5884623"/>
          </a:xfrm>
        </p:grpSpPr>
        <p:grpSp>
          <p:nvGrpSpPr>
            <p:cNvPr id="5" name="群組 4"/>
            <p:cNvGrpSpPr/>
            <p:nvPr/>
          </p:nvGrpSpPr>
          <p:grpSpPr>
            <a:xfrm>
              <a:off x="233403" y="963081"/>
              <a:ext cx="11386094" cy="5884623"/>
              <a:chOff x="252857" y="690890"/>
              <a:chExt cx="10880659" cy="5168418"/>
            </a:xfrm>
          </p:grpSpPr>
          <p:sp>
            <p:nvSpPr>
              <p:cNvPr id="6" name="左大括弧 5"/>
              <p:cNvSpPr/>
              <p:nvPr/>
            </p:nvSpPr>
            <p:spPr>
              <a:xfrm>
                <a:off x="252857" y="1333782"/>
                <a:ext cx="495299" cy="3731622"/>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781184" y="1839621"/>
                <a:ext cx="6141030" cy="790465"/>
              </a:xfrm>
              <a:prstGeom prst="rect">
                <a:avLst/>
              </a:prstGeom>
              <a:solidFill>
                <a:schemeClr val="accent6">
                  <a:lumMod val="40000"/>
                  <a:lumOff val="60000"/>
                </a:schemeClr>
              </a:solidFill>
              <a:ln w="38100">
                <a:noFill/>
              </a:ln>
            </p:spPr>
            <p:txBody>
              <a:bodyPr wrap="square" rtlCol="0" anchor="ctr">
                <a:spAutoFit/>
              </a:bodyPr>
              <a:lstStyle/>
              <a:p>
                <a:pPr marL="536575" indent="-536575" algn="just">
                  <a:lnSpc>
                    <a:spcPts val="3000"/>
                  </a:lnSpc>
                </a:pPr>
                <a:r>
                  <a:rPr lang="zh-TW" altLang="en-US" sz="2200" b="1" dirty="0">
                    <a:latin typeface="Adobe 繁黑體 Std B" panose="020B0700000000000000" pitchFamily="34" charset="-120"/>
                    <a:ea typeface="Adobe 繁黑體 Std B" panose="020B0700000000000000" pitchFamily="34" charset="-120"/>
                  </a:rPr>
                  <a:t>二、採集中報名、分區錄取、分區分發方式辦理，並訂定</a:t>
                </a:r>
                <a:r>
                  <a:rPr lang="en-US" altLang="zh-TW" sz="2200" b="1" dirty="0">
                    <a:solidFill>
                      <a:srgbClr val="FF0000"/>
                    </a:solidFill>
                    <a:latin typeface="Adobe 繁黑體 Std B" panose="020B0700000000000000" pitchFamily="34" charset="-120"/>
                    <a:ea typeface="Adobe 繁黑體 Std B" panose="020B0700000000000000" pitchFamily="34" charset="-120"/>
                  </a:rPr>
                  <a:t>6</a:t>
                </a:r>
                <a:r>
                  <a:rPr lang="zh-TW" altLang="en-US" sz="2200" b="1" dirty="0">
                    <a:solidFill>
                      <a:srgbClr val="FF0000"/>
                    </a:solidFill>
                    <a:latin typeface="Adobe 繁黑體 Std B" panose="020B0700000000000000" pitchFamily="34" charset="-120"/>
                    <a:ea typeface="Adobe 繁黑體 Std B" panose="020B0700000000000000" pitchFamily="34" charset="-120"/>
                  </a:rPr>
                  <a:t>年</a:t>
                </a:r>
                <a:r>
                  <a:rPr lang="zh-TW" altLang="en-US" sz="2200" b="1" dirty="0">
                    <a:latin typeface="Adobe 繁黑體 Std B" panose="020B0700000000000000" pitchFamily="34" charset="-120"/>
                    <a:ea typeface="Adobe 繁黑體 Std B" panose="020B0700000000000000" pitchFamily="34" charset="-120"/>
                  </a:rPr>
                  <a:t>轉調年限規範</a:t>
                </a:r>
              </a:p>
            </p:txBody>
          </p:sp>
          <p:sp>
            <p:nvSpPr>
              <p:cNvPr id="8" name="文字方塊 7"/>
              <p:cNvSpPr txBox="1"/>
              <p:nvPr/>
            </p:nvSpPr>
            <p:spPr>
              <a:xfrm>
                <a:off x="765274" y="1144559"/>
                <a:ext cx="6128895" cy="378445"/>
              </a:xfrm>
              <a:prstGeom prst="rect">
                <a:avLst/>
              </a:prstGeom>
              <a:solidFill>
                <a:schemeClr val="accent6">
                  <a:lumMod val="40000"/>
                  <a:lumOff val="60000"/>
                </a:schemeClr>
              </a:solidFill>
              <a:ln w="38100">
                <a:noFill/>
              </a:ln>
            </p:spPr>
            <p:txBody>
              <a:bodyPr wrap="square" rtlCol="0" anchor="ctr">
                <a:spAutoFit/>
              </a:bodyPr>
              <a:lstStyle/>
              <a:p>
                <a:pPr marL="542925" indent="-542925"/>
                <a:r>
                  <a:rPr lang="zh-TW" altLang="en-US" sz="2200" b="1" dirty="0">
                    <a:latin typeface="Adobe 繁黑體 Std B" panose="020B0700000000000000" pitchFamily="34" charset="-120"/>
                    <a:ea typeface="Adobe 繁黑體 Std B" panose="020B0700000000000000" pitchFamily="34" charset="-120"/>
                  </a:rPr>
                  <a:t>一、</a:t>
                </a:r>
                <a:r>
                  <a:rPr lang="zh-TW" altLang="zh-TW" sz="2200" b="1" dirty="0">
                    <a:latin typeface="Adobe 繁黑體 Std B" panose="020B0700000000000000" pitchFamily="34" charset="-120"/>
                    <a:ea typeface="Adobe 繁黑體 Std B" panose="020B0700000000000000" pitchFamily="34" charset="-120"/>
                  </a:rPr>
                  <a:t>離島特考與地方特考</a:t>
                </a:r>
                <a:r>
                  <a:rPr lang="zh-TW" altLang="zh-TW" sz="2200" b="1" dirty="0">
                    <a:solidFill>
                      <a:srgbClr val="FF0000"/>
                    </a:solidFill>
                    <a:latin typeface="Adobe 繁黑體 Std B" panose="020B0700000000000000" pitchFamily="34" charset="-120"/>
                    <a:ea typeface="Adobe 繁黑體 Std B" panose="020B0700000000000000" pitchFamily="34" charset="-120"/>
                  </a:rPr>
                  <a:t>雙軌併行，擇一提缺考選</a:t>
                </a:r>
                <a:endParaRPr lang="zh-TW" altLang="zh-TW" sz="2200" dirty="0">
                  <a:solidFill>
                    <a:srgbClr val="FF0000"/>
                  </a:solidFill>
                  <a:latin typeface="Adobe 繁黑體 Std B" panose="020B0700000000000000" pitchFamily="34" charset="-120"/>
                  <a:ea typeface="Adobe 繁黑體 Std B" panose="020B0700000000000000" pitchFamily="34" charset="-120"/>
                </a:endParaRPr>
              </a:p>
            </p:txBody>
          </p:sp>
          <p:cxnSp>
            <p:nvCxnSpPr>
              <p:cNvPr id="9" name="直線單箭頭接點 8"/>
              <p:cNvCxnSpPr>
                <a:stCxn id="8" idx="3"/>
              </p:cNvCxnSpPr>
              <p:nvPr/>
            </p:nvCxnSpPr>
            <p:spPr>
              <a:xfrm>
                <a:off x="6894169" y="1333781"/>
                <a:ext cx="1016010" cy="1"/>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左中括弧 9"/>
              <p:cNvSpPr/>
              <p:nvPr/>
            </p:nvSpPr>
            <p:spPr>
              <a:xfrm>
                <a:off x="7900032" y="1056381"/>
                <a:ext cx="239230" cy="1135906"/>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C00000"/>
                  </a:solidFill>
                </a:endParaRPr>
              </a:p>
            </p:txBody>
          </p:sp>
          <p:sp>
            <p:nvSpPr>
              <p:cNvPr id="11" name="流程圖: 替代處理程序 10"/>
              <p:cNvSpPr/>
              <p:nvPr/>
            </p:nvSpPr>
            <p:spPr>
              <a:xfrm>
                <a:off x="8139263" y="690890"/>
                <a:ext cx="2870158" cy="717948"/>
              </a:xfrm>
              <a:prstGeom prst="flowChartAlternateProcess">
                <a:avLst/>
              </a:prstGeom>
              <a:solidFill>
                <a:schemeClr val="tx2">
                  <a:lumMod val="20000"/>
                  <a:lumOff val="80000"/>
                </a:schemeClr>
              </a:solidFill>
              <a:ln w="15875"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Adobe 繁黑體 Std B" panose="020B0700000000000000" pitchFamily="34" charset="-120"/>
                    <a:ea typeface="Adobe 繁黑體 Std B" panose="020B0700000000000000" pitchFamily="34" charset="-120"/>
                    <a:cs typeface="+mn-cs"/>
                  </a:rPr>
                  <a:t>離島特考與地方特考</a:t>
                </a:r>
                <a:r>
                  <a:rPr kumimoji="0" lang="zh-TW" altLang="en-US" sz="2200" b="1" i="0" u="none" strike="noStrike" kern="0" cap="none" spc="0" normalizeH="0" baseline="0" noProof="0" dirty="0">
                    <a:ln>
                      <a:noFill/>
                    </a:ln>
                    <a:solidFill>
                      <a:srgbClr val="FF0000"/>
                    </a:solidFill>
                    <a:effectLst/>
                    <a:uLnTx/>
                    <a:uFillTx/>
                    <a:latin typeface="Adobe 繁黑體 Std B" panose="020B0700000000000000" pitchFamily="34" charset="-120"/>
                    <a:ea typeface="Adobe 繁黑體 Std B" panose="020B0700000000000000" pitchFamily="34" charset="-120"/>
                    <a:cs typeface="+mn-cs"/>
                  </a:rPr>
                  <a:t>同時舉行</a:t>
                </a:r>
              </a:p>
            </p:txBody>
          </p:sp>
          <p:sp>
            <p:nvSpPr>
              <p:cNvPr id="12" name="流程圖: 替代處理程序 11"/>
              <p:cNvSpPr/>
              <p:nvPr/>
            </p:nvSpPr>
            <p:spPr>
              <a:xfrm>
                <a:off x="8139262" y="1882226"/>
                <a:ext cx="2870159" cy="705253"/>
              </a:xfrm>
              <a:prstGeom prst="flowChartAlternateProcess">
                <a:avLst/>
              </a:prstGeom>
              <a:solidFill>
                <a:schemeClr val="tx2">
                  <a:lumMod val="20000"/>
                  <a:lumOff val="80000"/>
                </a:schemeClr>
              </a:solidFill>
              <a:ln w="15875"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prstClr val="black"/>
                    </a:solidFill>
                    <a:effectLst/>
                    <a:uLnTx/>
                    <a:uFillTx/>
                    <a:latin typeface="Adobe 繁黑體 Std B" panose="020B0700000000000000" pitchFamily="34" charset="-120"/>
                    <a:ea typeface="Adobe 繁黑體 Std B" panose="020B0700000000000000" pitchFamily="34" charset="-120"/>
                  </a:rPr>
                  <a:t>用人機關</a:t>
                </a:r>
                <a:r>
                  <a:rPr kumimoji="0" lang="zh-TW" altLang="en-US" sz="2500" b="1" i="0" strike="noStrike" kern="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rPr>
                  <a:t>不得</a:t>
                </a:r>
                <a:r>
                  <a:rPr lang="zh-TW" altLang="en-US" sz="2500" b="1" kern="0" dirty="0">
                    <a:solidFill>
                      <a:srgbClr val="FF0000"/>
                    </a:solidFill>
                    <a:latin typeface="微軟正黑體" panose="020B0604030504040204" pitchFamily="34" charset="-120"/>
                    <a:ea typeface="微軟正黑體" panose="020B0604030504040204" pitchFamily="34" charset="-120"/>
                  </a:rPr>
                  <a:t>分列</a:t>
                </a:r>
                <a:r>
                  <a:rPr lang="en-US" altLang="zh-TW" sz="2200" b="1" kern="0" dirty="0">
                    <a:solidFill>
                      <a:prstClr val="black"/>
                    </a:solidFill>
                    <a:latin typeface="Adobe 繁黑體 Std B" panose="020B0700000000000000" pitchFamily="34" charset="-120"/>
                    <a:ea typeface="Adobe 繁黑體 Std B" panose="020B0700000000000000" pitchFamily="34" charset="-120"/>
                  </a:rPr>
                  <a:t>2</a:t>
                </a:r>
                <a:r>
                  <a:rPr lang="zh-TW" altLang="en-US" sz="2200" b="1" kern="0" dirty="0">
                    <a:solidFill>
                      <a:prstClr val="black"/>
                    </a:solidFill>
                    <a:latin typeface="Adobe 繁黑體 Std B" panose="020B0700000000000000" pitchFamily="34" charset="-120"/>
                    <a:ea typeface="Adobe 繁黑體 Std B" panose="020B0700000000000000" pitchFamily="34" charset="-120"/>
                  </a:rPr>
                  <a:t>種考試管道取才</a:t>
                </a:r>
                <a:endParaRPr kumimoji="0" lang="zh-TW" altLang="en-US" sz="2200" b="1" i="0" u="none" strike="noStrike" kern="0" cap="none" spc="0" normalizeH="0" baseline="0" noProof="0" dirty="0">
                  <a:ln>
                    <a:noFill/>
                  </a:ln>
                  <a:solidFill>
                    <a:srgbClr val="FF0000"/>
                  </a:solidFill>
                  <a:effectLst/>
                  <a:uLnTx/>
                  <a:uFillTx/>
                  <a:latin typeface="Adobe 繁黑體 Std B" panose="020B0700000000000000" pitchFamily="34" charset="-120"/>
                  <a:ea typeface="Adobe 繁黑體 Std B" panose="020B0700000000000000" pitchFamily="34" charset="-120"/>
                </a:endParaRPr>
              </a:p>
            </p:txBody>
          </p:sp>
          <p:sp>
            <p:nvSpPr>
              <p:cNvPr id="13" name="文字方塊 12"/>
              <p:cNvSpPr txBox="1"/>
              <p:nvPr/>
            </p:nvSpPr>
            <p:spPr>
              <a:xfrm>
                <a:off x="792234" y="2952545"/>
                <a:ext cx="6118928" cy="1162366"/>
              </a:xfrm>
              <a:prstGeom prst="rect">
                <a:avLst/>
              </a:prstGeom>
              <a:solidFill>
                <a:schemeClr val="accent6">
                  <a:lumMod val="40000"/>
                  <a:lumOff val="60000"/>
                </a:schemeClr>
              </a:solidFill>
              <a:ln w="38100">
                <a:noFill/>
              </a:ln>
            </p:spPr>
            <p:txBody>
              <a:bodyPr wrap="square" rtlCol="0" anchor="ctr">
                <a:spAutoFit/>
              </a:bodyPr>
              <a:lstStyle/>
              <a:p>
                <a:pPr algn="just">
                  <a:lnSpc>
                    <a:spcPts val="3200"/>
                  </a:lnSpc>
                </a:pPr>
                <a:r>
                  <a:rPr lang="zh-TW" altLang="en-US" sz="2200" b="1" dirty="0">
                    <a:latin typeface="Adobe 繁黑體 Std B" panose="020B0700000000000000" pitchFamily="34" charset="-120"/>
                    <a:ea typeface="Adobe 繁黑體 Std B" panose="020B0700000000000000" pitchFamily="34" charset="-120"/>
                  </a:rPr>
                  <a:t>三、</a:t>
                </a:r>
                <a:r>
                  <a:rPr lang="zh-TW" altLang="en-US" sz="2200" b="1" dirty="0">
                    <a:solidFill>
                      <a:schemeClr val="accent1">
                        <a:lumMod val="75000"/>
                      </a:schemeClr>
                    </a:solidFill>
                    <a:latin typeface="Adobe 繁黑體 Std B" panose="020B0700000000000000" pitchFamily="34" charset="-120"/>
                    <a:ea typeface="Adobe 繁黑體 Std B" panose="020B0700000000000000" pitchFamily="34" charset="-120"/>
                  </a:rPr>
                  <a:t>等別</a:t>
                </a:r>
                <a:r>
                  <a:rPr lang="zh-TW" altLang="en-US" sz="2200" b="1" dirty="0">
                    <a:latin typeface="Adobe 繁黑體 Std B" panose="020B0700000000000000" pitchFamily="34" charset="-120"/>
                    <a:ea typeface="Adobe 繁黑體 Std B" panose="020B0700000000000000" pitchFamily="34" charset="-120"/>
                  </a:rPr>
                  <a:t>設</a:t>
                </a:r>
                <a:r>
                  <a:rPr lang="zh-TW" altLang="en-US" sz="2200" b="1" dirty="0">
                    <a:solidFill>
                      <a:schemeClr val="accent1">
                        <a:lumMod val="75000"/>
                      </a:schemeClr>
                    </a:solidFill>
                    <a:latin typeface="Adobe 繁黑體 Std B" panose="020B0700000000000000" pitchFamily="34" charset="-120"/>
                    <a:ea typeface="Adobe 繁黑體 Std B" panose="020B0700000000000000" pitchFamily="34" charset="-120"/>
                  </a:rPr>
                  <a:t>三等</a:t>
                </a:r>
                <a:r>
                  <a:rPr lang="zh-TW" altLang="en-US" sz="2200" b="1" dirty="0">
                    <a:latin typeface="Adobe 繁黑體 Std B" panose="020B0700000000000000" pitchFamily="34" charset="-120"/>
                    <a:ea typeface="Adobe 繁黑體 Std B" panose="020B0700000000000000" pitchFamily="34" charset="-120"/>
                  </a:rPr>
                  <a:t>、</a:t>
                </a:r>
                <a:r>
                  <a:rPr lang="zh-TW" altLang="en-US" sz="2200" b="1" dirty="0">
                    <a:solidFill>
                      <a:schemeClr val="accent1">
                        <a:lumMod val="75000"/>
                      </a:schemeClr>
                    </a:solidFill>
                    <a:latin typeface="Adobe 繁黑體 Std B" panose="020B0700000000000000" pitchFamily="34" charset="-120"/>
                    <a:ea typeface="Adobe 繁黑體 Std B" panose="020B0700000000000000" pitchFamily="34" charset="-120"/>
                  </a:rPr>
                  <a:t>四等</a:t>
                </a:r>
                <a:r>
                  <a:rPr lang="zh-TW" altLang="en-US" sz="2200" b="1" dirty="0">
                    <a:latin typeface="Adobe 繁黑體 Std B" panose="020B0700000000000000" pitchFamily="34" charset="-120"/>
                    <a:ea typeface="Adobe 繁黑體 Std B" panose="020B0700000000000000" pitchFamily="34" charset="-120"/>
                  </a:rPr>
                  <a:t>，</a:t>
                </a:r>
                <a:endParaRPr lang="en-US" altLang="zh-TW" sz="2200" b="1" dirty="0">
                  <a:latin typeface="Adobe 繁黑體 Std B" panose="020B0700000000000000" pitchFamily="34" charset="-120"/>
                  <a:ea typeface="Adobe 繁黑體 Std B" panose="020B0700000000000000" pitchFamily="34" charset="-120"/>
                </a:endParaRPr>
              </a:p>
              <a:p>
                <a:pPr marL="542925" algn="just">
                  <a:lnSpc>
                    <a:spcPts val="3200"/>
                  </a:lnSpc>
                </a:pPr>
                <a:r>
                  <a:rPr lang="zh-TW" altLang="en-US" sz="2200" b="1" dirty="0">
                    <a:solidFill>
                      <a:srgbClr val="7030A0"/>
                    </a:solidFill>
                    <a:latin typeface="Adobe 繁黑體 Std B" panose="020B0700000000000000" pitchFamily="34" charset="-120"/>
                    <a:ea typeface="Adobe 繁黑體 Std B" panose="020B0700000000000000" pitchFamily="34" charset="-120"/>
                  </a:rPr>
                  <a:t>類科</a:t>
                </a:r>
                <a:r>
                  <a:rPr lang="zh-TW" altLang="en-US" sz="2200" b="1" dirty="0">
                    <a:latin typeface="Adobe 繁黑體 Std B" panose="020B0700000000000000" pitchFamily="34" charset="-120"/>
                    <a:ea typeface="Adobe 繁黑體 Std B" panose="020B0700000000000000" pitchFamily="34" charset="-120"/>
                  </a:rPr>
                  <a:t>擬以</a:t>
                </a:r>
                <a:r>
                  <a:rPr lang="zh-TW" altLang="en-US" sz="2200" b="1" dirty="0" smtClean="0">
                    <a:solidFill>
                      <a:srgbClr val="7030A0"/>
                    </a:solidFill>
                    <a:latin typeface="Adobe 繁黑體 Std B" panose="020B0700000000000000" pitchFamily="34" charset="-120"/>
                    <a:ea typeface="Adobe 繁黑體 Std B" panose="020B0700000000000000" pitchFamily="34" charset="-120"/>
                  </a:rPr>
                  <a:t>最近</a:t>
                </a:r>
                <a:r>
                  <a:rPr lang="en-US" altLang="zh-TW" sz="2200" b="1" dirty="0" smtClean="0">
                    <a:solidFill>
                      <a:srgbClr val="FF0000"/>
                    </a:solidFill>
                    <a:latin typeface="Adobe 繁黑體 Std B" panose="020B0700000000000000" pitchFamily="34" charset="-120"/>
                    <a:ea typeface="Adobe 繁黑體 Std B" panose="020B0700000000000000" pitchFamily="34" charset="-120"/>
                  </a:rPr>
                  <a:t>6</a:t>
                </a:r>
                <a:r>
                  <a:rPr lang="zh-TW" altLang="en-US" sz="2200" b="1" dirty="0" smtClean="0">
                    <a:solidFill>
                      <a:srgbClr val="7030A0"/>
                    </a:solidFill>
                    <a:latin typeface="Adobe 繁黑體 Std B" panose="020B0700000000000000" pitchFamily="34" charset="-120"/>
                    <a:ea typeface="Adobe 繁黑體 Std B" panose="020B0700000000000000" pitchFamily="34" charset="-120"/>
                  </a:rPr>
                  <a:t>年</a:t>
                </a:r>
                <a:r>
                  <a:rPr lang="zh-TW" altLang="en-US" sz="2200" b="1" dirty="0">
                    <a:latin typeface="Adobe 繁黑體 Std B" panose="020B0700000000000000" pitchFamily="34" charset="-120"/>
                    <a:ea typeface="Adobe 繁黑體 Std B" panose="020B0700000000000000" pitchFamily="34" charset="-120"/>
                  </a:rPr>
                  <a:t>地方特考離島錄取分發區</a:t>
                </a:r>
                <a:r>
                  <a:rPr lang="zh-TW" altLang="en-US" sz="2200" b="1" dirty="0">
                    <a:solidFill>
                      <a:srgbClr val="7030A0"/>
                    </a:solidFill>
                    <a:latin typeface="Adobe 繁黑體 Std B" panose="020B0700000000000000" pitchFamily="34" charset="-120"/>
                    <a:ea typeface="Adobe 繁黑體 Std B" panose="020B0700000000000000" pitchFamily="34" charset="-120"/>
                  </a:rPr>
                  <a:t>曾提報缺額之類科</a:t>
                </a:r>
                <a:r>
                  <a:rPr lang="zh-TW" altLang="en-US" sz="2200" b="1" dirty="0">
                    <a:latin typeface="Adobe 繁黑體 Std B" panose="020B0700000000000000" pitchFamily="34" charset="-120"/>
                    <a:ea typeface="Adobe 繁黑體 Std B" panose="020B0700000000000000" pitchFamily="34" charset="-120"/>
                  </a:rPr>
                  <a:t>為設置依據</a:t>
                </a:r>
                <a:endParaRPr lang="zh-TW" altLang="zh-TW" sz="2200" dirty="0">
                  <a:latin typeface="Adobe 繁黑體 Std B" panose="020B0700000000000000" pitchFamily="34" charset="-120"/>
                  <a:ea typeface="Adobe 繁黑體 Std B" panose="020B0700000000000000" pitchFamily="34" charset="-120"/>
                </a:endParaRPr>
              </a:p>
            </p:txBody>
          </p:sp>
          <p:sp>
            <p:nvSpPr>
              <p:cNvPr id="14" name="文字方塊 13"/>
              <p:cNvSpPr txBox="1"/>
              <p:nvPr/>
            </p:nvSpPr>
            <p:spPr>
              <a:xfrm>
                <a:off x="787251" y="4563138"/>
                <a:ext cx="6128895" cy="675794"/>
              </a:xfrm>
              <a:prstGeom prst="rect">
                <a:avLst/>
              </a:prstGeom>
              <a:solidFill>
                <a:schemeClr val="accent6">
                  <a:lumMod val="40000"/>
                  <a:lumOff val="60000"/>
                </a:schemeClr>
              </a:solidFill>
              <a:ln w="38100">
                <a:noFill/>
              </a:ln>
            </p:spPr>
            <p:txBody>
              <a:bodyPr wrap="square" rtlCol="0" anchor="ctr">
                <a:spAutoFit/>
              </a:bodyPr>
              <a:lstStyle/>
              <a:p>
                <a:pPr algn="just"/>
                <a:r>
                  <a:rPr lang="zh-TW" altLang="en-US" sz="2200" dirty="0">
                    <a:latin typeface="Adobe 繁黑體 Std B" panose="020B0700000000000000" pitchFamily="34" charset="-120"/>
                    <a:ea typeface="Adobe 繁黑體 Std B" panose="020B0700000000000000" pitchFamily="34" charset="-120"/>
                  </a:rPr>
                  <a:t>四、</a:t>
                </a:r>
                <a:r>
                  <a:rPr lang="zh-TW" altLang="en-US" sz="2200" b="1" dirty="0">
                    <a:latin typeface="Adobe 繁黑體 Std B" panose="020B0700000000000000" pitchFamily="34" charset="-120"/>
                    <a:ea typeface="Adobe 繁黑體 Std B" panose="020B0700000000000000" pitchFamily="34" charset="-120"/>
                  </a:rPr>
                  <a:t>考試方式為</a:t>
                </a:r>
                <a:r>
                  <a:rPr lang="zh-TW" altLang="en-US" sz="2200" b="1" dirty="0">
                    <a:solidFill>
                      <a:srgbClr val="FF0000"/>
                    </a:solidFill>
                    <a:latin typeface="Adobe 繁黑體 Std B" panose="020B0700000000000000" pitchFamily="34" charset="-120"/>
                    <a:ea typeface="Adobe 繁黑體 Std B" panose="020B0700000000000000" pitchFamily="34" charset="-120"/>
                  </a:rPr>
                  <a:t>筆試</a:t>
                </a:r>
                <a:r>
                  <a:rPr lang="zh-TW" altLang="en-US" sz="2200" b="1" dirty="0">
                    <a:latin typeface="Adobe 繁黑體 Std B" panose="020B0700000000000000" pitchFamily="34" charset="-120"/>
                    <a:ea typeface="Adobe 繁黑體 Std B" panose="020B0700000000000000" pitchFamily="34" charset="-120"/>
                  </a:rPr>
                  <a:t>＋</a:t>
                </a:r>
                <a:r>
                  <a:rPr lang="zh-TW" altLang="en-US" sz="2200" b="1" dirty="0">
                    <a:solidFill>
                      <a:srgbClr val="FF0000"/>
                    </a:solidFill>
                    <a:latin typeface="Adobe 繁黑體 Std B" panose="020B0700000000000000" pitchFamily="34" charset="-120"/>
                    <a:ea typeface="Adobe 繁黑體 Std B" panose="020B0700000000000000" pitchFamily="34" charset="-120"/>
                  </a:rPr>
                  <a:t>口試</a:t>
                </a:r>
                <a:r>
                  <a:rPr lang="zh-TW" altLang="en-US" sz="2200" b="1" dirty="0">
                    <a:latin typeface="Adobe 繁黑體 Std B" panose="020B0700000000000000" pitchFamily="34" charset="-120"/>
                    <a:ea typeface="Adobe 繁黑體 Std B" panose="020B0700000000000000" pitchFamily="34" charset="-120"/>
                  </a:rPr>
                  <a:t>，</a:t>
                </a:r>
                <a:r>
                  <a:rPr lang="zh-TW" altLang="en-US" sz="2200" b="1" dirty="0">
                    <a:solidFill>
                      <a:srgbClr val="FF0000"/>
                    </a:solidFill>
                    <a:latin typeface="Adobe 繁黑體 Std B" panose="020B0700000000000000" pitchFamily="34" charset="-120"/>
                    <a:ea typeface="Adobe 繁黑體 Std B" panose="020B0700000000000000" pitchFamily="34" charset="-120"/>
                  </a:rPr>
                  <a:t>分二試</a:t>
                </a:r>
                <a:r>
                  <a:rPr lang="zh-TW" altLang="en-US" sz="2200" b="1" dirty="0">
                    <a:latin typeface="Adobe 繁黑體 Std B" panose="020B0700000000000000" pitchFamily="34" charset="-120"/>
                    <a:ea typeface="Adobe 繁黑體 Std B" panose="020B0700000000000000" pitchFamily="34" charset="-120"/>
                  </a:rPr>
                  <a:t>辦理</a:t>
                </a:r>
                <a:r>
                  <a:rPr lang="zh-TW" altLang="en-US" sz="2200" b="1" dirty="0" smtClean="0">
                    <a:latin typeface="Adobe 繁黑體 Std B" panose="020B0700000000000000" pitchFamily="34" charset="-120"/>
                    <a:ea typeface="Adobe 繁黑體 Std B" panose="020B0700000000000000" pitchFamily="34" charset="-120"/>
                  </a:rPr>
                  <a:t>；</a:t>
                </a:r>
                <a:r>
                  <a:rPr lang="zh-TW" altLang="en-US" sz="2200" b="1" dirty="0" smtClean="0">
                    <a:solidFill>
                      <a:srgbClr val="FF0000"/>
                    </a:solidFill>
                    <a:latin typeface="Adobe 繁黑體 Std B" panose="020B0700000000000000" pitchFamily="34" charset="-120"/>
                    <a:ea typeface="Adobe 繁黑體 Std B" panose="020B0700000000000000" pitchFamily="34" charset="-120"/>
                  </a:rPr>
                  <a:t>第一試</a:t>
                </a:r>
                <a:endParaRPr lang="en-US" altLang="zh-TW" sz="2200" b="1" dirty="0" smtClean="0">
                  <a:solidFill>
                    <a:srgbClr val="FF0000"/>
                  </a:solidFill>
                  <a:latin typeface="Adobe 繁黑體 Std B" panose="020B0700000000000000" pitchFamily="34" charset="-120"/>
                  <a:ea typeface="Adobe 繁黑體 Std B" panose="020B0700000000000000" pitchFamily="34" charset="-120"/>
                </a:endParaRPr>
              </a:p>
              <a:p>
                <a:pPr algn="just"/>
                <a:r>
                  <a:rPr lang="zh-TW" altLang="en-US" sz="2200" b="1" dirty="0">
                    <a:solidFill>
                      <a:srgbClr val="FF0000"/>
                    </a:solidFill>
                    <a:latin typeface="Adobe 繁黑體 Std B" panose="020B0700000000000000" pitchFamily="34" charset="-120"/>
                    <a:ea typeface="Adobe 繁黑體 Std B" panose="020B0700000000000000" pitchFamily="34" charset="-120"/>
                  </a:rPr>
                  <a:t> </a:t>
                </a:r>
                <a:r>
                  <a:rPr lang="zh-TW" altLang="en-US" sz="2200" b="1" dirty="0" smtClean="0">
                    <a:solidFill>
                      <a:srgbClr val="FF0000"/>
                    </a:solidFill>
                    <a:latin typeface="Adobe 繁黑體 Std B" panose="020B0700000000000000" pitchFamily="34" charset="-120"/>
                    <a:ea typeface="Adobe 繁黑體 Std B" panose="020B0700000000000000" pitchFamily="34" charset="-120"/>
                  </a:rPr>
                  <a:t>         錄取者，始得應第二試。</a:t>
                </a:r>
                <a:endParaRPr lang="en-US" altLang="zh-TW" sz="2200" b="1" dirty="0">
                  <a:solidFill>
                    <a:srgbClr val="FF0000"/>
                  </a:solidFill>
                  <a:latin typeface="Adobe 繁黑體 Std B" panose="020B0700000000000000" pitchFamily="34" charset="-120"/>
                  <a:ea typeface="Adobe 繁黑體 Std B" panose="020B0700000000000000" pitchFamily="34" charset="-120"/>
                </a:endParaRPr>
              </a:p>
            </p:txBody>
          </p:sp>
          <p:cxnSp>
            <p:nvCxnSpPr>
              <p:cNvPr id="15" name="直線單箭頭接點 14"/>
              <p:cNvCxnSpPr/>
              <p:nvPr/>
            </p:nvCxnSpPr>
            <p:spPr>
              <a:xfrm>
                <a:off x="6911163" y="4901035"/>
                <a:ext cx="880803"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流程圖: 替代處理程序 15"/>
              <p:cNvSpPr/>
              <p:nvPr/>
            </p:nvSpPr>
            <p:spPr>
              <a:xfrm>
                <a:off x="7989452" y="2701555"/>
                <a:ext cx="3144064" cy="1064567"/>
              </a:xfrm>
              <a:prstGeom prst="flowChartAlternateProcess">
                <a:avLst/>
              </a:prstGeom>
              <a:solidFill>
                <a:schemeClr val="accent3">
                  <a:lumMod val="20000"/>
                  <a:lumOff val="80000"/>
                </a:schemeClr>
              </a:solidFill>
              <a:ln w="15875" cap="flat" cmpd="sng" algn="ctr">
                <a:noFill/>
                <a:prstDash val="solid"/>
              </a:ln>
              <a:effectLst/>
            </p:spPr>
            <p:txBody>
              <a:bodyPr rtlCol="0" anchor="ctr"/>
              <a:lstStyle/>
              <a:p>
                <a:pPr algn="just" defTabSz="914400">
                  <a:spcBef>
                    <a:spcPts val="600"/>
                  </a:spcBef>
                  <a:spcAft>
                    <a:spcPts val="600"/>
                  </a:spcAft>
                  <a:defRPr/>
                </a:pPr>
                <a:r>
                  <a:rPr kumimoji="0" lang="zh-TW" altLang="en-US" sz="2200" b="1" i="0" u="none" strike="noStrike" kern="0" cap="none" spc="0" normalizeH="0" baseline="0" noProof="0" dirty="0">
                    <a:ln>
                      <a:noFill/>
                    </a:ln>
                    <a:solidFill>
                      <a:srgbClr val="7030A0"/>
                    </a:solidFill>
                    <a:effectLst/>
                    <a:uLnTx/>
                    <a:uFillTx/>
                    <a:latin typeface="Adobe 繁黑體 Std B" panose="020B0700000000000000" pitchFamily="34" charset="-120"/>
                    <a:ea typeface="Adobe 繁黑體 Std B" panose="020B0700000000000000" pitchFamily="34" charset="-120"/>
                  </a:rPr>
                  <a:t>第一試筆試</a:t>
                </a:r>
                <a:r>
                  <a:rPr kumimoji="0" lang="zh-TW" altLang="en-US" sz="2200" b="1" i="0" u="none" strike="noStrike" kern="0" cap="none" spc="0" normalizeH="0" baseline="0" noProof="0" dirty="0">
                    <a:ln>
                      <a:noFill/>
                    </a:ln>
                    <a:effectLst/>
                    <a:uLnTx/>
                    <a:uFillTx/>
                    <a:latin typeface="Adobe 繁黑體 Std B" panose="020B0700000000000000" pitchFamily="34" charset="-120"/>
                    <a:ea typeface="Adobe 繁黑體 Std B" panose="020B0700000000000000" pitchFamily="34" charset="-120"/>
                  </a:rPr>
                  <a:t>成績占考試總</a:t>
                </a:r>
                <a:r>
                  <a:rPr kumimoji="0" lang="zh-TW" altLang="en-US" sz="2200" b="1" i="0" u="none" strike="noStrike" kern="0" cap="none" spc="0" normalizeH="0" baseline="0" noProof="0" dirty="0" smtClean="0">
                    <a:ln>
                      <a:noFill/>
                    </a:ln>
                    <a:effectLst/>
                    <a:uLnTx/>
                    <a:uFillTx/>
                    <a:latin typeface="Adobe 繁黑體 Std B" panose="020B0700000000000000" pitchFamily="34" charset="-120"/>
                    <a:ea typeface="Adobe 繁黑體 Std B" panose="020B0700000000000000" pitchFamily="34" charset="-120"/>
                  </a:rPr>
                  <a:t>成績</a:t>
                </a:r>
                <a:r>
                  <a:rPr lang="en-US" altLang="zh-TW" sz="2200" b="1" kern="0" dirty="0" smtClean="0">
                    <a:solidFill>
                      <a:srgbClr val="FF0000"/>
                    </a:solidFill>
                    <a:latin typeface="Adobe 繁黑體 Std B" panose="020B0700000000000000" pitchFamily="34" charset="-120"/>
                    <a:ea typeface="Adobe 繁黑體 Std B" panose="020B0700000000000000" pitchFamily="34" charset="-120"/>
                  </a:rPr>
                  <a:t>60</a:t>
                </a:r>
                <a:r>
                  <a:rPr lang="zh-TW" altLang="en-US" sz="2200" b="1" kern="0" dirty="0" smtClean="0">
                    <a:solidFill>
                      <a:srgbClr val="FF0000"/>
                    </a:solidFill>
                    <a:latin typeface="Adobe 繁黑體 Std B" panose="020B0700000000000000" pitchFamily="34" charset="-120"/>
                    <a:ea typeface="Adobe 繁黑體 Std B" panose="020B0700000000000000" pitchFamily="34" charset="-120"/>
                  </a:rPr>
                  <a:t>％</a:t>
                </a:r>
                <a:endParaRPr lang="en-US" altLang="zh-TW" sz="2200" b="1" kern="0" dirty="0">
                  <a:solidFill>
                    <a:srgbClr val="FF0000"/>
                  </a:solidFill>
                  <a:latin typeface="Adobe 繁黑體 Std B" panose="020B0700000000000000" pitchFamily="34" charset="-120"/>
                  <a:ea typeface="Adobe 繁黑體 Std B" panose="020B0700000000000000" pitchFamily="34" charset="-120"/>
                </a:endParaRPr>
              </a:p>
            </p:txBody>
          </p:sp>
          <p:sp>
            <p:nvSpPr>
              <p:cNvPr id="17" name="左中括弧 16"/>
              <p:cNvSpPr/>
              <p:nvPr/>
            </p:nvSpPr>
            <p:spPr>
              <a:xfrm>
                <a:off x="7792626" y="3240893"/>
                <a:ext cx="192503" cy="208915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C00000"/>
                  </a:solidFill>
                </a:endParaRPr>
              </a:p>
            </p:txBody>
          </p:sp>
          <p:sp>
            <p:nvSpPr>
              <p:cNvPr id="18" name="流程圖: 替代處理程序 17"/>
              <p:cNvSpPr/>
              <p:nvPr/>
            </p:nvSpPr>
            <p:spPr>
              <a:xfrm>
                <a:off x="8009089" y="3862264"/>
                <a:ext cx="3104787" cy="1020839"/>
              </a:xfrm>
              <a:prstGeom prst="flowChartAlternateProcess">
                <a:avLst/>
              </a:prstGeom>
              <a:solidFill>
                <a:schemeClr val="accent3">
                  <a:lumMod val="20000"/>
                  <a:lumOff val="80000"/>
                </a:schemeClr>
              </a:solidFill>
              <a:ln w="15875" cap="flat" cmpd="sng" algn="ctr">
                <a:noFill/>
                <a:prstDash val="solid"/>
              </a:ln>
              <a:effectLst/>
            </p:spPr>
            <p:txBody>
              <a:bodyPr rtlCol="0" anchor="ctr"/>
              <a:lstStyle/>
              <a:p>
                <a:pPr algn="just" defTabSz="914400">
                  <a:spcBef>
                    <a:spcPts val="300"/>
                  </a:spcBef>
                  <a:spcAft>
                    <a:spcPts val="300"/>
                  </a:spcAft>
                  <a:defRPr/>
                </a:pPr>
                <a:r>
                  <a:rPr kumimoji="0" lang="zh-TW" altLang="en-US" sz="2200" b="1" i="0" u="none" strike="noStrike" kern="0" cap="none" spc="0" normalizeH="0" baseline="0" noProof="0" dirty="0">
                    <a:ln>
                      <a:noFill/>
                    </a:ln>
                    <a:solidFill>
                      <a:srgbClr val="7030A0"/>
                    </a:solidFill>
                    <a:effectLst/>
                    <a:uLnTx/>
                    <a:uFillTx/>
                    <a:latin typeface="Adobe 繁黑體 Std B" panose="020B0700000000000000" pitchFamily="34" charset="-120"/>
                    <a:ea typeface="Adobe 繁黑體 Std B" panose="020B0700000000000000" pitchFamily="34" charset="-120"/>
                  </a:rPr>
                  <a:t>第二試口試</a:t>
                </a:r>
                <a:r>
                  <a:rPr kumimoji="0" lang="zh-TW" altLang="en-US" sz="2200" b="1" i="0" u="none" strike="noStrike" kern="0" cap="none" spc="0" normalizeH="0" baseline="0" noProof="0" dirty="0">
                    <a:ln>
                      <a:noFill/>
                    </a:ln>
                    <a:effectLst/>
                    <a:uLnTx/>
                    <a:uFillTx/>
                    <a:latin typeface="Adobe 繁黑體 Std B" panose="020B0700000000000000" pitchFamily="34" charset="-120"/>
                    <a:ea typeface="Adobe 繁黑體 Std B" panose="020B0700000000000000" pitchFamily="34" charset="-120"/>
                  </a:rPr>
                  <a:t>成績占考試總</a:t>
                </a:r>
                <a:r>
                  <a:rPr kumimoji="0" lang="zh-TW" altLang="en-US" sz="2200" b="1" i="0" u="none" strike="noStrike" kern="0" cap="none" spc="0" normalizeH="0" baseline="0" noProof="0" dirty="0" smtClean="0">
                    <a:ln>
                      <a:noFill/>
                    </a:ln>
                    <a:effectLst/>
                    <a:uLnTx/>
                    <a:uFillTx/>
                    <a:latin typeface="Adobe 繁黑體 Std B" panose="020B0700000000000000" pitchFamily="34" charset="-120"/>
                    <a:ea typeface="Adobe 繁黑體 Std B" panose="020B0700000000000000" pitchFamily="34" charset="-120"/>
                  </a:rPr>
                  <a:t>成績</a:t>
                </a:r>
                <a:r>
                  <a:rPr lang="en-US" altLang="zh-TW" sz="2200" b="1" kern="0" dirty="0" smtClean="0">
                    <a:solidFill>
                      <a:srgbClr val="FF0000"/>
                    </a:solidFill>
                    <a:latin typeface="Adobe 繁黑體 Std B" panose="020B0700000000000000" pitchFamily="34" charset="-120"/>
                    <a:ea typeface="Adobe 繁黑體 Std B" panose="020B0700000000000000" pitchFamily="34" charset="-120"/>
                  </a:rPr>
                  <a:t>40</a:t>
                </a:r>
                <a:r>
                  <a:rPr lang="zh-TW" altLang="en-US" sz="2200" b="1" kern="0" dirty="0" smtClean="0">
                    <a:solidFill>
                      <a:srgbClr val="FF0000"/>
                    </a:solidFill>
                    <a:latin typeface="Adobe 繁黑體 Std B" panose="020B0700000000000000" pitchFamily="34" charset="-120"/>
                    <a:ea typeface="Adobe 繁黑體 Std B" panose="020B0700000000000000" pitchFamily="34" charset="-120"/>
                  </a:rPr>
                  <a:t>％</a:t>
                </a:r>
                <a:endParaRPr lang="en-US" altLang="zh-TW" sz="2200" b="1" kern="0" dirty="0">
                  <a:solidFill>
                    <a:srgbClr val="FF0000"/>
                  </a:solidFill>
                  <a:latin typeface="Adobe 繁黑體 Std B" panose="020B0700000000000000" pitchFamily="34" charset="-120"/>
                  <a:ea typeface="Adobe 繁黑體 Std B" panose="020B0700000000000000" pitchFamily="34" charset="-120"/>
                </a:endParaRPr>
              </a:p>
            </p:txBody>
          </p:sp>
          <p:sp>
            <p:nvSpPr>
              <p:cNvPr id="19" name="流程圖: 替代處理程序 18"/>
              <p:cNvSpPr/>
              <p:nvPr/>
            </p:nvSpPr>
            <p:spPr>
              <a:xfrm>
                <a:off x="7985128" y="5048756"/>
                <a:ext cx="3113870" cy="810552"/>
              </a:xfrm>
              <a:prstGeom prst="flowChartAlternateProcess">
                <a:avLst/>
              </a:prstGeom>
              <a:solidFill>
                <a:schemeClr val="accent3">
                  <a:lumMod val="20000"/>
                  <a:lumOff val="80000"/>
                </a:schemeClr>
              </a:solidFill>
              <a:ln w="15875" cap="flat" cmpd="sng" algn="ctr">
                <a:noFill/>
                <a:prstDash val="solid"/>
              </a:ln>
              <a:effectLst/>
            </p:spPr>
            <p:txBody>
              <a:bodyPr rtlCol="0" anchor="ctr"/>
              <a:lstStyle/>
              <a:p>
                <a:pPr algn="just" defTabSz="914400">
                  <a:spcAft>
                    <a:spcPts val="600"/>
                  </a:spcAft>
                  <a:defRPr/>
                </a:pPr>
                <a:r>
                  <a:rPr lang="zh-TW" altLang="en-US" sz="2200" b="1" dirty="0">
                    <a:solidFill>
                      <a:srgbClr val="FF0000"/>
                    </a:solidFill>
                    <a:latin typeface="Adobe 繁黑體 Std B" panose="020B0700000000000000" pitchFamily="34" charset="-120"/>
                    <a:ea typeface="Adobe 繁黑體 Std B" panose="020B0700000000000000" pitchFamily="34" charset="-120"/>
                  </a:rPr>
                  <a:t>筆試</a:t>
                </a:r>
                <a:r>
                  <a:rPr lang="zh-TW" altLang="en-US" sz="2200" b="1" dirty="0">
                    <a:latin typeface="Adobe 繁黑體 Std B" panose="020B0700000000000000" pitchFamily="34" charset="-120"/>
                    <a:ea typeface="Adobe 繁黑體 Std B" panose="020B0700000000000000" pitchFamily="34" charset="-120"/>
                  </a:rPr>
                  <a:t>在</a:t>
                </a:r>
                <a:r>
                  <a:rPr lang="zh-TW" altLang="en-US" sz="2200" b="1" dirty="0">
                    <a:solidFill>
                      <a:srgbClr val="FF0000"/>
                    </a:solidFill>
                    <a:latin typeface="Adobe 繁黑體 Std B" panose="020B0700000000000000" pitchFamily="34" charset="-120"/>
                    <a:ea typeface="Adobe 繁黑體 Std B" panose="020B0700000000000000" pitchFamily="34" charset="-120"/>
                  </a:rPr>
                  <a:t>離島</a:t>
                </a:r>
                <a:r>
                  <a:rPr lang="en-US" altLang="zh-TW" sz="2200" b="1" dirty="0">
                    <a:solidFill>
                      <a:srgbClr val="FF0000"/>
                    </a:solidFill>
                    <a:latin typeface="Adobe 繁黑體 Std B" panose="020B0700000000000000" pitchFamily="34" charset="-120"/>
                    <a:ea typeface="Adobe 繁黑體 Std B" panose="020B0700000000000000" pitchFamily="34" charset="-120"/>
                  </a:rPr>
                  <a:t>3</a:t>
                </a:r>
                <a:r>
                  <a:rPr lang="zh-TW" altLang="en-US" sz="2200" b="1" dirty="0">
                    <a:solidFill>
                      <a:srgbClr val="FF0000"/>
                    </a:solidFill>
                    <a:latin typeface="Adobe 繁黑體 Std B" panose="020B0700000000000000" pitchFamily="34" charset="-120"/>
                    <a:ea typeface="Adobe 繁黑體 Std B" panose="020B0700000000000000" pitchFamily="34" charset="-120"/>
                  </a:rPr>
                  <a:t>縣</a:t>
                </a:r>
                <a:r>
                  <a:rPr lang="zh-TW" altLang="en-US" sz="2200" b="1" dirty="0" smtClean="0">
                    <a:latin typeface="Adobe 繁黑體 Std B" panose="020B0700000000000000" pitchFamily="34" charset="-120"/>
                    <a:ea typeface="Adobe 繁黑體 Std B" panose="020B0700000000000000" pitchFamily="34" charset="-120"/>
                  </a:rPr>
                  <a:t>舉行</a:t>
                </a:r>
                <a:endParaRPr kumimoji="0" lang="zh-TW" altLang="en-US" sz="2200" b="1" i="0" u="none" strike="noStrike" kern="0" cap="none" spc="0" normalizeH="0" baseline="0" noProof="0" dirty="0">
                  <a:ln>
                    <a:noFill/>
                  </a:ln>
                  <a:effectLst/>
                  <a:uLnTx/>
                  <a:uFillTx/>
                  <a:latin typeface="Adobe 繁黑體 Std B" panose="020B0700000000000000" pitchFamily="34" charset="-120"/>
                  <a:ea typeface="Adobe 繁黑體 Std B" panose="020B0700000000000000" pitchFamily="34" charset="-120"/>
                </a:endParaRPr>
              </a:p>
            </p:txBody>
          </p:sp>
        </p:grpSp>
        <p:cxnSp>
          <p:nvCxnSpPr>
            <p:cNvPr id="45" name="直線接點 44"/>
            <p:cNvCxnSpPr>
              <a:endCxn id="7" idx="1"/>
            </p:cNvCxnSpPr>
            <p:nvPr/>
          </p:nvCxnSpPr>
          <p:spPr>
            <a:xfrm>
              <a:off x="492556" y="2720995"/>
              <a:ext cx="29371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a:off x="486927" y="4173662"/>
              <a:ext cx="29371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2709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cxnSp>
        <p:nvCxnSpPr>
          <p:cNvPr id="77" name="直線接點 76"/>
          <p:cNvCxnSpPr/>
          <p:nvPr/>
        </p:nvCxnSpPr>
        <p:spPr>
          <a:xfrm>
            <a:off x="8082940" y="3061430"/>
            <a:ext cx="2898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流程圖: 替代處理程序 82"/>
          <p:cNvSpPr/>
          <p:nvPr/>
        </p:nvSpPr>
        <p:spPr>
          <a:xfrm>
            <a:off x="9908473" y="3402094"/>
            <a:ext cx="1024172" cy="554235"/>
          </a:xfrm>
          <a:prstGeom prst="flowChartAlternateProces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Adobe 繁黑體 Std B" panose="020B0700000000000000" pitchFamily="34" charset="-120"/>
                <a:ea typeface="Adobe 繁黑體 Std B" panose="020B0700000000000000" pitchFamily="34" charset="-120"/>
              </a:rPr>
              <a:t>技術類</a:t>
            </a:r>
          </a:p>
        </p:txBody>
      </p:sp>
      <p:sp>
        <p:nvSpPr>
          <p:cNvPr id="5" name="投影片編號版面配置區 4"/>
          <p:cNvSpPr>
            <a:spLocks noGrp="1"/>
          </p:cNvSpPr>
          <p:nvPr>
            <p:ph type="sldNum" sz="quarter" idx="12"/>
          </p:nvPr>
        </p:nvSpPr>
        <p:spPr>
          <a:xfrm>
            <a:off x="11439938" y="6218711"/>
            <a:ext cx="631223" cy="365125"/>
          </a:xfrm>
        </p:spPr>
        <p:txBody>
          <a:bodyPr/>
          <a:lstStyle/>
          <a:p>
            <a:fld id="{517814F9-BBE9-48E3-9C5C-39AEFA1A2946}" type="slidenum">
              <a:rPr lang="zh-CN" altLang="en-US" smtClean="0">
                <a:solidFill>
                  <a:schemeClr val="tx1"/>
                </a:solidFill>
              </a:rPr>
              <a:t>6</a:t>
            </a:fld>
            <a:endParaRPr lang="zh-CN" altLang="en-US" dirty="0">
              <a:solidFill>
                <a:schemeClr val="tx1"/>
              </a:solidFill>
            </a:endParaRPr>
          </a:p>
        </p:txBody>
      </p:sp>
      <p:grpSp>
        <p:nvGrpSpPr>
          <p:cNvPr id="15" name="群組 14"/>
          <p:cNvGrpSpPr/>
          <p:nvPr/>
        </p:nvGrpSpPr>
        <p:grpSpPr>
          <a:xfrm>
            <a:off x="86569" y="-13855"/>
            <a:ext cx="11921129" cy="6150570"/>
            <a:chOff x="159913" y="255763"/>
            <a:chExt cx="11921129" cy="6150570"/>
          </a:xfrm>
        </p:grpSpPr>
        <p:sp>
          <p:nvSpPr>
            <p:cNvPr id="4" name="流程圖: 結束點 3"/>
            <p:cNvSpPr/>
            <p:nvPr/>
          </p:nvSpPr>
          <p:spPr>
            <a:xfrm>
              <a:off x="159913" y="2094201"/>
              <a:ext cx="528374" cy="1990725"/>
            </a:xfrm>
            <a:prstGeom prst="flowChartTerminator">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2500" b="1" dirty="0" smtClean="0">
                  <a:solidFill>
                    <a:schemeClr val="tx1"/>
                  </a:solidFill>
                  <a:latin typeface="微軟正黑體" panose="020B0604030504040204" pitchFamily="34" charset="-120"/>
                  <a:ea typeface="微軟正黑體" panose="020B0604030504040204" pitchFamily="34" charset="-120"/>
                </a:rPr>
                <a:t>實施架構</a:t>
              </a:r>
              <a:endParaRPr lang="zh-TW" altLang="en-US" sz="2500" b="1" dirty="0">
                <a:solidFill>
                  <a:schemeClr val="tx1"/>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678286" y="255763"/>
              <a:ext cx="11402756" cy="6150570"/>
              <a:chOff x="678286" y="139333"/>
              <a:chExt cx="11402756" cy="6150570"/>
            </a:xfrm>
          </p:grpSpPr>
          <p:sp>
            <p:nvSpPr>
              <p:cNvPr id="72" name="流程圖: 結束點 71"/>
              <p:cNvSpPr/>
              <p:nvPr/>
            </p:nvSpPr>
            <p:spPr>
              <a:xfrm>
                <a:off x="7424777" y="2793942"/>
                <a:ext cx="745434" cy="450359"/>
              </a:xfrm>
              <a:prstGeom prst="flowChartTerminator">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Adobe 繁黑體 Std B" panose="020B0700000000000000" pitchFamily="34" charset="-120"/>
                    <a:ea typeface="Adobe 繁黑體 Std B" panose="020B0700000000000000" pitchFamily="34" charset="-120"/>
                  </a:rPr>
                  <a:t>三等</a:t>
                </a:r>
              </a:p>
            </p:txBody>
          </p:sp>
          <p:sp>
            <p:nvSpPr>
              <p:cNvPr id="73" name="流程圖: 結束點 72"/>
              <p:cNvSpPr/>
              <p:nvPr/>
            </p:nvSpPr>
            <p:spPr>
              <a:xfrm>
                <a:off x="7424777" y="5836970"/>
                <a:ext cx="745434" cy="450359"/>
              </a:xfrm>
              <a:prstGeom prst="flowChartTerminator">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Adobe 繁黑體 Std B" panose="020B0700000000000000" pitchFamily="34" charset="-120"/>
                    <a:ea typeface="Adobe 繁黑體 Std B" panose="020B0700000000000000" pitchFamily="34" charset="-120"/>
                  </a:rPr>
                  <a:t>四等</a:t>
                </a:r>
              </a:p>
            </p:txBody>
          </p:sp>
          <p:grpSp>
            <p:nvGrpSpPr>
              <p:cNvPr id="32" name="群組 31"/>
              <p:cNvGrpSpPr/>
              <p:nvPr/>
            </p:nvGrpSpPr>
            <p:grpSpPr>
              <a:xfrm>
                <a:off x="678286" y="139333"/>
                <a:ext cx="11402756" cy="6150570"/>
                <a:chOff x="653899" y="116359"/>
                <a:chExt cx="11402756" cy="6150570"/>
              </a:xfrm>
            </p:grpSpPr>
            <p:sp>
              <p:nvSpPr>
                <p:cNvPr id="8" name="文字方塊 7"/>
                <p:cNvSpPr txBox="1"/>
                <p:nvPr/>
              </p:nvSpPr>
              <p:spPr>
                <a:xfrm>
                  <a:off x="10201862" y="234167"/>
                  <a:ext cx="1627578" cy="338554"/>
                </a:xfrm>
                <a:prstGeom prst="rect">
                  <a:avLst/>
                </a:prstGeom>
                <a:noFill/>
              </p:spPr>
              <p:txBody>
                <a:bodyPr wrap="square" rtlCol="0">
                  <a:spAutoFit/>
                </a:bodyPr>
                <a:lstStyle/>
                <a:p>
                  <a:pPr algn="just"/>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占該科目</a:t>
                  </a:r>
                  <a:r>
                    <a:rPr lang="en-US" altLang="zh-TW" sz="1600" b="1" dirty="0">
                      <a:latin typeface="微軟正黑體" panose="020B0604030504040204" pitchFamily="34" charset="-120"/>
                      <a:ea typeface="微軟正黑體" panose="020B0604030504040204" pitchFamily="34" charset="-120"/>
                    </a:rPr>
                    <a:t>40</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029087" y="5866819"/>
                  <a:ext cx="2307225" cy="400110"/>
                </a:xfrm>
                <a:prstGeom prst="rect">
                  <a:avLst/>
                </a:prstGeom>
                <a:solidFill>
                  <a:schemeClr val="accent1">
                    <a:lumMod val="40000"/>
                    <a:lumOff val="60000"/>
                  </a:schemeClr>
                </a:solidFill>
                <a:ln w="28575">
                  <a:solidFill>
                    <a:srgbClr val="FF0000"/>
                  </a:solidFill>
                </a:ln>
              </p:spPr>
              <p:txBody>
                <a:bodyPr wrap="square" rtlCol="0">
                  <a:spAutoFit/>
                </a:bodyPr>
                <a:lstStyle/>
                <a:p>
                  <a:pPr algn="just"/>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占總</a:t>
                  </a:r>
                  <a:r>
                    <a:rPr lang="zh-TW" altLang="en-US" sz="2000" b="1" dirty="0" smtClean="0">
                      <a:solidFill>
                        <a:srgbClr val="FF0000"/>
                      </a:solidFill>
                      <a:latin typeface="微軟正黑體" panose="020B0604030504040204" pitchFamily="34" charset="-120"/>
                      <a:ea typeface="微軟正黑體" panose="020B0604030504040204" pitchFamily="34" charset="-120"/>
                    </a:rPr>
                    <a:t>成績</a:t>
                  </a:r>
                  <a:r>
                    <a:rPr lang="en-US" altLang="zh-TW" sz="2000" b="1" dirty="0">
                      <a:solidFill>
                        <a:srgbClr val="FF0000"/>
                      </a:solidFill>
                      <a:latin typeface="微軟正黑體" panose="020B0604030504040204" pitchFamily="34" charset="-120"/>
                      <a:ea typeface="微軟正黑體" panose="020B0604030504040204" pitchFamily="34" charset="-120"/>
                    </a:rPr>
                    <a:t>4</a:t>
                  </a:r>
                  <a:r>
                    <a:rPr lang="en-US" altLang="zh-TW" sz="2000" b="1" dirty="0" smtClean="0">
                      <a:solidFill>
                        <a:srgbClr val="FF0000"/>
                      </a:solidFill>
                      <a:latin typeface="微軟正黑體" panose="020B0604030504040204" pitchFamily="34" charset="-120"/>
                      <a:ea typeface="微軟正黑體" panose="020B0604030504040204" pitchFamily="34" charset="-120"/>
                    </a:rPr>
                    <a:t>0%】</a:t>
                  </a:r>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0179032" y="798958"/>
                  <a:ext cx="1650408" cy="338554"/>
                </a:xfrm>
                <a:prstGeom prst="rect">
                  <a:avLst/>
                </a:prstGeom>
                <a:noFill/>
              </p:spPr>
              <p:txBody>
                <a:bodyPr wrap="square" rtlCol="0">
                  <a:spAutoFit/>
                </a:bodyPr>
                <a:lstStyle/>
                <a:p>
                  <a:pPr algn="ct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占該科目</a:t>
                  </a:r>
                  <a:r>
                    <a:rPr lang="en-US" altLang="zh-TW" sz="1600" b="1" dirty="0">
                      <a:latin typeface="微軟正黑體" panose="020B0604030504040204" pitchFamily="34" charset="-120"/>
                      <a:ea typeface="微軟正黑體" panose="020B0604030504040204" pitchFamily="34" charset="-120"/>
                    </a:rPr>
                    <a:t>40</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p>
              </p:txBody>
            </p:sp>
            <p:sp>
              <p:nvSpPr>
                <p:cNvPr id="11" name="文字方塊 10"/>
                <p:cNvSpPr txBox="1"/>
                <p:nvPr/>
              </p:nvSpPr>
              <p:spPr>
                <a:xfrm>
                  <a:off x="10201861" y="1432572"/>
                  <a:ext cx="1715629" cy="338554"/>
                </a:xfrm>
                <a:prstGeom prst="rect">
                  <a:avLst/>
                </a:prstGeom>
                <a:noFill/>
              </p:spPr>
              <p:txBody>
                <a:bodyPr wrap="square" rtlCol="0">
                  <a:spAutoFit/>
                </a:bodyPr>
                <a:lstStyle/>
                <a:p>
                  <a:pPr algn="just"/>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占該科目</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13" name="流程圖: 替代處理程序 12"/>
                <p:cNvSpPr/>
                <p:nvPr/>
              </p:nvSpPr>
              <p:spPr>
                <a:xfrm>
                  <a:off x="9069915" y="116359"/>
                  <a:ext cx="1200150" cy="466725"/>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b="1" dirty="0">
                      <a:solidFill>
                        <a:schemeClr val="tx1"/>
                      </a:solidFill>
                      <a:latin typeface="微軟正黑體" panose="020B0604030504040204" pitchFamily="34" charset="-120"/>
                      <a:ea typeface="微軟正黑體" panose="020B0604030504040204" pitchFamily="34" charset="-120"/>
                    </a:rPr>
                    <a:t>作文</a:t>
                  </a:r>
                </a:p>
              </p:txBody>
            </p:sp>
            <p:cxnSp>
              <p:nvCxnSpPr>
                <p:cNvPr id="16" name="直線單箭頭接點 15"/>
                <p:cNvCxnSpPr/>
                <p:nvPr/>
              </p:nvCxnSpPr>
              <p:spPr>
                <a:xfrm flipV="1">
                  <a:off x="2675683" y="5345716"/>
                  <a:ext cx="771525" cy="21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V="1">
                  <a:off x="653899" y="3033966"/>
                  <a:ext cx="280764" cy="2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左中括弧 17"/>
                <p:cNvSpPr/>
                <p:nvPr/>
              </p:nvSpPr>
              <p:spPr>
                <a:xfrm>
                  <a:off x="934886" y="1466638"/>
                  <a:ext cx="256279" cy="389944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流程圖: 結束點 18"/>
                <p:cNvSpPr/>
                <p:nvPr/>
              </p:nvSpPr>
              <p:spPr>
                <a:xfrm>
                  <a:off x="1191979" y="1017250"/>
                  <a:ext cx="1552576" cy="888299"/>
                </a:xfrm>
                <a:prstGeom prst="flowChartTermina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sz="2500" b="1" dirty="0">
                      <a:solidFill>
                        <a:schemeClr val="tx1"/>
                      </a:solidFill>
                      <a:latin typeface="微軟正黑體" panose="020B0604030504040204" pitchFamily="34" charset="-120"/>
                      <a:ea typeface="微軟正黑體" panose="020B0604030504040204" pitchFamily="34" charset="-120"/>
                    </a:rPr>
                    <a:t>第</a:t>
                  </a:r>
                  <a:r>
                    <a:rPr lang="zh-TW" altLang="en-US" sz="2600" b="1" dirty="0">
                      <a:solidFill>
                        <a:srgbClr val="C00000"/>
                      </a:solidFill>
                      <a:latin typeface="微軟正黑體" panose="020B0604030504040204" pitchFamily="34" charset="-120"/>
                      <a:ea typeface="微軟正黑體" panose="020B0604030504040204" pitchFamily="34" charset="-120"/>
                    </a:rPr>
                    <a:t>一</a:t>
                  </a:r>
                  <a:r>
                    <a:rPr lang="zh-TW" altLang="en-US" sz="2500" b="1" dirty="0">
                      <a:solidFill>
                        <a:schemeClr val="tx1"/>
                      </a:solidFill>
                      <a:latin typeface="微軟正黑體" panose="020B0604030504040204" pitchFamily="34" charset="-120"/>
                      <a:ea typeface="微軟正黑體" panose="020B0604030504040204" pitchFamily="34" charset="-120"/>
                    </a:rPr>
                    <a:t>試</a:t>
                  </a:r>
                  <a:r>
                    <a:rPr lang="zh-TW" altLang="en-US" sz="2600" b="1" dirty="0">
                      <a:solidFill>
                        <a:srgbClr val="C00000"/>
                      </a:solidFill>
                      <a:latin typeface="微軟正黑體" panose="020B0604030504040204" pitchFamily="34" charset="-120"/>
                      <a:ea typeface="微軟正黑體" panose="020B0604030504040204" pitchFamily="34" charset="-120"/>
                    </a:rPr>
                    <a:t>筆試</a:t>
                  </a:r>
                </a:p>
              </p:txBody>
            </p:sp>
            <p:sp>
              <p:nvSpPr>
                <p:cNvPr id="20" name="流程圖: 結束點 19"/>
                <p:cNvSpPr/>
                <p:nvPr/>
              </p:nvSpPr>
              <p:spPr>
                <a:xfrm>
                  <a:off x="1211214" y="4876412"/>
                  <a:ext cx="1464469" cy="938607"/>
                </a:xfrm>
                <a:prstGeom prst="flowChartTermina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TW" altLang="en-US" sz="2500" b="1" dirty="0">
                      <a:solidFill>
                        <a:schemeClr val="tx1"/>
                      </a:solidFill>
                      <a:latin typeface="微軟正黑體" panose="020B0604030504040204" pitchFamily="34" charset="-120"/>
                      <a:ea typeface="微軟正黑體" panose="020B0604030504040204" pitchFamily="34" charset="-120"/>
                    </a:rPr>
                    <a:t>第</a:t>
                  </a:r>
                  <a:r>
                    <a:rPr lang="zh-TW" altLang="en-US" sz="2600" b="1" dirty="0">
                      <a:solidFill>
                        <a:srgbClr val="C00000"/>
                      </a:solidFill>
                      <a:latin typeface="微軟正黑體" panose="020B0604030504040204" pitchFamily="34" charset="-120"/>
                      <a:ea typeface="微軟正黑體" panose="020B0604030504040204" pitchFamily="34" charset="-120"/>
                    </a:rPr>
                    <a:t>二</a:t>
                  </a:r>
                  <a:r>
                    <a:rPr lang="zh-TW" altLang="en-US" sz="2500" b="1" dirty="0">
                      <a:solidFill>
                        <a:schemeClr val="tx1"/>
                      </a:solidFill>
                      <a:latin typeface="微軟正黑體" panose="020B0604030504040204" pitchFamily="34" charset="-120"/>
                      <a:ea typeface="微軟正黑體" panose="020B0604030504040204" pitchFamily="34" charset="-120"/>
                    </a:rPr>
                    <a:t>試</a:t>
                  </a:r>
                  <a:r>
                    <a:rPr lang="zh-TW" altLang="en-US" sz="2600" b="1" dirty="0">
                      <a:solidFill>
                        <a:srgbClr val="C00000"/>
                      </a:solidFill>
                      <a:latin typeface="微軟正黑體" panose="020B0604030504040204" pitchFamily="34" charset="-120"/>
                      <a:ea typeface="微軟正黑體" panose="020B0604030504040204" pitchFamily="34" charset="-120"/>
                    </a:rPr>
                    <a:t>口試</a:t>
                  </a:r>
                </a:p>
              </p:txBody>
            </p:sp>
            <p:cxnSp>
              <p:nvCxnSpPr>
                <p:cNvPr id="21" name="直線單箭頭接點 20"/>
                <p:cNvCxnSpPr>
                  <a:stCxn id="19" idx="3"/>
                </p:cNvCxnSpPr>
                <p:nvPr/>
              </p:nvCxnSpPr>
              <p:spPr>
                <a:xfrm>
                  <a:off x="2744555" y="1461400"/>
                  <a:ext cx="673740" cy="523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左中括弧 21"/>
                <p:cNvSpPr/>
                <p:nvPr/>
              </p:nvSpPr>
              <p:spPr>
                <a:xfrm>
                  <a:off x="3418295" y="838748"/>
                  <a:ext cx="132159" cy="2774396"/>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圓角矩形 22"/>
                <p:cNvSpPr/>
                <p:nvPr/>
              </p:nvSpPr>
              <p:spPr>
                <a:xfrm>
                  <a:off x="3550454" y="533950"/>
                  <a:ext cx="1619251" cy="59055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00" b="1" dirty="0">
                      <a:solidFill>
                        <a:schemeClr val="tx1"/>
                      </a:solidFill>
                      <a:latin typeface="微軟正黑體" panose="020B0604030504040204" pitchFamily="34" charset="-120"/>
                      <a:ea typeface="微軟正黑體" panose="020B0604030504040204" pitchFamily="34" charset="-120"/>
                    </a:rPr>
                    <a:t>普通科目</a:t>
                  </a:r>
                </a:p>
              </p:txBody>
            </p:sp>
            <p:sp>
              <p:nvSpPr>
                <p:cNvPr id="24" name="圓角矩形 23"/>
                <p:cNvSpPr/>
                <p:nvPr/>
              </p:nvSpPr>
              <p:spPr>
                <a:xfrm>
                  <a:off x="3550453" y="3259199"/>
                  <a:ext cx="1619251" cy="59055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00" b="1" dirty="0">
                      <a:solidFill>
                        <a:schemeClr val="tx1"/>
                      </a:solidFill>
                      <a:latin typeface="微軟正黑體" panose="020B0604030504040204" pitchFamily="34" charset="-120"/>
                      <a:ea typeface="微軟正黑體" panose="020B0604030504040204" pitchFamily="34" charset="-120"/>
                    </a:rPr>
                    <a:t>專業科目</a:t>
                  </a:r>
                </a:p>
              </p:txBody>
            </p:sp>
            <p:cxnSp>
              <p:nvCxnSpPr>
                <p:cNvPr id="25" name="直線單箭頭接點 24"/>
                <p:cNvCxnSpPr/>
                <p:nvPr/>
              </p:nvCxnSpPr>
              <p:spPr>
                <a:xfrm>
                  <a:off x="5169704" y="848273"/>
                  <a:ext cx="704850" cy="95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橢圓 25"/>
                <p:cNvSpPr/>
                <p:nvPr/>
              </p:nvSpPr>
              <p:spPr>
                <a:xfrm>
                  <a:off x="5874554" y="234168"/>
                  <a:ext cx="2667000" cy="1218944"/>
                </a:xfrm>
                <a:prstGeom prst="ellipse">
                  <a:avLst/>
                </a:prstGeom>
                <a:solidFill>
                  <a:schemeClr val="accent1">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0000"/>
                      </a:solidFill>
                      <a:latin typeface="微軟正黑體" panose="020B0604030504040204" pitchFamily="34" charset="-120"/>
                      <a:ea typeface="微軟正黑體" panose="020B0604030504040204" pitchFamily="34" charset="-120"/>
                    </a:rPr>
                    <a:t>基礎能力測驗</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marL="85725" indent="-85725" algn="just"/>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作文、英文閱讀與法學知識</a:t>
                  </a:r>
                  <a:r>
                    <a:rPr lang="en-US" altLang="zh-TW" b="1" dirty="0">
                      <a:solidFill>
                        <a:schemeClr val="tx1"/>
                      </a:solidFill>
                      <a:latin typeface="微軟正黑體" panose="020B0604030504040204" pitchFamily="34" charset="-120"/>
                      <a:ea typeface="微軟正黑體" panose="020B0604030504040204" pitchFamily="34" charset="-120"/>
                    </a:rPr>
                    <a:t>)</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3505914" y="1158349"/>
                  <a:ext cx="2087244" cy="400110"/>
                </a:xfrm>
                <a:prstGeom prst="rect">
                  <a:avLst/>
                </a:prstGeom>
                <a:noFill/>
              </p:spPr>
              <p:txBody>
                <a:bodyPr wrap="square" rtlCol="0">
                  <a:spAutoFit/>
                </a:bodyPr>
                <a:lstStyle/>
                <a:p>
                  <a:pPr algn="just"/>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占第一試</a:t>
                  </a:r>
                  <a:r>
                    <a:rPr lang="en-US" altLang="zh-TW" sz="2000" b="1" dirty="0">
                      <a:latin typeface="微軟正黑體" panose="020B0604030504040204" pitchFamily="34" charset="-120"/>
                      <a:ea typeface="微軟正黑體" panose="020B0604030504040204" pitchFamily="34" charset="-120"/>
                    </a:rPr>
                    <a:t>25%)</a:t>
                  </a:r>
                  <a:endParaRPr lang="zh-TW" altLang="en-US" sz="2000" b="1" dirty="0">
                    <a:latin typeface="微軟正黑體" panose="020B0604030504040204" pitchFamily="34" charset="-120"/>
                    <a:ea typeface="微軟正黑體" panose="020B0604030504040204" pitchFamily="34" charset="-120"/>
                  </a:endParaRPr>
                </a:p>
              </p:txBody>
            </p:sp>
            <p:cxnSp>
              <p:nvCxnSpPr>
                <p:cNvPr id="28" name="直線接點 27"/>
                <p:cNvCxnSpPr>
                  <a:stCxn id="26" idx="6"/>
                </p:cNvCxnSpPr>
                <p:nvPr/>
              </p:nvCxnSpPr>
              <p:spPr>
                <a:xfrm>
                  <a:off x="8541554" y="843640"/>
                  <a:ext cx="400594" cy="4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左中括弧 28"/>
                <p:cNvSpPr/>
                <p:nvPr/>
              </p:nvSpPr>
              <p:spPr>
                <a:xfrm>
                  <a:off x="8942148" y="289987"/>
                  <a:ext cx="142875" cy="133350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p>
              </p:txBody>
            </p:sp>
            <p:sp>
              <p:nvSpPr>
                <p:cNvPr id="30" name="流程圖: 替代處理程序 29"/>
                <p:cNvSpPr/>
                <p:nvPr/>
              </p:nvSpPr>
              <p:spPr>
                <a:xfrm>
                  <a:off x="9085023" y="723374"/>
                  <a:ext cx="1200150" cy="466725"/>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英文閱讀</a:t>
                  </a:r>
                </a:p>
              </p:txBody>
            </p:sp>
            <p:sp>
              <p:nvSpPr>
                <p:cNvPr id="31" name="流程圖: 替代處理程序 30"/>
                <p:cNvSpPr/>
                <p:nvPr/>
              </p:nvSpPr>
              <p:spPr>
                <a:xfrm>
                  <a:off x="9085023" y="1341830"/>
                  <a:ext cx="1200150" cy="466725"/>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法學知識</a:t>
                  </a:r>
                </a:p>
              </p:txBody>
            </p:sp>
            <p:sp>
              <p:nvSpPr>
                <p:cNvPr id="33" name="文字方塊 32"/>
                <p:cNvSpPr txBox="1"/>
                <p:nvPr/>
              </p:nvSpPr>
              <p:spPr>
                <a:xfrm>
                  <a:off x="3503851" y="3814297"/>
                  <a:ext cx="2074939" cy="400110"/>
                </a:xfrm>
                <a:prstGeom prst="rect">
                  <a:avLst/>
                </a:prstGeom>
                <a:noFill/>
              </p:spPr>
              <p:txBody>
                <a:bodyPr wrap="square" rtlCol="0">
                  <a:spAutoFit/>
                </a:bodyPr>
                <a:lstStyle/>
                <a:p>
                  <a:pPr algn="just"/>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占第一試</a:t>
                  </a:r>
                  <a:r>
                    <a:rPr lang="en-US" altLang="zh-TW" sz="2000" b="1" dirty="0">
                      <a:latin typeface="微軟正黑體" panose="020B0604030504040204" pitchFamily="34" charset="-120"/>
                      <a:ea typeface="微軟正黑體" panose="020B0604030504040204" pitchFamily="34" charset="-120"/>
                    </a:rPr>
                    <a:t>75%)</a:t>
                  </a:r>
                  <a:endParaRPr lang="zh-TW" altLang="en-US" sz="2000" b="1" dirty="0">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6324687" y="1433170"/>
                  <a:ext cx="1676400" cy="430887"/>
                </a:xfrm>
                <a:prstGeom prst="rect">
                  <a:avLst/>
                </a:prstGeom>
                <a:noFill/>
              </p:spPr>
              <p:txBody>
                <a:bodyPr wrap="square" rtlCol="0">
                  <a:spAutoFit/>
                </a:bodyPr>
                <a:lstStyle/>
                <a:p>
                  <a:pPr algn="ct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僅</a:t>
                  </a:r>
                  <a:r>
                    <a:rPr lang="en-US" altLang="zh-TW" sz="2200" b="1" dirty="0">
                      <a:solidFill>
                        <a:srgbClr val="FF0000"/>
                      </a:solidFill>
                      <a:latin typeface="微軟正黑體" panose="020B0604030504040204" pitchFamily="34" charset="-120"/>
                      <a:ea typeface="微軟正黑體" panose="020B0604030504040204" pitchFamily="34" charset="-120"/>
                    </a:rPr>
                    <a:t>1</a:t>
                  </a:r>
                  <a:r>
                    <a:rPr lang="zh-TW" altLang="en-US" sz="2200" b="1" dirty="0">
                      <a:latin typeface="微軟正黑體" panose="020B0604030504040204" pitchFamily="34" charset="-120"/>
                      <a:ea typeface="微軟正黑體" panose="020B0604030504040204" pitchFamily="34" charset="-120"/>
                    </a:rPr>
                    <a:t>科</a:t>
                  </a:r>
                  <a:r>
                    <a:rPr lang="en-US" altLang="zh-TW" sz="2200" b="1" dirty="0">
                      <a:latin typeface="微軟正黑體" panose="020B0604030504040204" pitchFamily="34" charset="-120"/>
                      <a:ea typeface="微軟正黑體" panose="020B0604030504040204" pitchFamily="34" charset="-120"/>
                    </a:rPr>
                    <a:t>)</a:t>
                  </a:r>
                  <a:endParaRPr lang="zh-TW" altLang="en-US" sz="2200" b="1" dirty="0">
                    <a:latin typeface="微軟正黑體" panose="020B0604030504040204" pitchFamily="34" charset="-120"/>
                    <a:ea typeface="微軟正黑體" panose="020B0604030504040204" pitchFamily="34" charset="-120"/>
                  </a:endParaRPr>
                </a:p>
              </p:txBody>
            </p:sp>
            <p:cxnSp>
              <p:nvCxnSpPr>
                <p:cNvPr id="35" name="直線接點 34"/>
                <p:cNvCxnSpPr/>
                <p:nvPr/>
              </p:nvCxnSpPr>
              <p:spPr>
                <a:xfrm>
                  <a:off x="5282900" y="3613144"/>
                  <a:ext cx="2036895"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左中括弧 35"/>
                <p:cNvSpPr/>
                <p:nvPr/>
              </p:nvSpPr>
              <p:spPr>
                <a:xfrm>
                  <a:off x="7313017" y="2969366"/>
                  <a:ext cx="63109" cy="3045258"/>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8" name="左中括弧 37"/>
                <p:cNvSpPr/>
                <p:nvPr/>
              </p:nvSpPr>
              <p:spPr>
                <a:xfrm>
                  <a:off x="8407297" y="2594113"/>
                  <a:ext cx="142048" cy="2380330"/>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p>
              </p:txBody>
            </p:sp>
            <p:sp>
              <p:nvSpPr>
                <p:cNvPr id="40" name="圓角矩形 39"/>
                <p:cNvSpPr/>
                <p:nvPr/>
              </p:nvSpPr>
              <p:spPr>
                <a:xfrm>
                  <a:off x="3455539" y="5023963"/>
                  <a:ext cx="3143249" cy="5905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500" b="1" dirty="0">
                      <a:solidFill>
                        <a:schemeClr val="tx1"/>
                      </a:solidFill>
                      <a:latin typeface="微軟正黑體" panose="020B0604030504040204" pitchFamily="34" charset="-120"/>
                      <a:ea typeface="微軟正黑體" panose="020B0604030504040204" pitchFamily="34" charset="-120"/>
                    </a:rPr>
                    <a:t>依現行</a:t>
                  </a:r>
                  <a:r>
                    <a:rPr lang="zh-TW" altLang="en-US" sz="2500" b="1" dirty="0">
                      <a:solidFill>
                        <a:srgbClr val="7030A0"/>
                      </a:solidFill>
                      <a:latin typeface="微軟正黑體" panose="020B0604030504040204" pitchFamily="34" charset="-120"/>
                      <a:ea typeface="微軟正黑體" panose="020B0604030504040204" pitchFamily="34" charset="-120"/>
                      <a:hlinkClick r:id="rId4"/>
                    </a:rPr>
                    <a:t>口試規則</a:t>
                  </a:r>
                  <a:r>
                    <a:rPr lang="zh-TW" altLang="en-US" sz="2500" b="1" dirty="0">
                      <a:solidFill>
                        <a:schemeClr val="tx1"/>
                      </a:solidFill>
                      <a:latin typeface="微軟正黑體" panose="020B0604030504040204" pitchFamily="34" charset="-120"/>
                      <a:ea typeface="微軟正黑體" panose="020B0604030504040204" pitchFamily="34" charset="-120"/>
                    </a:rPr>
                    <a:t>辦理</a:t>
                  </a:r>
                </a:p>
              </p:txBody>
            </p:sp>
            <p:sp>
              <p:nvSpPr>
                <p:cNvPr id="41" name="文字方塊 40"/>
                <p:cNvSpPr txBox="1"/>
                <p:nvPr/>
              </p:nvSpPr>
              <p:spPr>
                <a:xfrm>
                  <a:off x="8549848" y="2399288"/>
                  <a:ext cx="725501" cy="400110"/>
                </a:xfrm>
                <a:prstGeom prst="rect">
                  <a:avLst/>
                </a:prstGeom>
                <a:noFill/>
                <a:ln w="25400">
                  <a:solidFill>
                    <a:srgbClr val="C00000"/>
                  </a:solidFill>
                </a:ln>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原則</a:t>
                  </a:r>
                </a:p>
              </p:txBody>
            </p:sp>
            <p:sp>
              <p:nvSpPr>
                <p:cNvPr id="42" name="文字方塊 41"/>
                <p:cNvSpPr txBox="1"/>
                <p:nvPr/>
              </p:nvSpPr>
              <p:spPr>
                <a:xfrm>
                  <a:off x="8558970" y="4737565"/>
                  <a:ext cx="758003" cy="400110"/>
                </a:xfrm>
                <a:prstGeom prst="rect">
                  <a:avLst/>
                </a:prstGeom>
                <a:noFill/>
                <a:ln w="25400">
                  <a:solidFill>
                    <a:srgbClr val="C00000"/>
                  </a:solidFill>
                </a:ln>
              </p:spPr>
              <p:txBody>
                <a:bodyPr wrap="square" rtlCol="0">
                  <a:spAutoFit/>
                </a:bodyPr>
                <a:lstStyle/>
                <a:p>
                  <a:pPr algn="ctr"/>
                  <a:r>
                    <a:rPr lang="zh-TW" altLang="en-US" sz="2000" b="1" dirty="0">
                      <a:latin typeface="微軟正黑體" panose="020B0604030504040204" pitchFamily="34" charset="-120"/>
                      <a:ea typeface="微軟正黑體" panose="020B0604030504040204" pitchFamily="34" charset="-120"/>
                    </a:rPr>
                    <a:t>例外</a:t>
                  </a:r>
                </a:p>
              </p:txBody>
            </p:sp>
            <p:cxnSp>
              <p:nvCxnSpPr>
                <p:cNvPr id="43" name="直線單箭頭接點 42"/>
                <p:cNvCxnSpPr>
                  <a:endCxn id="44" idx="1"/>
                </p:cNvCxnSpPr>
                <p:nvPr/>
              </p:nvCxnSpPr>
              <p:spPr>
                <a:xfrm>
                  <a:off x="10959545" y="3823077"/>
                  <a:ext cx="385084" cy="74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文字方塊 43"/>
                <p:cNvSpPr txBox="1"/>
                <p:nvPr/>
              </p:nvSpPr>
              <p:spPr>
                <a:xfrm>
                  <a:off x="11344629" y="3592019"/>
                  <a:ext cx="712026" cy="477054"/>
                </a:xfrm>
                <a:prstGeom prst="rect">
                  <a:avLst/>
                </a:prstGeom>
                <a:noFill/>
              </p:spPr>
              <p:txBody>
                <a:bodyPr wrap="square" rtlCol="0">
                  <a:spAutoFit/>
                </a:bodyPr>
                <a:lstStyle/>
                <a:p>
                  <a:pPr algn="ctr"/>
                  <a:r>
                    <a:rPr lang="en-US" altLang="zh-TW" sz="2500" b="1" dirty="0">
                      <a:solidFill>
                        <a:srgbClr val="FF0000"/>
                      </a:solidFill>
                      <a:latin typeface="微軟正黑體" panose="020B0604030504040204" pitchFamily="34" charset="-120"/>
                      <a:ea typeface="微軟正黑體" panose="020B0604030504040204" pitchFamily="34" charset="-120"/>
                    </a:rPr>
                    <a:t>4</a:t>
                  </a:r>
                  <a:r>
                    <a:rPr lang="zh-TW" altLang="en-US" sz="2500" b="1" dirty="0" smtClean="0">
                      <a:latin typeface="微軟正黑體" panose="020B0604030504040204" pitchFamily="34" charset="-120"/>
                      <a:ea typeface="微軟正黑體" panose="020B0604030504040204" pitchFamily="34" charset="-120"/>
                    </a:rPr>
                    <a:t>科</a:t>
                  </a:r>
                  <a:endParaRPr lang="zh-TW" altLang="en-US" sz="2500" b="1" dirty="0">
                    <a:latin typeface="微軟正黑體" panose="020B0604030504040204" pitchFamily="34" charset="-120"/>
                    <a:ea typeface="微軟正黑體" panose="020B0604030504040204" pitchFamily="34" charset="-120"/>
                  </a:endParaRPr>
                </a:p>
              </p:txBody>
            </p:sp>
            <p:cxnSp>
              <p:nvCxnSpPr>
                <p:cNvPr id="45" name="直線單箭頭接點 44"/>
                <p:cNvCxnSpPr/>
                <p:nvPr/>
              </p:nvCxnSpPr>
              <p:spPr>
                <a:xfrm flipV="1">
                  <a:off x="10783334" y="2118594"/>
                  <a:ext cx="499400" cy="51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9973623" y="4735916"/>
                  <a:ext cx="712026" cy="477054"/>
                </a:xfrm>
                <a:prstGeom prst="rect">
                  <a:avLst/>
                </a:prstGeom>
                <a:noFill/>
              </p:spPr>
              <p:txBody>
                <a:bodyPr wrap="square" rtlCol="0">
                  <a:spAutoFit/>
                </a:bodyPr>
                <a:lstStyle/>
                <a:p>
                  <a:pPr algn="ctr"/>
                  <a:r>
                    <a:rPr lang="en-US" altLang="zh-TW" sz="2500" b="1" dirty="0">
                      <a:solidFill>
                        <a:srgbClr val="FF0000"/>
                      </a:solidFill>
                      <a:latin typeface="微軟正黑體" panose="020B0604030504040204" pitchFamily="34" charset="-120"/>
                      <a:ea typeface="微軟正黑體" panose="020B0604030504040204" pitchFamily="34" charset="-120"/>
                    </a:rPr>
                    <a:t>2</a:t>
                  </a:r>
                  <a:r>
                    <a:rPr lang="zh-TW" altLang="en-US" sz="2500" b="1" dirty="0">
                      <a:latin typeface="微軟正黑體" panose="020B0604030504040204" pitchFamily="34" charset="-120"/>
                      <a:ea typeface="微軟正黑體" panose="020B0604030504040204" pitchFamily="34" charset="-120"/>
                    </a:rPr>
                    <a:t>科</a:t>
                  </a:r>
                </a:p>
              </p:txBody>
            </p:sp>
            <p:cxnSp>
              <p:nvCxnSpPr>
                <p:cNvPr id="47" name="直線單箭頭接點 46"/>
                <p:cNvCxnSpPr>
                  <a:stCxn id="42" idx="3"/>
                </p:cNvCxnSpPr>
                <p:nvPr/>
              </p:nvCxnSpPr>
              <p:spPr>
                <a:xfrm>
                  <a:off x="9316973" y="4937620"/>
                  <a:ext cx="7051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11231661" y="1880067"/>
                  <a:ext cx="712026" cy="477054"/>
                </a:xfrm>
                <a:prstGeom prst="rect">
                  <a:avLst/>
                </a:prstGeom>
                <a:noFill/>
              </p:spPr>
              <p:txBody>
                <a:bodyPr wrap="square" rtlCol="0">
                  <a:spAutoFit/>
                </a:bodyPr>
                <a:lstStyle/>
                <a:p>
                  <a:r>
                    <a:rPr lang="en-US" altLang="zh-TW" sz="2500" b="1" dirty="0" smtClean="0">
                      <a:solidFill>
                        <a:srgbClr val="FF0000"/>
                      </a:solidFill>
                      <a:latin typeface="微軟正黑體" panose="020B0604030504040204" pitchFamily="34" charset="-120"/>
                      <a:ea typeface="微軟正黑體" panose="020B0604030504040204" pitchFamily="34" charset="-120"/>
                    </a:rPr>
                    <a:t>4</a:t>
                  </a:r>
                  <a:r>
                    <a:rPr lang="zh-TW" altLang="en-US" sz="2500" b="1" dirty="0" smtClean="0">
                      <a:latin typeface="微軟正黑體" panose="020B0604030504040204" pitchFamily="34" charset="-120"/>
                      <a:ea typeface="微軟正黑體" panose="020B0604030504040204" pitchFamily="34" charset="-120"/>
                    </a:rPr>
                    <a:t>科</a:t>
                  </a:r>
                  <a:endParaRPr lang="zh-TW" altLang="en-US" sz="2500" b="1" dirty="0">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1047390" y="1942275"/>
                  <a:ext cx="2288922" cy="400110"/>
                </a:xfrm>
                <a:prstGeom prst="rect">
                  <a:avLst/>
                </a:prstGeom>
                <a:solidFill>
                  <a:schemeClr val="accent1">
                    <a:lumMod val="40000"/>
                    <a:lumOff val="60000"/>
                  </a:schemeClr>
                </a:solidFill>
                <a:ln w="25400" cap="rnd">
                  <a:solidFill>
                    <a:srgbClr val="FF0000"/>
                  </a:solidFill>
                </a:ln>
              </p:spPr>
              <p:txBody>
                <a:bodyPr wrap="square" rtlCol="0">
                  <a:spAutoFit/>
                </a:bodyPr>
                <a:lstStyle/>
                <a:p>
                  <a:pPr algn="ct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占總</a:t>
                  </a:r>
                  <a:r>
                    <a:rPr lang="zh-TW" altLang="en-US" sz="2000" b="1" dirty="0" smtClean="0">
                      <a:solidFill>
                        <a:srgbClr val="FF0000"/>
                      </a:solidFill>
                      <a:latin typeface="微軟正黑體" panose="020B0604030504040204" pitchFamily="34" charset="-120"/>
                      <a:ea typeface="微軟正黑體" panose="020B0604030504040204" pitchFamily="34" charset="-120"/>
                    </a:rPr>
                    <a:t>成績</a:t>
                  </a:r>
                  <a:r>
                    <a:rPr lang="en-US" altLang="zh-TW" sz="2000" b="1" dirty="0" smtClean="0">
                      <a:solidFill>
                        <a:srgbClr val="FF0000"/>
                      </a:solidFill>
                      <a:latin typeface="微軟正黑體" panose="020B0604030504040204" pitchFamily="34" charset="-120"/>
                      <a:ea typeface="微軟正黑體" panose="020B0604030504040204" pitchFamily="34" charset="-120"/>
                    </a:rPr>
                    <a:t>60%】</a:t>
                  </a:r>
                  <a:endParaRPr lang="en-US" altLang="zh-TW" sz="2000" b="1" dirty="0">
                    <a:solidFill>
                      <a:srgbClr val="FF0000"/>
                    </a:solidFill>
                    <a:latin typeface="微軟正黑體" panose="020B0604030504040204" pitchFamily="34" charset="-120"/>
                    <a:ea typeface="微軟正黑體" panose="020B0604030504040204" pitchFamily="34" charset="-120"/>
                  </a:endParaRPr>
                </a:p>
              </p:txBody>
            </p:sp>
            <p:sp>
              <p:nvSpPr>
                <p:cNvPr id="51" name="文字方塊 50"/>
                <p:cNvSpPr txBox="1"/>
                <p:nvPr/>
              </p:nvSpPr>
              <p:spPr>
                <a:xfrm>
                  <a:off x="3336312" y="1559404"/>
                  <a:ext cx="2459804" cy="400110"/>
                </a:xfrm>
                <a:prstGeom prst="rect">
                  <a:avLst/>
                </a:prstGeom>
                <a:noFill/>
              </p:spPr>
              <p:txBody>
                <a:bodyPr wrap="square" rtlCol="0">
                  <a:spAutoFit/>
                </a:bodyPr>
                <a:lstStyle/>
                <a:p>
                  <a:pPr algn="just"/>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占總成績</a:t>
                  </a:r>
                  <a:r>
                    <a:rPr lang="en-US" altLang="zh-TW" sz="2000" b="1" dirty="0" smtClean="0">
                      <a:solidFill>
                        <a:srgbClr val="FF0000"/>
                      </a:solidFill>
                      <a:latin typeface="微軟正黑體" panose="020B0604030504040204" pitchFamily="34" charset="-120"/>
                      <a:ea typeface="微軟正黑體" panose="020B0604030504040204" pitchFamily="34" charset="-120"/>
                    </a:rPr>
                    <a:t>15%】</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3233869" y="4216698"/>
                  <a:ext cx="2418535" cy="400110"/>
                </a:xfrm>
                <a:prstGeom prst="rect">
                  <a:avLst/>
                </a:prstGeom>
                <a:noFill/>
              </p:spPr>
              <p:txBody>
                <a:bodyPr wrap="square" rtlCol="0">
                  <a:spAutoFit/>
                </a:bodyPr>
                <a:lstStyle/>
                <a:p>
                  <a:pPr algn="just"/>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占總</a:t>
                  </a:r>
                  <a:r>
                    <a:rPr lang="zh-TW" altLang="en-US" sz="2000" b="1" dirty="0" smtClean="0">
                      <a:latin typeface="微軟正黑體" panose="020B0604030504040204" pitchFamily="34" charset="-120"/>
                      <a:ea typeface="微軟正黑體" panose="020B0604030504040204" pitchFamily="34" charset="-120"/>
                    </a:rPr>
                    <a:t>成績</a:t>
                  </a:r>
                  <a:r>
                    <a:rPr lang="en-US" altLang="zh-TW" sz="2000" b="1" dirty="0" smtClean="0">
                      <a:solidFill>
                        <a:srgbClr val="FF0000"/>
                      </a:solidFill>
                      <a:latin typeface="微軟正黑體" panose="020B0604030504040204" pitchFamily="34" charset="-120"/>
                      <a:ea typeface="微軟正黑體" panose="020B0604030504040204" pitchFamily="34" charset="-120"/>
                    </a:rPr>
                    <a:t>45%】</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60" name="文字方塊 59"/>
                <p:cNvSpPr txBox="1"/>
                <p:nvPr/>
              </p:nvSpPr>
              <p:spPr>
                <a:xfrm>
                  <a:off x="10511395" y="4638462"/>
                  <a:ext cx="1440532" cy="646331"/>
                </a:xfrm>
                <a:prstGeom prst="rect">
                  <a:avLst/>
                </a:prstGeom>
                <a:noFill/>
              </p:spPr>
              <p:txBody>
                <a:bodyPr wrap="square" rtlCol="0">
                  <a:spAutoFit/>
                </a:bodyPr>
                <a:lstStyle/>
                <a:p>
                  <a:pPr marL="88900" indent="-88900" algn="just"/>
                  <a:r>
                    <a:rPr lang="en-US" altLang="zh-TW" b="1" dirty="0">
                      <a:latin typeface="Adobe 繁黑體 Std B" panose="020B0700000000000000" pitchFamily="34" charset="-120"/>
                      <a:ea typeface="Adobe 繁黑體 Std B" panose="020B0700000000000000" pitchFamily="34" charset="-120"/>
                    </a:rPr>
                    <a:t>(</a:t>
                  </a:r>
                  <a:r>
                    <a:rPr lang="zh-TW" altLang="en-US" b="1" dirty="0">
                      <a:latin typeface="Adobe 繁黑體 Std B" panose="020B0700000000000000" pitchFamily="34" charset="-120"/>
                      <a:ea typeface="Adobe 繁黑體 Std B" panose="020B0700000000000000" pitchFamily="34" charset="-120"/>
                    </a:rPr>
                    <a:t>公職專技人員類科</a:t>
                  </a:r>
                  <a:r>
                    <a:rPr lang="en-US" altLang="zh-TW" b="1" dirty="0">
                      <a:latin typeface="Adobe 繁黑體 Std B" panose="020B0700000000000000" pitchFamily="34" charset="-120"/>
                      <a:ea typeface="Adobe 繁黑體 Std B" panose="020B0700000000000000" pitchFamily="34" charset="-120"/>
                    </a:rPr>
                    <a:t>)</a:t>
                  </a:r>
                  <a:endParaRPr lang="zh-TW" altLang="en-US" b="1" dirty="0">
                    <a:latin typeface="Adobe 繁黑體 Std B" panose="020B0700000000000000" pitchFamily="34" charset="-120"/>
                    <a:ea typeface="Adobe 繁黑體 Std B" panose="020B0700000000000000" pitchFamily="34" charset="-120"/>
                  </a:endParaRPr>
                </a:p>
              </p:txBody>
            </p:sp>
            <p:sp>
              <p:nvSpPr>
                <p:cNvPr id="63" name="流程圖: 替代處理程序 62"/>
                <p:cNvSpPr/>
                <p:nvPr/>
              </p:nvSpPr>
              <p:spPr>
                <a:xfrm>
                  <a:off x="9925874" y="1954582"/>
                  <a:ext cx="995939" cy="466681"/>
                </a:xfrm>
                <a:prstGeom prst="flowChartAlternateProces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Adobe 繁黑體 Std B" panose="020B0700000000000000" pitchFamily="34" charset="-120"/>
                      <a:ea typeface="Adobe 繁黑體 Std B" panose="020B0700000000000000" pitchFamily="34" charset="-120"/>
                    </a:rPr>
                    <a:t>行政類</a:t>
                  </a:r>
                </a:p>
              </p:txBody>
            </p:sp>
            <p:cxnSp>
              <p:nvCxnSpPr>
                <p:cNvPr id="65" name="直線接點 64"/>
                <p:cNvCxnSpPr/>
                <p:nvPr/>
              </p:nvCxnSpPr>
              <p:spPr>
                <a:xfrm>
                  <a:off x="9294829" y="2597115"/>
                  <a:ext cx="342201" cy="61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左中括弧 65"/>
                <p:cNvSpPr/>
                <p:nvPr/>
              </p:nvSpPr>
              <p:spPr>
                <a:xfrm>
                  <a:off x="9637030" y="2188402"/>
                  <a:ext cx="288844" cy="1661348"/>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58" name="直線單箭頭接點 57"/>
                <p:cNvCxnSpPr>
                  <a:stCxn id="73" idx="3"/>
                </p:cNvCxnSpPr>
                <p:nvPr/>
              </p:nvCxnSpPr>
              <p:spPr>
                <a:xfrm flipV="1">
                  <a:off x="8145824" y="6014623"/>
                  <a:ext cx="5483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8591472" y="5774433"/>
                  <a:ext cx="773557" cy="486283"/>
                </a:xfrm>
                <a:prstGeom prst="rect">
                  <a:avLst/>
                </a:prstGeom>
                <a:noFill/>
              </p:spPr>
              <p:txBody>
                <a:bodyPr wrap="square" rtlCol="0">
                  <a:spAutoFit/>
                </a:bodyPr>
                <a:lstStyle/>
                <a:p>
                  <a:r>
                    <a:rPr lang="en-US" altLang="zh-TW" sz="2500" b="1" dirty="0">
                      <a:solidFill>
                        <a:srgbClr val="FF0000"/>
                      </a:solidFill>
                      <a:latin typeface="微軟正黑體" panose="020B0604030504040204" pitchFamily="34" charset="-120"/>
                      <a:ea typeface="微軟正黑體" panose="020B0604030504040204" pitchFamily="34" charset="-120"/>
                    </a:rPr>
                    <a:t>3</a:t>
                  </a:r>
                  <a:r>
                    <a:rPr lang="zh-TW" altLang="en-US" sz="2500" b="1" dirty="0">
                      <a:latin typeface="微軟正黑體" panose="020B0604030504040204" pitchFamily="34" charset="-120"/>
                      <a:ea typeface="微軟正黑體" panose="020B0604030504040204" pitchFamily="34" charset="-120"/>
                    </a:rPr>
                    <a:t>科</a:t>
                  </a:r>
                </a:p>
              </p:txBody>
            </p:sp>
          </p:grpSp>
        </p:grpSp>
      </p:grpSp>
      <p:sp>
        <p:nvSpPr>
          <p:cNvPr id="79" name="圓角矩形 78"/>
          <p:cNvSpPr/>
          <p:nvPr/>
        </p:nvSpPr>
        <p:spPr>
          <a:xfrm>
            <a:off x="9975385" y="2661549"/>
            <a:ext cx="1914521" cy="604141"/>
          </a:xfrm>
          <a:prstGeom prst="roundRect">
            <a:avLst/>
          </a:prstGeom>
          <a:solidFill>
            <a:srgbClr val="8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行政職系通才化</a:t>
            </a:r>
            <a:endParaRPr lang="en-US" altLang="zh-TW" sz="1600" b="1" dirty="0">
              <a:latin typeface="微軟正黑體" panose="020B0604030504040204" pitchFamily="34" charset="-120"/>
              <a:ea typeface="微軟正黑體" panose="020B0604030504040204" pitchFamily="34" charset="-120"/>
            </a:endParaRPr>
          </a:p>
          <a:p>
            <a:pPr algn="ctr"/>
            <a:r>
              <a:rPr lang="zh-TW" altLang="en-US" sz="1600" b="1" dirty="0">
                <a:latin typeface="微軟正黑體" panose="020B0604030504040204" pitchFamily="34" charset="-120"/>
                <a:ea typeface="微軟正黑體" panose="020B0604030504040204" pitchFamily="34" charset="-120"/>
              </a:rPr>
              <a:t>合理降低筆試門檻</a:t>
            </a:r>
          </a:p>
        </p:txBody>
      </p:sp>
      <p:sp useBgFill="1">
        <p:nvSpPr>
          <p:cNvPr id="71" name="文字方塊 70"/>
          <p:cNvSpPr txBox="1"/>
          <p:nvPr/>
        </p:nvSpPr>
        <p:spPr>
          <a:xfrm>
            <a:off x="1233479" y="304781"/>
            <a:ext cx="1447501" cy="400110"/>
          </a:xfrm>
          <a:prstGeom prst="rect">
            <a:avLst/>
          </a:prstGeom>
        </p:spPr>
        <p:txBody>
          <a:bodyPr wrap="square" rtlCol="0">
            <a:spAutoFit/>
          </a:bodyPr>
          <a:lstStyle/>
          <a:p>
            <a:pPr algn="ct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在地舉行</a:t>
            </a:r>
            <a:r>
              <a:rPr lang="en-US" altLang="zh-TW" sz="2000" b="1" dirty="0">
                <a:latin typeface="微軟正黑體" panose="020B0604030504040204" pitchFamily="34" charset="-120"/>
                <a:ea typeface="微軟正黑體" panose="020B0604030504040204" pitchFamily="34" charset="-120"/>
              </a:rPr>
              <a:t>)</a:t>
            </a:r>
            <a:endParaRPr lang="zh-TW" altLang="en-US" sz="2000" b="1" dirty="0">
              <a:latin typeface="微軟正黑體" panose="020B0604030504040204" pitchFamily="34" charset="-120"/>
              <a:ea typeface="微軟正黑體" panose="020B0604030504040204" pitchFamily="34" charset="-120"/>
            </a:endParaRPr>
          </a:p>
        </p:txBody>
      </p:sp>
      <p:sp>
        <p:nvSpPr>
          <p:cNvPr id="61" name="文字方塊 60"/>
          <p:cNvSpPr txBox="1"/>
          <p:nvPr/>
        </p:nvSpPr>
        <p:spPr>
          <a:xfrm>
            <a:off x="9938231" y="3812959"/>
            <a:ext cx="2026272" cy="584775"/>
          </a:xfrm>
          <a:prstGeom prst="rect">
            <a:avLst/>
          </a:prstGeom>
          <a:noFill/>
        </p:spPr>
        <p:txBody>
          <a:bodyPr wrap="square" rtlCol="0">
            <a:spAutoFit/>
          </a:bodyPr>
          <a:lstStyle/>
          <a:p>
            <a:pPr algn="just"/>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部分類科如土木工程實際為併科無減科</a:t>
            </a:r>
            <a:r>
              <a:rPr lang="en-US" altLang="zh-TW" sz="1600" b="1"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9750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268237" y="47632"/>
            <a:ext cx="10282532" cy="646331"/>
          </a:xfrm>
          <a:prstGeom prst="rect">
            <a:avLst/>
          </a:prstGeom>
          <a:noFill/>
        </p:spPr>
        <p:txBody>
          <a:bodyPr wrap="square" rtlCol="0">
            <a:spAutoFit/>
          </a:bodyPr>
          <a:lstStyle/>
          <a:p>
            <a:r>
              <a:rPr lang="zh-TW" altLang="en-US"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貳</a:t>
            </a:r>
            <a:r>
              <a:rPr lang="zh-TW" altLang="en-US" sz="3600" b="1" u="sng"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en-US" altLang="zh-TW"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113</a:t>
            </a:r>
            <a:r>
              <a:rPr lang="zh-TW" altLang="en-US"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年離島特考與</a:t>
            </a:r>
            <a:r>
              <a:rPr lang="en-US" altLang="zh-TW"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113</a:t>
            </a:r>
            <a:r>
              <a:rPr lang="zh-TW" altLang="en-US"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年地方</a:t>
            </a:r>
            <a:r>
              <a:rPr lang="zh-TW" altLang="en-US" sz="3600" b="1" u="sng"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特考不同</a:t>
            </a:r>
            <a:r>
              <a:rPr lang="zh-TW" altLang="en-US"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之處</a:t>
            </a: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7</a:t>
            </a:fld>
            <a:endParaRPr lang="zh-CN" altLang="en-US" dirty="0">
              <a:solidFill>
                <a:schemeClr val="tx1"/>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868292290"/>
              </p:ext>
            </p:extLst>
          </p:nvPr>
        </p:nvGraphicFramePr>
        <p:xfrm>
          <a:off x="444201" y="669758"/>
          <a:ext cx="10339755" cy="5811134"/>
        </p:xfrm>
        <a:graphic>
          <a:graphicData uri="http://schemas.openxmlformats.org/drawingml/2006/table">
            <a:tbl>
              <a:tblPr firstRow="1" bandRow="1">
                <a:tableStyleId>{5C22544A-7EE6-4342-B048-85BDC9FD1C3A}</a:tableStyleId>
              </a:tblPr>
              <a:tblGrid>
                <a:gridCol w="3446585">
                  <a:extLst>
                    <a:ext uri="{9D8B030D-6E8A-4147-A177-3AD203B41FA5}">
                      <a16:colId xmlns:a16="http://schemas.microsoft.com/office/drawing/2014/main" val="2121854574"/>
                    </a:ext>
                  </a:extLst>
                </a:gridCol>
                <a:gridCol w="3446585">
                  <a:extLst>
                    <a:ext uri="{9D8B030D-6E8A-4147-A177-3AD203B41FA5}">
                      <a16:colId xmlns:a16="http://schemas.microsoft.com/office/drawing/2014/main" val="736353908"/>
                    </a:ext>
                  </a:extLst>
                </a:gridCol>
                <a:gridCol w="3446585">
                  <a:extLst>
                    <a:ext uri="{9D8B030D-6E8A-4147-A177-3AD203B41FA5}">
                      <a16:colId xmlns:a16="http://schemas.microsoft.com/office/drawing/2014/main" val="1653286073"/>
                    </a:ext>
                  </a:extLst>
                </a:gridCol>
              </a:tblGrid>
              <a:tr h="416174">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TW" altLang="en-US" dirty="0" smtClean="0">
                          <a:solidFill>
                            <a:srgbClr val="FF0000"/>
                          </a:solidFill>
                        </a:rPr>
                        <a:t>地方特考</a:t>
                      </a:r>
                      <a:endParaRPr lang="zh-TW" alt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TW" altLang="en-US" dirty="0" smtClean="0">
                          <a:solidFill>
                            <a:srgbClr val="FF0000"/>
                          </a:solidFill>
                        </a:rPr>
                        <a:t>離島特考</a:t>
                      </a:r>
                      <a:endParaRPr lang="zh-TW" altLang="en-US" dirty="0">
                        <a:solidFill>
                          <a:srgbClr val="FF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849731"/>
                  </a:ext>
                </a:extLst>
              </a:tr>
              <a:tr h="1894660">
                <a:tc>
                  <a:txBody>
                    <a:bodyPr/>
                    <a:lstStyle/>
                    <a:p>
                      <a:r>
                        <a:rPr lang="zh-TW" altLang="en-US" sz="2400" dirty="0" smtClean="0"/>
                        <a:t>口試科目範圍不同</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2400" dirty="0" smtClean="0"/>
                        <a:t>113</a:t>
                      </a:r>
                      <a:r>
                        <a:rPr lang="zh-TW" altLang="en-US" sz="2400" dirty="0" smtClean="0"/>
                        <a:t>年地方特考客家事務行政及公職專技人員類組</a:t>
                      </a:r>
                      <a:r>
                        <a:rPr lang="en-US" altLang="zh-TW" sz="2400" dirty="0" smtClean="0"/>
                        <a:t>(</a:t>
                      </a:r>
                      <a:r>
                        <a:rPr lang="zh-TW" altLang="en-US" sz="2400" dirty="0" smtClean="0"/>
                        <a:t>公職社會工作師、公職獸醫師、公職建築師</a:t>
                      </a:r>
                      <a:r>
                        <a:rPr lang="en-US" altLang="zh-TW" sz="2400" dirty="0" smtClean="0"/>
                        <a:t>)</a:t>
                      </a:r>
                      <a:r>
                        <a:rPr lang="zh-TW" altLang="en-US" sz="2400" dirty="0" smtClean="0">
                          <a:solidFill>
                            <a:srgbClr val="FF0000"/>
                          </a:solidFill>
                        </a:rPr>
                        <a:t>特定類科增加口試</a:t>
                      </a:r>
                      <a:endParaRPr lang="zh-TW" alt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solidFill>
                            <a:srgbClr val="FF0000"/>
                          </a:solidFill>
                        </a:rPr>
                        <a:t>所有類科皆增加口試</a:t>
                      </a:r>
                      <a:endParaRPr lang="zh-TW" alt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935903"/>
                  </a:ext>
                </a:extLst>
              </a:tr>
              <a:tr h="1024616">
                <a:tc>
                  <a:txBody>
                    <a:bodyPr/>
                    <a:lstStyle/>
                    <a:p>
                      <a:r>
                        <a:rPr lang="zh-TW" altLang="en-US" sz="2400" dirty="0" smtClean="0"/>
                        <a:t>共同新增之資格條件</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zh-TW" altLang="en-US" sz="2400" dirty="0" smtClean="0"/>
                        <a:t>三等新聞及觀光行政增加英文檢定</a:t>
                      </a:r>
                      <a:r>
                        <a:rPr lang="en-US" altLang="zh-TW" sz="2400" dirty="0" smtClean="0"/>
                        <a:t>CEFR A2</a:t>
                      </a:r>
                      <a:r>
                        <a:rPr lang="zh-TW" altLang="en-US" sz="2400" dirty="0" smtClean="0"/>
                        <a:t>以上的報考資格、公職社會工作師增加</a:t>
                      </a:r>
                      <a:r>
                        <a:rPr lang="en-US" altLang="zh-TW" sz="2400" dirty="0" smtClean="0"/>
                        <a:t>2</a:t>
                      </a:r>
                      <a:r>
                        <a:rPr lang="zh-TW" altLang="en-US" sz="2400" dirty="0" smtClean="0"/>
                        <a:t>年以上相關工作經驗的限制。</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537300"/>
                  </a:ext>
                </a:extLst>
              </a:tr>
              <a:tr h="1840337">
                <a:tc>
                  <a:txBody>
                    <a:bodyPr/>
                    <a:lstStyle/>
                    <a:p>
                      <a:r>
                        <a:rPr lang="zh-TW" altLang="en-US" sz="2400" dirty="0" smtClean="0"/>
                        <a:t>共同科目及專業科目考試科目不盡相同，配分也不同</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共同科目</a:t>
                      </a:r>
                      <a:r>
                        <a:rPr lang="en-US" altLang="zh-TW" sz="2400" dirty="0" smtClean="0"/>
                        <a:t>1</a:t>
                      </a:r>
                      <a:r>
                        <a:rPr lang="zh-TW" altLang="en-US" sz="2400" dirty="0" smtClean="0"/>
                        <a:t>科</a:t>
                      </a:r>
                      <a:endParaRPr lang="en-US" altLang="zh-TW" sz="2400" dirty="0" smtClean="0"/>
                    </a:p>
                    <a:p>
                      <a:r>
                        <a:rPr lang="zh-TW" altLang="en-US" sz="2400" dirty="0" smtClean="0"/>
                        <a:t>專業科目三等</a:t>
                      </a:r>
                      <a:r>
                        <a:rPr lang="en-US" altLang="zh-TW" sz="2400" dirty="0" smtClean="0"/>
                        <a:t>4-6</a:t>
                      </a:r>
                      <a:r>
                        <a:rPr lang="zh-TW" altLang="en-US" sz="2400" dirty="0" smtClean="0"/>
                        <a:t>科及四等</a:t>
                      </a:r>
                      <a:r>
                        <a:rPr lang="en-US" altLang="zh-TW" sz="2400" dirty="0" smtClean="0"/>
                        <a:t>3-4</a:t>
                      </a:r>
                      <a:r>
                        <a:rPr lang="zh-TW" altLang="en-US" sz="2400" dirty="0" smtClean="0"/>
                        <a:t>科</a:t>
                      </a:r>
                      <a:endParaRPr lang="en-US" altLang="zh-TW" sz="2400" dirty="0" smtClean="0"/>
                    </a:p>
                    <a:p>
                      <a:r>
                        <a:rPr lang="zh-TW" altLang="en-US" sz="2400" dirty="0" smtClean="0"/>
                        <a:t>例如地方特考三等土木工程專業科目</a:t>
                      </a:r>
                      <a:r>
                        <a:rPr lang="en-US" altLang="zh-TW" sz="2400" dirty="0" smtClean="0"/>
                        <a:t>6</a:t>
                      </a:r>
                      <a:r>
                        <a:rPr lang="zh-TW" altLang="en-US" sz="2400" dirty="0" smtClean="0"/>
                        <a:t>科。</a:t>
                      </a:r>
                      <a:endParaRPr lang="zh-TW"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400" dirty="0" smtClean="0"/>
                        <a:t>共同科目</a:t>
                      </a:r>
                      <a:r>
                        <a:rPr lang="en-US" altLang="zh-TW" sz="2400" dirty="0" smtClean="0"/>
                        <a:t>2</a:t>
                      </a:r>
                      <a:r>
                        <a:rPr lang="zh-TW" altLang="en-US" sz="2400" dirty="0" smtClean="0"/>
                        <a:t>科</a:t>
                      </a:r>
                      <a:endParaRPr lang="en-US" altLang="zh-TW" sz="2400" dirty="0" smtClean="0"/>
                    </a:p>
                    <a:p>
                      <a:r>
                        <a:rPr lang="zh-TW" altLang="en-US" sz="2400" dirty="0" smtClean="0"/>
                        <a:t>專業科目三等</a:t>
                      </a:r>
                      <a:r>
                        <a:rPr lang="en-US" altLang="zh-TW" sz="2400" dirty="0" smtClean="0"/>
                        <a:t>4</a:t>
                      </a:r>
                      <a:r>
                        <a:rPr lang="zh-TW" altLang="en-US" sz="2400" dirty="0" smtClean="0"/>
                        <a:t>科、四等</a:t>
                      </a:r>
                      <a:r>
                        <a:rPr lang="en-US" altLang="zh-TW" sz="2400" dirty="0" smtClean="0"/>
                        <a:t>3</a:t>
                      </a:r>
                      <a:r>
                        <a:rPr lang="zh-TW" altLang="en-US" sz="2400" dirty="0" smtClean="0"/>
                        <a:t>科。</a:t>
                      </a:r>
                      <a:r>
                        <a:rPr lang="en-US" altLang="zh-TW" sz="2400" dirty="0" smtClean="0"/>
                        <a:t/>
                      </a:r>
                      <a:br>
                        <a:rPr lang="en-US" altLang="zh-TW" sz="2400" dirty="0" smtClean="0"/>
                      </a:br>
                      <a:r>
                        <a:rPr lang="zh-TW" altLang="en-US" sz="2400" dirty="0" smtClean="0"/>
                        <a:t>例如離島特考三等土木工程專業科目</a:t>
                      </a:r>
                      <a:r>
                        <a:rPr lang="en-US" altLang="zh-TW" sz="2400" dirty="0" smtClean="0">
                          <a:solidFill>
                            <a:srgbClr val="FF0000"/>
                          </a:solidFill>
                        </a:rPr>
                        <a:t>4</a:t>
                      </a:r>
                      <a:r>
                        <a:rPr lang="zh-TW" altLang="en-US" sz="2400" dirty="0" smtClean="0">
                          <a:solidFill>
                            <a:srgbClr val="FF0000"/>
                          </a:solidFill>
                        </a:rPr>
                        <a:t>科</a:t>
                      </a:r>
                      <a:r>
                        <a:rPr lang="en-US" altLang="zh-TW" sz="2400" dirty="0" smtClean="0">
                          <a:solidFill>
                            <a:srgbClr val="FF0000"/>
                          </a:solidFill>
                        </a:rPr>
                        <a:t>(</a:t>
                      </a:r>
                      <a:r>
                        <a:rPr lang="zh-TW" altLang="en-US" sz="2400" dirty="0" smtClean="0">
                          <a:solidFill>
                            <a:srgbClr val="FF0000"/>
                          </a:solidFill>
                        </a:rPr>
                        <a:t>實際為</a:t>
                      </a:r>
                      <a:r>
                        <a:rPr lang="en-US" altLang="zh-TW" sz="2400" dirty="0" smtClean="0">
                          <a:solidFill>
                            <a:srgbClr val="FF0000"/>
                          </a:solidFill>
                        </a:rPr>
                        <a:t>6</a:t>
                      </a:r>
                      <a:r>
                        <a:rPr lang="zh-TW" altLang="en-US" sz="2400" dirty="0" smtClean="0">
                          <a:solidFill>
                            <a:srgbClr val="FF0000"/>
                          </a:solidFill>
                        </a:rPr>
                        <a:t>科專業科目併科</a:t>
                      </a:r>
                      <a:r>
                        <a:rPr lang="en-US" altLang="zh-TW" sz="2400" dirty="0" smtClean="0">
                          <a:solidFill>
                            <a:srgbClr val="FF0000"/>
                          </a:solidFill>
                        </a:rPr>
                        <a:t>)</a:t>
                      </a:r>
                      <a:endParaRPr lang="zh-TW" altLang="en-US"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17154"/>
                  </a:ext>
                </a:extLst>
              </a:tr>
            </a:tbl>
          </a:graphicData>
        </a:graphic>
      </p:graphicFrame>
    </p:spTree>
    <p:extLst>
      <p:ext uri="{BB962C8B-B14F-4D97-AF65-F5344CB8AC3E}">
        <p14:creationId xmlns:p14="http://schemas.microsoft.com/office/powerpoint/2010/main" val="1202254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文本框 415"/>
          <p:cNvSpPr txBox="1"/>
          <p:nvPr/>
        </p:nvSpPr>
        <p:spPr>
          <a:xfrm>
            <a:off x="268237" y="47632"/>
            <a:ext cx="9494907" cy="646331"/>
          </a:xfrm>
          <a:prstGeom prst="rect">
            <a:avLst/>
          </a:prstGeom>
          <a:noFill/>
        </p:spPr>
        <p:txBody>
          <a:bodyPr wrap="none" rtlCol="0">
            <a:spAutoFit/>
          </a:bodyPr>
          <a:lstStyle/>
          <a:p>
            <a:r>
              <a:rPr lang="zh-TW" altLang="en-US"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貳、</a:t>
            </a:r>
            <a:r>
              <a:rPr lang="en-US" altLang="zh-TW"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113</a:t>
            </a:r>
            <a:r>
              <a:rPr lang="zh-TW" altLang="en-US"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年離島特考與</a:t>
            </a:r>
            <a:r>
              <a:rPr lang="en-US" altLang="zh-TW"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113</a:t>
            </a:r>
            <a:r>
              <a:rPr lang="zh-TW" altLang="en-US" sz="36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年地方特考不同之處</a:t>
            </a:r>
          </a:p>
        </p:txBody>
      </p:sp>
      <p:sp>
        <p:nvSpPr>
          <p:cNvPr id="4" name="文字方塊 3"/>
          <p:cNvSpPr txBox="1"/>
          <p:nvPr/>
        </p:nvSpPr>
        <p:spPr>
          <a:xfrm>
            <a:off x="674409" y="693963"/>
            <a:ext cx="11111949" cy="5170646"/>
          </a:xfrm>
          <a:prstGeom prst="rect">
            <a:avLst/>
          </a:prstGeom>
          <a:noFill/>
        </p:spPr>
        <p:txBody>
          <a:bodyPr wrap="square" rtlCol="0">
            <a:spAutoFit/>
          </a:bodyPr>
          <a:lstStyle/>
          <a:p>
            <a:pPr marL="804863" indent="-804863" algn="just">
              <a:spcBef>
                <a:spcPts val="1800"/>
              </a:spcBef>
            </a:pPr>
            <a:r>
              <a:rPr lang="zh-TW" altLang="en-US" sz="3000" b="1" dirty="0">
                <a:solidFill>
                  <a:srgbClr val="0000FF"/>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       離島特考應考</a:t>
            </a:r>
            <a:r>
              <a:rPr lang="zh-TW" altLang="en-US" sz="3000" b="1" dirty="0">
                <a:solidFill>
                  <a:srgbClr val="0000FF"/>
                </a:solidFill>
                <a:latin typeface="微軟正黑體" panose="020B0604030504040204" pitchFamily="34" charset="-120"/>
                <a:ea typeface="微軟正黑體" panose="020B0604030504040204" pitchFamily="34" charset="-120"/>
              </a:rPr>
              <a:t>人成績達各試錄取標準者</a:t>
            </a:r>
            <a:r>
              <a:rPr lang="zh-TW" altLang="en-US" sz="3000" b="1" dirty="0" smtClean="0">
                <a:solidFill>
                  <a:srgbClr val="0000FF"/>
                </a:solidFill>
                <a:latin typeface="微軟正黑體" panose="020B0604030504040204" pitchFamily="34" charset="-120"/>
                <a:ea typeface="微軟正黑體" panose="020B0604030504040204" pitchFamily="34" charset="-120"/>
              </a:rPr>
              <a:t>，應予</a:t>
            </a:r>
            <a:r>
              <a:rPr lang="zh-TW" altLang="en-US" sz="3000" b="1" dirty="0">
                <a:solidFill>
                  <a:srgbClr val="0000FF"/>
                </a:solidFill>
                <a:latin typeface="微軟正黑體" panose="020B0604030504040204" pitchFamily="34" charset="-120"/>
                <a:ea typeface="微軟正黑體" panose="020B0604030504040204" pitchFamily="34" charset="-120"/>
              </a:rPr>
              <a:t>錄取。但有下列情形之一，</a:t>
            </a:r>
            <a:r>
              <a:rPr lang="zh-TW" altLang="en-US" sz="3000" b="1" dirty="0" smtClean="0">
                <a:solidFill>
                  <a:srgbClr val="0000FF"/>
                </a:solidFill>
                <a:latin typeface="微軟正黑體" panose="020B0604030504040204" pitchFamily="34" charset="-120"/>
                <a:ea typeface="微軟正黑體" panose="020B0604030504040204" pitchFamily="34" charset="-120"/>
              </a:rPr>
              <a:t>不予錄取</a:t>
            </a:r>
            <a:r>
              <a:rPr lang="zh-TW" altLang="en-US" sz="3000" b="1" dirty="0">
                <a:solidFill>
                  <a:srgbClr val="0000FF"/>
                </a:solidFill>
                <a:latin typeface="微軟正黑體" panose="020B0604030504040204" pitchFamily="34" charset="-120"/>
                <a:ea typeface="微軟正黑體" panose="020B0604030504040204" pitchFamily="34" charset="-120"/>
              </a:rPr>
              <a:t>：</a:t>
            </a:r>
          </a:p>
          <a:p>
            <a:pPr marL="804863" indent="-804863" algn="just">
              <a:spcBef>
                <a:spcPts val="1800"/>
              </a:spcBef>
            </a:pP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一</a:t>
            </a: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第一</a:t>
            </a:r>
            <a:r>
              <a:rPr lang="zh-TW" altLang="en-US" sz="3000" b="1" dirty="0">
                <a:solidFill>
                  <a:srgbClr val="0000FF"/>
                </a:solidFill>
                <a:latin typeface="微軟正黑體" panose="020B0604030504040204" pitchFamily="34" charset="-120"/>
                <a:ea typeface="微軟正黑體" panose="020B0604030504040204" pitchFamily="34" charset="-120"/>
              </a:rPr>
              <a:t>試筆試科目有一科為零分。</a:t>
            </a:r>
          </a:p>
          <a:p>
            <a:pPr marL="804863" indent="-804863" algn="just">
              <a:spcBef>
                <a:spcPts val="1800"/>
              </a:spcBef>
            </a:pP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二</a:t>
            </a: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三等</a:t>
            </a:r>
            <a:r>
              <a:rPr lang="zh-TW" altLang="en-US" sz="3000" b="1" dirty="0">
                <a:solidFill>
                  <a:srgbClr val="0000FF"/>
                </a:solidFill>
                <a:latin typeface="微軟正黑體" panose="020B0604030504040204" pitchFamily="34" charset="-120"/>
                <a:ea typeface="微軟正黑體" panose="020B0604030504040204" pitchFamily="34" charset="-120"/>
              </a:rPr>
              <a:t>考試建築工程類科之</a:t>
            </a:r>
            <a:r>
              <a:rPr lang="zh-TW" altLang="en-US" sz="3000" b="1" dirty="0" smtClean="0">
                <a:solidFill>
                  <a:srgbClr val="0000FF"/>
                </a:solidFill>
                <a:latin typeface="微軟正黑體" panose="020B0604030504040204" pitchFamily="34" charset="-120"/>
                <a:ea typeface="微軟正黑體" panose="020B0604030504040204" pitchFamily="34" charset="-120"/>
              </a:rPr>
              <a:t>建築設計</a:t>
            </a:r>
            <a:r>
              <a:rPr lang="zh-TW" altLang="en-US" sz="3000" b="1" dirty="0">
                <a:solidFill>
                  <a:srgbClr val="0000FF"/>
                </a:solidFill>
                <a:latin typeface="微軟正黑體" panose="020B0604030504040204" pitchFamily="34" charset="-120"/>
                <a:ea typeface="微軟正黑體" panose="020B0604030504040204" pitchFamily="34" charset="-120"/>
              </a:rPr>
              <a:t>科目、景觀類科之</a:t>
            </a:r>
            <a:r>
              <a:rPr lang="zh-TW" altLang="en-US" sz="3000" b="1" dirty="0" smtClean="0">
                <a:solidFill>
                  <a:srgbClr val="0000FF"/>
                </a:solidFill>
                <a:latin typeface="微軟正黑體" panose="020B0604030504040204" pitchFamily="34" charset="-120"/>
                <a:ea typeface="微軟正黑體" panose="020B0604030504040204" pitchFamily="34" charset="-120"/>
              </a:rPr>
              <a:t>景觀與</a:t>
            </a:r>
            <a:endParaRPr lang="en-US" altLang="zh-TW" sz="30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spcBef>
                <a:spcPts val="1800"/>
              </a:spcBef>
            </a:pPr>
            <a:r>
              <a:rPr lang="zh-TW" altLang="en-US" sz="3000" b="1" dirty="0">
                <a:solidFill>
                  <a:srgbClr val="0000FF"/>
                </a:solidFill>
                <a:latin typeface="微軟正黑體" panose="020B0604030504040204" pitchFamily="34" charset="-120"/>
                <a:ea typeface="微軟正黑體" panose="020B0604030504040204" pitchFamily="34" charset="-120"/>
              </a:rPr>
              <a:t> </a:t>
            </a:r>
            <a:r>
              <a:rPr lang="zh-TW" altLang="en-US" sz="3000" b="1" dirty="0" smtClean="0">
                <a:solidFill>
                  <a:srgbClr val="0000FF"/>
                </a:solidFill>
                <a:latin typeface="微軟正黑體" panose="020B0604030504040204" pitchFamily="34" charset="-120"/>
                <a:ea typeface="微軟正黑體" panose="020B0604030504040204" pitchFamily="34" charset="-120"/>
              </a:rPr>
              <a:t>     都市設計</a:t>
            </a:r>
            <a:r>
              <a:rPr lang="zh-TW" altLang="en-US" sz="3000" b="1" dirty="0">
                <a:solidFill>
                  <a:srgbClr val="0000FF"/>
                </a:solidFill>
                <a:latin typeface="微軟正黑體" panose="020B0604030504040204" pitchFamily="34" charset="-120"/>
                <a:ea typeface="微軟正黑體" panose="020B0604030504040204" pitchFamily="34" charset="-120"/>
              </a:rPr>
              <a:t>科目成績未滿</a:t>
            </a:r>
            <a:r>
              <a:rPr lang="zh-TW" altLang="en-US" sz="3000" b="1" dirty="0" smtClean="0">
                <a:solidFill>
                  <a:srgbClr val="0000FF"/>
                </a:solidFill>
                <a:latin typeface="微軟正黑體" panose="020B0604030504040204" pitchFamily="34" charset="-120"/>
                <a:ea typeface="微軟正黑體" panose="020B0604030504040204" pitchFamily="34" charset="-120"/>
              </a:rPr>
              <a:t>五十分</a:t>
            </a:r>
            <a:r>
              <a:rPr lang="en-US" altLang="zh-TW" sz="3000" b="1" dirty="0" smtClean="0">
                <a:solidFill>
                  <a:srgbClr val="FF0000"/>
                </a:solidFill>
                <a:latin typeface="微軟正黑體" panose="020B0604030504040204" pitchFamily="34" charset="-120"/>
                <a:ea typeface="微軟正黑體" panose="020B0604030504040204" pitchFamily="34" charset="-120"/>
              </a:rPr>
              <a:t>(</a:t>
            </a:r>
            <a:r>
              <a:rPr lang="zh-TW" altLang="en-US" sz="3000" b="1" dirty="0" smtClean="0">
                <a:solidFill>
                  <a:srgbClr val="FF0000"/>
                </a:solidFill>
                <a:latin typeface="微軟正黑體" panose="020B0604030504040204" pitchFamily="34" charset="-120"/>
                <a:ea typeface="微軟正黑體" panose="020B0604030504040204" pitchFamily="34" charset="-120"/>
              </a:rPr>
              <a:t>考試</a:t>
            </a:r>
            <a:r>
              <a:rPr lang="zh-TW" altLang="en-US" sz="3000" b="1" dirty="0">
                <a:solidFill>
                  <a:srgbClr val="FF0000"/>
                </a:solidFill>
                <a:latin typeface="微軟正黑體" panose="020B0604030504040204" pitchFamily="34" charset="-120"/>
                <a:ea typeface="微軟正黑體" panose="020B0604030504040204" pitchFamily="34" charset="-120"/>
              </a:rPr>
              <a:t>時間為 </a:t>
            </a:r>
            <a:r>
              <a:rPr lang="en-US" altLang="zh-TW" sz="3000" b="1" dirty="0">
                <a:solidFill>
                  <a:srgbClr val="FF0000"/>
                </a:solidFill>
                <a:latin typeface="微軟正黑體" panose="020B0604030504040204" pitchFamily="34" charset="-120"/>
                <a:ea typeface="微軟正黑體" panose="020B0604030504040204" pitchFamily="34" charset="-120"/>
              </a:rPr>
              <a:t>6 </a:t>
            </a:r>
            <a:r>
              <a:rPr lang="zh-TW" altLang="en-US" sz="3000" b="1" dirty="0" smtClean="0">
                <a:solidFill>
                  <a:srgbClr val="FF0000"/>
                </a:solidFill>
                <a:latin typeface="微軟正黑體" panose="020B0604030504040204" pitchFamily="34" charset="-120"/>
                <a:ea typeface="微軟正黑體" panose="020B0604030504040204" pitchFamily="34" charset="-120"/>
              </a:rPr>
              <a:t>小時之科目</a:t>
            </a:r>
            <a:r>
              <a:rPr lang="en-US" altLang="zh-TW" sz="3000" b="1" dirty="0" smtClean="0">
                <a:solidFill>
                  <a:srgbClr val="FF0000"/>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a:t>
            </a:r>
            <a:endParaRPr lang="zh-TW" altLang="en-US" sz="3000" b="1" dirty="0">
              <a:solidFill>
                <a:srgbClr val="0000FF"/>
              </a:solidFill>
              <a:latin typeface="微軟正黑體" panose="020B0604030504040204" pitchFamily="34" charset="-120"/>
              <a:ea typeface="微軟正黑體" panose="020B0604030504040204" pitchFamily="34" charset="-120"/>
            </a:endParaRPr>
          </a:p>
          <a:p>
            <a:pPr marL="804863" indent="-804863" algn="just">
              <a:spcBef>
                <a:spcPts val="1800"/>
              </a:spcBef>
            </a:pP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三</a:t>
            </a: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第二</a:t>
            </a:r>
            <a:r>
              <a:rPr lang="zh-TW" altLang="en-US" sz="3000" b="1" dirty="0">
                <a:solidFill>
                  <a:srgbClr val="0000FF"/>
                </a:solidFill>
                <a:latin typeface="微軟正黑體" panose="020B0604030504040204" pitchFamily="34" charset="-120"/>
                <a:ea typeface="微軟正黑體" panose="020B0604030504040204" pitchFamily="34" charset="-120"/>
              </a:rPr>
              <a:t>試口試成績未滿六十分</a:t>
            </a:r>
            <a:r>
              <a:rPr lang="zh-TW" altLang="en-US" sz="3000" b="1" dirty="0" smtClean="0">
                <a:solidFill>
                  <a:srgbClr val="0000FF"/>
                </a:solidFill>
                <a:latin typeface="微軟正黑體" panose="020B0604030504040204" pitchFamily="34" charset="-120"/>
                <a:ea typeface="微軟正黑體" panose="020B0604030504040204" pitchFamily="34" charset="-120"/>
              </a:rPr>
              <a:t>。</a:t>
            </a:r>
            <a:r>
              <a:rPr lang="en-US" altLang="zh-TW" sz="3000" b="1" dirty="0" smtClean="0">
                <a:solidFill>
                  <a:srgbClr val="FF0000"/>
                </a:solidFill>
                <a:latin typeface="微軟正黑體" panose="020B0604030504040204" pitchFamily="34" charset="-120"/>
                <a:ea typeface="微軟正黑體" panose="020B0604030504040204" pitchFamily="34" charset="-120"/>
              </a:rPr>
              <a:t>(</a:t>
            </a:r>
            <a:r>
              <a:rPr lang="zh-TW" altLang="en-US" sz="3000" b="1" dirty="0" smtClean="0">
                <a:solidFill>
                  <a:srgbClr val="FF0000"/>
                </a:solidFill>
                <a:latin typeface="微軟正黑體" panose="020B0604030504040204" pitchFamily="34" charset="-120"/>
                <a:ea typeface="微軟正黑體" panose="020B0604030504040204" pitchFamily="34" charset="-120"/>
              </a:rPr>
              <a:t>相當筆試成績</a:t>
            </a:r>
            <a:r>
              <a:rPr lang="en-US" altLang="zh-TW" sz="3000" b="1" dirty="0" smtClean="0">
                <a:solidFill>
                  <a:srgbClr val="FF0000"/>
                </a:solidFill>
                <a:latin typeface="微軟正黑體" panose="020B0604030504040204" pitchFamily="34" charset="-120"/>
                <a:ea typeface="微軟正黑體" panose="020B0604030504040204" pitchFamily="34" charset="-120"/>
              </a:rPr>
              <a:t>44</a:t>
            </a:r>
            <a:r>
              <a:rPr lang="zh-TW" altLang="en-US" sz="3000" b="1" dirty="0" smtClean="0">
                <a:solidFill>
                  <a:srgbClr val="FF0000"/>
                </a:solidFill>
                <a:latin typeface="微軟正黑體" panose="020B0604030504040204" pitchFamily="34" charset="-120"/>
                <a:ea typeface="微軟正黑體" panose="020B0604030504040204" pitchFamily="34" charset="-120"/>
              </a:rPr>
              <a:t>分以上即達錄</a:t>
            </a:r>
            <a:endParaRPr lang="en-US" altLang="zh-TW" sz="3000" b="1" dirty="0" smtClean="0">
              <a:solidFill>
                <a:srgbClr val="FF0000"/>
              </a:solidFill>
              <a:latin typeface="微軟正黑體" panose="020B0604030504040204" pitchFamily="34" charset="-120"/>
              <a:ea typeface="微軟正黑體" panose="020B0604030504040204" pitchFamily="34" charset="-120"/>
            </a:endParaRPr>
          </a:p>
          <a:p>
            <a:pPr marL="804863" indent="-804863" algn="just">
              <a:spcBef>
                <a:spcPts val="1800"/>
              </a:spcBef>
            </a:pPr>
            <a:r>
              <a:rPr lang="zh-TW" altLang="en-US" sz="3000" b="1" dirty="0">
                <a:solidFill>
                  <a:srgbClr val="FF0000"/>
                </a:solidFill>
                <a:latin typeface="微軟正黑體" panose="020B0604030504040204" pitchFamily="34" charset="-120"/>
                <a:ea typeface="微軟正黑體" panose="020B0604030504040204" pitchFamily="34" charset="-120"/>
              </a:rPr>
              <a:t> </a:t>
            </a:r>
            <a:r>
              <a:rPr lang="zh-TW" altLang="en-US" sz="3000" b="1" dirty="0" smtClean="0">
                <a:solidFill>
                  <a:srgbClr val="FF0000"/>
                </a:solidFill>
                <a:latin typeface="微軟正黑體" panose="020B0604030504040204" pitchFamily="34" charset="-120"/>
                <a:ea typeface="微軟正黑體" panose="020B0604030504040204" pitchFamily="34" charset="-120"/>
              </a:rPr>
              <a:t>     取標準，如口試成績更高，筆試成績可更低</a:t>
            </a:r>
            <a:r>
              <a:rPr lang="en-US" altLang="zh-TW" sz="3000" b="1" dirty="0" smtClean="0">
                <a:solidFill>
                  <a:srgbClr val="FF0000"/>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a:t>
            </a:r>
            <a:endParaRPr lang="en-US" altLang="zh-TW" sz="3000" b="1" dirty="0" smtClean="0">
              <a:solidFill>
                <a:srgbClr val="0000FF"/>
              </a:solidFill>
              <a:latin typeface="微軟正黑體" panose="020B0604030504040204" pitchFamily="34" charset="-120"/>
              <a:ea typeface="微軟正黑體" panose="020B0604030504040204" pitchFamily="34" charset="-120"/>
            </a:endParaRPr>
          </a:p>
          <a:p>
            <a:pPr marL="804863" indent="-804863" algn="just">
              <a:spcBef>
                <a:spcPts val="1800"/>
              </a:spcBef>
            </a:pP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四</a:t>
            </a:r>
            <a:r>
              <a:rPr lang="en-US" altLang="zh-TW" sz="3000" b="1" dirty="0" smtClean="0">
                <a:solidFill>
                  <a:srgbClr val="0000FF"/>
                </a:solidFill>
                <a:latin typeface="微軟正黑體" panose="020B0604030504040204" pitchFamily="34" charset="-120"/>
                <a:ea typeface="微軟正黑體" panose="020B0604030504040204" pitchFamily="34" charset="-120"/>
              </a:rPr>
              <a:t>)</a:t>
            </a:r>
            <a:r>
              <a:rPr lang="zh-TW" altLang="en-US" sz="3000" b="1" dirty="0" smtClean="0">
                <a:solidFill>
                  <a:srgbClr val="0000FF"/>
                </a:solidFill>
                <a:latin typeface="微軟正黑體" panose="020B0604030504040204" pitchFamily="34" charset="-120"/>
                <a:ea typeface="微軟正黑體" panose="020B0604030504040204" pitchFamily="34" charset="-120"/>
              </a:rPr>
              <a:t>總成績未滿五十分。</a:t>
            </a:r>
            <a:endParaRPr lang="zh-TW" altLang="en-US" sz="3000" b="1" dirty="0">
              <a:solidFill>
                <a:srgbClr val="0000FF"/>
              </a:solidFill>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a:xfrm>
            <a:off x="10783956" y="6376228"/>
            <a:ext cx="1255643" cy="365125"/>
          </a:xfrm>
        </p:spPr>
        <p:txBody>
          <a:bodyPr/>
          <a:lstStyle/>
          <a:p>
            <a:fld id="{517814F9-BBE9-48E3-9C5C-39AEFA1A2946}" type="slidenum">
              <a:rPr lang="zh-CN" altLang="en-US" smtClean="0">
                <a:solidFill>
                  <a:schemeClr val="tx1"/>
                </a:solidFill>
              </a:rPr>
              <a:t>8</a:t>
            </a:fld>
            <a:endParaRPr lang="zh-CN" altLang="en-US" dirty="0">
              <a:solidFill>
                <a:schemeClr val="tx1"/>
              </a:solidFill>
            </a:endParaRPr>
          </a:p>
        </p:txBody>
      </p:sp>
    </p:spTree>
    <p:extLst>
      <p:ext uri="{BB962C8B-B14F-4D97-AF65-F5344CB8AC3E}">
        <p14:creationId xmlns:p14="http://schemas.microsoft.com/office/powerpoint/2010/main" val="2544780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文字方塊 2"/>
          <p:cNvSpPr txBox="1"/>
          <p:nvPr/>
        </p:nvSpPr>
        <p:spPr>
          <a:xfrm>
            <a:off x="171450" y="209550"/>
            <a:ext cx="11553825" cy="2144177"/>
          </a:xfrm>
          <a:prstGeom prst="rect">
            <a:avLst/>
          </a:prstGeom>
          <a:noFill/>
        </p:spPr>
        <p:txBody>
          <a:bodyPr wrap="square" rtlCol="0">
            <a:spAutoFit/>
          </a:bodyPr>
          <a:lstStyle/>
          <a:p>
            <a:pPr marL="361950" indent="-361950" algn="just">
              <a:lnSpc>
                <a:spcPts val="3200"/>
              </a:lnSpc>
            </a:pPr>
            <a:r>
              <a:rPr lang="zh-TW" altLang="en-US" sz="3200" b="1" u="sng"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 參</a:t>
            </a:r>
            <a:r>
              <a:rPr lang="zh-TW" altLang="en-US" sz="32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、離島特考提缺</a:t>
            </a:r>
            <a:r>
              <a:rPr lang="en-US" altLang="zh-TW" sz="32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2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應試</a:t>
            </a:r>
            <a:r>
              <a:rPr lang="en-US" altLang="zh-TW" sz="32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a:t>
            </a:r>
            <a:r>
              <a:rPr lang="zh-TW" altLang="en-US" sz="3200" b="1" u="sng" dirty="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類</a:t>
            </a:r>
            <a:r>
              <a:rPr lang="zh-TW" altLang="en-US" sz="3200" b="1" u="sng" dirty="0" smtClean="0">
                <a:solidFill>
                  <a:srgbClr val="800000"/>
                </a:solidFill>
                <a:latin typeface="Adobe 繁黑體 Std B" panose="020B0700000000000000" pitchFamily="34" charset="-120"/>
                <a:ea typeface="Adobe 繁黑體 Std B" panose="020B0700000000000000" pitchFamily="34" charset="-120"/>
                <a:cs typeface="方正苏新诗柳楷简体-yolan" panose="02000000000000000000" pitchFamily="2" charset="-122"/>
                <a:sym typeface="Arial"/>
              </a:rPr>
              <a:t>科</a:t>
            </a:r>
          </a:p>
          <a:p>
            <a:pPr marL="361950" indent="-361950" algn="just">
              <a:lnSpc>
                <a:spcPts val="3200"/>
              </a:lnSpc>
            </a:pPr>
            <a:endParaRPr lang="en-US" altLang="zh-TW" sz="30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361950" indent="-361950" algn="just">
              <a:lnSpc>
                <a:spcPts val="3200"/>
              </a:lnSpc>
            </a:pPr>
            <a:endParaRPr lang="en-US" altLang="zh-TW" sz="3000" b="1" dirty="0" smtClean="0">
              <a:solidFill>
                <a:schemeClr val="accent1">
                  <a:lumMod val="75000"/>
                </a:schemeClr>
              </a:solidFill>
              <a:latin typeface="微軟正黑體" panose="020B0604030504040204" pitchFamily="34" charset="-120"/>
              <a:ea typeface="微軟正黑體" panose="020B0604030504040204" pitchFamily="34" charset="-120"/>
            </a:endParaRPr>
          </a:p>
          <a:p>
            <a:pPr marL="361950" indent="-361950" algn="just">
              <a:lnSpc>
                <a:spcPts val="3200"/>
              </a:lnSpc>
            </a:pPr>
            <a:r>
              <a:rPr lang="en-US" altLang="zh-TW" sz="3000" b="1" dirty="0" smtClean="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3000" b="1" dirty="0">
                <a:solidFill>
                  <a:srgbClr val="7030A0"/>
                </a:solidFill>
                <a:latin typeface="微軟正黑體" panose="020B0604030504040204" pitchFamily="34" charset="-120"/>
                <a:ea typeface="微軟正黑體" panose="020B0604030504040204" pitchFamily="34" charset="-120"/>
              </a:rPr>
              <a:t>考試類</a:t>
            </a:r>
            <a:r>
              <a:rPr lang="zh-TW" altLang="en-US" sz="3000" b="1" dirty="0" smtClean="0">
                <a:solidFill>
                  <a:srgbClr val="7030A0"/>
                </a:solidFill>
                <a:latin typeface="微軟正黑體" panose="020B0604030504040204" pitchFamily="34" charset="-120"/>
                <a:ea typeface="微軟正黑體" panose="020B0604030504040204" pitchFamily="34" charset="-120"/>
              </a:rPr>
              <a:t>科</a:t>
            </a:r>
            <a:r>
              <a:rPr lang="zh-TW" altLang="en-US" sz="3000" b="1" dirty="0" smtClean="0">
                <a:latin typeface="微軟正黑體" panose="020B0604030504040204" pitchFamily="34" charset="-120"/>
                <a:ea typeface="微軟正黑體" panose="020B0604030504040204" pitchFamily="34" charset="-120"/>
              </a:rPr>
              <a:t>以</a:t>
            </a:r>
            <a:r>
              <a:rPr lang="zh-TW" altLang="en-US" sz="3000" b="1" dirty="0" smtClean="0">
                <a:solidFill>
                  <a:srgbClr val="7030A0"/>
                </a:solidFill>
                <a:latin typeface="微軟正黑體" panose="020B0604030504040204" pitchFamily="34" charset="-120"/>
                <a:ea typeface="微軟正黑體" panose="020B0604030504040204" pitchFamily="34" charset="-120"/>
              </a:rPr>
              <a:t>最近</a:t>
            </a:r>
            <a:r>
              <a:rPr lang="en-US" altLang="zh-TW" sz="3000" b="1" dirty="0" smtClean="0">
                <a:solidFill>
                  <a:srgbClr val="FF0000"/>
                </a:solidFill>
                <a:latin typeface="微軟正黑體" panose="020B0604030504040204" pitchFamily="34" charset="-120"/>
                <a:ea typeface="微軟正黑體" panose="020B0604030504040204" pitchFamily="34" charset="-120"/>
              </a:rPr>
              <a:t>6</a:t>
            </a:r>
            <a:r>
              <a:rPr lang="zh-TW" altLang="en-US" sz="3000" b="1" dirty="0" smtClean="0">
                <a:solidFill>
                  <a:srgbClr val="7030A0"/>
                </a:solidFill>
                <a:latin typeface="微軟正黑體" panose="020B0604030504040204" pitchFamily="34" charset="-120"/>
                <a:ea typeface="微軟正黑體" panose="020B0604030504040204" pitchFamily="34" charset="-120"/>
              </a:rPr>
              <a:t>年</a:t>
            </a:r>
            <a:r>
              <a:rPr lang="zh-TW" altLang="en-US" sz="3000" b="1" dirty="0">
                <a:latin typeface="微軟正黑體" panose="020B0604030504040204" pitchFamily="34" charset="-120"/>
                <a:ea typeface="微軟正黑體" panose="020B0604030504040204" pitchFamily="34" charset="-120"/>
              </a:rPr>
              <a:t>地方特考離島錄取分發區</a:t>
            </a:r>
            <a:r>
              <a:rPr lang="zh-TW" altLang="en-US" sz="3000" b="1" dirty="0">
                <a:solidFill>
                  <a:srgbClr val="7030A0"/>
                </a:solidFill>
                <a:latin typeface="微軟正黑體" panose="020B0604030504040204" pitchFamily="34" charset="-120"/>
                <a:ea typeface="微軟正黑體" panose="020B0604030504040204" pitchFamily="34" charset="-120"/>
              </a:rPr>
              <a:t>曾提報缺額之類科</a:t>
            </a:r>
            <a:r>
              <a:rPr lang="zh-TW" altLang="en-US" sz="3000" b="1" dirty="0">
                <a:latin typeface="微軟正黑體" panose="020B0604030504040204" pitchFamily="34" charset="-120"/>
                <a:ea typeface="微軟正黑體" panose="020B0604030504040204" pitchFamily="34" charset="-120"/>
              </a:rPr>
              <a:t>為設置依據</a:t>
            </a:r>
            <a:r>
              <a:rPr lang="en-US" altLang="zh-TW" sz="3000" b="1" dirty="0">
                <a:solidFill>
                  <a:schemeClr val="accent1">
                    <a:lumMod val="75000"/>
                  </a:schemeClr>
                </a:solidFill>
                <a:latin typeface="微軟正黑體" panose="020B0604030504040204" pitchFamily="34" charset="-120"/>
                <a:ea typeface="微軟正黑體" panose="020B0604030504040204" pitchFamily="34" charset="-120"/>
              </a:rPr>
              <a:t>》</a:t>
            </a:r>
            <a:endParaRPr lang="zh-TW" altLang="zh-TW" sz="30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97587" y="721809"/>
            <a:ext cx="11662742" cy="630942"/>
          </a:xfrm>
          <a:prstGeom prst="rect">
            <a:avLst/>
          </a:prstGeom>
          <a:noFill/>
        </p:spPr>
        <p:txBody>
          <a:bodyPr wrap="square" rtlCol="0">
            <a:spAutoFit/>
          </a:bodyPr>
          <a:lstStyle/>
          <a:p>
            <a:pPr marL="285750" indent="-285750">
              <a:buClr>
                <a:srgbClr val="FF0000"/>
              </a:buClr>
              <a:buFont typeface="Wingdings" panose="05000000000000000000" pitchFamily="2" charset="2"/>
              <a:buChar char="Ø"/>
            </a:pPr>
            <a:r>
              <a:rPr lang="zh-TW" altLang="en-US" sz="3500" b="1" dirty="0">
                <a:solidFill>
                  <a:srgbClr val="FF0000"/>
                </a:solidFill>
                <a:latin typeface="微軟正黑體" panose="020B0604030504040204" pitchFamily="34" charset="-120"/>
                <a:ea typeface="微軟正黑體" panose="020B0604030504040204" pitchFamily="34" charset="-120"/>
              </a:rPr>
              <a:t>三等</a:t>
            </a:r>
            <a:r>
              <a:rPr lang="zh-TW" altLang="en-US" sz="2800" b="1" dirty="0">
                <a:latin typeface="微軟正黑體" panose="020B0604030504040204" pitchFamily="34" charset="-120"/>
                <a:ea typeface="微軟正黑體" panose="020B0604030504040204" pitchFamily="34" charset="-120"/>
              </a:rPr>
              <a:t>考試類科計設</a:t>
            </a:r>
            <a:r>
              <a:rPr lang="en-US" altLang="zh-TW" sz="3500" b="1" dirty="0">
                <a:solidFill>
                  <a:srgbClr val="FF0000"/>
                </a:solidFill>
                <a:latin typeface="微軟正黑體" panose="020B0604030504040204" pitchFamily="34" charset="-120"/>
                <a:ea typeface="微軟正黑體" panose="020B0604030504040204" pitchFamily="34" charset="-120"/>
              </a:rPr>
              <a:t>46</a:t>
            </a:r>
            <a:r>
              <a:rPr lang="zh-TW" altLang="en-US" sz="2800" b="1" dirty="0">
                <a:latin typeface="微軟正黑體" panose="020B0604030504040204" pitchFamily="34" charset="-120"/>
                <a:ea typeface="微軟正黑體" panose="020B0604030504040204" pitchFamily="34" charset="-120"/>
              </a:rPr>
              <a:t>類科</a:t>
            </a:r>
            <a:r>
              <a:rPr lang="zh-TW" altLang="en-US" sz="3000" b="1" dirty="0">
                <a:latin typeface="微軟正黑體" panose="020B0604030504040204" pitchFamily="34" charset="-120"/>
                <a:ea typeface="微軟正黑體" panose="020B0604030504040204" pitchFamily="34" charset="-120"/>
              </a:rPr>
              <a:t>－</a:t>
            </a:r>
            <a:r>
              <a:rPr lang="zh-TW" altLang="en-US" sz="3500" b="1" dirty="0">
                <a:solidFill>
                  <a:srgbClr val="C00000"/>
                </a:solidFill>
                <a:latin typeface="微軟正黑體" panose="020B0604030504040204" pitchFamily="34" charset="-120"/>
                <a:ea typeface="微軟正黑體" panose="020B0604030504040204" pitchFamily="34" charset="-120"/>
              </a:rPr>
              <a:t>行政類</a:t>
            </a:r>
            <a:r>
              <a:rPr lang="zh-TW" altLang="en-US" sz="2800" b="1" dirty="0">
                <a:latin typeface="微軟正黑體" panose="020B0604030504040204" pitchFamily="34" charset="-120"/>
                <a:ea typeface="微軟正黑體" panose="020B0604030504040204" pitchFamily="34" charset="-120"/>
              </a:rPr>
              <a:t>設</a:t>
            </a:r>
            <a:r>
              <a:rPr lang="en-US" altLang="zh-TW" sz="3500" b="1" dirty="0">
                <a:solidFill>
                  <a:srgbClr val="C00000"/>
                </a:solidFill>
                <a:latin typeface="微軟正黑體" panose="020B0604030504040204" pitchFamily="34" charset="-120"/>
                <a:ea typeface="微軟正黑體" panose="020B0604030504040204" pitchFamily="34" charset="-120"/>
              </a:rPr>
              <a:t>22</a:t>
            </a:r>
            <a:r>
              <a:rPr lang="zh-TW" altLang="en-US" sz="3000" b="1" dirty="0">
                <a:latin typeface="微軟正黑體" panose="020B0604030504040204" pitchFamily="34" charset="-120"/>
                <a:ea typeface="微軟正黑體" panose="020B0604030504040204" pitchFamily="34" charset="-120"/>
              </a:rPr>
              <a:t>類科；</a:t>
            </a:r>
            <a:r>
              <a:rPr lang="zh-TW" altLang="en-US" sz="3500" b="1" dirty="0">
                <a:solidFill>
                  <a:schemeClr val="accent1">
                    <a:lumMod val="75000"/>
                  </a:schemeClr>
                </a:solidFill>
                <a:latin typeface="微軟正黑體" panose="020B0604030504040204" pitchFamily="34" charset="-120"/>
                <a:ea typeface="微軟正黑體" panose="020B0604030504040204" pitchFamily="34" charset="-120"/>
              </a:rPr>
              <a:t>技術類</a:t>
            </a:r>
            <a:r>
              <a:rPr lang="zh-TW" altLang="en-US" sz="2800" b="1" dirty="0">
                <a:latin typeface="微軟正黑體" panose="020B0604030504040204" pitchFamily="34" charset="-120"/>
                <a:ea typeface="微軟正黑體" panose="020B0604030504040204" pitchFamily="34" charset="-120"/>
              </a:rPr>
              <a:t>設</a:t>
            </a:r>
            <a:r>
              <a:rPr lang="en-US" altLang="zh-TW" sz="3500" b="1" dirty="0">
                <a:solidFill>
                  <a:schemeClr val="accent1">
                    <a:lumMod val="75000"/>
                  </a:schemeClr>
                </a:solidFill>
                <a:latin typeface="微軟正黑體" panose="020B0604030504040204" pitchFamily="34" charset="-120"/>
                <a:ea typeface="微軟正黑體" panose="020B0604030504040204" pitchFamily="34" charset="-120"/>
              </a:rPr>
              <a:t>24</a:t>
            </a:r>
            <a:r>
              <a:rPr lang="zh-TW" altLang="en-US" sz="2800" b="1" dirty="0">
                <a:latin typeface="微軟正黑體" panose="020B0604030504040204" pitchFamily="34" charset="-120"/>
                <a:ea typeface="微軟正黑體" panose="020B0604030504040204" pitchFamily="34" charset="-120"/>
              </a:rPr>
              <a:t>類科</a:t>
            </a:r>
          </a:p>
        </p:txBody>
      </p:sp>
      <p:sp>
        <p:nvSpPr>
          <p:cNvPr id="5" name="矩形 4"/>
          <p:cNvSpPr/>
          <p:nvPr/>
        </p:nvSpPr>
        <p:spPr>
          <a:xfrm>
            <a:off x="496040" y="2348925"/>
            <a:ext cx="5953125" cy="477054"/>
          </a:xfrm>
          <a:prstGeom prst="rect">
            <a:avLst/>
          </a:prstGeom>
        </p:spPr>
        <p:txBody>
          <a:bodyPr wrap="square">
            <a:spAutoFit/>
          </a:bodyPr>
          <a:lstStyle/>
          <a:p>
            <a:pPr marL="285750" indent="-285750" algn="just">
              <a:buClr>
                <a:srgbClr val="FF0000"/>
              </a:buClr>
              <a:buFont typeface="Wingdings" panose="05000000000000000000" pitchFamily="2" charset="2"/>
              <a:buChar char="u"/>
            </a:pPr>
            <a:r>
              <a:rPr lang="zh-TW" altLang="en-US" sz="2500" b="1" dirty="0">
                <a:solidFill>
                  <a:schemeClr val="accent2">
                    <a:lumMod val="50000"/>
                  </a:schemeClr>
                </a:solidFill>
                <a:latin typeface="Adobe 繁黑體 Std B" panose="020B0700000000000000" pitchFamily="34" charset="-120"/>
                <a:ea typeface="Adobe 繁黑體 Std B" panose="020B0700000000000000" pitchFamily="34" charset="-120"/>
              </a:rPr>
              <a:t>三等</a:t>
            </a:r>
            <a:r>
              <a:rPr lang="zh-TW" altLang="en-US" sz="2500" b="1" dirty="0">
                <a:latin typeface="Adobe 繁黑體 Std B" panose="020B0700000000000000" pitchFamily="34" charset="-120"/>
                <a:ea typeface="Adobe 繁黑體 Std B" panose="020B0700000000000000" pitchFamily="34" charset="-120"/>
              </a:rPr>
              <a:t>考試行政類計設</a:t>
            </a:r>
            <a:r>
              <a:rPr lang="zh-TW" altLang="en-US" sz="2500" b="1" dirty="0">
                <a:solidFill>
                  <a:srgbClr val="7030A0"/>
                </a:solidFill>
                <a:latin typeface="Adobe 繁黑體 Std B" panose="020B0700000000000000" pitchFamily="34" charset="-120"/>
                <a:ea typeface="Adobe 繁黑體 Std B" panose="020B0700000000000000" pitchFamily="34" charset="-120"/>
              </a:rPr>
              <a:t>一般行政</a:t>
            </a:r>
            <a:r>
              <a:rPr lang="zh-TW" altLang="en-US" sz="2500" b="1" dirty="0">
                <a:latin typeface="Adobe 繁黑體 Std B" panose="020B0700000000000000" pitchFamily="34" charset="-120"/>
                <a:ea typeface="Adobe 繁黑體 Std B" panose="020B0700000000000000" pitchFamily="34" charset="-120"/>
              </a:rPr>
              <a:t>等</a:t>
            </a:r>
            <a:r>
              <a:rPr lang="en-US" altLang="zh-TW" sz="2500" b="1" dirty="0">
                <a:solidFill>
                  <a:srgbClr val="7030A0"/>
                </a:solidFill>
                <a:latin typeface="Adobe 繁黑體 Std B" panose="020B0700000000000000" pitchFamily="34" charset="-120"/>
                <a:ea typeface="Adobe 繁黑體 Std B" panose="020B0700000000000000" pitchFamily="34" charset="-120"/>
              </a:rPr>
              <a:t>22</a:t>
            </a:r>
            <a:r>
              <a:rPr lang="zh-TW" altLang="en-US" sz="2500" b="1" dirty="0">
                <a:latin typeface="Adobe 繁黑體 Std B" panose="020B0700000000000000" pitchFamily="34" charset="-120"/>
                <a:ea typeface="Adobe 繁黑體 Std B" panose="020B0700000000000000" pitchFamily="34" charset="-120"/>
              </a:rPr>
              <a:t>類科</a:t>
            </a:r>
          </a:p>
        </p:txBody>
      </p:sp>
      <p:graphicFrame>
        <p:nvGraphicFramePr>
          <p:cNvPr id="6" name="表格 5"/>
          <p:cNvGraphicFramePr>
            <a:graphicFrameLocks noGrp="1"/>
          </p:cNvGraphicFramePr>
          <p:nvPr>
            <p:extLst>
              <p:ext uri="{D42A27DB-BD31-4B8C-83A1-F6EECF244321}">
                <p14:modId xmlns:p14="http://schemas.microsoft.com/office/powerpoint/2010/main" val="1734106407"/>
              </p:ext>
            </p:extLst>
          </p:nvPr>
        </p:nvGraphicFramePr>
        <p:xfrm>
          <a:off x="935298" y="2865988"/>
          <a:ext cx="5074611" cy="3784929"/>
        </p:xfrm>
        <a:graphic>
          <a:graphicData uri="http://schemas.openxmlformats.org/drawingml/2006/table">
            <a:tbl>
              <a:tblPr firstRow="1" firstCol="1" bandRow="1"/>
              <a:tblGrid>
                <a:gridCol w="667062">
                  <a:extLst>
                    <a:ext uri="{9D8B030D-6E8A-4147-A177-3AD203B41FA5}">
                      <a16:colId xmlns:a16="http://schemas.microsoft.com/office/drawing/2014/main" val="20000"/>
                    </a:ext>
                  </a:extLst>
                </a:gridCol>
                <a:gridCol w="617696">
                  <a:extLst>
                    <a:ext uri="{9D8B030D-6E8A-4147-A177-3AD203B41FA5}">
                      <a16:colId xmlns:a16="http://schemas.microsoft.com/office/drawing/2014/main" val="20001"/>
                    </a:ext>
                  </a:extLst>
                </a:gridCol>
                <a:gridCol w="1463465">
                  <a:extLst>
                    <a:ext uri="{9D8B030D-6E8A-4147-A177-3AD203B41FA5}">
                      <a16:colId xmlns:a16="http://schemas.microsoft.com/office/drawing/2014/main" val="20002"/>
                    </a:ext>
                  </a:extLst>
                </a:gridCol>
                <a:gridCol w="2326388">
                  <a:extLst>
                    <a:ext uri="{9D8B030D-6E8A-4147-A177-3AD203B41FA5}">
                      <a16:colId xmlns:a16="http://schemas.microsoft.com/office/drawing/2014/main" val="20003"/>
                    </a:ext>
                  </a:extLst>
                </a:gridCol>
              </a:tblGrid>
              <a:tr h="366842">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類別</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b="1" kern="100" dirty="0">
                          <a:solidFill>
                            <a:schemeClr val="tx1"/>
                          </a:solidFill>
                          <a:effectLst/>
                          <a:latin typeface="微軟正黑體" panose="020B0604030504040204" pitchFamily="34" charset="-120"/>
                          <a:ea typeface="微軟正黑體" panose="020B0604030504040204" pitchFamily="34" charset="-120"/>
                        </a:rPr>
                        <a:t>職組</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kern="100" dirty="0">
                          <a:solidFill>
                            <a:schemeClr val="tx1"/>
                          </a:solidFill>
                          <a:effectLst/>
                          <a:latin typeface="Adobe 繁黑體 Std B" panose="020B0700000000000000" pitchFamily="34" charset="-120"/>
                          <a:ea typeface="Adobe 繁黑體 Std B" panose="020B0700000000000000" pitchFamily="34" charset="-120"/>
                        </a:rPr>
                        <a:t>職系</a:t>
                      </a:r>
                      <a:endParaRPr lang="zh-TW" sz="1400"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400" kern="100" dirty="0">
                          <a:solidFill>
                            <a:schemeClr val="tx1"/>
                          </a:solidFill>
                          <a:effectLst/>
                          <a:latin typeface="微軟正黑體" panose="020B0604030504040204" pitchFamily="34" charset="-120"/>
                          <a:ea typeface="微軟正黑體" panose="020B0604030504040204" pitchFamily="34" charset="-120"/>
                        </a:rPr>
                        <a:t>類科</a:t>
                      </a:r>
                      <a:endParaRPr lang="zh-TW" sz="14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extLst>
                  <a:ext uri="{0D108BD9-81ED-4DB2-BD59-A6C34878D82A}">
                    <a16:rowId xmlns:a16="http://schemas.microsoft.com/office/drawing/2014/main" val="10000"/>
                  </a:ext>
                </a:extLst>
              </a:tr>
              <a:tr h="266807">
                <a:tc rowSpan="11">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rgbClr val="FF0000"/>
                          </a:solidFill>
                          <a:effectLst/>
                          <a:latin typeface="微軟正黑體" panose="020B0604030504040204" pitchFamily="34" charset="-120"/>
                          <a:ea typeface="微軟正黑體" panose="020B0604030504040204" pitchFamily="34" charset="-120"/>
                        </a:rPr>
                        <a:t>行政類</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rowSpan="11">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algn="ctr">
                        <a:spcAft>
                          <a:spcPts val="0"/>
                        </a:spcAft>
                      </a:pPr>
                      <a:r>
                        <a:rPr lang="zh-TW" sz="1600" b="1" kern="100" dirty="0">
                          <a:solidFill>
                            <a:schemeClr val="tx1"/>
                          </a:solidFill>
                          <a:effectLst/>
                          <a:latin typeface="微軟正黑體" panose="020B0604030504040204" pitchFamily="34" charset="-120"/>
                          <a:ea typeface="微軟正黑體" panose="020B0604030504040204" pitchFamily="34" charset="-120"/>
                        </a:rPr>
                        <a:t>綜合</a:t>
                      </a:r>
                      <a:endParaRPr lang="zh-TW" sz="1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rowSpan="3">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effectLst/>
                          <a:latin typeface="Adobe 繁黑體 Std B" panose="020B0700000000000000" pitchFamily="34" charset="-120"/>
                          <a:ea typeface="Adobe 繁黑體 Std B" panose="020B0700000000000000" pitchFamily="34" charset="-120"/>
                        </a:rPr>
                        <a:t>綜合行政</a:t>
                      </a:r>
                      <a:endParaRPr lang="zh-TW" sz="1600" b="1" kern="100" dirty="0">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一般行政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1"/>
                  </a:ext>
                </a:extLst>
              </a:tr>
              <a:tr h="31512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一般民政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2"/>
                  </a:ext>
                </a:extLst>
              </a:tr>
              <a:tr h="31512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戶政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3"/>
                  </a:ext>
                </a:extLst>
              </a:tr>
              <a:tr h="315128">
                <a:tc vMerge="1">
                  <a:txBody>
                    <a:bodyPr/>
                    <a:lstStyle/>
                    <a:p>
                      <a:endParaRPr lang="zh-TW" altLang="en-US"/>
                    </a:p>
                  </a:txBody>
                  <a:tcPr/>
                </a:tc>
                <a:tc vMerge="1">
                  <a:txBody>
                    <a:bodyPr/>
                    <a:lstStyle/>
                    <a:p>
                      <a:endParaRPr lang="zh-TW" altLang="en-US"/>
                    </a:p>
                  </a:txBody>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effectLst/>
                          <a:latin typeface="Adobe 繁黑體 Std B" panose="020B0700000000000000" pitchFamily="34" charset="-120"/>
                          <a:ea typeface="Adobe 繁黑體 Std B" panose="020B0700000000000000" pitchFamily="34" charset="-120"/>
                        </a:rPr>
                        <a:t>社勞行政</a:t>
                      </a:r>
                      <a:endParaRPr lang="zh-TW" sz="1600" b="1" kern="100" dirty="0">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社會行政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4"/>
                  </a:ext>
                </a:extLst>
              </a:tr>
              <a:tr h="31512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勞工行政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5"/>
                  </a:ext>
                </a:extLst>
              </a:tr>
              <a:tr h="315128">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effectLst/>
                          <a:latin typeface="Adobe 繁黑體 Std B" panose="020B0700000000000000" pitchFamily="34" charset="-120"/>
                          <a:ea typeface="Adobe 繁黑體 Std B" panose="020B0700000000000000" pitchFamily="34" charset="-120"/>
                        </a:rPr>
                        <a:t>社會工作</a:t>
                      </a:r>
                      <a:endParaRPr lang="zh-TW" sz="1600" b="1" kern="100" dirty="0">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公職社會工作師</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6"/>
                  </a:ext>
                </a:extLst>
              </a:tr>
              <a:tr h="315128">
                <a:tc vMerge="1">
                  <a:txBody>
                    <a:bodyPr/>
                    <a:lstStyle/>
                    <a:p>
                      <a:endParaRPr lang="zh-TW" altLang="en-US"/>
                    </a:p>
                  </a:txBody>
                  <a:tcPr/>
                </a:tc>
                <a:tc vMerge="1">
                  <a:txBody>
                    <a:bodyPr/>
                    <a:lstStyle/>
                    <a:p>
                      <a:endParaRPr lang="zh-TW" altLang="en-US"/>
                    </a:p>
                  </a:txBody>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effectLst/>
                          <a:latin typeface="Adobe 繁黑體 Std B" panose="020B0700000000000000" pitchFamily="34" charset="-120"/>
                          <a:ea typeface="Adobe 繁黑體 Std B" panose="020B0700000000000000" pitchFamily="34" charset="-120"/>
                        </a:rPr>
                        <a:t>文教行政</a:t>
                      </a:r>
                      <a:endParaRPr lang="zh-TW" sz="1600" b="1" kern="100" dirty="0">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文化行政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7"/>
                  </a:ext>
                </a:extLst>
              </a:tr>
              <a:tr h="31512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教育行政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8"/>
                  </a:ext>
                </a:extLst>
              </a:tr>
              <a:tr h="315128">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effectLst/>
                          <a:latin typeface="Adobe 繁黑體 Std B" panose="020B0700000000000000" pitchFamily="34" charset="-120"/>
                          <a:ea typeface="Adobe 繁黑體 Std B" panose="020B0700000000000000" pitchFamily="34" charset="-120"/>
                        </a:rPr>
                        <a:t>新聞傳播</a:t>
                      </a:r>
                      <a:endParaRPr lang="zh-TW" sz="1600" b="1" kern="100" dirty="0">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新聞</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9"/>
                  </a:ext>
                </a:extLst>
              </a:tr>
              <a:tr h="315128">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effectLst/>
                          <a:latin typeface="Adobe 繁黑體 Std B" panose="020B0700000000000000" pitchFamily="34" charset="-120"/>
                          <a:ea typeface="Adobe 繁黑體 Std B" panose="020B0700000000000000" pitchFamily="34" charset="-120"/>
                        </a:rPr>
                        <a:t>圖書史料檔案</a:t>
                      </a:r>
                      <a:endParaRPr lang="zh-TW" sz="1600" b="1" kern="100" dirty="0">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圖書資訊管理</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rgbClr val="0D8EC5">
                          <a:lumMod val="75000"/>
                        </a:srgbClr>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10"/>
                  </a:ext>
                </a:extLst>
              </a:tr>
              <a:tr h="315128">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effectLst/>
                          <a:latin typeface="Adobe 繁黑體 Std B" panose="020B0700000000000000" pitchFamily="34" charset="-120"/>
                          <a:ea typeface="Adobe 繁黑體 Std B" panose="020B0700000000000000" pitchFamily="34" charset="-120"/>
                        </a:rPr>
                        <a:t>人事行政</a:t>
                      </a:r>
                      <a:endParaRPr lang="zh-TW" sz="1600" b="1" kern="100" dirty="0">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人事行政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D8EC5">
                          <a:lumMod val="75000"/>
                        </a:srgbClr>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11"/>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899847991"/>
              </p:ext>
            </p:extLst>
          </p:nvPr>
        </p:nvGraphicFramePr>
        <p:xfrm>
          <a:off x="6128958" y="2843582"/>
          <a:ext cx="5224842" cy="3698641"/>
        </p:xfrm>
        <a:graphic>
          <a:graphicData uri="http://schemas.openxmlformats.org/drawingml/2006/table">
            <a:tbl>
              <a:tblPr firstRow="1" firstCol="1" bandRow="1"/>
              <a:tblGrid>
                <a:gridCol w="779918">
                  <a:extLst>
                    <a:ext uri="{9D8B030D-6E8A-4147-A177-3AD203B41FA5}">
                      <a16:colId xmlns:a16="http://schemas.microsoft.com/office/drawing/2014/main" val="20000"/>
                    </a:ext>
                  </a:extLst>
                </a:gridCol>
                <a:gridCol w="1705216">
                  <a:extLst>
                    <a:ext uri="{9D8B030D-6E8A-4147-A177-3AD203B41FA5}">
                      <a16:colId xmlns:a16="http://schemas.microsoft.com/office/drawing/2014/main" val="20001"/>
                    </a:ext>
                  </a:extLst>
                </a:gridCol>
                <a:gridCol w="2739708">
                  <a:extLst>
                    <a:ext uri="{9D8B030D-6E8A-4147-A177-3AD203B41FA5}">
                      <a16:colId xmlns:a16="http://schemas.microsoft.com/office/drawing/2014/main" val="20002"/>
                    </a:ext>
                  </a:extLst>
                </a:gridCol>
              </a:tblGrid>
              <a:tr h="282391">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職組</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zh-TW" altLang="en-US" sz="1400" dirty="0">
                          <a:solidFill>
                            <a:schemeClr val="tx1"/>
                          </a:solidFill>
                          <a:latin typeface="Adobe 繁黑體 Std B" panose="020B0700000000000000" pitchFamily="34" charset="-120"/>
                          <a:ea typeface="Adobe 繁黑體 Std B" panose="020B0700000000000000" pitchFamily="34" charset="-120"/>
                        </a:rPr>
                        <a:t>職系</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tc>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類科</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CE4A">
                        <a:lumMod val="20000"/>
                        <a:lumOff val="80000"/>
                      </a:srgbClr>
                    </a:solidFill>
                  </a:tcPr>
                </a:tc>
                <a:extLst>
                  <a:ext uri="{0D108BD9-81ED-4DB2-BD59-A6C34878D82A}">
                    <a16:rowId xmlns:a16="http://schemas.microsoft.com/office/drawing/2014/main" val="10000"/>
                  </a:ext>
                </a:extLst>
              </a:tr>
              <a:tr h="308531">
                <a:tc rowSpan="3">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財務</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財稅金融</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財稅行政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1"/>
                  </a:ext>
                </a:extLst>
              </a:tr>
              <a:tr h="308531">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會計審計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會計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2"/>
                  </a:ext>
                </a:extLst>
              </a:tr>
              <a:tr h="308531">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統計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統計</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3"/>
                  </a:ext>
                </a:extLst>
              </a:tr>
              <a:tr h="308531">
                <a:tc rowSpan="2">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法務</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法制</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法制</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4"/>
                  </a:ext>
                </a:extLst>
              </a:tr>
              <a:tr h="308531">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廉政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法律廉政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5"/>
                  </a:ext>
                </a:extLst>
              </a:tr>
              <a:tr h="308531">
                <a:tc rowSpan="4">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經建</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rowSpan="2">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經建行政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經建行政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6"/>
                  </a:ext>
                </a:extLst>
              </a:tr>
              <a:tr h="308531">
                <a:tc vMerge="1">
                  <a:txBody>
                    <a:bodyPr/>
                    <a:lstStyle/>
                    <a:p>
                      <a:endParaRPr lang="zh-TW" altLang="en-US"/>
                    </a:p>
                  </a:txBody>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觀光行政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7"/>
                  </a:ext>
                </a:extLst>
              </a:tr>
              <a:tr h="308531">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交通行政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交通行政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08"/>
                  </a:ext>
                </a:extLst>
              </a:tr>
              <a:tr h="308531">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地政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地政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09"/>
                  </a:ext>
                </a:extLst>
              </a:tr>
              <a:tr h="308531">
                <a:tc rowSpan="2">
                  <a:txBody>
                    <a:bodyPr/>
                    <a:lstStyle>
                      <a:lvl1pPr marL="0" algn="l" defTabSz="914400" rtl="0" eaLnBrk="1" latinLnBrk="0" hangingPunct="1">
                        <a:defRPr sz="1800" b="1" kern="1200">
                          <a:solidFill>
                            <a:schemeClr val="lt1"/>
                          </a:solidFill>
                          <a:latin typeface="Century Gothic" panose="020B0502020202020204"/>
                        </a:defRPr>
                      </a:lvl1pPr>
                      <a:lvl2pPr marL="457200" algn="l" defTabSz="914400" rtl="0" eaLnBrk="1" latinLnBrk="0" hangingPunct="1">
                        <a:defRPr sz="1800" b="1" kern="1200">
                          <a:solidFill>
                            <a:schemeClr val="lt1"/>
                          </a:solidFill>
                          <a:latin typeface="Century Gothic" panose="020B0502020202020204"/>
                        </a:defRPr>
                      </a:lvl2pPr>
                      <a:lvl3pPr marL="914400" algn="l" defTabSz="914400" rtl="0" eaLnBrk="1" latinLnBrk="0" hangingPunct="1">
                        <a:defRPr sz="1800" b="1" kern="1200">
                          <a:solidFill>
                            <a:schemeClr val="lt1"/>
                          </a:solidFill>
                          <a:latin typeface="Century Gothic" panose="020B0502020202020204"/>
                        </a:defRPr>
                      </a:lvl3pPr>
                      <a:lvl4pPr marL="1371600" algn="l" defTabSz="914400" rtl="0" eaLnBrk="1" latinLnBrk="0" hangingPunct="1">
                        <a:defRPr sz="1800" b="1" kern="1200">
                          <a:solidFill>
                            <a:schemeClr val="lt1"/>
                          </a:solidFill>
                          <a:latin typeface="Century Gothic" panose="020B0502020202020204"/>
                        </a:defRPr>
                      </a:lvl4pPr>
                      <a:lvl5pPr marL="1828800" algn="l" defTabSz="914400" rtl="0" eaLnBrk="1" latinLnBrk="0" hangingPunct="1">
                        <a:defRPr sz="1800" b="1" kern="1200">
                          <a:solidFill>
                            <a:schemeClr val="lt1"/>
                          </a:solidFill>
                          <a:latin typeface="Century Gothic" panose="020B0502020202020204"/>
                        </a:defRPr>
                      </a:lvl5pPr>
                      <a:lvl6pPr marL="2286000" algn="l" defTabSz="914400" rtl="0" eaLnBrk="1" latinLnBrk="0" hangingPunct="1">
                        <a:defRPr sz="1800" b="1" kern="1200">
                          <a:solidFill>
                            <a:schemeClr val="lt1"/>
                          </a:solidFill>
                          <a:latin typeface="Century Gothic" panose="020B0502020202020204"/>
                        </a:defRPr>
                      </a:lvl6pPr>
                      <a:lvl7pPr marL="2743200" algn="l" defTabSz="914400" rtl="0" eaLnBrk="1" latinLnBrk="0" hangingPunct="1">
                        <a:defRPr sz="1800" b="1" kern="1200">
                          <a:solidFill>
                            <a:schemeClr val="lt1"/>
                          </a:solidFill>
                          <a:latin typeface="Century Gothic" panose="020B0502020202020204"/>
                        </a:defRPr>
                      </a:lvl7pPr>
                      <a:lvl8pPr marL="3200400" algn="l" defTabSz="914400" rtl="0" eaLnBrk="1" latinLnBrk="0" hangingPunct="1">
                        <a:defRPr sz="1800" b="1" kern="1200">
                          <a:solidFill>
                            <a:schemeClr val="lt1"/>
                          </a:solidFill>
                          <a:latin typeface="Century Gothic" panose="020B0502020202020204"/>
                        </a:defRPr>
                      </a:lvl8pPr>
                      <a:lvl9pPr marL="3657600" algn="l" defTabSz="914400" rtl="0" eaLnBrk="1" latinLnBrk="0" hangingPunct="1">
                        <a:defRPr sz="1800" b="1" kern="1200">
                          <a:solidFill>
                            <a:schemeClr val="lt1"/>
                          </a:solidFill>
                          <a:latin typeface="Century Gothic" panose="020B0502020202020204"/>
                        </a:defRPr>
                      </a:lvl9pPr>
                    </a:lstStyle>
                    <a:p>
                      <a:pPr algn="ctr">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衛環</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衛生行政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衛生行政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extLst>
                  <a:ext uri="{0D108BD9-81ED-4DB2-BD59-A6C34878D82A}">
                    <a16:rowId xmlns:a16="http://schemas.microsoft.com/office/drawing/2014/main" val="10010"/>
                  </a:ext>
                </a:extLst>
              </a:tr>
              <a:tr h="308531">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環保行政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20000"/>
                        <a:lumOff val="80000"/>
                      </a:srgbClr>
                    </a:solidFill>
                  </a:tcPr>
                </a:tc>
                <a:tc>
                  <a:txBody>
                    <a:bodyPr/>
                    <a:lstStyle>
                      <a:lvl1pPr marL="0" algn="l" defTabSz="914400" rtl="0" eaLnBrk="1" latinLnBrk="0" hangingPunct="1">
                        <a:defRPr sz="1800" kern="1200">
                          <a:solidFill>
                            <a:schemeClr val="dk1"/>
                          </a:solidFill>
                          <a:latin typeface="Century Gothic" panose="020B0502020202020204"/>
                        </a:defRPr>
                      </a:lvl1pPr>
                      <a:lvl2pPr marL="457200" algn="l" defTabSz="914400" rtl="0" eaLnBrk="1" latinLnBrk="0" hangingPunct="1">
                        <a:defRPr sz="1800" kern="1200">
                          <a:solidFill>
                            <a:schemeClr val="dk1"/>
                          </a:solidFill>
                          <a:latin typeface="Century Gothic" panose="020B0502020202020204"/>
                        </a:defRPr>
                      </a:lvl2pPr>
                      <a:lvl3pPr marL="914400" algn="l" defTabSz="914400" rtl="0" eaLnBrk="1" latinLnBrk="0" hangingPunct="1">
                        <a:defRPr sz="1800" kern="1200">
                          <a:solidFill>
                            <a:schemeClr val="dk1"/>
                          </a:solidFill>
                          <a:latin typeface="Century Gothic" panose="020B0502020202020204"/>
                        </a:defRPr>
                      </a:lvl3pPr>
                      <a:lvl4pPr marL="1371600" algn="l" defTabSz="914400" rtl="0" eaLnBrk="1" latinLnBrk="0" hangingPunct="1">
                        <a:defRPr sz="1800" kern="1200">
                          <a:solidFill>
                            <a:schemeClr val="dk1"/>
                          </a:solidFill>
                          <a:latin typeface="Century Gothic" panose="020B0502020202020204"/>
                        </a:defRPr>
                      </a:lvl4pPr>
                      <a:lvl5pPr marL="1828800" algn="l" defTabSz="914400" rtl="0" eaLnBrk="1" latinLnBrk="0" hangingPunct="1">
                        <a:defRPr sz="1800" kern="1200">
                          <a:solidFill>
                            <a:schemeClr val="dk1"/>
                          </a:solidFill>
                          <a:latin typeface="Century Gothic" panose="020B0502020202020204"/>
                        </a:defRPr>
                      </a:lvl5pPr>
                      <a:lvl6pPr marL="2286000" algn="l" defTabSz="914400" rtl="0" eaLnBrk="1" latinLnBrk="0" hangingPunct="1">
                        <a:defRPr sz="1800" kern="1200">
                          <a:solidFill>
                            <a:schemeClr val="dk1"/>
                          </a:solidFill>
                          <a:latin typeface="Century Gothic" panose="020B0502020202020204"/>
                        </a:defRPr>
                      </a:lvl6pPr>
                      <a:lvl7pPr marL="2743200" algn="l" defTabSz="914400" rtl="0" eaLnBrk="1" latinLnBrk="0" hangingPunct="1">
                        <a:defRPr sz="1800" kern="1200">
                          <a:solidFill>
                            <a:schemeClr val="dk1"/>
                          </a:solidFill>
                          <a:latin typeface="Century Gothic" panose="020B0502020202020204"/>
                        </a:defRPr>
                      </a:lvl7pPr>
                      <a:lvl8pPr marL="3200400" algn="l" defTabSz="914400" rtl="0" eaLnBrk="1" latinLnBrk="0" hangingPunct="1">
                        <a:defRPr sz="1800" kern="1200">
                          <a:solidFill>
                            <a:schemeClr val="dk1"/>
                          </a:solidFill>
                          <a:latin typeface="Century Gothic" panose="020B0502020202020204"/>
                        </a:defRPr>
                      </a:lvl8pPr>
                      <a:lvl9pPr marL="3657600" algn="l" defTabSz="914400" rtl="0" eaLnBrk="1" latinLnBrk="0" hangingPunct="1">
                        <a:defRPr sz="1800" kern="1200">
                          <a:solidFill>
                            <a:schemeClr val="dk1"/>
                          </a:solidFill>
                          <a:latin typeface="Century Gothic" panose="020B0502020202020204"/>
                        </a:defRPr>
                      </a:lvl9pPr>
                    </a:lstStyle>
                    <a:p>
                      <a:pPr marL="76200" algn="just">
                        <a:spcAft>
                          <a:spcPts val="0"/>
                        </a:spcAft>
                      </a:pPr>
                      <a:r>
                        <a:rPr lang="zh-TW" sz="1600" b="1" kern="100" dirty="0">
                          <a:solidFill>
                            <a:schemeClr val="tx1"/>
                          </a:solidFill>
                          <a:effectLst/>
                          <a:latin typeface="Adobe 繁黑體 Std B" panose="020B0700000000000000" pitchFamily="34" charset="-120"/>
                          <a:ea typeface="Adobe 繁黑體 Std B" panose="020B0700000000000000" pitchFamily="34" charset="-120"/>
                        </a:rPr>
                        <a:t>環保行政</a:t>
                      </a:r>
                      <a:endParaRPr lang="zh-TW" sz="1600" b="1" kern="100" dirty="0">
                        <a:solidFill>
                          <a:schemeClr val="tx1"/>
                        </a:solidFill>
                        <a:effectLst/>
                        <a:latin typeface="Adobe 繁黑體 Std B" panose="020B0700000000000000" pitchFamily="34" charset="-120"/>
                        <a:ea typeface="Adobe 繁黑體 Std B" panose="020B0700000000000000" pitchFamily="34" charset="-120"/>
                        <a:cs typeface="Times New Roman" panose="02020603050405020304" pitchFamily="18" charset="0"/>
                      </a:endParaRPr>
                    </a:p>
                  </a:txBody>
                  <a:tcPr marL="22620" marR="2262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CBD31">
                        <a:lumMod val="40000"/>
                        <a:lumOff val="60000"/>
                      </a:srgbClr>
                    </a:solidFill>
                  </a:tcPr>
                </a:tc>
                <a:extLst>
                  <a:ext uri="{0D108BD9-81ED-4DB2-BD59-A6C34878D82A}">
                    <a16:rowId xmlns:a16="http://schemas.microsoft.com/office/drawing/2014/main" val="10011"/>
                  </a:ext>
                </a:extLst>
              </a:tr>
            </a:tbl>
          </a:graphicData>
        </a:graphic>
      </p:graphicFrame>
      <p:sp>
        <p:nvSpPr>
          <p:cNvPr id="9" name="投影片編號版面配置區 8"/>
          <p:cNvSpPr>
            <a:spLocks noGrp="1"/>
          </p:cNvSpPr>
          <p:nvPr>
            <p:ph type="sldNum" sz="quarter" idx="12"/>
          </p:nvPr>
        </p:nvSpPr>
        <p:spPr>
          <a:xfrm>
            <a:off x="11353799" y="6418383"/>
            <a:ext cx="705679" cy="365125"/>
          </a:xfrm>
        </p:spPr>
        <p:txBody>
          <a:bodyPr/>
          <a:lstStyle/>
          <a:p>
            <a:fld id="{517814F9-BBE9-48E3-9C5C-39AEFA1A2946}" type="slidenum">
              <a:rPr lang="zh-CN" altLang="en-US" smtClean="0">
                <a:solidFill>
                  <a:schemeClr val="tx1"/>
                </a:solidFill>
              </a:rPr>
              <a:t>9</a:t>
            </a:fld>
            <a:endParaRPr lang="zh-CN" altLang="en-US">
              <a:solidFill>
                <a:schemeClr val="tx1"/>
              </a:solidFill>
            </a:endParaRPr>
          </a:p>
        </p:txBody>
      </p:sp>
    </p:spTree>
    <p:extLst>
      <p:ext uri="{BB962C8B-B14F-4D97-AF65-F5344CB8AC3E}">
        <p14:creationId xmlns:p14="http://schemas.microsoft.com/office/powerpoint/2010/main" val="2960297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3FE3C99-2218-4003-8976-8FFEF26117BE"/>
  <p:tag name="ISPRING_SCORM_RATE_SLIDES" val="1"/>
  <p:tag name="ISPRINGONLINEFOLDERID" val="0"/>
  <p:tag name="ISPRINGONLINEFOLDERPATH" val="Content List"/>
  <p:tag name="ISPRINGCLOUDFOLDERID" val="0"/>
  <p:tag name="ISPRINGCLOUDFOLDERPATH" val="Repository"/>
  <p:tag name="ISPRING_PLAYERS_CUSTOMIZATION" val="UEsDBBQAAgAIAE+IQ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PiEN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E+IQ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T4hD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T4hD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T4hD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T4hD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PiEN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PiEN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T4hDSpXukX5LAAAAawAAABsAAAB1bml2ZXJzYWwvdW5pdmVyc2FsLnBuZy54bWyzsa/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IQ0oqlg9n/gIAAJcLAAAmAAAAAAAAAAEAAAAAAAYLAAB1bml2ZXJzYWwvaHRtbF9wdWJsaXNoaW5nX3NldHRpbmdzLnhtbFBLAQIAABQAAgAIAE+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4050</Words>
  <Application>Microsoft Office PowerPoint</Application>
  <PresentationFormat>寬螢幕</PresentationFormat>
  <Paragraphs>547</Paragraphs>
  <Slides>35</Slides>
  <Notes>5</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35</vt:i4>
      </vt:variant>
    </vt:vector>
  </HeadingPairs>
  <TitlesOfParts>
    <vt:vector size="48" baseType="lpstr">
      <vt:lpstr>Adobe 繁黑體 Std B</vt:lpstr>
      <vt:lpstr>DFPShaoNvW5-GB</vt:lpstr>
      <vt:lpstr>微软雅黑</vt:lpstr>
      <vt:lpstr>宋体</vt:lpstr>
      <vt:lpstr>方正苏新诗柳楷简体-yolan</vt:lpstr>
      <vt:lpstr>微軟正黑體</vt:lpstr>
      <vt:lpstr>新細明體</vt:lpstr>
      <vt:lpstr>Arial</vt:lpstr>
      <vt:lpstr>Arial Black</vt:lpstr>
      <vt:lpstr>Calibri</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2017-10-20T03:31:41Z</dcterms:created>
  <dcterms:modified xsi:type="dcterms:W3CDTF">2024-01-19T08:36:44Z</dcterms:modified>
</cp:coreProperties>
</file>