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 id="2147483817" r:id="rId14"/>
    <p:sldMasterId id="2147483830" r:id="rId15"/>
    <p:sldMasterId id="2147483843" r:id="rId16"/>
    <p:sldMasterId id="2147483856" r:id="rId17"/>
    <p:sldMasterId id="2147483869" r:id="rId18"/>
  </p:sld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7" r:id="rId57"/>
    <p:sldId id="294" r:id="rId58"/>
    <p:sldId id="296" r:id="rId59"/>
    <p:sldId id="295" r:id="rId60"/>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FF2643-DD72-4245-9949-5C63BBA7EF70}" type="doc">
      <dgm:prSet loTypeId="urn:microsoft.com/office/officeart/2011/layout/CircleProcess" loCatId="process" qsTypeId="urn:microsoft.com/office/officeart/2005/8/quickstyle/3d1" qsCatId="3D" csTypeId="urn:microsoft.com/office/officeart/2005/8/colors/accent1_2" csCatId="accent1" phldr="1"/>
      <dgm:spPr/>
      <dgm:t>
        <a:bodyPr/>
        <a:lstStyle/>
        <a:p>
          <a:endParaRPr lang="zh-TW" altLang="en-US"/>
        </a:p>
      </dgm:t>
    </dgm:pt>
    <dgm:pt modelId="{7EF29F42-15A7-46D4-AADF-E8861147E7F5}">
      <dgm:prSet phldrT="[文字]">
        <dgm:style>
          <a:lnRef idx="1">
            <a:schemeClr val="accent6"/>
          </a:lnRef>
          <a:fillRef idx="3">
            <a:schemeClr val="accent6"/>
          </a:fillRef>
          <a:effectRef idx="2">
            <a:schemeClr val="accent6"/>
          </a:effectRef>
          <a:fontRef idx="minor">
            <a:schemeClr val="lt1"/>
          </a:fontRef>
        </dgm:style>
      </dgm:prSet>
      <dgm:spPr>
        <a:solidFill>
          <a:srgbClr val="9900CC"/>
        </a:solidFill>
      </dgm:spPr>
      <dgm:t>
        <a:bodyPr/>
        <a:lstStyle/>
        <a:p>
          <a:r>
            <a:rPr lang="zh-TW"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正顏楷體W7(P)" pitchFamily="66" charset="-120"/>
              <a:ea typeface="華康正顏楷體W7(P)" pitchFamily="66" charset="-120"/>
            </a:rPr>
            <a:t>行政責任</a:t>
          </a:r>
          <a:endParaRPr lang="zh-TW" alt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正顏楷體W7(P)" pitchFamily="66" charset="-120"/>
            <a:ea typeface="華康正顏楷體W7(P)" pitchFamily="66" charset="-120"/>
          </a:endParaRPr>
        </a:p>
      </dgm:t>
    </dgm:pt>
    <dgm:pt modelId="{F13086C5-B6D4-4E5F-B264-00BC0E057F7B}" type="parTrans" cxnId="{7E17A3B8-78FB-4C6F-A258-9E3414D43946}">
      <dgm:prSet/>
      <dgm:spPr/>
      <dgm:t>
        <a:bodyPr/>
        <a:lstStyle/>
        <a:p>
          <a:endParaRPr lang="zh-TW" altLang="en-US"/>
        </a:p>
      </dgm:t>
    </dgm:pt>
    <dgm:pt modelId="{1AB30A4D-6BB7-459E-A6BE-240FA3ABA92A}" type="sibTrans" cxnId="{7E17A3B8-78FB-4C6F-A258-9E3414D43946}">
      <dgm:prSet/>
      <dgm:spPr/>
      <dgm:t>
        <a:bodyPr/>
        <a:lstStyle/>
        <a:p>
          <a:endParaRPr lang="zh-TW" altLang="en-US"/>
        </a:p>
      </dgm:t>
    </dgm:pt>
    <dgm:pt modelId="{065C09EC-F71D-4803-81D5-1AEA432403A1}">
      <dgm:prSet phldrT="[文字]">
        <dgm:style>
          <a:lnRef idx="1">
            <a:schemeClr val="accent5"/>
          </a:lnRef>
          <a:fillRef idx="3">
            <a:schemeClr val="accent5"/>
          </a:fillRef>
          <a:effectRef idx="2">
            <a:schemeClr val="accent5"/>
          </a:effectRef>
          <a:fontRef idx="minor">
            <a:schemeClr val="lt1"/>
          </a:fontRef>
        </dgm:style>
      </dgm:prSet>
      <dgm:spPr>
        <a:solidFill>
          <a:srgbClr val="00B0F0"/>
        </a:solidFill>
      </dgm:spPr>
      <dgm:t>
        <a:bodyPr/>
        <a:lstStyle/>
        <a:p>
          <a:r>
            <a:rPr lang="zh-TW"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正顏楷體W7(P)" pitchFamily="66" charset="-120"/>
              <a:ea typeface="華康正顏楷體W7(P)" pitchFamily="66" charset="-120"/>
            </a:rPr>
            <a:t>刑事責任</a:t>
          </a:r>
          <a:endParaRPr lang="zh-TW" alt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正顏楷體W7(P)" pitchFamily="66" charset="-120"/>
            <a:ea typeface="華康正顏楷體W7(P)" pitchFamily="66" charset="-120"/>
          </a:endParaRPr>
        </a:p>
      </dgm:t>
    </dgm:pt>
    <dgm:pt modelId="{A616754C-41D3-4E9B-8137-8A5811216B51}" type="parTrans" cxnId="{C7A1DEED-1020-4F95-8805-9559240A6A6D}">
      <dgm:prSet/>
      <dgm:spPr/>
      <dgm:t>
        <a:bodyPr/>
        <a:lstStyle/>
        <a:p>
          <a:endParaRPr lang="zh-TW" altLang="en-US"/>
        </a:p>
      </dgm:t>
    </dgm:pt>
    <dgm:pt modelId="{1B6D4FCC-587A-4F6E-8AC0-D3D4AC72DD9C}" type="sibTrans" cxnId="{C7A1DEED-1020-4F95-8805-9559240A6A6D}">
      <dgm:prSet/>
      <dgm:spPr/>
      <dgm:t>
        <a:bodyPr/>
        <a:lstStyle/>
        <a:p>
          <a:endParaRPr lang="zh-TW" altLang="en-US"/>
        </a:p>
      </dgm:t>
    </dgm:pt>
    <dgm:pt modelId="{C433509E-C8D2-461B-836D-7B1E36D7DDA4}">
      <dgm:prSet phldrT="[文字]">
        <dgm:style>
          <a:lnRef idx="0">
            <a:schemeClr val="accent3"/>
          </a:lnRef>
          <a:fillRef idx="3">
            <a:schemeClr val="accent3"/>
          </a:fillRef>
          <a:effectRef idx="3">
            <a:schemeClr val="accent3"/>
          </a:effectRef>
          <a:fontRef idx="minor">
            <a:schemeClr val="lt1"/>
          </a:fontRef>
        </dgm:style>
      </dgm:prSet>
      <dgm:spPr>
        <a:solidFill>
          <a:srgbClr val="00B050"/>
        </a:solidFill>
        <a:ln/>
      </dgm:spPr>
      <dgm:t>
        <a:bodyPr/>
        <a:lstStyle/>
        <a:p>
          <a:r>
            <a:rPr lang="zh-TW"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正顏楷體W7(P)" pitchFamily="66" charset="-120"/>
              <a:ea typeface="華康正顏楷體W7(P)" pitchFamily="66" charset="-120"/>
            </a:rPr>
            <a:t>民事責任</a:t>
          </a:r>
          <a:endParaRPr lang="zh-TW" alt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正顏楷體W7(P)" pitchFamily="66" charset="-120"/>
            <a:ea typeface="華康正顏楷體W7(P)" pitchFamily="66" charset="-120"/>
          </a:endParaRPr>
        </a:p>
      </dgm:t>
    </dgm:pt>
    <dgm:pt modelId="{116E0917-740C-4CDB-B4B7-A5244B245DAC}" type="parTrans" cxnId="{0268A129-2C1D-46CD-91AF-94561E43AF6F}">
      <dgm:prSet/>
      <dgm:spPr/>
      <dgm:t>
        <a:bodyPr/>
        <a:lstStyle/>
        <a:p>
          <a:endParaRPr lang="zh-TW" altLang="en-US"/>
        </a:p>
      </dgm:t>
    </dgm:pt>
    <dgm:pt modelId="{8C0CBF30-7985-428C-8C62-D2E03F4AD01C}" type="sibTrans" cxnId="{0268A129-2C1D-46CD-91AF-94561E43AF6F}">
      <dgm:prSet/>
      <dgm:spPr/>
      <dgm:t>
        <a:bodyPr/>
        <a:lstStyle/>
        <a:p>
          <a:endParaRPr lang="zh-TW" altLang="en-US"/>
        </a:p>
      </dgm:t>
    </dgm:pt>
    <dgm:pt modelId="{884294D1-DFB2-45DF-A517-DEFC6F2E950D}" type="pres">
      <dgm:prSet presAssocID="{50FF2643-DD72-4245-9949-5C63BBA7EF70}" presName="Name0" presStyleCnt="0">
        <dgm:presLayoutVars>
          <dgm:chMax val="11"/>
          <dgm:chPref val="11"/>
          <dgm:dir/>
          <dgm:resizeHandles/>
        </dgm:presLayoutVars>
      </dgm:prSet>
      <dgm:spPr/>
      <dgm:t>
        <a:bodyPr/>
        <a:lstStyle/>
        <a:p>
          <a:endParaRPr lang="zh-TW" altLang="en-US"/>
        </a:p>
      </dgm:t>
    </dgm:pt>
    <dgm:pt modelId="{DE6FA99E-1887-4F6C-BA9A-6E0C4EC4A84C}" type="pres">
      <dgm:prSet presAssocID="{C433509E-C8D2-461B-836D-7B1E36D7DDA4}" presName="Accent3" presStyleCnt="0"/>
      <dgm:spPr/>
    </dgm:pt>
    <dgm:pt modelId="{7EB99CC9-5DB9-4B2D-929B-B1E5E19756C2}" type="pres">
      <dgm:prSet presAssocID="{C433509E-C8D2-461B-836D-7B1E36D7DDA4}" presName="Accent" presStyleLbl="node1" presStyleIdx="0" presStyleCnt="3"/>
      <dgm:spPr/>
    </dgm:pt>
    <dgm:pt modelId="{1779CA84-463E-4E7C-8D4B-BE0AB3E85C3D}" type="pres">
      <dgm:prSet presAssocID="{C433509E-C8D2-461B-836D-7B1E36D7DDA4}" presName="ParentBackground3" presStyleCnt="0"/>
      <dgm:spPr/>
    </dgm:pt>
    <dgm:pt modelId="{7EEBE0A2-9504-4B1F-9484-6B834043BA6E}" type="pres">
      <dgm:prSet presAssocID="{C433509E-C8D2-461B-836D-7B1E36D7DDA4}" presName="ParentBackground" presStyleLbl="fgAcc1" presStyleIdx="0" presStyleCnt="3"/>
      <dgm:spPr/>
      <dgm:t>
        <a:bodyPr/>
        <a:lstStyle/>
        <a:p>
          <a:endParaRPr lang="zh-TW" altLang="en-US"/>
        </a:p>
      </dgm:t>
    </dgm:pt>
    <dgm:pt modelId="{469300D6-9DD6-45C3-B54D-E4915A381028}" type="pres">
      <dgm:prSet presAssocID="{C433509E-C8D2-461B-836D-7B1E36D7DDA4}" presName="Parent3" presStyleLbl="revTx" presStyleIdx="0" presStyleCnt="0">
        <dgm:presLayoutVars>
          <dgm:chMax val="1"/>
          <dgm:chPref val="1"/>
          <dgm:bulletEnabled val="1"/>
        </dgm:presLayoutVars>
      </dgm:prSet>
      <dgm:spPr/>
      <dgm:t>
        <a:bodyPr/>
        <a:lstStyle/>
        <a:p>
          <a:endParaRPr lang="zh-TW" altLang="en-US"/>
        </a:p>
      </dgm:t>
    </dgm:pt>
    <dgm:pt modelId="{9D28868E-C6CA-48D2-85D3-609B3A37FE45}" type="pres">
      <dgm:prSet presAssocID="{065C09EC-F71D-4803-81D5-1AEA432403A1}" presName="Accent2" presStyleCnt="0"/>
      <dgm:spPr/>
    </dgm:pt>
    <dgm:pt modelId="{02E40A3D-9FA0-47A7-8FDA-B51565C8B45C}" type="pres">
      <dgm:prSet presAssocID="{065C09EC-F71D-4803-81D5-1AEA432403A1}" presName="Accent" presStyleLbl="node1" presStyleIdx="1" presStyleCnt="3"/>
      <dgm:spPr/>
    </dgm:pt>
    <dgm:pt modelId="{60C29B3F-56F0-4F7D-BB18-A36218AB5564}" type="pres">
      <dgm:prSet presAssocID="{065C09EC-F71D-4803-81D5-1AEA432403A1}" presName="ParentBackground2" presStyleCnt="0"/>
      <dgm:spPr/>
    </dgm:pt>
    <dgm:pt modelId="{1E210BEA-FCDB-4E5A-ACC3-80506B7A162D}" type="pres">
      <dgm:prSet presAssocID="{065C09EC-F71D-4803-81D5-1AEA432403A1}" presName="ParentBackground" presStyleLbl="fgAcc1" presStyleIdx="1" presStyleCnt="3"/>
      <dgm:spPr/>
      <dgm:t>
        <a:bodyPr/>
        <a:lstStyle/>
        <a:p>
          <a:endParaRPr lang="zh-TW" altLang="en-US"/>
        </a:p>
      </dgm:t>
    </dgm:pt>
    <dgm:pt modelId="{EAA83779-4D91-4D1C-B53F-A757D00A431D}" type="pres">
      <dgm:prSet presAssocID="{065C09EC-F71D-4803-81D5-1AEA432403A1}" presName="Parent2" presStyleLbl="revTx" presStyleIdx="0" presStyleCnt="0">
        <dgm:presLayoutVars>
          <dgm:chMax val="1"/>
          <dgm:chPref val="1"/>
          <dgm:bulletEnabled val="1"/>
        </dgm:presLayoutVars>
      </dgm:prSet>
      <dgm:spPr/>
      <dgm:t>
        <a:bodyPr/>
        <a:lstStyle/>
        <a:p>
          <a:endParaRPr lang="zh-TW" altLang="en-US"/>
        </a:p>
      </dgm:t>
    </dgm:pt>
    <dgm:pt modelId="{5850F3AF-1948-44B0-B69F-50F894832F94}" type="pres">
      <dgm:prSet presAssocID="{7EF29F42-15A7-46D4-AADF-E8861147E7F5}" presName="Accent1" presStyleCnt="0"/>
      <dgm:spPr/>
    </dgm:pt>
    <dgm:pt modelId="{E4AAA1B9-3420-4543-8F79-920293D87934}" type="pres">
      <dgm:prSet presAssocID="{7EF29F42-15A7-46D4-AADF-E8861147E7F5}" presName="Accent" presStyleLbl="node1" presStyleIdx="2" presStyleCnt="3"/>
      <dgm:spPr/>
    </dgm:pt>
    <dgm:pt modelId="{58D2B6BF-B326-4E25-9DCF-785F49D7BF90}" type="pres">
      <dgm:prSet presAssocID="{7EF29F42-15A7-46D4-AADF-E8861147E7F5}" presName="ParentBackground1" presStyleCnt="0"/>
      <dgm:spPr/>
    </dgm:pt>
    <dgm:pt modelId="{255C6978-342D-4241-AA03-AD10A2D809C1}" type="pres">
      <dgm:prSet presAssocID="{7EF29F42-15A7-46D4-AADF-E8861147E7F5}" presName="ParentBackground" presStyleLbl="fgAcc1" presStyleIdx="2" presStyleCnt="3"/>
      <dgm:spPr/>
      <dgm:t>
        <a:bodyPr/>
        <a:lstStyle/>
        <a:p>
          <a:endParaRPr lang="zh-TW" altLang="en-US"/>
        </a:p>
      </dgm:t>
    </dgm:pt>
    <dgm:pt modelId="{624E5722-C661-4DA1-945F-6D258E992463}" type="pres">
      <dgm:prSet presAssocID="{7EF29F42-15A7-46D4-AADF-E8861147E7F5}" presName="Parent1" presStyleLbl="revTx" presStyleIdx="0" presStyleCnt="0">
        <dgm:presLayoutVars>
          <dgm:chMax val="1"/>
          <dgm:chPref val="1"/>
          <dgm:bulletEnabled val="1"/>
        </dgm:presLayoutVars>
      </dgm:prSet>
      <dgm:spPr/>
      <dgm:t>
        <a:bodyPr/>
        <a:lstStyle/>
        <a:p>
          <a:endParaRPr lang="zh-TW" altLang="en-US"/>
        </a:p>
      </dgm:t>
    </dgm:pt>
  </dgm:ptLst>
  <dgm:cxnLst>
    <dgm:cxn modelId="{C7A1DEED-1020-4F95-8805-9559240A6A6D}" srcId="{50FF2643-DD72-4245-9949-5C63BBA7EF70}" destId="{065C09EC-F71D-4803-81D5-1AEA432403A1}" srcOrd="1" destOrd="0" parTransId="{A616754C-41D3-4E9B-8137-8A5811216B51}" sibTransId="{1B6D4FCC-587A-4F6E-8AC0-D3D4AC72DD9C}"/>
    <dgm:cxn modelId="{7E17A3B8-78FB-4C6F-A258-9E3414D43946}" srcId="{50FF2643-DD72-4245-9949-5C63BBA7EF70}" destId="{7EF29F42-15A7-46D4-AADF-E8861147E7F5}" srcOrd="0" destOrd="0" parTransId="{F13086C5-B6D4-4E5F-B264-00BC0E057F7B}" sibTransId="{1AB30A4D-6BB7-459E-A6BE-240FA3ABA92A}"/>
    <dgm:cxn modelId="{0557B952-492D-47C7-8DF0-7554AA8B6CBA}" type="presOf" srcId="{065C09EC-F71D-4803-81D5-1AEA432403A1}" destId="{EAA83779-4D91-4D1C-B53F-A757D00A431D}" srcOrd="1" destOrd="0" presId="urn:microsoft.com/office/officeart/2011/layout/CircleProcess"/>
    <dgm:cxn modelId="{8C0BD390-0FC5-4822-AA82-D3D5F2EAFB94}" type="presOf" srcId="{7EF29F42-15A7-46D4-AADF-E8861147E7F5}" destId="{624E5722-C661-4DA1-945F-6D258E992463}" srcOrd="1" destOrd="0" presId="urn:microsoft.com/office/officeart/2011/layout/CircleProcess"/>
    <dgm:cxn modelId="{0268A129-2C1D-46CD-91AF-94561E43AF6F}" srcId="{50FF2643-DD72-4245-9949-5C63BBA7EF70}" destId="{C433509E-C8D2-461B-836D-7B1E36D7DDA4}" srcOrd="2" destOrd="0" parTransId="{116E0917-740C-4CDB-B4B7-A5244B245DAC}" sibTransId="{8C0CBF30-7985-428C-8C62-D2E03F4AD01C}"/>
    <dgm:cxn modelId="{933C86CE-218F-4BA2-A93A-D727E3C9DDD3}" type="presOf" srcId="{50FF2643-DD72-4245-9949-5C63BBA7EF70}" destId="{884294D1-DFB2-45DF-A517-DEFC6F2E950D}" srcOrd="0" destOrd="0" presId="urn:microsoft.com/office/officeart/2011/layout/CircleProcess"/>
    <dgm:cxn modelId="{A308E88A-D19C-453D-9D9D-7592527E4BFD}" type="presOf" srcId="{C433509E-C8D2-461B-836D-7B1E36D7DDA4}" destId="{7EEBE0A2-9504-4B1F-9484-6B834043BA6E}" srcOrd="0" destOrd="0" presId="urn:microsoft.com/office/officeart/2011/layout/CircleProcess"/>
    <dgm:cxn modelId="{977F9809-6B5C-42C6-B0FD-33E22BBEBE17}" type="presOf" srcId="{C433509E-C8D2-461B-836D-7B1E36D7DDA4}" destId="{469300D6-9DD6-45C3-B54D-E4915A381028}" srcOrd="1" destOrd="0" presId="urn:microsoft.com/office/officeart/2011/layout/CircleProcess"/>
    <dgm:cxn modelId="{C9C56A50-AD53-4E9F-871A-58F1963987B8}" type="presOf" srcId="{7EF29F42-15A7-46D4-AADF-E8861147E7F5}" destId="{255C6978-342D-4241-AA03-AD10A2D809C1}" srcOrd="0" destOrd="0" presId="urn:microsoft.com/office/officeart/2011/layout/CircleProcess"/>
    <dgm:cxn modelId="{48D93F2D-D358-4D02-A6B1-85CB16988962}" type="presOf" srcId="{065C09EC-F71D-4803-81D5-1AEA432403A1}" destId="{1E210BEA-FCDB-4E5A-ACC3-80506B7A162D}" srcOrd="0" destOrd="0" presId="urn:microsoft.com/office/officeart/2011/layout/CircleProcess"/>
    <dgm:cxn modelId="{8C7E7700-29B4-4FF1-B791-7E69ED33419E}" type="presParOf" srcId="{884294D1-DFB2-45DF-A517-DEFC6F2E950D}" destId="{DE6FA99E-1887-4F6C-BA9A-6E0C4EC4A84C}" srcOrd="0" destOrd="0" presId="urn:microsoft.com/office/officeart/2011/layout/CircleProcess"/>
    <dgm:cxn modelId="{8FB9D967-0D91-4D53-A2D6-4C73EAEFE643}" type="presParOf" srcId="{DE6FA99E-1887-4F6C-BA9A-6E0C4EC4A84C}" destId="{7EB99CC9-5DB9-4B2D-929B-B1E5E19756C2}" srcOrd="0" destOrd="0" presId="urn:microsoft.com/office/officeart/2011/layout/CircleProcess"/>
    <dgm:cxn modelId="{8C4877DB-AD49-4219-AD9F-C2B1C357CCFC}" type="presParOf" srcId="{884294D1-DFB2-45DF-A517-DEFC6F2E950D}" destId="{1779CA84-463E-4E7C-8D4B-BE0AB3E85C3D}" srcOrd="1" destOrd="0" presId="urn:microsoft.com/office/officeart/2011/layout/CircleProcess"/>
    <dgm:cxn modelId="{85C00BBD-4B1F-460F-9043-7C576C838F95}" type="presParOf" srcId="{1779CA84-463E-4E7C-8D4B-BE0AB3E85C3D}" destId="{7EEBE0A2-9504-4B1F-9484-6B834043BA6E}" srcOrd="0" destOrd="0" presId="urn:microsoft.com/office/officeart/2011/layout/CircleProcess"/>
    <dgm:cxn modelId="{EC214CDB-4FDC-4173-A41A-CAC0865369CE}" type="presParOf" srcId="{884294D1-DFB2-45DF-A517-DEFC6F2E950D}" destId="{469300D6-9DD6-45C3-B54D-E4915A381028}" srcOrd="2" destOrd="0" presId="urn:microsoft.com/office/officeart/2011/layout/CircleProcess"/>
    <dgm:cxn modelId="{86F36637-25F1-449F-8161-491F7B3A6081}" type="presParOf" srcId="{884294D1-DFB2-45DF-A517-DEFC6F2E950D}" destId="{9D28868E-C6CA-48D2-85D3-609B3A37FE45}" srcOrd="3" destOrd="0" presId="urn:microsoft.com/office/officeart/2011/layout/CircleProcess"/>
    <dgm:cxn modelId="{0AE0A636-06E8-4B19-ACE6-AC10E64E392B}" type="presParOf" srcId="{9D28868E-C6CA-48D2-85D3-609B3A37FE45}" destId="{02E40A3D-9FA0-47A7-8FDA-B51565C8B45C}" srcOrd="0" destOrd="0" presId="urn:microsoft.com/office/officeart/2011/layout/CircleProcess"/>
    <dgm:cxn modelId="{22F1F40D-4D35-43CB-9517-DE60E7F6347A}" type="presParOf" srcId="{884294D1-DFB2-45DF-A517-DEFC6F2E950D}" destId="{60C29B3F-56F0-4F7D-BB18-A36218AB5564}" srcOrd="4" destOrd="0" presId="urn:microsoft.com/office/officeart/2011/layout/CircleProcess"/>
    <dgm:cxn modelId="{ACD607FF-B3E0-4DFE-96A5-2B3062B24A43}" type="presParOf" srcId="{60C29B3F-56F0-4F7D-BB18-A36218AB5564}" destId="{1E210BEA-FCDB-4E5A-ACC3-80506B7A162D}" srcOrd="0" destOrd="0" presId="urn:microsoft.com/office/officeart/2011/layout/CircleProcess"/>
    <dgm:cxn modelId="{C08AE24D-BE11-45A9-AD0E-D73DC6B14D69}" type="presParOf" srcId="{884294D1-DFB2-45DF-A517-DEFC6F2E950D}" destId="{EAA83779-4D91-4D1C-B53F-A757D00A431D}" srcOrd="5" destOrd="0" presId="urn:microsoft.com/office/officeart/2011/layout/CircleProcess"/>
    <dgm:cxn modelId="{6B8F1B0B-2CB4-4EF5-BE2B-013BAFCAD7E0}" type="presParOf" srcId="{884294D1-DFB2-45DF-A517-DEFC6F2E950D}" destId="{5850F3AF-1948-44B0-B69F-50F894832F94}" srcOrd="6" destOrd="0" presId="urn:microsoft.com/office/officeart/2011/layout/CircleProcess"/>
    <dgm:cxn modelId="{AC0DB26C-79E1-4D36-9C60-136FBD359829}" type="presParOf" srcId="{5850F3AF-1948-44B0-B69F-50F894832F94}" destId="{E4AAA1B9-3420-4543-8F79-920293D87934}" srcOrd="0" destOrd="0" presId="urn:microsoft.com/office/officeart/2011/layout/CircleProcess"/>
    <dgm:cxn modelId="{F821C962-D590-4FAC-876B-C9E75828DECD}" type="presParOf" srcId="{884294D1-DFB2-45DF-A517-DEFC6F2E950D}" destId="{58D2B6BF-B326-4E25-9DCF-785F49D7BF90}" srcOrd="7" destOrd="0" presId="urn:microsoft.com/office/officeart/2011/layout/CircleProcess"/>
    <dgm:cxn modelId="{AC129FD7-7504-4A84-AFBB-2962D6ED70A7}" type="presParOf" srcId="{58D2B6BF-B326-4E25-9DCF-785F49D7BF90}" destId="{255C6978-342D-4241-AA03-AD10A2D809C1}" srcOrd="0" destOrd="0" presId="urn:microsoft.com/office/officeart/2011/layout/CircleProcess"/>
    <dgm:cxn modelId="{43CBAFF0-E1B3-4EAA-BE00-0931C3D55C8C}" type="presParOf" srcId="{884294D1-DFB2-45DF-A517-DEFC6F2E950D}" destId="{624E5722-C661-4DA1-945F-6D258E992463}"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C8343C-5FF1-4815-AFDF-D7A929573061}" type="doc">
      <dgm:prSet loTypeId="urn:microsoft.com/office/officeart/2005/8/layout/radial5" loCatId="relationship" qsTypeId="urn:microsoft.com/office/officeart/2005/8/quickstyle/simple3" qsCatId="simple" csTypeId="urn:microsoft.com/office/officeart/2005/8/colors/accent5_2" csCatId="accent5" phldr="1"/>
      <dgm:spPr/>
      <dgm:t>
        <a:bodyPr/>
        <a:lstStyle/>
        <a:p>
          <a:endParaRPr lang="zh-TW" altLang="en-US"/>
        </a:p>
      </dgm:t>
    </dgm:pt>
    <dgm:pt modelId="{CD202824-0ECE-4F51-8917-2D9E2BDB747E}">
      <dgm:prSet phldrT="[文字]" custT="1">
        <dgm:style>
          <a:lnRef idx="0">
            <a:schemeClr val="accent4"/>
          </a:lnRef>
          <a:fillRef idx="3">
            <a:schemeClr val="accent4"/>
          </a:fillRef>
          <a:effectRef idx="3">
            <a:schemeClr val="accent4"/>
          </a:effectRef>
          <a:fontRef idx="minor">
            <a:schemeClr val="lt1"/>
          </a:fontRef>
        </dgm:style>
      </dgm:prSet>
      <dgm:spPr/>
      <dgm:t>
        <a:bodyPr/>
        <a:lstStyle/>
        <a:p>
          <a:r>
            <a:rPr lang="zh-TW" altLang="en-US" sz="3200" b="1" dirty="0" smtClean="0">
              <a:effectLst>
                <a:outerShdw blurRad="38100" dist="38100" dir="2700000" algn="tl">
                  <a:srgbClr val="000000">
                    <a:alpha val="43137"/>
                  </a:srgbClr>
                </a:outerShdw>
              </a:effectLst>
            </a:rPr>
            <a:t>服務範疇</a:t>
          </a:r>
          <a:endParaRPr lang="zh-TW" altLang="en-US" sz="3200" b="1" dirty="0">
            <a:effectLst>
              <a:outerShdw blurRad="38100" dist="38100" dir="2700000" algn="tl">
                <a:srgbClr val="000000">
                  <a:alpha val="43137"/>
                </a:srgbClr>
              </a:outerShdw>
            </a:effectLst>
          </a:endParaRPr>
        </a:p>
      </dgm:t>
    </dgm:pt>
    <dgm:pt modelId="{95B736FB-A892-4BC2-BE05-65CC1954AA83}" type="parTrans" cxnId="{B5160570-65E7-490A-9F3A-50955895C43E}">
      <dgm:prSet/>
      <dgm:spPr/>
      <dgm:t>
        <a:bodyPr/>
        <a:lstStyle/>
        <a:p>
          <a:endParaRPr lang="zh-TW" altLang="en-US"/>
        </a:p>
      </dgm:t>
    </dgm:pt>
    <dgm:pt modelId="{A6409A45-6EE0-4931-879C-FC92C5F1CDFA}" type="sibTrans" cxnId="{B5160570-65E7-490A-9F3A-50955895C43E}">
      <dgm:prSet/>
      <dgm:spPr/>
      <dgm:t>
        <a:bodyPr/>
        <a:lstStyle/>
        <a:p>
          <a:endParaRPr lang="zh-TW" altLang="en-US"/>
        </a:p>
      </dgm:t>
    </dgm:pt>
    <dgm:pt modelId="{6310C6F3-DD6D-48D2-B5F8-82F7C9B07BCB}">
      <dgm:prSet phldrT="[文字]" custT="1">
        <dgm:style>
          <a:lnRef idx="0">
            <a:schemeClr val="accent5"/>
          </a:lnRef>
          <a:fillRef idx="3">
            <a:schemeClr val="accent5"/>
          </a:fillRef>
          <a:effectRef idx="3">
            <a:schemeClr val="accent5"/>
          </a:effectRef>
          <a:fontRef idx="minor">
            <a:schemeClr val="lt1"/>
          </a:fontRef>
        </dgm:style>
      </dgm:prSet>
      <dgm:spPr/>
      <dgm:t>
        <a:bodyPr/>
        <a:lstStyle/>
        <a:p>
          <a:r>
            <a:rPr lang="zh-TW" sz="2400" b="1" dirty="0" smtClean="0">
              <a:solidFill>
                <a:srgbClr val="FF0000"/>
              </a:solidFill>
            </a:rPr>
            <a:t>心理諮詢</a:t>
          </a:r>
          <a:r>
            <a:rPr lang="en-US" sz="2400" b="1" dirty="0" smtClean="0">
              <a:solidFill>
                <a:srgbClr val="FF0000"/>
              </a:solidFill>
            </a:rPr>
            <a:t>(</a:t>
          </a:r>
          <a:r>
            <a:rPr lang="zh-TW" sz="2400" b="1" dirty="0" smtClean="0">
              <a:solidFill>
                <a:srgbClr val="FF0000"/>
              </a:solidFill>
            </a:rPr>
            <a:t>商</a:t>
          </a:r>
          <a:r>
            <a:rPr lang="en-US" sz="2400" b="1" dirty="0" smtClean="0">
              <a:solidFill>
                <a:srgbClr val="FF0000"/>
              </a:solidFill>
            </a:rPr>
            <a:t>)</a:t>
          </a:r>
          <a:r>
            <a:rPr lang="zh-TW" sz="2400" b="1" dirty="0" smtClean="0">
              <a:solidFill>
                <a:srgbClr val="FF0000"/>
              </a:solidFill>
            </a:rPr>
            <a:t>及轉介服務</a:t>
          </a:r>
          <a:endParaRPr lang="zh-TW" altLang="en-US" sz="2400" b="1" dirty="0">
            <a:solidFill>
              <a:srgbClr val="FF0000"/>
            </a:solidFill>
          </a:endParaRPr>
        </a:p>
      </dgm:t>
    </dgm:pt>
    <dgm:pt modelId="{56FF5A40-69BA-4DFE-9A9C-F387D6B3D18D}" type="parTrans" cxnId="{213F4FB5-6292-4E1F-B440-D63CA40E66CD}">
      <dgm:prSet>
        <dgm:style>
          <a:lnRef idx="0">
            <a:schemeClr val="accent1"/>
          </a:lnRef>
          <a:fillRef idx="3">
            <a:schemeClr val="accent1"/>
          </a:fillRef>
          <a:effectRef idx="3">
            <a:schemeClr val="accent1"/>
          </a:effectRef>
          <a:fontRef idx="minor">
            <a:schemeClr val="lt1"/>
          </a:fontRef>
        </dgm:style>
      </dgm:prSet>
      <dgm:spPr/>
      <dgm:t>
        <a:bodyPr/>
        <a:lstStyle/>
        <a:p>
          <a:endParaRPr lang="zh-TW" altLang="en-US"/>
        </a:p>
      </dgm:t>
    </dgm:pt>
    <dgm:pt modelId="{0D438A6B-EB87-43A4-B329-C27A5C6D68B8}" type="sibTrans" cxnId="{213F4FB5-6292-4E1F-B440-D63CA40E66CD}">
      <dgm:prSet/>
      <dgm:spPr/>
      <dgm:t>
        <a:bodyPr/>
        <a:lstStyle/>
        <a:p>
          <a:endParaRPr lang="zh-TW" altLang="en-US"/>
        </a:p>
      </dgm:t>
    </dgm:pt>
    <dgm:pt modelId="{9AD867D4-A755-4424-805A-037BD6293373}">
      <dgm:prSet phldrT="[文字]" custT="1">
        <dgm:style>
          <a:lnRef idx="0">
            <a:schemeClr val="accent5"/>
          </a:lnRef>
          <a:fillRef idx="3">
            <a:schemeClr val="accent5"/>
          </a:fillRef>
          <a:effectRef idx="3">
            <a:schemeClr val="accent5"/>
          </a:effectRef>
          <a:fontRef idx="minor">
            <a:schemeClr val="lt1"/>
          </a:fontRef>
        </dgm:style>
      </dgm:prSet>
      <dgm:spPr/>
      <dgm:t>
        <a:bodyPr/>
        <a:lstStyle/>
        <a:p>
          <a:r>
            <a:rPr lang="zh-TW" altLang="en-US" sz="3600" b="1" dirty="0" smtClean="0">
              <a:solidFill>
                <a:srgbClr val="FF0000"/>
              </a:solidFill>
              <a:latin typeface="+mn-ea"/>
              <a:ea typeface="+mn-ea"/>
            </a:rPr>
            <a:t>法律扶助</a:t>
          </a:r>
          <a:endParaRPr lang="zh-TW" altLang="en-US" sz="3600" b="1" dirty="0">
            <a:solidFill>
              <a:srgbClr val="FF0000"/>
            </a:solidFill>
            <a:latin typeface="+mn-ea"/>
            <a:ea typeface="+mn-ea"/>
          </a:endParaRPr>
        </a:p>
      </dgm:t>
    </dgm:pt>
    <dgm:pt modelId="{D51368DD-3809-40FA-87D5-BFDD4EF7F599}" type="parTrans" cxnId="{3E0D7968-7272-4F4A-A327-2FBC0F12A3A2}">
      <dgm:prSet>
        <dgm:style>
          <a:lnRef idx="0">
            <a:schemeClr val="accent1"/>
          </a:lnRef>
          <a:fillRef idx="3">
            <a:schemeClr val="accent1"/>
          </a:fillRef>
          <a:effectRef idx="3">
            <a:schemeClr val="accent1"/>
          </a:effectRef>
          <a:fontRef idx="minor">
            <a:schemeClr val="lt1"/>
          </a:fontRef>
        </dgm:style>
      </dgm:prSet>
      <dgm:spPr/>
      <dgm:t>
        <a:bodyPr/>
        <a:lstStyle/>
        <a:p>
          <a:endParaRPr lang="zh-TW" altLang="en-US"/>
        </a:p>
      </dgm:t>
    </dgm:pt>
    <dgm:pt modelId="{D9EA9C63-358D-4690-8BF8-89400984FA99}" type="sibTrans" cxnId="{3E0D7968-7272-4F4A-A327-2FBC0F12A3A2}">
      <dgm:prSet/>
      <dgm:spPr/>
      <dgm:t>
        <a:bodyPr/>
        <a:lstStyle/>
        <a:p>
          <a:endParaRPr lang="zh-TW" altLang="en-US"/>
        </a:p>
      </dgm:t>
    </dgm:pt>
    <dgm:pt modelId="{D3A9C743-8733-409B-915F-18C293D5A6DA}">
      <dgm:prSet phldrT="[文字]" custT="1">
        <dgm:style>
          <a:lnRef idx="0">
            <a:schemeClr val="accent5"/>
          </a:lnRef>
          <a:fillRef idx="3">
            <a:schemeClr val="accent5"/>
          </a:fillRef>
          <a:effectRef idx="3">
            <a:schemeClr val="accent5"/>
          </a:effectRef>
          <a:fontRef idx="minor">
            <a:schemeClr val="lt1"/>
          </a:fontRef>
        </dgm:style>
      </dgm:prSet>
      <dgm:spPr/>
      <dgm:t>
        <a:bodyPr/>
        <a:lstStyle/>
        <a:p>
          <a:r>
            <a:rPr lang="zh-TW" altLang="en-US" sz="3600" b="1" dirty="0" smtClean="0">
              <a:solidFill>
                <a:srgbClr val="FF0000"/>
              </a:solidFill>
            </a:rPr>
            <a:t>財務諮詢</a:t>
          </a:r>
          <a:endParaRPr lang="zh-TW" altLang="en-US" sz="3600" b="1" dirty="0">
            <a:solidFill>
              <a:srgbClr val="FF0000"/>
            </a:solidFill>
          </a:endParaRPr>
        </a:p>
      </dgm:t>
    </dgm:pt>
    <dgm:pt modelId="{769D9510-8A6A-4C49-8842-C66B1E295D84}" type="parTrans" cxnId="{CF8A39A5-81AC-42DD-B881-2DD55D906717}">
      <dgm:prSet>
        <dgm:style>
          <a:lnRef idx="0">
            <a:schemeClr val="accent1"/>
          </a:lnRef>
          <a:fillRef idx="3">
            <a:schemeClr val="accent1"/>
          </a:fillRef>
          <a:effectRef idx="3">
            <a:schemeClr val="accent1"/>
          </a:effectRef>
          <a:fontRef idx="minor">
            <a:schemeClr val="lt1"/>
          </a:fontRef>
        </dgm:style>
      </dgm:prSet>
      <dgm:spPr/>
      <dgm:t>
        <a:bodyPr/>
        <a:lstStyle/>
        <a:p>
          <a:endParaRPr lang="zh-TW" altLang="en-US"/>
        </a:p>
      </dgm:t>
    </dgm:pt>
    <dgm:pt modelId="{EC79C528-488C-4C39-8E39-2BD2E21A1497}" type="sibTrans" cxnId="{CF8A39A5-81AC-42DD-B881-2DD55D906717}">
      <dgm:prSet/>
      <dgm:spPr/>
      <dgm:t>
        <a:bodyPr/>
        <a:lstStyle/>
        <a:p>
          <a:endParaRPr lang="zh-TW" altLang="en-US"/>
        </a:p>
      </dgm:t>
    </dgm:pt>
    <dgm:pt modelId="{C86FBD95-9EFC-4DFD-8FE4-8F6142E74382}">
      <dgm:prSet phldrT="[文字]">
        <dgm:style>
          <a:lnRef idx="0">
            <a:schemeClr val="accent5"/>
          </a:lnRef>
          <a:fillRef idx="3">
            <a:schemeClr val="accent5"/>
          </a:fillRef>
          <a:effectRef idx="3">
            <a:schemeClr val="accent5"/>
          </a:effectRef>
          <a:fontRef idx="minor">
            <a:schemeClr val="lt1"/>
          </a:fontRef>
        </dgm:style>
      </dgm:prSet>
      <dgm:spPr/>
      <dgm:t>
        <a:bodyPr/>
        <a:lstStyle/>
        <a:p>
          <a:r>
            <a:rPr lang="zh-TW" b="1" dirty="0" smtClean="0">
              <a:solidFill>
                <a:srgbClr val="FF0000"/>
              </a:solidFill>
            </a:rPr>
            <a:t>醫療保健諮詢</a:t>
          </a:r>
          <a:endParaRPr lang="zh-TW" altLang="en-US" b="1" dirty="0">
            <a:solidFill>
              <a:srgbClr val="FF0000"/>
            </a:solidFill>
          </a:endParaRPr>
        </a:p>
      </dgm:t>
    </dgm:pt>
    <dgm:pt modelId="{EC4F563D-1ECC-4DB2-8C6B-E68C240049A7}" type="parTrans" cxnId="{A80EF870-56D0-4B02-85DE-80DED4532A59}">
      <dgm:prSet>
        <dgm:style>
          <a:lnRef idx="0">
            <a:schemeClr val="accent1"/>
          </a:lnRef>
          <a:fillRef idx="3">
            <a:schemeClr val="accent1"/>
          </a:fillRef>
          <a:effectRef idx="3">
            <a:schemeClr val="accent1"/>
          </a:effectRef>
          <a:fontRef idx="minor">
            <a:schemeClr val="lt1"/>
          </a:fontRef>
        </dgm:style>
      </dgm:prSet>
      <dgm:spPr/>
      <dgm:t>
        <a:bodyPr/>
        <a:lstStyle/>
        <a:p>
          <a:endParaRPr lang="zh-TW" altLang="en-US"/>
        </a:p>
      </dgm:t>
    </dgm:pt>
    <dgm:pt modelId="{82664CB0-F563-4A89-A029-F752E465BB4C}" type="sibTrans" cxnId="{A80EF870-56D0-4B02-85DE-80DED4532A59}">
      <dgm:prSet/>
      <dgm:spPr/>
      <dgm:t>
        <a:bodyPr/>
        <a:lstStyle/>
        <a:p>
          <a:endParaRPr lang="zh-TW" altLang="en-US"/>
        </a:p>
      </dgm:t>
    </dgm:pt>
    <dgm:pt modelId="{F2593591-6B09-4B3B-ABD3-76072BEADEF7}">
      <dgm:prSet phldrT="[文字]" custT="1">
        <dgm:style>
          <a:lnRef idx="0">
            <a:schemeClr val="accent5"/>
          </a:lnRef>
          <a:fillRef idx="3">
            <a:schemeClr val="accent5"/>
          </a:fillRef>
          <a:effectRef idx="3">
            <a:schemeClr val="accent5"/>
          </a:effectRef>
          <a:fontRef idx="minor">
            <a:schemeClr val="lt1"/>
          </a:fontRef>
        </dgm:style>
      </dgm:prSet>
      <dgm:spPr/>
      <dgm:t>
        <a:bodyPr/>
        <a:lstStyle/>
        <a:p>
          <a:r>
            <a:rPr lang="zh-TW" altLang="en-US" sz="3200" b="1" dirty="0" smtClean="0">
              <a:solidFill>
                <a:srgbClr val="FF0000"/>
              </a:solidFill>
            </a:rPr>
            <a:t>家庭教育諮詢</a:t>
          </a:r>
          <a:endParaRPr lang="zh-TW" altLang="en-US" sz="3200" b="1" dirty="0">
            <a:solidFill>
              <a:srgbClr val="FF0000"/>
            </a:solidFill>
          </a:endParaRPr>
        </a:p>
      </dgm:t>
    </dgm:pt>
    <dgm:pt modelId="{D8711699-2326-4D58-A229-1BE02CCA1944}" type="parTrans" cxnId="{FD6864FE-16F2-4A19-87FA-1E8CC3B1F327}">
      <dgm:prSet>
        <dgm:style>
          <a:lnRef idx="0">
            <a:schemeClr val="accent1"/>
          </a:lnRef>
          <a:fillRef idx="3">
            <a:schemeClr val="accent1"/>
          </a:fillRef>
          <a:effectRef idx="3">
            <a:schemeClr val="accent1"/>
          </a:effectRef>
          <a:fontRef idx="minor">
            <a:schemeClr val="lt1"/>
          </a:fontRef>
        </dgm:style>
      </dgm:prSet>
      <dgm:spPr/>
      <dgm:t>
        <a:bodyPr/>
        <a:lstStyle/>
        <a:p>
          <a:endParaRPr lang="zh-TW" altLang="en-US"/>
        </a:p>
      </dgm:t>
    </dgm:pt>
    <dgm:pt modelId="{BB2328A4-C57D-443C-8F2C-CFF7B1F3F86E}" type="sibTrans" cxnId="{FD6864FE-16F2-4A19-87FA-1E8CC3B1F327}">
      <dgm:prSet/>
      <dgm:spPr/>
      <dgm:t>
        <a:bodyPr/>
        <a:lstStyle/>
        <a:p>
          <a:endParaRPr lang="zh-TW" altLang="en-US"/>
        </a:p>
      </dgm:t>
    </dgm:pt>
    <dgm:pt modelId="{F391F0DF-A452-4FF9-B1D6-FD2C1CB5426C}" type="pres">
      <dgm:prSet presAssocID="{B3C8343C-5FF1-4815-AFDF-D7A929573061}" presName="Name0" presStyleCnt="0">
        <dgm:presLayoutVars>
          <dgm:chMax val="1"/>
          <dgm:dir/>
          <dgm:animLvl val="ctr"/>
          <dgm:resizeHandles val="exact"/>
        </dgm:presLayoutVars>
      </dgm:prSet>
      <dgm:spPr/>
      <dgm:t>
        <a:bodyPr/>
        <a:lstStyle/>
        <a:p>
          <a:endParaRPr lang="zh-TW" altLang="en-US"/>
        </a:p>
      </dgm:t>
    </dgm:pt>
    <dgm:pt modelId="{60455070-04D6-4168-B59A-9EB057253B1F}" type="pres">
      <dgm:prSet presAssocID="{CD202824-0ECE-4F51-8917-2D9E2BDB747E}" presName="centerShape" presStyleLbl="node0" presStyleIdx="0" presStyleCnt="1" custScaleX="122846" custScaleY="114884" custLinFactNeighborX="-1072" custLinFactNeighborY="8677"/>
      <dgm:spPr/>
      <dgm:t>
        <a:bodyPr/>
        <a:lstStyle/>
        <a:p>
          <a:endParaRPr lang="zh-TW" altLang="en-US"/>
        </a:p>
      </dgm:t>
    </dgm:pt>
    <dgm:pt modelId="{3A3E98E8-410E-472B-9170-3EA3EDD3E063}" type="pres">
      <dgm:prSet presAssocID="{56FF5A40-69BA-4DFE-9A9C-F387D6B3D18D}" presName="parTrans" presStyleLbl="sibTrans2D1" presStyleIdx="0" presStyleCnt="5"/>
      <dgm:spPr/>
      <dgm:t>
        <a:bodyPr/>
        <a:lstStyle/>
        <a:p>
          <a:endParaRPr lang="zh-TW" altLang="en-US"/>
        </a:p>
      </dgm:t>
    </dgm:pt>
    <dgm:pt modelId="{96F00C78-91D5-46C6-B882-1A5DB0ED56D8}" type="pres">
      <dgm:prSet presAssocID="{56FF5A40-69BA-4DFE-9A9C-F387D6B3D18D}" presName="connectorText" presStyleLbl="sibTrans2D1" presStyleIdx="0" presStyleCnt="5"/>
      <dgm:spPr/>
      <dgm:t>
        <a:bodyPr/>
        <a:lstStyle/>
        <a:p>
          <a:endParaRPr lang="zh-TW" altLang="en-US"/>
        </a:p>
      </dgm:t>
    </dgm:pt>
    <dgm:pt modelId="{607224E0-1597-41A2-89B5-A192803653C5}" type="pres">
      <dgm:prSet presAssocID="{6310C6F3-DD6D-48D2-B5F8-82F7C9B07BCB}" presName="node" presStyleLbl="node1" presStyleIdx="0" presStyleCnt="5" custScaleX="130422" custScaleY="123721" custRadScaleRad="100604" custRadScaleInc="-6737">
        <dgm:presLayoutVars>
          <dgm:bulletEnabled val="1"/>
        </dgm:presLayoutVars>
      </dgm:prSet>
      <dgm:spPr/>
      <dgm:t>
        <a:bodyPr/>
        <a:lstStyle/>
        <a:p>
          <a:endParaRPr lang="zh-TW" altLang="en-US"/>
        </a:p>
      </dgm:t>
    </dgm:pt>
    <dgm:pt modelId="{3E5CF327-B264-4C78-A2F5-D01303EB7481}" type="pres">
      <dgm:prSet presAssocID="{D51368DD-3809-40FA-87D5-BFDD4EF7F599}" presName="parTrans" presStyleLbl="sibTrans2D1" presStyleIdx="1" presStyleCnt="5"/>
      <dgm:spPr/>
      <dgm:t>
        <a:bodyPr/>
        <a:lstStyle/>
        <a:p>
          <a:endParaRPr lang="zh-TW" altLang="en-US"/>
        </a:p>
      </dgm:t>
    </dgm:pt>
    <dgm:pt modelId="{D7481995-0839-4C28-A988-4CF188E7F6FC}" type="pres">
      <dgm:prSet presAssocID="{D51368DD-3809-40FA-87D5-BFDD4EF7F599}" presName="connectorText" presStyleLbl="sibTrans2D1" presStyleIdx="1" presStyleCnt="5"/>
      <dgm:spPr/>
      <dgm:t>
        <a:bodyPr/>
        <a:lstStyle/>
        <a:p>
          <a:endParaRPr lang="zh-TW" altLang="en-US"/>
        </a:p>
      </dgm:t>
    </dgm:pt>
    <dgm:pt modelId="{03E667CF-2AFB-456D-81D2-5ED9370BC274}" type="pres">
      <dgm:prSet presAssocID="{9AD867D4-A755-4424-805A-037BD6293373}" presName="node" presStyleLbl="node1" presStyleIdx="1" presStyleCnt="5" custAng="21108773" custScaleX="124760" custScaleY="125409" custRadScaleRad="102677" custRadScaleInc="-8791">
        <dgm:presLayoutVars>
          <dgm:bulletEnabled val="1"/>
        </dgm:presLayoutVars>
      </dgm:prSet>
      <dgm:spPr/>
      <dgm:t>
        <a:bodyPr/>
        <a:lstStyle/>
        <a:p>
          <a:endParaRPr lang="zh-TW" altLang="en-US"/>
        </a:p>
      </dgm:t>
    </dgm:pt>
    <dgm:pt modelId="{9D035A79-C84F-4442-B201-210485BE5680}" type="pres">
      <dgm:prSet presAssocID="{769D9510-8A6A-4C49-8842-C66B1E295D84}" presName="parTrans" presStyleLbl="sibTrans2D1" presStyleIdx="2" presStyleCnt="5"/>
      <dgm:spPr/>
      <dgm:t>
        <a:bodyPr/>
        <a:lstStyle/>
        <a:p>
          <a:endParaRPr lang="zh-TW" altLang="en-US"/>
        </a:p>
      </dgm:t>
    </dgm:pt>
    <dgm:pt modelId="{E8E2CA67-0D7E-49DB-BDB5-FD2FAF7B950B}" type="pres">
      <dgm:prSet presAssocID="{769D9510-8A6A-4C49-8842-C66B1E295D84}" presName="connectorText" presStyleLbl="sibTrans2D1" presStyleIdx="2" presStyleCnt="5"/>
      <dgm:spPr/>
      <dgm:t>
        <a:bodyPr/>
        <a:lstStyle/>
        <a:p>
          <a:endParaRPr lang="zh-TW" altLang="en-US"/>
        </a:p>
      </dgm:t>
    </dgm:pt>
    <dgm:pt modelId="{4983DCC8-6BB8-4849-B032-05AA694EA99B}" type="pres">
      <dgm:prSet presAssocID="{D3A9C743-8733-409B-915F-18C293D5A6DA}" presName="node" presStyleLbl="node1" presStyleIdx="2" presStyleCnt="5" custAng="21152647" custScaleX="122727" custScaleY="125831" custRadScaleRad="122762" custRadScaleInc="-31822">
        <dgm:presLayoutVars>
          <dgm:bulletEnabled val="1"/>
        </dgm:presLayoutVars>
      </dgm:prSet>
      <dgm:spPr/>
      <dgm:t>
        <a:bodyPr/>
        <a:lstStyle/>
        <a:p>
          <a:endParaRPr lang="zh-TW" altLang="en-US"/>
        </a:p>
      </dgm:t>
    </dgm:pt>
    <dgm:pt modelId="{B01ED22F-BF34-4BDB-848F-859A596BD19C}" type="pres">
      <dgm:prSet presAssocID="{EC4F563D-1ECC-4DB2-8C6B-E68C240049A7}" presName="parTrans" presStyleLbl="sibTrans2D1" presStyleIdx="3" presStyleCnt="5"/>
      <dgm:spPr/>
      <dgm:t>
        <a:bodyPr/>
        <a:lstStyle/>
        <a:p>
          <a:endParaRPr lang="zh-TW" altLang="en-US"/>
        </a:p>
      </dgm:t>
    </dgm:pt>
    <dgm:pt modelId="{4CA2BFA4-11EE-4E3A-ABEB-EEAE9E5E4119}" type="pres">
      <dgm:prSet presAssocID="{EC4F563D-1ECC-4DB2-8C6B-E68C240049A7}" presName="connectorText" presStyleLbl="sibTrans2D1" presStyleIdx="3" presStyleCnt="5"/>
      <dgm:spPr/>
      <dgm:t>
        <a:bodyPr/>
        <a:lstStyle/>
        <a:p>
          <a:endParaRPr lang="zh-TW" altLang="en-US"/>
        </a:p>
      </dgm:t>
    </dgm:pt>
    <dgm:pt modelId="{6B899A52-AF02-4126-AFE8-644486548835}" type="pres">
      <dgm:prSet presAssocID="{C86FBD95-9EFC-4DFD-8FE4-8F6142E74382}" presName="node" presStyleLbl="node1" presStyleIdx="3" presStyleCnt="5" custAng="367012" custScaleX="126814" custScaleY="133951" custRadScaleRad="129584" custRadScaleInc="36664">
        <dgm:presLayoutVars>
          <dgm:bulletEnabled val="1"/>
        </dgm:presLayoutVars>
      </dgm:prSet>
      <dgm:spPr/>
      <dgm:t>
        <a:bodyPr/>
        <a:lstStyle/>
        <a:p>
          <a:endParaRPr lang="zh-TW" altLang="en-US"/>
        </a:p>
      </dgm:t>
    </dgm:pt>
    <dgm:pt modelId="{DB237AF9-B011-4E56-90C0-24A577AA350C}" type="pres">
      <dgm:prSet presAssocID="{D8711699-2326-4D58-A229-1BE02CCA1944}" presName="parTrans" presStyleLbl="sibTrans2D1" presStyleIdx="4" presStyleCnt="5"/>
      <dgm:spPr/>
      <dgm:t>
        <a:bodyPr/>
        <a:lstStyle/>
        <a:p>
          <a:endParaRPr lang="zh-TW" altLang="en-US"/>
        </a:p>
      </dgm:t>
    </dgm:pt>
    <dgm:pt modelId="{4053AE23-9D45-4BE9-AED6-7FD085F32ACA}" type="pres">
      <dgm:prSet presAssocID="{D8711699-2326-4D58-A229-1BE02CCA1944}" presName="connectorText" presStyleLbl="sibTrans2D1" presStyleIdx="4" presStyleCnt="5"/>
      <dgm:spPr/>
      <dgm:t>
        <a:bodyPr/>
        <a:lstStyle/>
        <a:p>
          <a:endParaRPr lang="zh-TW" altLang="en-US"/>
        </a:p>
      </dgm:t>
    </dgm:pt>
    <dgm:pt modelId="{E73AABFA-EE32-4CF3-8B1A-0538752FE18F}" type="pres">
      <dgm:prSet presAssocID="{F2593591-6B09-4B3B-ABD3-76072BEADEF7}" presName="node" presStyleLbl="node1" presStyleIdx="4" presStyleCnt="5" custAng="247331" custScaleX="127776" custScaleY="119936" custRadScaleRad="106307" custRadScaleInc="8631">
        <dgm:presLayoutVars>
          <dgm:bulletEnabled val="1"/>
        </dgm:presLayoutVars>
      </dgm:prSet>
      <dgm:spPr/>
      <dgm:t>
        <a:bodyPr/>
        <a:lstStyle/>
        <a:p>
          <a:endParaRPr lang="zh-TW" altLang="en-US"/>
        </a:p>
      </dgm:t>
    </dgm:pt>
  </dgm:ptLst>
  <dgm:cxnLst>
    <dgm:cxn modelId="{78B279BF-79C3-4CC3-8587-E42A26940BBF}" type="presOf" srcId="{6310C6F3-DD6D-48D2-B5F8-82F7C9B07BCB}" destId="{607224E0-1597-41A2-89B5-A192803653C5}" srcOrd="0" destOrd="0" presId="urn:microsoft.com/office/officeart/2005/8/layout/radial5"/>
    <dgm:cxn modelId="{DFDDDE0E-DD1F-40C0-94B4-1127B5E45B68}" type="presOf" srcId="{C86FBD95-9EFC-4DFD-8FE4-8F6142E74382}" destId="{6B899A52-AF02-4126-AFE8-644486548835}" srcOrd="0" destOrd="0" presId="urn:microsoft.com/office/officeart/2005/8/layout/radial5"/>
    <dgm:cxn modelId="{A80EF870-56D0-4B02-85DE-80DED4532A59}" srcId="{CD202824-0ECE-4F51-8917-2D9E2BDB747E}" destId="{C86FBD95-9EFC-4DFD-8FE4-8F6142E74382}" srcOrd="3" destOrd="0" parTransId="{EC4F563D-1ECC-4DB2-8C6B-E68C240049A7}" sibTransId="{82664CB0-F563-4A89-A029-F752E465BB4C}"/>
    <dgm:cxn modelId="{15EFC556-7B85-4475-80AE-D63FDD984C52}" type="presOf" srcId="{769D9510-8A6A-4C49-8842-C66B1E295D84}" destId="{E8E2CA67-0D7E-49DB-BDB5-FD2FAF7B950B}" srcOrd="1" destOrd="0" presId="urn:microsoft.com/office/officeart/2005/8/layout/radial5"/>
    <dgm:cxn modelId="{7C1742DF-95E7-43FF-BFC4-35219743C7C1}" type="presOf" srcId="{769D9510-8A6A-4C49-8842-C66B1E295D84}" destId="{9D035A79-C84F-4442-B201-210485BE5680}" srcOrd="0" destOrd="0" presId="urn:microsoft.com/office/officeart/2005/8/layout/radial5"/>
    <dgm:cxn modelId="{6EC12717-BCFE-4066-BA2F-96161FBD9B1E}" type="presOf" srcId="{EC4F563D-1ECC-4DB2-8C6B-E68C240049A7}" destId="{B01ED22F-BF34-4BDB-848F-859A596BD19C}" srcOrd="0" destOrd="0" presId="urn:microsoft.com/office/officeart/2005/8/layout/radial5"/>
    <dgm:cxn modelId="{34A9D1FE-CB4A-4AB7-BAD0-2463D9C91578}" type="presOf" srcId="{D3A9C743-8733-409B-915F-18C293D5A6DA}" destId="{4983DCC8-6BB8-4849-B032-05AA694EA99B}" srcOrd="0" destOrd="0" presId="urn:microsoft.com/office/officeart/2005/8/layout/radial5"/>
    <dgm:cxn modelId="{213F4FB5-6292-4E1F-B440-D63CA40E66CD}" srcId="{CD202824-0ECE-4F51-8917-2D9E2BDB747E}" destId="{6310C6F3-DD6D-48D2-B5F8-82F7C9B07BCB}" srcOrd="0" destOrd="0" parTransId="{56FF5A40-69BA-4DFE-9A9C-F387D6B3D18D}" sibTransId="{0D438A6B-EB87-43A4-B329-C27A5C6D68B8}"/>
    <dgm:cxn modelId="{A02960F5-669D-44E8-AE27-86E3A246EDD9}" type="presOf" srcId="{56FF5A40-69BA-4DFE-9A9C-F387D6B3D18D}" destId="{96F00C78-91D5-46C6-B882-1A5DB0ED56D8}" srcOrd="1" destOrd="0" presId="urn:microsoft.com/office/officeart/2005/8/layout/radial5"/>
    <dgm:cxn modelId="{8B0F498B-482E-4353-BFDD-A49E1F6DFB3A}" type="presOf" srcId="{56FF5A40-69BA-4DFE-9A9C-F387D6B3D18D}" destId="{3A3E98E8-410E-472B-9170-3EA3EDD3E063}" srcOrd="0" destOrd="0" presId="urn:microsoft.com/office/officeart/2005/8/layout/radial5"/>
    <dgm:cxn modelId="{B1E9230C-9084-46B5-B319-9FA016A2EE84}" type="presOf" srcId="{D8711699-2326-4D58-A229-1BE02CCA1944}" destId="{4053AE23-9D45-4BE9-AED6-7FD085F32ACA}" srcOrd="1" destOrd="0" presId="urn:microsoft.com/office/officeart/2005/8/layout/radial5"/>
    <dgm:cxn modelId="{3E0D7968-7272-4F4A-A327-2FBC0F12A3A2}" srcId="{CD202824-0ECE-4F51-8917-2D9E2BDB747E}" destId="{9AD867D4-A755-4424-805A-037BD6293373}" srcOrd="1" destOrd="0" parTransId="{D51368DD-3809-40FA-87D5-BFDD4EF7F599}" sibTransId="{D9EA9C63-358D-4690-8BF8-89400984FA99}"/>
    <dgm:cxn modelId="{F7928D3D-3E12-46BD-984A-FD63FF81CA70}" type="presOf" srcId="{D51368DD-3809-40FA-87D5-BFDD4EF7F599}" destId="{3E5CF327-B264-4C78-A2F5-D01303EB7481}" srcOrd="0" destOrd="0" presId="urn:microsoft.com/office/officeart/2005/8/layout/radial5"/>
    <dgm:cxn modelId="{CF8A39A5-81AC-42DD-B881-2DD55D906717}" srcId="{CD202824-0ECE-4F51-8917-2D9E2BDB747E}" destId="{D3A9C743-8733-409B-915F-18C293D5A6DA}" srcOrd="2" destOrd="0" parTransId="{769D9510-8A6A-4C49-8842-C66B1E295D84}" sibTransId="{EC79C528-488C-4C39-8E39-2BD2E21A1497}"/>
    <dgm:cxn modelId="{B91F52D3-2B2C-4388-8FB7-869A71B454A1}" type="presOf" srcId="{9AD867D4-A755-4424-805A-037BD6293373}" destId="{03E667CF-2AFB-456D-81D2-5ED9370BC274}" srcOrd="0" destOrd="0" presId="urn:microsoft.com/office/officeart/2005/8/layout/radial5"/>
    <dgm:cxn modelId="{463996BD-7603-4C10-81C0-A4D343F21E5A}" type="presOf" srcId="{EC4F563D-1ECC-4DB2-8C6B-E68C240049A7}" destId="{4CA2BFA4-11EE-4E3A-ABEB-EEAE9E5E4119}" srcOrd="1" destOrd="0" presId="urn:microsoft.com/office/officeart/2005/8/layout/radial5"/>
    <dgm:cxn modelId="{D29D272A-3176-4735-9E49-FEC59A2FDD18}" type="presOf" srcId="{F2593591-6B09-4B3B-ABD3-76072BEADEF7}" destId="{E73AABFA-EE32-4CF3-8B1A-0538752FE18F}" srcOrd="0" destOrd="0" presId="urn:microsoft.com/office/officeart/2005/8/layout/radial5"/>
    <dgm:cxn modelId="{B5160570-65E7-490A-9F3A-50955895C43E}" srcId="{B3C8343C-5FF1-4815-AFDF-D7A929573061}" destId="{CD202824-0ECE-4F51-8917-2D9E2BDB747E}" srcOrd="0" destOrd="0" parTransId="{95B736FB-A892-4BC2-BE05-65CC1954AA83}" sibTransId="{A6409A45-6EE0-4931-879C-FC92C5F1CDFA}"/>
    <dgm:cxn modelId="{1D52CC2D-6C69-4B3B-B371-E6E28436517A}" type="presOf" srcId="{D8711699-2326-4D58-A229-1BE02CCA1944}" destId="{DB237AF9-B011-4E56-90C0-24A577AA350C}" srcOrd="0" destOrd="0" presId="urn:microsoft.com/office/officeart/2005/8/layout/radial5"/>
    <dgm:cxn modelId="{16066D92-FAE8-4C5B-96E5-9696C1B7F3C6}" type="presOf" srcId="{B3C8343C-5FF1-4815-AFDF-D7A929573061}" destId="{F391F0DF-A452-4FF9-B1D6-FD2C1CB5426C}" srcOrd="0" destOrd="0" presId="urn:microsoft.com/office/officeart/2005/8/layout/radial5"/>
    <dgm:cxn modelId="{2E076CA2-6A7D-4380-AD9A-D6107FD35E1E}" type="presOf" srcId="{CD202824-0ECE-4F51-8917-2D9E2BDB747E}" destId="{60455070-04D6-4168-B59A-9EB057253B1F}" srcOrd="0" destOrd="0" presId="urn:microsoft.com/office/officeart/2005/8/layout/radial5"/>
    <dgm:cxn modelId="{FD6864FE-16F2-4A19-87FA-1E8CC3B1F327}" srcId="{CD202824-0ECE-4F51-8917-2D9E2BDB747E}" destId="{F2593591-6B09-4B3B-ABD3-76072BEADEF7}" srcOrd="4" destOrd="0" parTransId="{D8711699-2326-4D58-A229-1BE02CCA1944}" sibTransId="{BB2328A4-C57D-443C-8F2C-CFF7B1F3F86E}"/>
    <dgm:cxn modelId="{63453CCD-C9B5-4FC4-86B5-3CA26B44E705}" type="presOf" srcId="{D51368DD-3809-40FA-87D5-BFDD4EF7F599}" destId="{D7481995-0839-4C28-A988-4CF188E7F6FC}" srcOrd="1" destOrd="0" presId="urn:microsoft.com/office/officeart/2005/8/layout/radial5"/>
    <dgm:cxn modelId="{19D5E989-FEF1-4091-948D-85ADC1DC4052}" type="presParOf" srcId="{F391F0DF-A452-4FF9-B1D6-FD2C1CB5426C}" destId="{60455070-04D6-4168-B59A-9EB057253B1F}" srcOrd="0" destOrd="0" presId="urn:microsoft.com/office/officeart/2005/8/layout/radial5"/>
    <dgm:cxn modelId="{A6DB9413-354B-4D05-9238-395C0B84A5CC}" type="presParOf" srcId="{F391F0DF-A452-4FF9-B1D6-FD2C1CB5426C}" destId="{3A3E98E8-410E-472B-9170-3EA3EDD3E063}" srcOrd="1" destOrd="0" presId="urn:microsoft.com/office/officeart/2005/8/layout/radial5"/>
    <dgm:cxn modelId="{7A1E09A9-CAC5-4207-BE9F-F9E88064163B}" type="presParOf" srcId="{3A3E98E8-410E-472B-9170-3EA3EDD3E063}" destId="{96F00C78-91D5-46C6-B882-1A5DB0ED56D8}" srcOrd="0" destOrd="0" presId="urn:microsoft.com/office/officeart/2005/8/layout/radial5"/>
    <dgm:cxn modelId="{47D1CBF0-D2F8-4577-B198-C3D882464CEB}" type="presParOf" srcId="{F391F0DF-A452-4FF9-B1D6-FD2C1CB5426C}" destId="{607224E0-1597-41A2-89B5-A192803653C5}" srcOrd="2" destOrd="0" presId="urn:microsoft.com/office/officeart/2005/8/layout/radial5"/>
    <dgm:cxn modelId="{AFEB7AC7-C8B3-475B-B43D-5939257803FB}" type="presParOf" srcId="{F391F0DF-A452-4FF9-B1D6-FD2C1CB5426C}" destId="{3E5CF327-B264-4C78-A2F5-D01303EB7481}" srcOrd="3" destOrd="0" presId="urn:microsoft.com/office/officeart/2005/8/layout/radial5"/>
    <dgm:cxn modelId="{D186B836-0C38-4D91-907B-944C4F2DD0F3}" type="presParOf" srcId="{3E5CF327-B264-4C78-A2F5-D01303EB7481}" destId="{D7481995-0839-4C28-A988-4CF188E7F6FC}" srcOrd="0" destOrd="0" presId="urn:microsoft.com/office/officeart/2005/8/layout/radial5"/>
    <dgm:cxn modelId="{36969EA3-DB65-4CF5-B8A0-6681FD2EF3A1}" type="presParOf" srcId="{F391F0DF-A452-4FF9-B1D6-FD2C1CB5426C}" destId="{03E667CF-2AFB-456D-81D2-5ED9370BC274}" srcOrd="4" destOrd="0" presId="urn:microsoft.com/office/officeart/2005/8/layout/radial5"/>
    <dgm:cxn modelId="{8B5B8DCA-2C3F-494A-A039-1FC20F8E1B39}" type="presParOf" srcId="{F391F0DF-A452-4FF9-B1D6-FD2C1CB5426C}" destId="{9D035A79-C84F-4442-B201-210485BE5680}" srcOrd="5" destOrd="0" presId="urn:microsoft.com/office/officeart/2005/8/layout/radial5"/>
    <dgm:cxn modelId="{793C1EAF-11A0-43E8-A14F-19809CFA3639}" type="presParOf" srcId="{9D035A79-C84F-4442-B201-210485BE5680}" destId="{E8E2CA67-0D7E-49DB-BDB5-FD2FAF7B950B}" srcOrd="0" destOrd="0" presId="urn:microsoft.com/office/officeart/2005/8/layout/radial5"/>
    <dgm:cxn modelId="{9D138172-EF4E-4571-ABBE-7899B819AC42}" type="presParOf" srcId="{F391F0DF-A452-4FF9-B1D6-FD2C1CB5426C}" destId="{4983DCC8-6BB8-4849-B032-05AA694EA99B}" srcOrd="6" destOrd="0" presId="urn:microsoft.com/office/officeart/2005/8/layout/radial5"/>
    <dgm:cxn modelId="{74DB5F46-1821-4996-807C-15119405AFC2}" type="presParOf" srcId="{F391F0DF-A452-4FF9-B1D6-FD2C1CB5426C}" destId="{B01ED22F-BF34-4BDB-848F-859A596BD19C}" srcOrd="7" destOrd="0" presId="urn:microsoft.com/office/officeart/2005/8/layout/radial5"/>
    <dgm:cxn modelId="{9248EB16-5F7D-4BD9-B440-219B85989D31}" type="presParOf" srcId="{B01ED22F-BF34-4BDB-848F-859A596BD19C}" destId="{4CA2BFA4-11EE-4E3A-ABEB-EEAE9E5E4119}" srcOrd="0" destOrd="0" presId="urn:microsoft.com/office/officeart/2005/8/layout/radial5"/>
    <dgm:cxn modelId="{12336B86-4FAA-4452-85AF-C4E614A9F75A}" type="presParOf" srcId="{F391F0DF-A452-4FF9-B1D6-FD2C1CB5426C}" destId="{6B899A52-AF02-4126-AFE8-644486548835}" srcOrd="8" destOrd="0" presId="urn:microsoft.com/office/officeart/2005/8/layout/radial5"/>
    <dgm:cxn modelId="{95B1219F-50DE-4550-9206-20EE80CDDDF5}" type="presParOf" srcId="{F391F0DF-A452-4FF9-B1D6-FD2C1CB5426C}" destId="{DB237AF9-B011-4E56-90C0-24A577AA350C}" srcOrd="9" destOrd="0" presId="urn:microsoft.com/office/officeart/2005/8/layout/radial5"/>
    <dgm:cxn modelId="{B8F91B64-ACE4-48D3-91F3-8591CA7E2C39}" type="presParOf" srcId="{DB237AF9-B011-4E56-90C0-24A577AA350C}" destId="{4053AE23-9D45-4BE9-AED6-7FD085F32ACA}" srcOrd="0" destOrd="0" presId="urn:microsoft.com/office/officeart/2005/8/layout/radial5"/>
    <dgm:cxn modelId="{572446A8-7663-47D9-93DE-2CF9E3BBACA0}" type="presParOf" srcId="{F391F0DF-A452-4FF9-B1D6-FD2C1CB5426C}" destId="{E73AABFA-EE32-4CF3-8B1A-0538752FE18F}"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99CC9-5DB9-4B2D-929B-B1E5E19756C2}">
      <dsp:nvSpPr>
        <dsp:cNvPr id="0" name=""/>
        <dsp:cNvSpPr/>
      </dsp:nvSpPr>
      <dsp:spPr>
        <a:xfrm>
          <a:off x="3893918" y="1567733"/>
          <a:ext cx="1698595" cy="169891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EEBE0A2-9504-4B1F-9484-6B834043BA6E}">
      <dsp:nvSpPr>
        <dsp:cNvPr id="0" name=""/>
        <dsp:cNvSpPr/>
      </dsp:nvSpPr>
      <dsp:spPr>
        <a:xfrm>
          <a:off x="3950317" y="1624374"/>
          <a:ext cx="1585798" cy="1585629"/>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z="190500" extrusionH="12700">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zh-TW" altLang="en-US" sz="3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正顏楷體W7(P)" pitchFamily="66" charset="-120"/>
              <a:ea typeface="華康正顏楷體W7(P)" pitchFamily="66" charset="-120"/>
            </a:rPr>
            <a:t>民事責任</a:t>
          </a:r>
          <a:endParaRPr lang="zh-TW" altLang="en-US" sz="3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正顏楷體W7(P)" pitchFamily="66" charset="-120"/>
            <a:ea typeface="華康正顏楷體W7(P)" pitchFamily="66" charset="-120"/>
          </a:endParaRPr>
        </a:p>
      </dsp:txBody>
      <dsp:txXfrm>
        <a:off x="4177017" y="1850935"/>
        <a:ext cx="1132397" cy="1132507"/>
      </dsp:txXfrm>
    </dsp:sp>
    <dsp:sp modelId="{02E40A3D-9FA0-47A7-8FDA-B51565C8B45C}">
      <dsp:nvSpPr>
        <dsp:cNvPr id="0" name=""/>
        <dsp:cNvSpPr/>
      </dsp:nvSpPr>
      <dsp:spPr>
        <a:xfrm rot="2700000">
          <a:off x="2140416" y="1569787"/>
          <a:ext cx="1694504" cy="1694504"/>
        </a:xfrm>
        <a:prstGeom prst="teardrop">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E210BEA-FCDB-4E5A-ACC3-80506B7A162D}">
      <dsp:nvSpPr>
        <dsp:cNvPr id="0" name=""/>
        <dsp:cNvSpPr/>
      </dsp:nvSpPr>
      <dsp:spPr>
        <a:xfrm>
          <a:off x="2194769" y="1624374"/>
          <a:ext cx="1585798" cy="1585629"/>
        </a:xfrm>
        <a:prstGeom prst="ellipse">
          <a:avLst/>
        </a:prstGeom>
        <a:solidFill>
          <a:srgbClr val="00B0F0"/>
        </a:solidFill>
        <a:ln w="9525" cap="flat" cmpd="sng" algn="ctr">
          <a:solidFill>
            <a:schemeClr val="accent5">
              <a:shade val="95000"/>
              <a:satMod val="105000"/>
            </a:schemeClr>
          </a:solidFill>
          <a:prstDash val="solid"/>
          <a:miter/>
        </a:ln>
        <a:effectLst>
          <a:outerShdw blurRad="40000" dist="23000" dir="5400000" rotWithShape="0">
            <a:srgbClr val="000000">
              <a:alpha val="35000"/>
            </a:srgbClr>
          </a:outerShdw>
        </a:effectLst>
        <a:scene3d>
          <a:camera prst="orthographicFront"/>
          <a:lightRig rig="flat" dir="t"/>
        </a:scene3d>
        <a:sp3d z="190500" extrusionH="12700"/>
      </dsp:spPr>
      <dsp:style>
        <a:lnRef idx="1">
          <a:schemeClr val="accent5"/>
        </a:lnRef>
        <a:fillRef idx="3">
          <a:schemeClr val="accent5"/>
        </a:fillRef>
        <a:effectRef idx="2">
          <a:schemeClr val="accent5"/>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zh-TW" altLang="en-US" sz="3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正顏楷體W7(P)" pitchFamily="66" charset="-120"/>
              <a:ea typeface="華康正顏楷體W7(P)" pitchFamily="66" charset="-120"/>
            </a:rPr>
            <a:t>刑事責任</a:t>
          </a:r>
          <a:endParaRPr lang="zh-TW" altLang="en-US" sz="3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正顏楷體W7(P)" pitchFamily="66" charset="-120"/>
            <a:ea typeface="華康正顏楷體W7(P)" pitchFamily="66" charset="-120"/>
          </a:endParaRPr>
        </a:p>
      </dsp:txBody>
      <dsp:txXfrm>
        <a:off x="2421470" y="1850935"/>
        <a:ext cx="1132397" cy="1132507"/>
      </dsp:txXfrm>
    </dsp:sp>
    <dsp:sp modelId="{E4AAA1B9-3420-4543-8F79-920293D87934}">
      <dsp:nvSpPr>
        <dsp:cNvPr id="0" name=""/>
        <dsp:cNvSpPr/>
      </dsp:nvSpPr>
      <dsp:spPr>
        <a:xfrm rot="2700000">
          <a:off x="384869" y="1569787"/>
          <a:ext cx="1694504" cy="1694504"/>
        </a:xfrm>
        <a:prstGeom prst="teardrop">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55C6978-342D-4241-AA03-AD10A2D809C1}">
      <dsp:nvSpPr>
        <dsp:cNvPr id="0" name=""/>
        <dsp:cNvSpPr/>
      </dsp:nvSpPr>
      <dsp:spPr>
        <a:xfrm>
          <a:off x="439222" y="1624374"/>
          <a:ext cx="1585798" cy="1585629"/>
        </a:xfrm>
        <a:prstGeom prst="ellipse">
          <a:avLst/>
        </a:prstGeom>
        <a:solidFill>
          <a:srgbClr val="9900CC"/>
        </a:solidFill>
        <a:ln w="9525" cap="flat" cmpd="sng" algn="ctr">
          <a:solidFill>
            <a:schemeClr val="accent6">
              <a:shade val="95000"/>
              <a:satMod val="105000"/>
            </a:schemeClr>
          </a:solidFill>
          <a:prstDash val="solid"/>
          <a:miter/>
        </a:ln>
        <a:effectLst>
          <a:outerShdw blurRad="40000" dist="23000" dir="5400000" rotWithShape="0">
            <a:srgbClr val="000000">
              <a:alpha val="35000"/>
            </a:srgbClr>
          </a:outerShdw>
        </a:effectLst>
        <a:scene3d>
          <a:camera prst="orthographicFront"/>
          <a:lightRig rig="flat" dir="t"/>
        </a:scene3d>
        <a:sp3d z="190500" extrusionH="12700"/>
      </dsp:spPr>
      <dsp:style>
        <a:lnRef idx="1">
          <a:schemeClr val="accent6"/>
        </a:lnRef>
        <a:fillRef idx="3">
          <a:schemeClr val="accent6"/>
        </a:fillRef>
        <a:effectRef idx="2">
          <a:schemeClr val="accent6"/>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zh-TW" altLang="en-US" sz="3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正顏楷體W7(P)" pitchFamily="66" charset="-120"/>
              <a:ea typeface="華康正顏楷體W7(P)" pitchFamily="66" charset="-120"/>
            </a:rPr>
            <a:t>行政責任</a:t>
          </a:r>
          <a:endParaRPr lang="zh-TW" altLang="en-US" sz="3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華康正顏楷體W7(P)" pitchFamily="66" charset="-120"/>
            <a:ea typeface="華康正顏楷體W7(P)" pitchFamily="66" charset="-120"/>
          </a:endParaRPr>
        </a:p>
      </dsp:txBody>
      <dsp:txXfrm>
        <a:off x="665922" y="1850935"/>
        <a:ext cx="1132397" cy="1132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55070-04D6-4168-B59A-9EB057253B1F}">
      <dsp:nvSpPr>
        <dsp:cNvPr id="0" name=""/>
        <dsp:cNvSpPr/>
      </dsp:nvSpPr>
      <dsp:spPr>
        <a:xfrm>
          <a:off x="2915355" y="1796831"/>
          <a:ext cx="1430034" cy="1337350"/>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kern="1200" dirty="0" smtClean="0">
              <a:effectLst>
                <a:outerShdw blurRad="38100" dist="38100" dir="2700000" algn="tl">
                  <a:srgbClr val="000000">
                    <a:alpha val="43137"/>
                  </a:srgbClr>
                </a:outerShdw>
              </a:effectLst>
            </a:rPr>
            <a:t>服務範疇</a:t>
          </a:r>
          <a:endParaRPr lang="zh-TW" altLang="en-US" sz="3200" b="1" kern="1200" dirty="0">
            <a:effectLst>
              <a:outerShdw blurRad="38100" dist="38100" dir="2700000" algn="tl">
                <a:srgbClr val="000000">
                  <a:alpha val="43137"/>
                </a:srgbClr>
              </a:outerShdw>
            </a:effectLst>
          </a:endParaRPr>
        </a:p>
      </dsp:txBody>
      <dsp:txXfrm>
        <a:off x="3124779" y="1992681"/>
        <a:ext cx="1011186" cy="945650"/>
      </dsp:txXfrm>
    </dsp:sp>
    <dsp:sp modelId="{3A3E98E8-410E-472B-9170-3EA3EDD3E063}">
      <dsp:nvSpPr>
        <dsp:cNvPr id="0" name=""/>
        <dsp:cNvSpPr/>
      </dsp:nvSpPr>
      <dsp:spPr>
        <a:xfrm rot="16138101">
          <a:off x="3475134" y="1345352"/>
          <a:ext cx="277260" cy="395789"/>
        </a:xfrm>
        <a:prstGeom prst="rightArrow">
          <a:avLst>
            <a:gd name="adj1" fmla="val 60000"/>
            <a:gd name="adj2" fmla="val 5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rot="10800000">
        <a:off x="3517472" y="1466092"/>
        <a:ext cx="194082" cy="237473"/>
      </dsp:txXfrm>
    </dsp:sp>
    <dsp:sp modelId="{607224E0-1597-41A2-89B5-A192803653C5}">
      <dsp:nvSpPr>
        <dsp:cNvPr id="0" name=""/>
        <dsp:cNvSpPr/>
      </dsp:nvSpPr>
      <dsp:spPr>
        <a:xfrm>
          <a:off x="2836835" y="-166237"/>
          <a:ext cx="1518226" cy="144022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sz="2400" b="1" kern="1200" dirty="0" smtClean="0">
              <a:solidFill>
                <a:srgbClr val="FF0000"/>
              </a:solidFill>
            </a:rPr>
            <a:t>心理諮詢</a:t>
          </a:r>
          <a:r>
            <a:rPr lang="en-US" sz="2400" b="1" kern="1200" dirty="0" smtClean="0">
              <a:solidFill>
                <a:srgbClr val="FF0000"/>
              </a:solidFill>
            </a:rPr>
            <a:t>(</a:t>
          </a:r>
          <a:r>
            <a:rPr lang="zh-TW" sz="2400" b="1" kern="1200" dirty="0" smtClean="0">
              <a:solidFill>
                <a:srgbClr val="FF0000"/>
              </a:solidFill>
            </a:rPr>
            <a:t>商</a:t>
          </a:r>
          <a:r>
            <a:rPr lang="en-US" sz="2400" b="1" kern="1200" dirty="0" smtClean="0">
              <a:solidFill>
                <a:srgbClr val="FF0000"/>
              </a:solidFill>
            </a:rPr>
            <a:t>)</a:t>
          </a:r>
          <a:r>
            <a:rPr lang="zh-TW" sz="2400" b="1" kern="1200" dirty="0" smtClean="0">
              <a:solidFill>
                <a:srgbClr val="FF0000"/>
              </a:solidFill>
            </a:rPr>
            <a:t>及轉介服務</a:t>
          </a:r>
          <a:endParaRPr lang="zh-TW" altLang="en-US" sz="2400" b="1" kern="1200" dirty="0">
            <a:solidFill>
              <a:srgbClr val="FF0000"/>
            </a:solidFill>
          </a:endParaRPr>
        </a:p>
      </dsp:txBody>
      <dsp:txXfrm>
        <a:off x="3059174" y="44678"/>
        <a:ext cx="1073548" cy="1018390"/>
      </dsp:txXfrm>
    </dsp:sp>
    <dsp:sp modelId="{3E5CF327-B264-4C78-A2F5-D01303EB7481}">
      <dsp:nvSpPr>
        <dsp:cNvPr id="0" name=""/>
        <dsp:cNvSpPr/>
      </dsp:nvSpPr>
      <dsp:spPr>
        <a:xfrm rot="19855664">
          <a:off x="4307632" y="1832993"/>
          <a:ext cx="208968" cy="395789"/>
        </a:xfrm>
        <a:prstGeom prst="rightArrow">
          <a:avLst>
            <a:gd name="adj1" fmla="val 60000"/>
            <a:gd name="adj2" fmla="val 5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a:off x="4311581" y="1927382"/>
        <a:ext cx="146278" cy="237473"/>
      </dsp:txXfrm>
    </dsp:sp>
    <dsp:sp modelId="{03E667CF-2AFB-456D-81D2-5ED9370BC274}">
      <dsp:nvSpPr>
        <dsp:cNvPr id="0" name=""/>
        <dsp:cNvSpPr/>
      </dsp:nvSpPr>
      <dsp:spPr>
        <a:xfrm rot="21108773">
          <a:off x="4498872" y="849006"/>
          <a:ext cx="1452315" cy="145987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TW" altLang="en-US" sz="3600" b="1" kern="1200" dirty="0" smtClean="0">
              <a:solidFill>
                <a:srgbClr val="FF0000"/>
              </a:solidFill>
              <a:latin typeface="+mn-ea"/>
              <a:ea typeface="+mn-ea"/>
            </a:rPr>
            <a:t>法律扶助</a:t>
          </a:r>
          <a:endParaRPr lang="zh-TW" altLang="en-US" sz="3600" b="1" kern="1200" dirty="0">
            <a:solidFill>
              <a:srgbClr val="FF0000"/>
            </a:solidFill>
            <a:latin typeface="+mn-ea"/>
            <a:ea typeface="+mn-ea"/>
          </a:endParaRPr>
        </a:p>
      </dsp:txBody>
      <dsp:txXfrm>
        <a:off x="4711559" y="1062799"/>
        <a:ext cx="1026941" cy="1032284"/>
      </dsp:txXfrm>
    </dsp:sp>
    <dsp:sp modelId="{9D035A79-C84F-4442-B201-210485BE5680}">
      <dsp:nvSpPr>
        <dsp:cNvPr id="0" name=""/>
        <dsp:cNvSpPr/>
      </dsp:nvSpPr>
      <dsp:spPr>
        <a:xfrm rot="2067792">
          <a:off x="4262135" y="2775818"/>
          <a:ext cx="217401" cy="395789"/>
        </a:xfrm>
        <a:prstGeom prst="rightArrow">
          <a:avLst>
            <a:gd name="adj1" fmla="val 60000"/>
            <a:gd name="adj2" fmla="val 5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a:off x="4267858" y="2836523"/>
        <a:ext cx="152181" cy="237473"/>
      </dsp:txXfrm>
    </dsp:sp>
    <dsp:sp modelId="{4983DCC8-6BB8-4849-B032-05AA694EA99B}">
      <dsp:nvSpPr>
        <dsp:cNvPr id="0" name=""/>
        <dsp:cNvSpPr/>
      </dsp:nvSpPr>
      <dsp:spPr>
        <a:xfrm rot="21152647">
          <a:off x="4424286" y="2768273"/>
          <a:ext cx="1428649" cy="1464782"/>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TW" altLang="en-US" sz="3600" b="1" kern="1200" dirty="0" smtClean="0">
              <a:solidFill>
                <a:srgbClr val="FF0000"/>
              </a:solidFill>
            </a:rPr>
            <a:t>財務諮詢</a:t>
          </a:r>
          <a:endParaRPr lang="zh-TW" altLang="en-US" sz="3600" b="1" kern="1200" dirty="0">
            <a:solidFill>
              <a:srgbClr val="FF0000"/>
            </a:solidFill>
          </a:endParaRPr>
        </a:p>
      </dsp:txBody>
      <dsp:txXfrm>
        <a:off x="4633507" y="2982785"/>
        <a:ext cx="1010207" cy="1035758"/>
      </dsp:txXfrm>
    </dsp:sp>
    <dsp:sp modelId="{B01ED22F-BF34-4BDB-848F-859A596BD19C}">
      <dsp:nvSpPr>
        <dsp:cNvPr id="0" name=""/>
        <dsp:cNvSpPr/>
      </dsp:nvSpPr>
      <dsp:spPr>
        <a:xfrm rot="8788993">
          <a:off x="2762575" y="2767815"/>
          <a:ext cx="225103" cy="395789"/>
        </a:xfrm>
        <a:prstGeom prst="rightArrow">
          <a:avLst>
            <a:gd name="adj1" fmla="val 60000"/>
            <a:gd name="adj2" fmla="val 5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rot="10800000">
        <a:off x="2824492" y="2828328"/>
        <a:ext cx="157572" cy="237473"/>
      </dsp:txXfrm>
    </dsp:sp>
    <dsp:sp modelId="{6B899A52-AF02-4126-AFE8-644486548835}">
      <dsp:nvSpPr>
        <dsp:cNvPr id="0" name=""/>
        <dsp:cNvSpPr/>
      </dsp:nvSpPr>
      <dsp:spPr>
        <a:xfrm rot="367012">
          <a:off x="1329301" y="2721011"/>
          <a:ext cx="1476225" cy="1559306"/>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sz="2400" b="1" kern="1200" dirty="0" smtClean="0">
              <a:solidFill>
                <a:srgbClr val="FF0000"/>
              </a:solidFill>
            </a:rPr>
            <a:t>醫療保健諮詢</a:t>
          </a:r>
          <a:endParaRPr lang="zh-TW" altLang="en-US" sz="2400" b="1" kern="1200" dirty="0">
            <a:solidFill>
              <a:srgbClr val="FF0000"/>
            </a:solidFill>
          </a:endParaRPr>
        </a:p>
      </dsp:txBody>
      <dsp:txXfrm>
        <a:off x="1545489" y="2949366"/>
        <a:ext cx="1043849" cy="1102596"/>
      </dsp:txXfrm>
    </dsp:sp>
    <dsp:sp modelId="{DB237AF9-B011-4E56-90C0-24A577AA350C}">
      <dsp:nvSpPr>
        <dsp:cNvPr id="0" name=""/>
        <dsp:cNvSpPr/>
      </dsp:nvSpPr>
      <dsp:spPr>
        <a:xfrm rot="12589775">
          <a:off x="2754932" y="1824555"/>
          <a:ext cx="205492" cy="395789"/>
        </a:xfrm>
        <a:prstGeom prst="rightArrow">
          <a:avLst>
            <a:gd name="adj1" fmla="val 60000"/>
            <a:gd name="adj2" fmla="val 5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rot="10800000">
        <a:off x="2812496" y="1919046"/>
        <a:ext cx="143844" cy="237473"/>
      </dsp:txXfrm>
    </dsp:sp>
    <dsp:sp modelId="{E73AABFA-EE32-4CF3-8B1A-0538752FE18F}">
      <dsp:nvSpPr>
        <dsp:cNvPr id="0" name=""/>
        <dsp:cNvSpPr/>
      </dsp:nvSpPr>
      <dsp:spPr>
        <a:xfrm rot="247331">
          <a:off x="1306081" y="861136"/>
          <a:ext cx="1487424" cy="1396159"/>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kern="1200" dirty="0" smtClean="0">
              <a:solidFill>
                <a:srgbClr val="FF0000"/>
              </a:solidFill>
            </a:rPr>
            <a:t>家庭教育諮詢</a:t>
          </a:r>
          <a:endParaRPr lang="zh-TW" altLang="en-US" sz="3200" b="1" kern="1200" dirty="0">
            <a:solidFill>
              <a:srgbClr val="FF0000"/>
            </a:solidFill>
          </a:endParaRPr>
        </a:p>
      </dsp:txBody>
      <dsp:txXfrm>
        <a:off x="1523909" y="1065599"/>
        <a:ext cx="1051768" cy="98723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圓形流程"/>
  <dgm:desc val="用來顯示一個流程中的連續步驟。 上限為 11 個階層 1 圖形，階層 2 圖形的數量則無限制。 最適合用在少量文字的情況。未使用的文字不會出現，但只要切換版面配置，仍然可以使用。"/>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8"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0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0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07"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0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1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1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1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1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1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1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1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2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2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2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2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2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2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2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29"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30"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31"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32"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33"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34"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4"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5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5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5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5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57"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5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5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6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6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6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6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6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6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6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6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6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7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7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7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7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7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6"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7"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8"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9"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0"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1"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9"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80"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81"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82"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83"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84"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0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0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0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0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7"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0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1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1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1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1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1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1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1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1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2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2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2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2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29"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30"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31"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32"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33"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34"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4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5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5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5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5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5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7"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5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6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6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2"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6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6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6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6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6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6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7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7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7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7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7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7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7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7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7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79"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0"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1"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2"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3"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4"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9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0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0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0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0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4"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7"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0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1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2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2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29"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0"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1"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2"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3"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4"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5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52"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5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54"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5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5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5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9"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6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6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6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6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7"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6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7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71"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73"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74"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7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7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7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79"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8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81"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82"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83"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84"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85"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86"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8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9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9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9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9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9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9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97"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9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0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0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0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0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0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0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0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0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0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1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1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1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1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1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1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9"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19"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0"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1"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2"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3"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4"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3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4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4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4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4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4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4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47"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4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4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5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5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5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5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5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5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5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5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5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5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6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6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6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6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6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6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6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69"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0"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1"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2"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3"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4"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0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0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0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0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0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0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07"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0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0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7"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1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1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2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2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2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2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2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2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2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2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29"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30"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31"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32"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33"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34"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5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5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5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5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57"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5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5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6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6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6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6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6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6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6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6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6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6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7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7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7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7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7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7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7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7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7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79"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80"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81"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82"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83"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84"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3"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4"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9"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91"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2"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3"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4"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5"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6"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12"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14"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1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9"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2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2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7"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2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3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31"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33"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34"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3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3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3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39"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41"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2"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3"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4"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5"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6"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62"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64"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6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7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7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7"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7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1"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83"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4"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8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9"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1"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2"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3"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4"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5"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6"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12"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14"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1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9"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2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2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7"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2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1"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3"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4"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9"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41"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2"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3"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4"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5"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6"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62"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64"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6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9"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7"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1"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83"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4"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8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9"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91"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2"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3"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4"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5"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6"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1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12"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14"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1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9"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2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2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7"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2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1"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33"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4"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3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9"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41"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2"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3"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4"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5"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6"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7"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6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6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7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7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79"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0"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1"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2"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3"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4"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0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0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Rounded Rectangle 13" hidden="1"/>
          <p:cNvSpPr/>
          <p:nvPr/>
        </p:nvSpPr>
        <p:spPr>
          <a:xfrm>
            <a:off x="228600" y="228600"/>
            <a:ext cx="8695080" cy="2468160"/>
          </a:xfrm>
          <a:prstGeom prst="roundRect">
            <a:avLst>
              <a:gd name="adj" fmla="val 3362"/>
            </a:avLst>
          </a:prstGeom>
          <a:gradFill rotWithShape="0">
            <a:gsLst>
              <a:gs pos="10000">
                <a:srgbClr val="83D3FE"/>
              </a:gs>
              <a:gs pos="100000">
                <a:srgbClr val="0293E0"/>
              </a:gs>
            </a:gsLst>
            <a:lin ang="16200000"/>
          </a:gradFill>
          <a:ln>
            <a:noFill/>
          </a:ln>
        </p:spPr>
        <p:style>
          <a:lnRef idx="2">
            <a:schemeClr val="accent1">
              <a:shade val="50000"/>
            </a:schemeClr>
          </a:lnRef>
          <a:fillRef idx="1">
            <a:schemeClr val="accent1"/>
          </a:fillRef>
          <a:effectRef idx="0">
            <a:schemeClr val="accent1"/>
          </a:effectRef>
          <a:fontRef idx="minor"/>
        </p:style>
      </p:sp>
      <p:grpSp>
        <p:nvGrpSpPr>
          <p:cNvPr id="17" name="Group 15"/>
          <p:cNvGrpSpPr/>
          <p:nvPr/>
        </p:nvGrpSpPr>
        <p:grpSpPr>
          <a:xfrm>
            <a:off x="211680" y="1679400"/>
            <a:ext cx="8722800" cy="1329120"/>
            <a:chOff x="211680" y="1679400"/>
            <a:chExt cx="8722800" cy="1329120"/>
          </a:xfrm>
        </p:grpSpPr>
        <p:sp>
          <p:nvSpPr>
            <p:cNvPr id="2" name="Freeform 14"/>
            <p:cNvSpPr/>
            <p:nvPr/>
          </p:nvSpPr>
          <p:spPr>
            <a:xfrm>
              <a:off x="6047280" y="1824480"/>
              <a:ext cx="2875680" cy="71316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ln>
          </p:spPr>
          <p:style>
            <a:lnRef idx="0">
              <a:scrgbClr r="0" g="0" b="0"/>
            </a:lnRef>
            <a:fillRef idx="0">
              <a:scrgbClr r="0" g="0" b="0"/>
            </a:fillRef>
            <a:effectRef idx="0">
              <a:scrgbClr r="0" g="0" b="0"/>
            </a:effectRef>
            <a:fontRef idx="minor"/>
          </p:style>
        </p:sp>
        <p:sp>
          <p:nvSpPr>
            <p:cNvPr id="3" name="Freeform 18"/>
            <p:cNvSpPr/>
            <p:nvPr/>
          </p:nvSpPr>
          <p:spPr>
            <a:xfrm>
              <a:off x="2619360" y="1696320"/>
              <a:ext cx="5543640" cy="84924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ln>
          </p:spPr>
          <p:style>
            <a:lnRef idx="0">
              <a:scrgbClr r="0" g="0" b="0"/>
            </a:lnRef>
            <a:fillRef idx="0">
              <a:scrgbClr r="0" g="0" b="0"/>
            </a:fillRef>
            <a:effectRef idx="0">
              <a:scrgbClr r="0" g="0" b="0"/>
            </a:effectRef>
            <a:fontRef idx="minor"/>
          </p:style>
        </p:sp>
        <p:sp>
          <p:nvSpPr>
            <p:cNvPr id="4" name="Freeform 22"/>
            <p:cNvSpPr/>
            <p:nvPr/>
          </p:nvSpPr>
          <p:spPr>
            <a:xfrm>
              <a:off x="2828880" y="1708560"/>
              <a:ext cx="5467320" cy="77364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ln>
          </p:spPr>
          <p:style>
            <a:lnRef idx="0">
              <a:scrgbClr r="0" g="0" b="0"/>
            </a:lnRef>
            <a:fillRef idx="0">
              <a:scrgbClr r="0" g="0" b="0"/>
            </a:fillRef>
            <a:effectRef idx="0">
              <a:scrgbClr r="0" g="0" b="0"/>
            </a:effectRef>
            <a:fontRef idx="minor"/>
          </p:style>
        </p:sp>
        <p:sp>
          <p:nvSpPr>
            <p:cNvPr id="5" name="Freeform 26"/>
            <p:cNvSpPr/>
            <p:nvPr/>
          </p:nvSpPr>
          <p:spPr>
            <a:xfrm>
              <a:off x="5609520" y="1694880"/>
              <a:ext cx="3307320" cy="65088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ln>
          </p:spPr>
          <p:style>
            <a:lnRef idx="0">
              <a:scrgbClr r="0" g="0" b="0"/>
            </a:lnRef>
            <a:fillRef idx="0">
              <a:scrgbClr r="0" g="0" b="0"/>
            </a:fillRef>
            <a:effectRef idx="0">
              <a:scrgbClr r="0" g="0" b="0"/>
            </a:effectRef>
            <a:fontRef idx="minor"/>
          </p:style>
        </p:sp>
        <p:sp>
          <p:nvSpPr>
            <p:cNvPr id="6" name="Freeform 10"/>
            <p:cNvSpPr/>
            <p:nvPr/>
          </p:nvSpPr>
          <p:spPr>
            <a:xfrm>
              <a:off x="211680" y="1679400"/>
              <a:ext cx="8722800" cy="132912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rgbClr val="FFFFFF"/>
            </a:solidFill>
            <a:ln w="9525">
              <a:noFill/>
            </a:ln>
          </p:spPr>
          <p:style>
            <a:lnRef idx="0">
              <a:scrgbClr r="0" g="0" b="0"/>
            </a:lnRef>
            <a:fillRef idx="0">
              <a:scrgbClr r="0" g="0" b="0"/>
            </a:fillRef>
            <a:effectRef idx="0">
              <a:scrgbClr r="0" g="0" b="0"/>
            </a:effectRef>
            <a:fontRef idx="minor"/>
          </p:style>
        </p:sp>
      </p:grpSp>
      <p:sp>
        <p:nvSpPr>
          <p:cNvPr id="7" name="Rounded Rectangle 15"/>
          <p:cNvSpPr/>
          <p:nvPr/>
        </p:nvSpPr>
        <p:spPr>
          <a:xfrm>
            <a:off x="228600" y="228600"/>
            <a:ext cx="8695080" cy="6034320"/>
          </a:xfrm>
          <a:prstGeom prst="roundRect">
            <a:avLst>
              <a:gd name="adj" fmla="val 1272"/>
            </a:avLst>
          </a:prstGeom>
          <a:gradFill rotWithShape="0">
            <a:gsLst>
              <a:gs pos="0">
                <a:srgbClr val="0293E0"/>
              </a:gs>
              <a:gs pos="100000">
                <a:srgbClr val="83D3FE"/>
              </a:gs>
            </a:gsLst>
            <a:lin ang="5400000"/>
          </a:gradFill>
          <a:ln>
            <a:noFill/>
          </a:ln>
        </p:spPr>
        <p:style>
          <a:lnRef idx="2">
            <a:schemeClr val="accent1">
              <a:shade val="50000"/>
            </a:schemeClr>
          </a:lnRef>
          <a:fillRef idx="1">
            <a:schemeClr val="accent1"/>
          </a:fillRef>
          <a:effectRef idx="0">
            <a:schemeClr val="accent1"/>
          </a:effectRef>
          <a:fontRef idx="minor"/>
        </p:style>
      </p:sp>
      <p:grpSp>
        <p:nvGrpSpPr>
          <p:cNvPr id="8" name="Group 9"/>
          <p:cNvGrpSpPr/>
          <p:nvPr/>
        </p:nvGrpSpPr>
        <p:grpSpPr>
          <a:xfrm>
            <a:off x="211680" y="5353920"/>
            <a:ext cx="8722800" cy="1330920"/>
            <a:chOff x="211680" y="5353920"/>
            <a:chExt cx="8722800" cy="1330920"/>
          </a:xfrm>
        </p:grpSpPr>
        <p:sp>
          <p:nvSpPr>
            <p:cNvPr id="9" name="Freeform 14"/>
            <p:cNvSpPr/>
            <p:nvPr/>
          </p:nvSpPr>
          <p:spPr>
            <a:xfrm>
              <a:off x="6054840" y="5499360"/>
              <a:ext cx="2879280" cy="71424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ln>
          </p:spPr>
          <p:style>
            <a:lnRef idx="0">
              <a:scrgbClr r="0" g="0" b="0"/>
            </a:lnRef>
            <a:fillRef idx="0">
              <a:scrgbClr r="0" g="0" b="0"/>
            </a:fillRef>
            <a:effectRef idx="0">
              <a:scrgbClr r="0" g="0" b="0"/>
            </a:effectRef>
            <a:fontRef idx="minor"/>
          </p:style>
        </p:sp>
        <p:sp>
          <p:nvSpPr>
            <p:cNvPr id="10" name="Freeform 18"/>
            <p:cNvSpPr/>
            <p:nvPr/>
          </p:nvSpPr>
          <p:spPr>
            <a:xfrm>
              <a:off x="2622240" y="5370840"/>
              <a:ext cx="5550840" cy="85068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ln>
          </p:spPr>
          <p:style>
            <a:lnRef idx="0">
              <a:scrgbClr r="0" g="0" b="0"/>
            </a:lnRef>
            <a:fillRef idx="0">
              <a:scrgbClr r="0" g="0" b="0"/>
            </a:fillRef>
            <a:effectRef idx="0">
              <a:scrgbClr r="0" g="0" b="0"/>
            </a:effectRef>
            <a:fontRef idx="minor"/>
          </p:style>
        </p:sp>
        <p:sp>
          <p:nvSpPr>
            <p:cNvPr id="11" name="Freeform 22"/>
            <p:cNvSpPr/>
            <p:nvPr/>
          </p:nvSpPr>
          <p:spPr>
            <a:xfrm>
              <a:off x="2832120" y="5383080"/>
              <a:ext cx="5474160" cy="77472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ln>
          </p:spPr>
          <p:style>
            <a:lnRef idx="0">
              <a:scrgbClr r="0" g="0" b="0"/>
            </a:lnRef>
            <a:fillRef idx="0">
              <a:scrgbClr r="0" g="0" b="0"/>
            </a:fillRef>
            <a:effectRef idx="0">
              <a:scrgbClr r="0" g="0" b="0"/>
            </a:effectRef>
            <a:fontRef idx="minor"/>
          </p:style>
        </p:sp>
        <p:sp>
          <p:nvSpPr>
            <p:cNvPr id="12" name="Freeform 26"/>
            <p:cNvSpPr/>
            <p:nvPr/>
          </p:nvSpPr>
          <p:spPr>
            <a:xfrm>
              <a:off x="5616360" y="5369760"/>
              <a:ext cx="3311640" cy="65160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ln>
          </p:spPr>
          <p:style>
            <a:lnRef idx="0">
              <a:scrgbClr r="0" g="0" b="0"/>
            </a:lnRef>
            <a:fillRef idx="0">
              <a:scrgbClr r="0" g="0" b="0"/>
            </a:fillRef>
            <a:effectRef idx="0">
              <a:scrgbClr r="0" g="0" b="0"/>
            </a:effectRef>
            <a:fontRef idx="minor"/>
          </p:style>
        </p:sp>
        <p:sp>
          <p:nvSpPr>
            <p:cNvPr id="13" name="Freeform 10"/>
            <p:cNvSpPr/>
            <p:nvPr/>
          </p:nvSpPr>
          <p:spPr>
            <a:xfrm>
              <a:off x="211680" y="5353920"/>
              <a:ext cx="8722800" cy="133092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rgbClr val="FFFFFF"/>
            </a:solidFill>
            <a:ln w="9525">
              <a:noFill/>
            </a:ln>
          </p:spPr>
          <p:style>
            <a:lnRef idx="0">
              <a:scrgbClr r="0" g="0" b="0"/>
            </a:lnRef>
            <a:fillRef idx="0">
              <a:scrgbClr r="0" g="0" b="0"/>
            </a:fillRef>
            <a:effectRef idx="0">
              <a:scrgbClr r="0" g="0" b="0"/>
            </a:effectRef>
            <a:fontRef idx="minor"/>
          </p:style>
        </p:sp>
      </p:grpSp>
      <p:sp>
        <p:nvSpPr>
          <p:cNvPr id="14" name="PlaceHolder 1"/>
          <p:cNvSpPr>
            <a:spLocks noGrp="1"/>
          </p:cNvSpPr>
          <p:nvPr>
            <p:ph type="title"/>
          </p:nvPr>
        </p:nvSpPr>
        <p:spPr>
          <a:xfrm>
            <a:off x="1370160" y="301680"/>
            <a:ext cx="7313040" cy="1142280"/>
          </a:xfrm>
          <a:prstGeom prst="rect">
            <a:avLst/>
          </a:prstGeom>
          <a:noFill/>
          <a:ln w="0">
            <a:noFill/>
          </a:ln>
        </p:spPr>
        <p:txBody>
          <a:bodyPr lIns="0" tIns="0" rIns="0" bIns="0" anchor="ctr">
            <a:noAutofit/>
          </a:bodyPr>
          <a:lstStyle/>
          <a:p>
            <a:r>
              <a:rPr lang="zh-TW" sz="1800" b="0" strike="noStrike" spc="-1">
                <a:latin typeface="Arial"/>
              </a:rPr>
              <a:t>請按這裡編輯題名文字格式</a:t>
            </a:r>
            <a:endParaRPr lang="en-US" sz="1800" b="0" strike="noStrike" spc="-1">
              <a:latin typeface="Arial"/>
            </a:endParaRPr>
          </a:p>
        </p:txBody>
      </p:sp>
      <p:sp>
        <p:nvSpPr>
          <p:cNvPr id="15"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35" name="Group 2"/>
          <p:cNvGrpSpPr/>
          <p:nvPr/>
        </p:nvGrpSpPr>
        <p:grpSpPr>
          <a:xfrm>
            <a:off x="76320" y="152280"/>
            <a:ext cx="8991000" cy="6628680"/>
            <a:chOff x="76320" y="152280"/>
            <a:chExt cx="8991000" cy="6628680"/>
          </a:xfrm>
        </p:grpSpPr>
        <p:sp>
          <p:nvSpPr>
            <p:cNvPr id="436" name="AutoShape 3"/>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437" name="AutoShape 4"/>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438" name="Line 5"/>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439" name="AutoShape 11"/>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440" name="AutoShape 12"/>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grpSp>
        <p:nvGrpSpPr>
          <p:cNvPr id="441" name="Group 13"/>
          <p:cNvGrpSpPr/>
          <p:nvPr/>
        </p:nvGrpSpPr>
        <p:grpSpPr>
          <a:xfrm>
            <a:off x="76320" y="152280"/>
            <a:ext cx="8991000" cy="6628680"/>
            <a:chOff x="76320" y="152280"/>
            <a:chExt cx="8991000" cy="6628680"/>
          </a:xfrm>
        </p:grpSpPr>
        <p:sp>
          <p:nvSpPr>
            <p:cNvPr id="442" name="AutoShape 14"/>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443" name="AutoShape 15"/>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444" name="Line 16"/>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445" name="AutoShape 17"/>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446" name="AutoShape 18"/>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sp>
        <p:nvSpPr>
          <p:cNvPr id="44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448"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85" name="Group 2"/>
          <p:cNvGrpSpPr/>
          <p:nvPr/>
        </p:nvGrpSpPr>
        <p:grpSpPr>
          <a:xfrm>
            <a:off x="76320" y="152280"/>
            <a:ext cx="8991000" cy="6628680"/>
            <a:chOff x="76320" y="152280"/>
            <a:chExt cx="8991000" cy="6628680"/>
          </a:xfrm>
        </p:grpSpPr>
        <p:sp>
          <p:nvSpPr>
            <p:cNvPr id="486" name="AutoShape 3"/>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487" name="AutoShape 4"/>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488" name="Line 5"/>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489" name="AutoShape 11"/>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490" name="AutoShape 12"/>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grpSp>
        <p:nvGrpSpPr>
          <p:cNvPr id="491" name="Group 13"/>
          <p:cNvGrpSpPr/>
          <p:nvPr/>
        </p:nvGrpSpPr>
        <p:grpSpPr>
          <a:xfrm>
            <a:off x="76320" y="152280"/>
            <a:ext cx="8991000" cy="6628680"/>
            <a:chOff x="76320" y="152280"/>
            <a:chExt cx="8991000" cy="6628680"/>
          </a:xfrm>
        </p:grpSpPr>
        <p:sp>
          <p:nvSpPr>
            <p:cNvPr id="492" name="AutoShape 14"/>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493" name="AutoShape 15"/>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494" name="Line 16"/>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495" name="AutoShape 17"/>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496" name="AutoShape 18"/>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sp>
        <p:nvSpPr>
          <p:cNvPr id="49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498"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35" name="Group 2"/>
          <p:cNvGrpSpPr/>
          <p:nvPr/>
        </p:nvGrpSpPr>
        <p:grpSpPr>
          <a:xfrm>
            <a:off x="76320" y="152280"/>
            <a:ext cx="8991000" cy="6628680"/>
            <a:chOff x="76320" y="152280"/>
            <a:chExt cx="8991000" cy="6628680"/>
          </a:xfrm>
        </p:grpSpPr>
        <p:sp>
          <p:nvSpPr>
            <p:cNvPr id="536" name="AutoShape 3"/>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537" name="AutoShape 4"/>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538" name="Line 5"/>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539" name="AutoShape 11"/>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540" name="AutoShape 12"/>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grpSp>
        <p:nvGrpSpPr>
          <p:cNvPr id="541" name="Group 13"/>
          <p:cNvGrpSpPr/>
          <p:nvPr/>
        </p:nvGrpSpPr>
        <p:grpSpPr>
          <a:xfrm>
            <a:off x="76320" y="152280"/>
            <a:ext cx="8991000" cy="6628680"/>
            <a:chOff x="76320" y="152280"/>
            <a:chExt cx="8991000" cy="6628680"/>
          </a:xfrm>
        </p:grpSpPr>
        <p:sp>
          <p:nvSpPr>
            <p:cNvPr id="542" name="AutoShape 14"/>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543" name="AutoShape 15"/>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544" name="Line 16"/>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545" name="AutoShape 17"/>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546" name="AutoShape 18"/>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sp>
        <p:nvSpPr>
          <p:cNvPr id="54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548"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85" name="Group 2"/>
          <p:cNvGrpSpPr/>
          <p:nvPr/>
        </p:nvGrpSpPr>
        <p:grpSpPr>
          <a:xfrm>
            <a:off x="76320" y="152280"/>
            <a:ext cx="8991000" cy="6628680"/>
            <a:chOff x="76320" y="152280"/>
            <a:chExt cx="8991000" cy="6628680"/>
          </a:xfrm>
        </p:grpSpPr>
        <p:sp>
          <p:nvSpPr>
            <p:cNvPr id="586" name="AutoShape 3"/>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587" name="AutoShape 4"/>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588" name="Line 5"/>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589" name="AutoShape 11"/>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590" name="AutoShape 12"/>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grpSp>
        <p:nvGrpSpPr>
          <p:cNvPr id="591" name="Group 13"/>
          <p:cNvGrpSpPr/>
          <p:nvPr/>
        </p:nvGrpSpPr>
        <p:grpSpPr>
          <a:xfrm>
            <a:off x="76320" y="152280"/>
            <a:ext cx="8991000" cy="6628680"/>
            <a:chOff x="76320" y="152280"/>
            <a:chExt cx="8991000" cy="6628680"/>
          </a:xfrm>
        </p:grpSpPr>
        <p:sp>
          <p:nvSpPr>
            <p:cNvPr id="592" name="AutoShape 14"/>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593" name="AutoShape 15"/>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594" name="Line 16"/>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595" name="AutoShape 17"/>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596" name="AutoShape 18"/>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sp>
        <p:nvSpPr>
          <p:cNvPr id="59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598"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5" name="Rounded Rectangle 13" hidden="1"/>
          <p:cNvSpPr/>
          <p:nvPr/>
        </p:nvSpPr>
        <p:spPr>
          <a:xfrm>
            <a:off x="228600" y="228600"/>
            <a:ext cx="8695080" cy="2468160"/>
          </a:xfrm>
          <a:prstGeom prst="roundRect">
            <a:avLst>
              <a:gd name="adj" fmla="val 3362"/>
            </a:avLst>
          </a:prstGeom>
          <a:gradFill rotWithShape="0">
            <a:gsLst>
              <a:gs pos="10000">
                <a:srgbClr val="83D3FE"/>
              </a:gs>
              <a:gs pos="100000">
                <a:srgbClr val="0293E0"/>
              </a:gs>
            </a:gsLst>
            <a:lin ang="16200000"/>
          </a:gradFill>
          <a:ln>
            <a:noFill/>
          </a:ln>
        </p:spPr>
        <p:style>
          <a:lnRef idx="2">
            <a:schemeClr val="accent1">
              <a:shade val="50000"/>
            </a:schemeClr>
          </a:lnRef>
          <a:fillRef idx="1">
            <a:schemeClr val="accent1"/>
          </a:fillRef>
          <a:effectRef idx="0">
            <a:schemeClr val="accent1"/>
          </a:effectRef>
          <a:fontRef idx="minor"/>
        </p:style>
      </p:sp>
      <p:grpSp>
        <p:nvGrpSpPr>
          <p:cNvPr id="636" name="Group 15"/>
          <p:cNvGrpSpPr/>
          <p:nvPr/>
        </p:nvGrpSpPr>
        <p:grpSpPr>
          <a:xfrm>
            <a:off x="211680" y="1679400"/>
            <a:ext cx="8722800" cy="1329120"/>
            <a:chOff x="211680" y="1679400"/>
            <a:chExt cx="8722800" cy="1329120"/>
          </a:xfrm>
        </p:grpSpPr>
        <p:sp>
          <p:nvSpPr>
            <p:cNvPr id="637" name="Freeform 14"/>
            <p:cNvSpPr/>
            <p:nvPr/>
          </p:nvSpPr>
          <p:spPr>
            <a:xfrm>
              <a:off x="6047280" y="1824480"/>
              <a:ext cx="2875680" cy="71316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ln>
          </p:spPr>
          <p:style>
            <a:lnRef idx="0">
              <a:scrgbClr r="0" g="0" b="0"/>
            </a:lnRef>
            <a:fillRef idx="0">
              <a:scrgbClr r="0" g="0" b="0"/>
            </a:fillRef>
            <a:effectRef idx="0">
              <a:scrgbClr r="0" g="0" b="0"/>
            </a:effectRef>
            <a:fontRef idx="minor"/>
          </p:style>
        </p:sp>
        <p:sp>
          <p:nvSpPr>
            <p:cNvPr id="638" name="Freeform 18"/>
            <p:cNvSpPr/>
            <p:nvPr/>
          </p:nvSpPr>
          <p:spPr>
            <a:xfrm>
              <a:off x="2619360" y="1696320"/>
              <a:ext cx="5543640" cy="84924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ln>
          </p:spPr>
          <p:style>
            <a:lnRef idx="0">
              <a:scrgbClr r="0" g="0" b="0"/>
            </a:lnRef>
            <a:fillRef idx="0">
              <a:scrgbClr r="0" g="0" b="0"/>
            </a:fillRef>
            <a:effectRef idx="0">
              <a:scrgbClr r="0" g="0" b="0"/>
            </a:effectRef>
            <a:fontRef idx="minor"/>
          </p:style>
        </p:sp>
        <p:sp>
          <p:nvSpPr>
            <p:cNvPr id="639" name="Freeform 22"/>
            <p:cNvSpPr/>
            <p:nvPr/>
          </p:nvSpPr>
          <p:spPr>
            <a:xfrm>
              <a:off x="2828880" y="1708560"/>
              <a:ext cx="5467320" cy="77364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ln>
          </p:spPr>
          <p:style>
            <a:lnRef idx="0">
              <a:scrgbClr r="0" g="0" b="0"/>
            </a:lnRef>
            <a:fillRef idx="0">
              <a:scrgbClr r="0" g="0" b="0"/>
            </a:fillRef>
            <a:effectRef idx="0">
              <a:scrgbClr r="0" g="0" b="0"/>
            </a:effectRef>
            <a:fontRef idx="minor"/>
          </p:style>
        </p:sp>
        <p:sp>
          <p:nvSpPr>
            <p:cNvPr id="640" name="Freeform 26"/>
            <p:cNvSpPr/>
            <p:nvPr/>
          </p:nvSpPr>
          <p:spPr>
            <a:xfrm>
              <a:off x="5609520" y="1694880"/>
              <a:ext cx="3307320" cy="65088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ln>
          </p:spPr>
          <p:style>
            <a:lnRef idx="0">
              <a:scrgbClr r="0" g="0" b="0"/>
            </a:lnRef>
            <a:fillRef idx="0">
              <a:scrgbClr r="0" g="0" b="0"/>
            </a:fillRef>
            <a:effectRef idx="0">
              <a:scrgbClr r="0" g="0" b="0"/>
            </a:effectRef>
            <a:fontRef idx="minor"/>
          </p:style>
        </p:sp>
        <p:sp>
          <p:nvSpPr>
            <p:cNvPr id="641" name="Freeform 10"/>
            <p:cNvSpPr/>
            <p:nvPr/>
          </p:nvSpPr>
          <p:spPr>
            <a:xfrm>
              <a:off x="211680" y="1679400"/>
              <a:ext cx="8722800" cy="132912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rgbClr val="FFFFFF"/>
            </a:solidFill>
            <a:ln w="9525">
              <a:noFill/>
            </a:ln>
          </p:spPr>
          <p:style>
            <a:lnRef idx="0">
              <a:scrgbClr r="0" g="0" b="0"/>
            </a:lnRef>
            <a:fillRef idx="0">
              <a:scrgbClr r="0" g="0" b="0"/>
            </a:fillRef>
            <a:effectRef idx="0">
              <a:scrgbClr r="0" g="0" b="0"/>
            </a:effectRef>
            <a:fontRef idx="minor"/>
          </p:style>
        </p:sp>
      </p:grpSp>
      <p:sp>
        <p:nvSpPr>
          <p:cNvPr id="642" name="Rounded Rectangle 11"/>
          <p:cNvSpPr/>
          <p:nvPr/>
        </p:nvSpPr>
        <p:spPr>
          <a:xfrm>
            <a:off x="228600" y="228600"/>
            <a:ext cx="8695080" cy="1425600"/>
          </a:xfrm>
          <a:prstGeom prst="roundRect">
            <a:avLst>
              <a:gd name="adj" fmla="val 7136"/>
            </a:avLst>
          </a:prstGeom>
          <a:gradFill rotWithShape="0">
            <a:gsLst>
              <a:gs pos="10000">
                <a:srgbClr val="83D3FE"/>
              </a:gs>
              <a:gs pos="100000">
                <a:srgbClr val="0293E0"/>
              </a:gs>
            </a:gsLst>
            <a:lin ang="16200000"/>
          </a:gradFill>
          <a:ln>
            <a:noFill/>
          </a:ln>
        </p:spPr>
        <p:style>
          <a:lnRef idx="2">
            <a:schemeClr val="accent1">
              <a:shade val="50000"/>
            </a:schemeClr>
          </a:lnRef>
          <a:fillRef idx="1">
            <a:schemeClr val="accent1"/>
          </a:fillRef>
          <a:effectRef idx="0">
            <a:schemeClr val="accent1"/>
          </a:effectRef>
          <a:fontRef idx="minor"/>
        </p:style>
      </p:sp>
      <p:grpSp>
        <p:nvGrpSpPr>
          <p:cNvPr id="643" name="Group 5"/>
          <p:cNvGrpSpPr/>
          <p:nvPr/>
        </p:nvGrpSpPr>
        <p:grpSpPr>
          <a:xfrm>
            <a:off x="211680" y="714240"/>
            <a:ext cx="8722800" cy="1329120"/>
            <a:chOff x="211680" y="714240"/>
            <a:chExt cx="8722800" cy="1329120"/>
          </a:xfrm>
        </p:grpSpPr>
        <p:sp>
          <p:nvSpPr>
            <p:cNvPr id="644" name="Freeform 14"/>
            <p:cNvSpPr/>
            <p:nvPr/>
          </p:nvSpPr>
          <p:spPr>
            <a:xfrm>
              <a:off x="6047280" y="859320"/>
              <a:ext cx="2875680" cy="71316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ln>
          </p:spPr>
          <p:style>
            <a:lnRef idx="0">
              <a:scrgbClr r="0" g="0" b="0"/>
            </a:lnRef>
            <a:fillRef idx="0">
              <a:scrgbClr r="0" g="0" b="0"/>
            </a:fillRef>
            <a:effectRef idx="0">
              <a:scrgbClr r="0" g="0" b="0"/>
            </a:effectRef>
            <a:fontRef idx="minor"/>
          </p:style>
        </p:sp>
        <p:sp>
          <p:nvSpPr>
            <p:cNvPr id="645" name="Freeform 18"/>
            <p:cNvSpPr/>
            <p:nvPr/>
          </p:nvSpPr>
          <p:spPr>
            <a:xfrm>
              <a:off x="2619360" y="730800"/>
              <a:ext cx="5543640" cy="84924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ln>
          </p:spPr>
          <p:style>
            <a:lnRef idx="0">
              <a:scrgbClr r="0" g="0" b="0"/>
            </a:lnRef>
            <a:fillRef idx="0">
              <a:scrgbClr r="0" g="0" b="0"/>
            </a:fillRef>
            <a:effectRef idx="0">
              <a:scrgbClr r="0" g="0" b="0"/>
            </a:effectRef>
            <a:fontRef idx="minor"/>
          </p:style>
        </p:sp>
        <p:sp>
          <p:nvSpPr>
            <p:cNvPr id="646" name="Freeform 22"/>
            <p:cNvSpPr/>
            <p:nvPr/>
          </p:nvSpPr>
          <p:spPr>
            <a:xfrm>
              <a:off x="2828880" y="743040"/>
              <a:ext cx="5467320" cy="77364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ln>
          </p:spPr>
          <p:style>
            <a:lnRef idx="0">
              <a:scrgbClr r="0" g="0" b="0"/>
            </a:lnRef>
            <a:fillRef idx="0">
              <a:scrgbClr r="0" g="0" b="0"/>
            </a:fillRef>
            <a:effectRef idx="0">
              <a:scrgbClr r="0" g="0" b="0"/>
            </a:effectRef>
            <a:fontRef idx="minor"/>
          </p:style>
        </p:sp>
        <p:sp>
          <p:nvSpPr>
            <p:cNvPr id="647" name="Freeform 26"/>
            <p:cNvSpPr/>
            <p:nvPr/>
          </p:nvSpPr>
          <p:spPr>
            <a:xfrm>
              <a:off x="5609520" y="729720"/>
              <a:ext cx="3307320" cy="65088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ln>
          </p:spPr>
          <p:style>
            <a:lnRef idx="0">
              <a:scrgbClr r="0" g="0" b="0"/>
            </a:lnRef>
            <a:fillRef idx="0">
              <a:scrgbClr r="0" g="0" b="0"/>
            </a:fillRef>
            <a:effectRef idx="0">
              <a:scrgbClr r="0" g="0" b="0"/>
            </a:effectRef>
            <a:fontRef idx="minor"/>
          </p:style>
        </p:sp>
        <p:sp>
          <p:nvSpPr>
            <p:cNvPr id="648" name="Freeform 10"/>
            <p:cNvSpPr/>
            <p:nvPr/>
          </p:nvSpPr>
          <p:spPr>
            <a:xfrm>
              <a:off x="211680" y="714240"/>
              <a:ext cx="8722800" cy="132912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rgbClr val="FFFFFF"/>
            </a:solidFill>
            <a:ln w="9525">
              <a:noFill/>
            </a:ln>
          </p:spPr>
          <p:style>
            <a:lnRef idx="0">
              <a:scrgbClr r="0" g="0" b="0"/>
            </a:lnRef>
            <a:fillRef idx="0">
              <a:scrgbClr r="0" g="0" b="0"/>
            </a:fillRef>
            <a:effectRef idx="0">
              <a:scrgbClr r="0" g="0" b="0"/>
            </a:effectRef>
            <a:fontRef idx="minor"/>
          </p:style>
        </p:sp>
      </p:grpSp>
      <p:sp>
        <p:nvSpPr>
          <p:cNvPr id="64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650"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68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688"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25" name="Group 2"/>
          <p:cNvGrpSpPr/>
          <p:nvPr/>
        </p:nvGrpSpPr>
        <p:grpSpPr>
          <a:xfrm>
            <a:off x="76320" y="152280"/>
            <a:ext cx="8991000" cy="6628680"/>
            <a:chOff x="76320" y="152280"/>
            <a:chExt cx="8991000" cy="6628680"/>
          </a:xfrm>
        </p:grpSpPr>
        <p:sp>
          <p:nvSpPr>
            <p:cNvPr id="726" name="AutoShape 3"/>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727" name="AutoShape 4"/>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728" name="Line 5"/>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729" name="AutoShape 11"/>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730" name="AutoShape 12"/>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grpSp>
        <p:nvGrpSpPr>
          <p:cNvPr id="731" name="Group 13"/>
          <p:cNvGrpSpPr/>
          <p:nvPr/>
        </p:nvGrpSpPr>
        <p:grpSpPr>
          <a:xfrm>
            <a:off x="76320" y="152280"/>
            <a:ext cx="8991000" cy="6628680"/>
            <a:chOff x="76320" y="152280"/>
            <a:chExt cx="8991000" cy="6628680"/>
          </a:xfrm>
        </p:grpSpPr>
        <p:sp>
          <p:nvSpPr>
            <p:cNvPr id="732" name="AutoShape 14"/>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733" name="AutoShape 15"/>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734" name="Line 16"/>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735" name="AutoShape 17"/>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736" name="AutoShape 18"/>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sp>
        <p:nvSpPr>
          <p:cNvPr id="73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738"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75" name="Group 2"/>
          <p:cNvGrpSpPr/>
          <p:nvPr/>
        </p:nvGrpSpPr>
        <p:grpSpPr>
          <a:xfrm>
            <a:off x="76320" y="152280"/>
            <a:ext cx="8991000" cy="6628680"/>
            <a:chOff x="76320" y="152280"/>
            <a:chExt cx="8991000" cy="6628680"/>
          </a:xfrm>
        </p:grpSpPr>
        <p:sp>
          <p:nvSpPr>
            <p:cNvPr id="776" name="AutoShape 3"/>
            <p:cNvSpPr/>
            <p:nvPr/>
          </p:nvSpPr>
          <p:spPr>
            <a:xfrm>
              <a:off x="76320" y="152280"/>
              <a:ext cx="8991000" cy="6628680"/>
            </a:xfrm>
            <a:prstGeom prst="roundRect">
              <a:avLst>
                <a:gd name="adj" fmla="val 16667"/>
              </a:avLst>
            </a:prstGeom>
            <a:noFill/>
            <a:ln w="9525">
              <a:solidFill>
                <a:srgbClr val="99CC00"/>
              </a:solidFill>
              <a:round/>
            </a:ln>
            <a:effectLst>
              <a:outerShdw blurRad="65520" dist="38160" dir="5400000" rotWithShape="0">
                <a:srgbClr val="000000">
                  <a:alpha val="40000"/>
                </a:srgbClr>
              </a:outerShd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rgbClr r="0" g="0" b="0"/>
            </a:lnRef>
            <a:fillRef idx="0">
              <a:scrgbClr r="0" g="0" b="0"/>
            </a:fillRef>
            <a:effectRef idx="0">
              <a:scrgbClr r="0" g="0" b="0"/>
            </a:effectRef>
            <a:fontRef idx="minor"/>
          </p:style>
        </p:sp>
        <p:sp>
          <p:nvSpPr>
            <p:cNvPr id="777" name="AutoShape 4"/>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778" name="Line 5"/>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779" name="AutoShape 11" hidden="1"/>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780" name="AutoShape 12" hidden="1"/>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grpSp>
        <p:nvGrpSpPr>
          <p:cNvPr id="781" name="Group 13"/>
          <p:cNvGrpSpPr/>
          <p:nvPr/>
        </p:nvGrpSpPr>
        <p:grpSpPr>
          <a:xfrm>
            <a:off x="76320" y="152280"/>
            <a:ext cx="8991000" cy="6628680"/>
            <a:chOff x="76320" y="152280"/>
            <a:chExt cx="8991000" cy="6628680"/>
          </a:xfrm>
        </p:grpSpPr>
        <p:sp>
          <p:nvSpPr>
            <p:cNvPr id="782" name="AutoShape 14"/>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783" name="AutoShape 15"/>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784" name="Line 16"/>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785" name="AutoShape 17" hidden="1"/>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786" name="AutoShape 18" hidden="1"/>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sp>
        <p:nvSpPr>
          <p:cNvPr id="787" name="AutoShape 2"/>
          <p:cNvSpPr/>
          <p:nvPr/>
        </p:nvSpPr>
        <p:spPr>
          <a:xfrm>
            <a:off x="304920" y="380880"/>
            <a:ext cx="8533800" cy="5942880"/>
          </a:xfrm>
          <a:prstGeom prst="roundRect">
            <a:avLst>
              <a:gd name="adj" fmla="val 16667"/>
            </a:avLst>
          </a:prstGeom>
          <a:noFill/>
          <a:ln w="28575">
            <a:solidFill>
              <a:srgbClr val="FFCC00"/>
            </a:solidFill>
            <a:round/>
          </a:ln>
        </p:spPr>
        <p:style>
          <a:lnRef idx="0">
            <a:scrgbClr r="0" g="0" b="0"/>
          </a:lnRef>
          <a:fillRef idx="0">
            <a:scrgbClr r="0" g="0" b="0"/>
          </a:fillRef>
          <a:effectRef idx="0">
            <a:scrgbClr r="0" g="0" b="0"/>
          </a:effectRef>
          <a:fontRef idx="minor"/>
        </p:style>
      </p:sp>
      <p:sp>
        <p:nvSpPr>
          <p:cNvPr id="788" name="AutoShape 3"/>
          <p:cNvSpPr/>
          <p:nvPr/>
        </p:nvSpPr>
        <p:spPr>
          <a:xfrm>
            <a:off x="380880" y="457200"/>
            <a:ext cx="8381160" cy="579060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789" name="Line 4"/>
          <p:cNvSpPr/>
          <p:nvPr/>
        </p:nvSpPr>
        <p:spPr>
          <a:xfrm>
            <a:off x="1447560" y="2514600"/>
            <a:ext cx="693432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790" name="AutoShape 5"/>
          <p:cNvSpPr/>
          <p:nvPr/>
        </p:nvSpPr>
        <p:spPr>
          <a:xfrm>
            <a:off x="-2666880" y="1981080"/>
            <a:ext cx="3656880" cy="3656880"/>
          </a:xfrm>
          <a:custGeom>
            <a:avLst/>
            <a:gdLst/>
            <a:ahLst/>
            <a:cxnLst/>
            <a:rect l="l" t="t" r="r" b="b"/>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791" name="AutoShape 6"/>
          <p:cNvSpPr/>
          <p:nvPr/>
        </p:nvSpPr>
        <p:spPr>
          <a:xfrm>
            <a:off x="-3352680" y="53352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sp>
        <p:nvSpPr>
          <p:cNvPr id="792" name="AutoShape 12"/>
          <p:cNvSpPr/>
          <p:nvPr/>
        </p:nvSpPr>
        <p:spPr>
          <a:xfrm>
            <a:off x="304920" y="380880"/>
            <a:ext cx="8533800" cy="5942880"/>
          </a:xfrm>
          <a:prstGeom prst="roundRect">
            <a:avLst>
              <a:gd name="adj" fmla="val 16667"/>
            </a:avLst>
          </a:prstGeom>
          <a:noFill/>
          <a:ln w="28575">
            <a:solidFill>
              <a:srgbClr val="FFCC00"/>
            </a:solidFill>
            <a:round/>
          </a:ln>
        </p:spPr>
        <p:style>
          <a:lnRef idx="0">
            <a:scrgbClr r="0" g="0" b="0"/>
          </a:lnRef>
          <a:fillRef idx="0">
            <a:scrgbClr r="0" g="0" b="0"/>
          </a:fillRef>
          <a:effectRef idx="0">
            <a:scrgbClr r="0" g="0" b="0"/>
          </a:effectRef>
          <a:fontRef idx="minor"/>
        </p:style>
      </p:sp>
      <p:sp>
        <p:nvSpPr>
          <p:cNvPr id="793" name="AutoShape 13"/>
          <p:cNvSpPr/>
          <p:nvPr/>
        </p:nvSpPr>
        <p:spPr>
          <a:xfrm>
            <a:off x="380880" y="457200"/>
            <a:ext cx="8381160" cy="579060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794" name="Line 14"/>
          <p:cNvSpPr/>
          <p:nvPr/>
        </p:nvSpPr>
        <p:spPr>
          <a:xfrm>
            <a:off x="1447560" y="2514600"/>
            <a:ext cx="693432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795" name="AutoShape 15"/>
          <p:cNvSpPr/>
          <p:nvPr/>
        </p:nvSpPr>
        <p:spPr>
          <a:xfrm>
            <a:off x="-2666880" y="1981080"/>
            <a:ext cx="3656880" cy="3656880"/>
          </a:xfrm>
          <a:custGeom>
            <a:avLst/>
            <a:gdLst/>
            <a:ahLst/>
            <a:cxnLst/>
            <a:rect l="l" t="t" r="r" b="b"/>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796" name="AutoShape 16"/>
          <p:cNvSpPr/>
          <p:nvPr/>
        </p:nvSpPr>
        <p:spPr>
          <a:xfrm>
            <a:off x="-3352680" y="53352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sp>
        <p:nvSpPr>
          <p:cNvPr id="797" name="PlaceHolder 1"/>
          <p:cNvSpPr>
            <a:spLocks noGrp="1"/>
          </p:cNvSpPr>
          <p:nvPr>
            <p:ph type="title"/>
          </p:nvPr>
        </p:nvSpPr>
        <p:spPr>
          <a:xfrm>
            <a:off x="1370160" y="301680"/>
            <a:ext cx="7313040" cy="1142280"/>
          </a:xfrm>
          <a:prstGeom prst="rect">
            <a:avLst/>
          </a:prstGeom>
          <a:noFill/>
          <a:ln w="0">
            <a:noFill/>
          </a:ln>
        </p:spPr>
        <p:txBody>
          <a:bodyPr lIns="0" tIns="0" rIns="0" bIns="0" numCol="1" spcCol="0" anchor="ctr">
            <a:noAutofit/>
          </a:bodyPr>
          <a:lstStyle/>
          <a:p>
            <a:r>
              <a:rPr lang="zh-TW" sz="1800" b="0" strike="noStrike" spc="-1">
                <a:latin typeface="Arial"/>
              </a:rPr>
              <a:t>請按這裡編輯題名文字格式</a:t>
            </a:r>
            <a:endParaRPr lang="en-US" sz="1800" b="0" strike="noStrike" spc="-1">
              <a:latin typeface="Arial"/>
            </a:endParaRPr>
          </a:p>
        </p:txBody>
      </p:sp>
      <p:sp>
        <p:nvSpPr>
          <p:cNvPr id="798"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35" name="Group 2"/>
          <p:cNvGrpSpPr/>
          <p:nvPr/>
        </p:nvGrpSpPr>
        <p:grpSpPr>
          <a:xfrm>
            <a:off x="76320" y="152280"/>
            <a:ext cx="8991000" cy="6628680"/>
            <a:chOff x="76320" y="152280"/>
            <a:chExt cx="8991000" cy="6628680"/>
          </a:xfrm>
        </p:grpSpPr>
        <p:sp>
          <p:nvSpPr>
            <p:cNvPr id="836" name="AutoShape 3"/>
            <p:cNvSpPr/>
            <p:nvPr/>
          </p:nvSpPr>
          <p:spPr>
            <a:xfrm>
              <a:off x="76320" y="152280"/>
              <a:ext cx="8991000" cy="6628680"/>
            </a:xfrm>
            <a:prstGeom prst="roundRect">
              <a:avLst>
                <a:gd name="adj" fmla="val 16667"/>
              </a:avLst>
            </a:prstGeom>
            <a:noFill/>
            <a:ln w="9525">
              <a:solidFill>
                <a:srgbClr val="FFFFFF">
                  <a:hueOff val="0"/>
                  <a:satOff val="0"/>
                  <a:lumOff val="0"/>
                  <a:alphaOff val="0"/>
                </a:srgbClr>
              </a:solidFill>
              <a:round/>
            </a:ln>
          </p:spPr>
          <p:style>
            <a:lnRef idx="0">
              <a:scrgbClr r="0" g="0" b="0"/>
            </a:lnRef>
            <a:fillRef idx="0">
              <a:scrgbClr r="0" g="0" b="0"/>
            </a:fillRef>
            <a:effectRef idx="0">
              <a:scrgbClr r="0" g="0" b="0"/>
            </a:effectRef>
            <a:fontRef idx="minor"/>
          </p:style>
        </p:sp>
        <p:sp>
          <p:nvSpPr>
            <p:cNvPr id="837" name="AutoShape 4"/>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838" name="Line 5"/>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839" name="AutoShape 11"/>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840" name="AutoShape 12"/>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grpSp>
        <p:nvGrpSpPr>
          <p:cNvPr id="841" name="Group 13"/>
          <p:cNvGrpSpPr/>
          <p:nvPr/>
        </p:nvGrpSpPr>
        <p:grpSpPr>
          <a:xfrm>
            <a:off x="76320" y="152280"/>
            <a:ext cx="8991000" cy="6628680"/>
            <a:chOff x="76320" y="152280"/>
            <a:chExt cx="8991000" cy="6628680"/>
          </a:xfrm>
        </p:grpSpPr>
        <p:sp>
          <p:nvSpPr>
            <p:cNvPr id="842" name="AutoShape 14"/>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843" name="AutoShape 15"/>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844" name="Line 16"/>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845" name="AutoShape 17"/>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846" name="AutoShape 18"/>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sp>
        <p:nvSpPr>
          <p:cNvPr id="84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848"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 name="Rounded Rectangle 13"/>
          <p:cNvSpPr/>
          <p:nvPr/>
        </p:nvSpPr>
        <p:spPr>
          <a:xfrm>
            <a:off x="228600" y="228600"/>
            <a:ext cx="8695080" cy="2468160"/>
          </a:xfrm>
          <a:prstGeom prst="roundRect">
            <a:avLst>
              <a:gd name="adj" fmla="val 3362"/>
            </a:avLst>
          </a:prstGeom>
          <a:gradFill rotWithShape="0">
            <a:gsLst>
              <a:gs pos="10000">
                <a:srgbClr val="83D3FE"/>
              </a:gs>
              <a:gs pos="100000">
                <a:srgbClr val="0293E0"/>
              </a:gs>
            </a:gsLst>
            <a:lin ang="16200000"/>
          </a:gradFill>
          <a:ln>
            <a:noFill/>
          </a:ln>
        </p:spPr>
        <p:style>
          <a:lnRef idx="2">
            <a:schemeClr val="accent1">
              <a:shade val="50000"/>
            </a:schemeClr>
          </a:lnRef>
          <a:fillRef idx="1">
            <a:schemeClr val="accent1"/>
          </a:fillRef>
          <a:effectRef idx="0">
            <a:schemeClr val="accent1"/>
          </a:effectRef>
          <a:fontRef idx="minor"/>
        </p:style>
      </p:sp>
      <p:grpSp>
        <p:nvGrpSpPr>
          <p:cNvPr id="53" name="Group 15"/>
          <p:cNvGrpSpPr/>
          <p:nvPr/>
        </p:nvGrpSpPr>
        <p:grpSpPr>
          <a:xfrm>
            <a:off x="211680" y="1679400"/>
            <a:ext cx="8722800" cy="1329120"/>
            <a:chOff x="211680" y="1679400"/>
            <a:chExt cx="8722800" cy="1329120"/>
          </a:xfrm>
        </p:grpSpPr>
        <p:sp>
          <p:nvSpPr>
            <p:cNvPr id="54" name="Freeform 14"/>
            <p:cNvSpPr/>
            <p:nvPr/>
          </p:nvSpPr>
          <p:spPr>
            <a:xfrm>
              <a:off x="6047280" y="1824480"/>
              <a:ext cx="2875680" cy="713160"/>
            </a:xfrm>
            <a:custGeom>
              <a:avLst/>
              <a:gdLst/>
              <a:ahLst/>
              <a:cxn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ln>
          </p:spPr>
          <p:style>
            <a:lnRef idx="0">
              <a:scrgbClr r="0" g="0" b="0"/>
            </a:lnRef>
            <a:fillRef idx="0">
              <a:scrgbClr r="0" g="0" b="0"/>
            </a:fillRef>
            <a:effectRef idx="0">
              <a:scrgbClr r="0" g="0" b="0"/>
            </a:effectRef>
            <a:fontRef idx="minor"/>
          </p:style>
        </p:sp>
        <p:sp>
          <p:nvSpPr>
            <p:cNvPr id="55" name="Freeform 18"/>
            <p:cNvSpPr/>
            <p:nvPr/>
          </p:nvSpPr>
          <p:spPr>
            <a:xfrm>
              <a:off x="2619360" y="1696320"/>
              <a:ext cx="5543640" cy="849240"/>
            </a:xfrm>
            <a:custGeom>
              <a:avLst/>
              <a:gdLst/>
              <a:ahLst/>
              <a:cxn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ln>
          </p:spPr>
          <p:style>
            <a:lnRef idx="0">
              <a:scrgbClr r="0" g="0" b="0"/>
            </a:lnRef>
            <a:fillRef idx="0">
              <a:scrgbClr r="0" g="0" b="0"/>
            </a:fillRef>
            <a:effectRef idx="0">
              <a:scrgbClr r="0" g="0" b="0"/>
            </a:effectRef>
            <a:fontRef idx="minor"/>
          </p:style>
        </p:sp>
        <p:sp>
          <p:nvSpPr>
            <p:cNvPr id="56" name="Freeform 22"/>
            <p:cNvSpPr/>
            <p:nvPr/>
          </p:nvSpPr>
          <p:spPr>
            <a:xfrm>
              <a:off x="2828880" y="1708560"/>
              <a:ext cx="5467320" cy="773640"/>
            </a:xfrm>
            <a:custGeom>
              <a:avLst/>
              <a:gdLst/>
              <a:ahLst/>
              <a:cxn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ln>
          </p:spPr>
          <p:style>
            <a:lnRef idx="0">
              <a:scrgbClr r="0" g="0" b="0"/>
            </a:lnRef>
            <a:fillRef idx="0">
              <a:scrgbClr r="0" g="0" b="0"/>
            </a:fillRef>
            <a:effectRef idx="0">
              <a:scrgbClr r="0" g="0" b="0"/>
            </a:effectRef>
            <a:fontRef idx="minor"/>
          </p:style>
        </p:sp>
        <p:sp>
          <p:nvSpPr>
            <p:cNvPr id="57" name="Freeform 26"/>
            <p:cNvSpPr/>
            <p:nvPr/>
          </p:nvSpPr>
          <p:spPr>
            <a:xfrm>
              <a:off x="5609520" y="1694880"/>
              <a:ext cx="3307320" cy="650880"/>
            </a:xfrm>
            <a:custGeom>
              <a:avLst/>
              <a:gdLst/>
              <a:ahLst/>
              <a:cxn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ln>
          </p:spPr>
          <p:style>
            <a:lnRef idx="0">
              <a:scrgbClr r="0" g="0" b="0"/>
            </a:lnRef>
            <a:fillRef idx="0">
              <a:scrgbClr r="0" g="0" b="0"/>
            </a:fillRef>
            <a:effectRef idx="0">
              <a:scrgbClr r="0" g="0" b="0"/>
            </a:effectRef>
            <a:fontRef idx="minor"/>
          </p:style>
        </p:sp>
        <p:sp>
          <p:nvSpPr>
            <p:cNvPr id="58" name="Freeform 10"/>
            <p:cNvSpPr/>
            <p:nvPr/>
          </p:nvSpPr>
          <p:spPr>
            <a:xfrm>
              <a:off x="211680" y="1679400"/>
              <a:ext cx="8722800" cy="1329120"/>
            </a:xfrm>
            <a:custGeom>
              <a:avLst/>
              <a:gdLst/>
              <a:ahLst/>
              <a:cxn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rgbClr val="FFFFFF"/>
            </a:solidFill>
            <a:ln w="9525">
              <a:noFill/>
            </a:ln>
          </p:spPr>
          <p:style>
            <a:lnRef idx="0">
              <a:scrgbClr r="0" g="0" b="0"/>
            </a:lnRef>
            <a:fillRef idx="0">
              <a:scrgbClr r="0" g="0" b="0"/>
            </a:fillRef>
            <a:effectRef idx="0">
              <a:scrgbClr r="0" g="0" b="0"/>
            </a:effectRef>
            <a:fontRef idx="minor"/>
          </p:style>
        </p:sp>
      </p:grpSp>
      <p:sp>
        <p:nvSpPr>
          <p:cNvPr id="5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60"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7" name="Group 2"/>
          <p:cNvGrpSpPr/>
          <p:nvPr/>
        </p:nvGrpSpPr>
        <p:grpSpPr>
          <a:xfrm>
            <a:off x="76320" y="152280"/>
            <a:ext cx="8991000" cy="6628680"/>
            <a:chOff x="76320" y="152280"/>
            <a:chExt cx="8991000" cy="6628680"/>
          </a:xfrm>
        </p:grpSpPr>
        <p:sp>
          <p:nvSpPr>
            <p:cNvPr id="98" name="AutoShape 3"/>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99" name="AutoShape 4"/>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100" name="Line 5"/>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101" name="AutoShape 11"/>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102" name="AutoShape 12"/>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grpSp>
        <p:nvGrpSpPr>
          <p:cNvPr id="103" name="Group 13"/>
          <p:cNvGrpSpPr/>
          <p:nvPr/>
        </p:nvGrpSpPr>
        <p:grpSpPr>
          <a:xfrm>
            <a:off x="76320" y="152280"/>
            <a:ext cx="8991000" cy="6628680"/>
            <a:chOff x="76320" y="152280"/>
            <a:chExt cx="8991000" cy="6628680"/>
          </a:xfrm>
        </p:grpSpPr>
        <p:sp>
          <p:nvSpPr>
            <p:cNvPr id="104" name="AutoShape 14"/>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105" name="AutoShape 15"/>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106" name="Line 16"/>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107" name="AutoShape 17"/>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108" name="AutoShape 18"/>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sp>
        <p:nvSpPr>
          <p:cNvPr id="10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110"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47" name="Group 2"/>
          <p:cNvGrpSpPr/>
          <p:nvPr/>
        </p:nvGrpSpPr>
        <p:grpSpPr>
          <a:xfrm>
            <a:off x="76320" y="152280"/>
            <a:ext cx="8991000" cy="6628680"/>
            <a:chOff x="76320" y="152280"/>
            <a:chExt cx="8991000" cy="6628680"/>
          </a:xfrm>
        </p:grpSpPr>
        <p:sp>
          <p:nvSpPr>
            <p:cNvPr id="148" name="AutoShape 3"/>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149" name="AutoShape 4"/>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150" name="Line 5"/>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151" name="AutoShape 11"/>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152" name="AutoShape 12"/>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grpSp>
        <p:nvGrpSpPr>
          <p:cNvPr id="153" name="Group 13"/>
          <p:cNvGrpSpPr/>
          <p:nvPr/>
        </p:nvGrpSpPr>
        <p:grpSpPr>
          <a:xfrm>
            <a:off x="76320" y="152280"/>
            <a:ext cx="8991000" cy="6628680"/>
            <a:chOff x="76320" y="152280"/>
            <a:chExt cx="8991000" cy="6628680"/>
          </a:xfrm>
        </p:grpSpPr>
        <p:sp>
          <p:nvSpPr>
            <p:cNvPr id="154" name="AutoShape 14"/>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155" name="AutoShape 15"/>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156" name="Line 16"/>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157" name="AutoShape 17"/>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158" name="AutoShape 18"/>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sp>
        <p:nvSpPr>
          <p:cNvPr id="15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160"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97" name="Group 2"/>
          <p:cNvGrpSpPr/>
          <p:nvPr/>
        </p:nvGrpSpPr>
        <p:grpSpPr>
          <a:xfrm>
            <a:off x="76320" y="152280"/>
            <a:ext cx="8991000" cy="6628680"/>
            <a:chOff x="76320" y="152280"/>
            <a:chExt cx="8991000" cy="6628680"/>
          </a:xfrm>
        </p:grpSpPr>
        <p:sp>
          <p:nvSpPr>
            <p:cNvPr id="198" name="AutoShape 3"/>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199" name="AutoShape 4"/>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200" name="Line 5"/>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201" name="AutoShape 11"/>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202" name="AutoShape 12"/>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grpSp>
        <p:nvGrpSpPr>
          <p:cNvPr id="203" name="Group 13"/>
          <p:cNvGrpSpPr/>
          <p:nvPr/>
        </p:nvGrpSpPr>
        <p:grpSpPr>
          <a:xfrm>
            <a:off x="76320" y="152280"/>
            <a:ext cx="8991000" cy="6628680"/>
            <a:chOff x="76320" y="152280"/>
            <a:chExt cx="8991000" cy="6628680"/>
          </a:xfrm>
        </p:grpSpPr>
        <p:sp>
          <p:nvSpPr>
            <p:cNvPr id="204" name="AutoShape 14"/>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205" name="AutoShape 15"/>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206" name="Line 16"/>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207" name="AutoShape 17"/>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208" name="AutoShape 18"/>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sp>
        <p:nvSpPr>
          <p:cNvPr id="20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210"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47" name="Group 2"/>
          <p:cNvGrpSpPr/>
          <p:nvPr/>
        </p:nvGrpSpPr>
        <p:grpSpPr>
          <a:xfrm>
            <a:off x="76320" y="152280"/>
            <a:ext cx="8991000" cy="6628680"/>
            <a:chOff x="76320" y="152280"/>
            <a:chExt cx="8991000" cy="6628680"/>
          </a:xfrm>
        </p:grpSpPr>
        <p:sp>
          <p:nvSpPr>
            <p:cNvPr id="248" name="AutoShape 3"/>
            <p:cNvSpPr/>
            <p:nvPr/>
          </p:nvSpPr>
          <p:spPr>
            <a:xfrm>
              <a:off x="76320" y="152280"/>
              <a:ext cx="8991000" cy="6628680"/>
            </a:xfrm>
            <a:prstGeom prst="roundRect">
              <a:avLst>
                <a:gd name="adj" fmla="val 16667"/>
              </a:avLst>
            </a:prstGeom>
            <a:noFill/>
            <a:ln>
              <a:solidFill>
                <a:srgbClr val="E7B900">
                  <a:shade val="95000"/>
                  <a:satMod val="105000"/>
                </a:srgbClr>
              </a:solidFill>
              <a:round/>
            </a:ln>
            <a:effectLst>
              <a:outerShdw blurRad="39960" dist="23040" dir="5400000" rotWithShape="0">
                <a:srgbClr val="000000">
                  <a:alpha val="35000"/>
                </a:srgbClr>
              </a:outerShdw>
            </a:effectLst>
            <a:scene3d>
              <a:camera prst="orthographicFront"/>
              <a:lightRig rig="flat" dir="t"/>
            </a:scene3d>
            <a:sp3d z="190500" extrusionH="12700"/>
          </p:spPr>
          <p:style>
            <a:lnRef idx="1">
              <a:schemeClr val="accent6"/>
            </a:lnRef>
            <a:fillRef idx="3">
              <a:schemeClr val="accent6"/>
            </a:fillRef>
            <a:effectRef idx="2">
              <a:schemeClr val="accent6"/>
            </a:effectRef>
            <a:fontRef idx="minor"/>
          </p:style>
        </p:sp>
        <p:sp>
          <p:nvSpPr>
            <p:cNvPr id="249" name="AutoShape 4"/>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250" name="Line 5"/>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251" name="AutoShape 11"/>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252" name="AutoShape 12"/>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grpSp>
        <p:nvGrpSpPr>
          <p:cNvPr id="253" name="Group 13"/>
          <p:cNvGrpSpPr/>
          <p:nvPr/>
        </p:nvGrpSpPr>
        <p:grpSpPr>
          <a:xfrm>
            <a:off x="76320" y="152280"/>
            <a:ext cx="8991000" cy="6628680"/>
            <a:chOff x="76320" y="152280"/>
            <a:chExt cx="8991000" cy="6628680"/>
          </a:xfrm>
        </p:grpSpPr>
        <p:sp>
          <p:nvSpPr>
            <p:cNvPr id="254" name="AutoShape 14"/>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255" name="AutoShape 15"/>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256" name="Line 16"/>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257" name="AutoShape 17"/>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258" name="AutoShape 18"/>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sp>
        <p:nvSpPr>
          <p:cNvPr id="25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260"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97" name="Group 2"/>
          <p:cNvGrpSpPr/>
          <p:nvPr/>
        </p:nvGrpSpPr>
        <p:grpSpPr>
          <a:xfrm>
            <a:off x="76320" y="152280"/>
            <a:ext cx="8991000" cy="6628680"/>
            <a:chOff x="76320" y="152280"/>
            <a:chExt cx="8991000" cy="6628680"/>
          </a:xfrm>
        </p:grpSpPr>
        <p:sp>
          <p:nvSpPr>
            <p:cNvPr id="298" name="AutoShape 3"/>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299" name="AutoShape 4"/>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300" name="Line 5"/>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301" name="AutoShape 11"/>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302" name="AutoShape 12"/>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grpSp>
        <p:nvGrpSpPr>
          <p:cNvPr id="303" name="Group 13"/>
          <p:cNvGrpSpPr/>
          <p:nvPr/>
        </p:nvGrpSpPr>
        <p:grpSpPr>
          <a:xfrm>
            <a:off x="76320" y="152280"/>
            <a:ext cx="8991000" cy="6628680"/>
            <a:chOff x="76320" y="152280"/>
            <a:chExt cx="8991000" cy="6628680"/>
          </a:xfrm>
        </p:grpSpPr>
        <p:sp>
          <p:nvSpPr>
            <p:cNvPr id="304" name="AutoShape 14"/>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305" name="AutoShape 15"/>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306" name="Line 16"/>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307" name="AutoShape 17"/>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308" name="AutoShape 18"/>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sp>
        <p:nvSpPr>
          <p:cNvPr id="30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310"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4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348"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85" name="Group 2"/>
          <p:cNvGrpSpPr/>
          <p:nvPr/>
        </p:nvGrpSpPr>
        <p:grpSpPr>
          <a:xfrm>
            <a:off x="76320" y="152280"/>
            <a:ext cx="8991000" cy="6628680"/>
            <a:chOff x="76320" y="152280"/>
            <a:chExt cx="8991000" cy="6628680"/>
          </a:xfrm>
        </p:grpSpPr>
        <p:sp>
          <p:nvSpPr>
            <p:cNvPr id="386" name="AutoShape 3"/>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387" name="AutoShape 4"/>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388" name="Line 5"/>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389" name="AutoShape 11"/>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390" name="AutoShape 12"/>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grpSp>
        <p:nvGrpSpPr>
          <p:cNvPr id="391" name="Group 13"/>
          <p:cNvGrpSpPr/>
          <p:nvPr/>
        </p:nvGrpSpPr>
        <p:grpSpPr>
          <a:xfrm>
            <a:off x="76320" y="152280"/>
            <a:ext cx="8991000" cy="6628680"/>
            <a:chOff x="76320" y="152280"/>
            <a:chExt cx="8991000" cy="6628680"/>
          </a:xfrm>
        </p:grpSpPr>
        <p:sp>
          <p:nvSpPr>
            <p:cNvPr id="392" name="AutoShape 14"/>
            <p:cNvSpPr/>
            <p:nvPr/>
          </p:nvSpPr>
          <p:spPr>
            <a:xfrm>
              <a:off x="76320" y="152280"/>
              <a:ext cx="8991000" cy="6628680"/>
            </a:xfrm>
            <a:prstGeom prst="roundRect">
              <a:avLst>
                <a:gd name="adj" fmla="val 16667"/>
              </a:avLst>
            </a:prstGeom>
            <a:noFill/>
            <a:ln w="9525">
              <a:solidFill>
                <a:srgbClr val="99CC00"/>
              </a:solidFill>
              <a:round/>
            </a:ln>
          </p:spPr>
          <p:style>
            <a:lnRef idx="0">
              <a:scrgbClr r="0" g="0" b="0"/>
            </a:lnRef>
            <a:fillRef idx="0">
              <a:scrgbClr r="0" g="0" b="0"/>
            </a:fillRef>
            <a:effectRef idx="0">
              <a:scrgbClr r="0" g="0" b="0"/>
            </a:effectRef>
            <a:fontRef idx="minor"/>
          </p:style>
        </p:sp>
        <p:sp>
          <p:nvSpPr>
            <p:cNvPr id="393" name="AutoShape 15"/>
            <p:cNvSpPr/>
            <p:nvPr/>
          </p:nvSpPr>
          <p:spPr>
            <a:xfrm>
              <a:off x="152280" y="228600"/>
              <a:ext cx="8838360" cy="6476400"/>
            </a:xfrm>
            <a:prstGeom prst="roundRect">
              <a:avLst>
                <a:gd name="adj" fmla="val 16667"/>
              </a:avLst>
            </a:prstGeom>
            <a:noFill/>
            <a:ln w="9525">
              <a:solidFill>
                <a:srgbClr val="FFCC00"/>
              </a:solidFill>
              <a:round/>
            </a:ln>
          </p:spPr>
          <p:style>
            <a:lnRef idx="0">
              <a:scrgbClr r="0" g="0" b="0"/>
            </a:lnRef>
            <a:fillRef idx="0">
              <a:scrgbClr r="0" g="0" b="0"/>
            </a:fillRef>
            <a:effectRef idx="0">
              <a:scrgbClr r="0" g="0" b="0"/>
            </a:effectRef>
            <a:fontRef idx="minor"/>
          </p:style>
        </p:sp>
      </p:grpSp>
      <p:sp>
        <p:nvSpPr>
          <p:cNvPr id="394" name="Line 16"/>
          <p:cNvSpPr/>
          <p:nvPr/>
        </p:nvSpPr>
        <p:spPr>
          <a:xfrm>
            <a:off x="1371600" y="1523880"/>
            <a:ext cx="7315200" cy="360"/>
          </a:xfrm>
          <a:prstGeom prst="line">
            <a:avLst/>
          </a:prstGeom>
          <a:ln w="12700">
            <a:solidFill>
              <a:srgbClr val="FF0000"/>
            </a:solidFill>
            <a:round/>
          </a:ln>
        </p:spPr>
        <p:style>
          <a:lnRef idx="0">
            <a:scrgbClr r="0" g="0" b="0"/>
          </a:lnRef>
          <a:fillRef idx="0">
            <a:scrgbClr r="0" g="0" b="0"/>
          </a:fillRef>
          <a:effectRef idx="0">
            <a:scrgbClr r="0" g="0" b="0"/>
          </a:effectRef>
          <a:fontRef idx="minor"/>
        </p:style>
      </p:sp>
      <p:sp>
        <p:nvSpPr>
          <p:cNvPr id="395" name="AutoShape 17"/>
          <p:cNvSpPr/>
          <p:nvPr/>
        </p:nvSpPr>
        <p:spPr>
          <a:xfrm>
            <a:off x="-2819520" y="1447920"/>
            <a:ext cx="3656880" cy="3656880"/>
          </a:xfrm>
          <a:custGeom>
            <a:avLst/>
            <a:gdLst/>
            <a:ahLst/>
            <a:cxnLst/>
            <a:rect l="l" t="t" r="r" b="b"/>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0">
            <a:noFill/>
          </a:ln>
        </p:spPr>
        <p:style>
          <a:lnRef idx="0">
            <a:scrgbClr r="0" g="0" b="0"/>
          </a:lnRef>
          <a:fillRef idx="0">
            <a:scrgbClr r="0" g="0" b="0"/>
          </a:fillRef>
          <a:effectRef idx="0">
            <a:scrgbClr r="0" g="0" b="0"/>
          </a:effectRef>
          <a:fontRef idx="minor"/>
        </p:style>
      </p:sp>
      <p:sp>
        <p:nvSpPr>
          <p:cNvPr id="396" name="AutoShape 18"/>
          <p:cNvSpPr/>
          <p:nvPr/>
        </p:nvSpPr>
        <p:spPr>
          <a:xfrm>
            <a:off x="-3352680" y="0"/>
            <a:ext cx="4037760" cy="4037760"/>
          </a:xfrm>
          <a:custGeom>
            <a:avLst/>
            <a:gdLst/>
            <a:ahLst/>
            <a:cxnLst/>
            <a:rect l="l" t="t" r="r" b="b"/>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0"/>
            </a:schemeClr>
          </a:solidFill>
          <a:ln w="0">
            <a:noFill/>
          </a:ln>
        </p:spPr>
        <p:style>
          <a:lnRef idx="0">
            <a:scrgbClr r="0" g="0" b="0"/>
          </a:lnRef>
          <a:fillRef idx="0">
            <a:scrgbClr r="0" g="0" b="0"/>
          </a:fillRef>
          <a:effectRef idx="0">
            <a:scrgbClr r="0" g="0" b="0"/>
          </a:effectRef>
          <a:fontRef idx="minor"/>
        </p:style>
      </p:sp>
      <p:sp>
        <p:nvSpPr>
          <p:cNvPr id="39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zh-TW" sz="4400" b="0" strike="noStrike" spc="-1">
                <a:latin typeface="Arial"/>
              </a:rPr>
              <a:t>請按這裡編輯題名文字格式</a:t>
            </a:r>
            <a:endParaRPr lang="en-US" sz="4400" b="0" strike="noStrike" spc="-1">
              <a:latin typeface="Arial"/>
            </a:endParaRPr>
          </a:p>
        </p:txBody>
      </p:sp>
      <p:sp>
        <p:nvSpPr>
          <p:cNvPr id="398"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0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7.xml.rels><?xml version="1.0" encoding="UTF-8" standalone="yes"?>
<Relationships xmlns="http://schemas.openxmlformats.org/package/2006/relationships"><Relationship Id="rId2" Type="http://schemas.openxmlformats.org/officeDocument/2006/relationships/hyperlink" Target="mailto:matsueap@world-wide-union.com" TargetMode="External"/><Relationship Id="rId1" Type="http://schemas.openxmlformats.org/officeDocument/2006/relationships/slideLayout" Target="../slideLayouts/slideLayout1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9.xml.rels><?xml version="1.0" encoding="UTF-8" standalone="yes"?>
<Relationships xmlns="http://schemas.openxmlformats.org/package/2006/relationships"><Relationship Id="rId2" Type="http://schemas.openxmlformats.org/officeDocument/2006/relationships/hyperlink" Target="mailto:matsueap@world-wide-union.com" TargetMode="External"/><Relationship Id="rId1" Type="http://schemas.openxmlformats.org/officeDocument/2006/relationships/slideLayout" Target="../slideLayouts/slideLayout12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6.xml.rels><?xml version="1.0" encoding="UTF-8" standalone="yes"?>
<Relationships xmlns="http://schemas.openxmlformats.org/package/2006/relationships"><Relationship Id="rId2" Type="http://schemas.openxmlformats.org/officeDocument/2006/relationships/hyperlink" Target="https://udn.com/search/tagging/2/&#36864;&#20241;&#37329;" TargetMode="External"/><Relationship Id="rId1" Type="http://schemas.openxmlformats.org/officeDocument/2006/relationships/slideLayout" Target="../slideLayouts/slideLayout16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PlaceHolder 1"/>
          <p:cNvSpPr>
            <a:spLocks noGrp="1"/>
          </p:cNvSpPr>
          <p:nvPr>
            <p:ph type="title"/>
          </p:nvPr>
        </p:nvSpPr>
        <p:spPr>
          <a:xfrm>
            <a:off x="327960" y="360000"/>
            <a:ext cx="7771680" cy="4292640"/>
          </a:xfrm>
          <a:prstGeom prst="rect">
            <a:avLst/>
          </a:prstGeom>
          <a:noFill/>
          <a:ln w="0">
            <a:noFill/>
          </a:ln>
        </p:spPr>
        <p:txBody>
          <a:bodyPr lIns="0" tIns="0" rIns="0" bIns="0" anchor="b">
            <a:normAutofit fontScale="90000"/>
          </a:bodyPr>
          <a:lstStyle/>
          <a:p>
            <a:pPr algn="ctr">
              <a:lnSpc>
                <a:spcPct val="100000"/>
              </a:lnSpc>
              <a:buNone/>
            </a:pP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endParaRPr lang="en-US" sz="4400" b="0" strike="noStrike" spc="-1" dirty="0">
              <a:latin typeface="Arial"/>
            </a:endParaRPr>
          </a:p>
        </p:txBody>
      </p:sp>
      <p:sp>
        <p:nvSpPr>
          <p:cNvPr id="886" name="文字方塊 885"/>
          <p:cNvSpPr txBox="1"/>
          <p:nvPr/>
        </p:nvSpPr>
        <p:spPr>
          <a:xfrm rot="21577800">
            <a:off x="1980720" y="1440000"/>
            <a:ext cx="5760000" cy="3306960"/>
          </a:xfrm>
          <a:prstGeom prst="rect">
            <a:avLst/>
          </a:prstGeom>
          <a:noFill/>
          <a:ln w="0">
            <a:noFill/>
          </a:ln>
        </p:spPr>
        <p:txBody>
          <a:bodyPr lIns="90000" tIns="45000" rIns="90000" bIns="45000" anchor="t">
            <a:noAutofit/>
          </a:bodyPr>
          <a:lstStyle/>
          <a:p>
            <a:r>
              <a:rPr lang="en-US" sz="4000" b="1" strike="noStrike" spc="-1" dirty="0" smtClean="0">
                <a:solidFill>
                  <a:srgbClr val="FFFFFF"/>
                </a:solidFill>
                <a:latin typeface="標楷體" panose="03000509000000000000" pitchFamily="65" charset="-120"/>
                <a:ea typeface="標楷體" panose="03000509000000000000" pitchFamily="65" charset="-120"/>
              </a:rPr>
              <a:t>   </a:t>
            </a:r>
            <a:r>
              <a:rPr lang="zh-TW" sz="4000" b="1" strike="noStrike" spc="-1" dirty="0" smtClean="0">
                <a:solidFill>
                  <a:srgbClr val="FFFFFF"/>
                </a:solidFill>
                <a:latin typeface="標楷體" panose="03000509000000000000" pitchFamily="65" charset="-120"/>
                <a:ea typeface="標楷體" panose="03000509000000000000" pitchFamily="65" charset="-120"/>
              </a:rPr>
              <a:t>新進人員簡報</a:t>
            </a:r>
            <a:endParaRPr lang="en-US" sz="4000" b="0" strike="noStrike" spc="-1" dirty="0">
              <a:latin typeface="標楷體" panose="03000509000000000000" pitchFamily="65" charset="-120"/>
              <a:ea typeface="標楷體" panose="03000509000000000000" pitchFamily="65" charset="-120"/>
            </a:endParaRPr>
          </a:p>
          <a:p>
            <a:r>
              <a:rPr lang="en-US" sz="4000" b="1" strike="noStrike" spc="-1" dirty="0">
                <a:solidFill>
                  <a:srgbClr val="FFFFFF"/>
                </a:solidFill>
                <a:latin typeface="標楷體" panose="03000509000000000000" pitchFamily="65" charset="-120"/>
                <a:ea typeface="標楷體" panose="03000509000000000000" pitchFamily="65" charset="-120"/>
              </a:rPr>
              <a:t>(</a:t>
            </a:r>
            <a:r>
              <a:rPr lang="zh-TW" sz="4000" b="1" strike="noStrike" spc="-1" dirty="0">
                <a:solidFill>
                  <a:srgbClr val="FFFFFF"/>
                </a:solidFill>
                <a:latin typeface="標楷體" panose="03000509000000000000" pitchFamily="65" charset="-120"/>
                <a:ea typeface="標楷體" panose="03000509000000000000" pitchFamily="65" charset="-120"/>
              </a:rPr>
              <a:t>權益、義務與責任</a:t>
            </a:r>
            <a:r>
              <a:rPr lang="en-US" sz="4000" b="1" strike="noStrike" spc="-1" dirty="0">
                <a:solidFill>
                  <a:srgbClr val="FFFFFF"/>
                </a:solidFill>
                <a:latin typeface="標楷體" panose="03000509000000000000" pitchFamily="65" charset="-120"/>
                <a:ea typeface="標楷體" panose="03000509000000000000" pitchFamily="65" charset="-120"/>
              </a:rPr>
              <a:t>)</a:t>
            </a:r>
            <a:endParaRPr lang="en-US" sz="4000" b="0" strike="noStrike" spc="-1" dirty="0">
              <a:latin typeface="標楷體" panose="03000509000000000000" pitchFamily="65" charset="-120"/>
              <a:ea typeface="標楷體" panose="03000509000000000000" pitchFamily="65" charset="-120"/>
            </a:endParaRPr>
          </a:p>
          <a:p>
            <a:endParaRPr lang="en-US" sz="4000" b="0" strike="noStrike" spc="-1" dirty="0">
              <a:latin typeface="標楷體" panose="03000509000000000000" pitchFamily="65" charset="-120"/>
              <a:ea typeface="標楷體" panose="03000509000000000000" pitchFamily="65" charset="-120"/>
            </a:endParaRPr>
          </a:p>
          <a:p>
            <a:endParaRPr lang="en-US" sz="4000" b="0" strike="noStrike" spc="-1" dirty="0">
              <a:latin typeface="標楷體" panose="03000509000000000000" pitchFamily="65" charset="-120"/>
              <a:ea typeface="標楷體" panose="03000509000000000000" pitchFamily="65" charset="-120"/>
            </a:endParaRPr>
          </a:p>
          <a:p>
            <a:r>
              <a:rPr lang="en-US" sz="4000" b="1" strike="noStrike" spc="-1" dirty="0">
                <a:solidFill>
                  <a:srgbClr val="FFFFFF"/>
                </a:solidFill>
                <a:latin typeface="標楷體" panose="03000509000000000000" pitchFamily="65" charset="-120"/>
                <a:ea typeface="標楷體" panose="03000509000000000000" pitchFamily="65" charset="-120"/>
              </a:rPr>
              <a:t>      </a:t>
            </a:r>
            <a:r>
              <a:rPr lang="zh-TW" sz="4000" b="1" strike="noStrike" spc="-1" dirty="0">
                <a:solidFill>
                  <a:srgbClr val="FFFFFF"/>
                </a:solidFill>
                <a:latin typeface="標楷體" panose="03000509000000000000" pitchFamily="65" charset="-120"/>
                <a:ea typeface="標楷體" panose="03000509000000000000" pitchFamily="65" charset="-120"/>
              </a:rPr>
              <a:t>人事處  </a:t>
            </a:r>
            <a:r>
              <a:rPr lang="en-US" sz="3600" b="1" strike="noStrike" spc="-1" dirty="0" smtClean="0">
                <a:solidFill>
                  <a:srgbClr val="FFFFFF"/>
                </a:solidFill>
                <a:latin typeface="Candara"/>
              </a:rPr>
              <a:t>112.5.17</a:t>
            </a:r>
            <a:endParaRPr lang="en-US" sz="3600" b="0" strike="noStrike" spc="-1" dirty="0">
              <a:latin typeface="Arial"/>
            </a:endParaRPr>
          </a:p>
          <a:p>
            <a:endParaRPr lang="en-US" sz="3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 name="PlaceHolder 1"/>
          <p:cNvSpPr>
            <a:spLocks noGrp="1"/>
          </p:cNvSpPr>
          <p:nvPr>
            <p:ph type="title"/>
          </p:nvPr>
        </p:nvSpPr>
        <p:spPr>
          <a:xfrm>
            <a:off x="1575360" y="422280"/>
            <a:ext cx="6008760" cy="910440"/>
          </a:xfrm>
          <a:prstGeom prst="rect">
            <a:avLst/>
          </a:prstGeom>
          <a:noFill/>
          <a:ln w="0">
            <a:noFill/>
          </a:ln>
        </p:spPr>
        <p:txBody>
          <a:bodyPr lIns="90000" tIns="45000" rIns="90000" bIns="45000" numCol="1" spcCol="0" anchor="b">
            <a:noAutofit/>
          </a:bodyPr>
          <a:lstStyle/>
          <a:p>
            <a:pPr>
              <a:lnSpc>
                <a:spcPct val="100000"/>
              </a:lnSpc>
              <a:buNone/>
            </a:pPr>
            <a:r>
              <a:rPr lang="zh-TW" sz="4400" b="0" strike="noStrike" spc="-1">
                <a:solidFill>
                  <a:srgbClr val="000000"/>
                </a:solidFill>
                <a:latin typeface="Georgia"/>
                <a:ea typeface="標楷體"/>
              </a:rPr>
              <a:t>酒後駕車相關行政責任</a:t>
            </a:r>
            <a:endParaRPr lang="en-US" sz="4400" b="0" strike="noStrike" spc="-1">
              <a:latin typeface="Arial"/>
            </a:endParaRPr>
          </a:p>
        </p:txBody>
      </p:sp>
      <p:pic>
        <p:nvPicPr>
          <p:cNvPr id="981" name="Picture 1028" descr="ANd9GcSCqXOuz7HbIjXQkiNJPmTw0Vjg5DlA9paAGg35u71mucI2G4aBUTyNpQ"/>
          <p:cNvPicPr/>
          <p:nvPr/>
        </p:nvPicPr>
        <p:blipFill>
          <a:blip r:embed="rId2"/>
          <a:stretch/>
        </p:blipFill>
        <p:spPr>
          <a:xfrm>
            <a:off x="7385400" y="152280"/>
            <a:ext cx="1617120" cy="1370880"/>
          </a:xfrm>
          <a:prstGeom prst="rect">
            <a:avLst/>
          </a:prstGeom>
          <a:ln w="0">
            <a:noFill/>
          </a:ln>
        </p:spPr>
      </p:pic>
      <p:sp>
        <p:nvSpPr>
          <p:cNvPr id="982" name="AutoShape 1030"/>
          <p:cNvSpPr/>
          <p:nvPr/>
        </p:nvSpPr>
        <p:spPr>
          <a:xfrm>
            <a:off x="140760" y="76320"/>
            <a:ext cx="1335600" cy="2513880"/>
          </a:xfrm>
          <a:prstGeom prst="irregularSeal2">
            <a:avLst/>
          </a:prstGeom>
          <a:solidFill>
            <a:srgbClr val="FF0000"/>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buNone/>
            </a:pPr>
            <a:r>
              <a:rPr lang="zh-TW" sz="2000" b="1" i="1" strike="noStrike" spc="-1">
                <a:solidFill>
                  <a:srgbClr val="FF0000"/>
                </a:solidFill>
                <a:latin typeface="Arial"/>
                <a:ea typeface="標楷體"/>
              </a:rPr>
              <a:t>喝酒</a:t>
            </a:r>
            <a:endParaRPr lang="en-US" sz="2000" b="0" strike="noStrike" spc="-1">
              <a:latin typeface="Arial"/>
            </a:endParaRPr>
          </a:p>
          <a:p>
            <a:pPr algn="ctr">
              <a:lnSpc>
                <a:spcPct val="100000"/>
              </a:lnSpc>
              <a:buNone/>
            </a:pPr>
            <a:r>
              <a:rPr lang="zh-TW" sz="2000" b="1" i="1" strike="noStrike" spc="-1">
                <a:solidFill>
                  <a:srgbClr val="FF0000"/>
                </a:solidFill>
                <a:latin typeface="Arial"/>
                <a:ea typeface="標楷體"/>
              </a:rPr>
              <a:t>不開車</a:t>
            </a:r>
            <a:endParaRPr lang="en-US" sz="2000" b="0" strike="noStrike" spc="-1">
              <a:latin typeface="Arial"/>
            </a:endParaRPr>
          </a:p>
        </p:txBody>
      </p:sp>
      <p:sp>
        <p:nvSpPr>
          <p:cNvPr id="983" name="AutoShape 1075"/>
          <p:cNvSpPr/>
          <p:nvPr/>
        </p:nvSpPr>
        <p:spPr>
          <a:xfrm>
            <a:off x="6037560" y="2971800"/>
            <a:ext cx="1546560" cy="3001320"/>
          </a:xfrm>
          <a:prstGeom prst="roundRect">
            <a:avLst>
              <a:gd name="adj" fmla="val 13745"/>
            </a:avLst>
          </a:prstGeom>
          <a:noFill/>
          <a:ln w="38100">
            <a:solidFill>
              <a:srgbClr val="434343"/>
            </a:solidFill>
            <a:round/>
          </a:ln>
        </p:spPr>
        <p:style>
          <a:lnRef idx="0">
            <a:scrgbClr r="0" g="0" b="0"/>
          </a:lnRef>
          <a:fillRef idx="0">
            <a:scrgbClr r="0" g="0" b="0"/>
          </a:fillRef>
          <a:effectRef idx="0">
            <a:scrgbClr r="0" g="0" b="0"/>
          </a:effectRef>
          <a:fontRef idx="minor"/>
        </p:style>
      </p:sp>
      <p:sp>
        <p:nvSpPr>
          <p:cNvPr id="984" name="AutoShape 1076"/>
          <p:cNvSpPr/>
          <p:nvPr/>
        </p:nvSpPr>
        <p:spPr>
          <a:xfrm>
            <a:off x="4419720" y="2971800"/>
            <a:ext cx="1536480" cy="3001320"/>
          </a:xfrm>
          <a:prstGeom prst="roundRect">
            <a:avLst>
              <a:gd name="adj" fmla="val 13745"/>
            </a:avLst>
          </a:prstGeom>
          <a:noFill/>
          <a:ln w="38100">
            <a:solidFill>
              <a:srgbClr val="434343"/>
            </a:solidFill>
            <a:round/>
          </a:ln>
        </p:spPr>
        <p:style>
          <a:lnRef idx="0">
            <a:scrgbClr r="0" g="0" b="0"/>
          </a:lnRef>
          <a:fillRef idx="0">
            <a:scrgbClr r="0" g="0" b="0"/>
          </a:fillRef>
          <a:effectRef idx="0">
            <a:scrgbClr r="0" g="0" b="0"/>
          </a:effectRef>
          <a:fontRef idx="minor"/>
        </p:style>
      </p:sp>
      <p:sp>
        <p:nvSpPr>
          <p:cNvPr id="985" name="AutoShape 1077"/>
          <p:cNvSpPr/>
          <p:nvPr/>
        </p:nvSpPr>
        <p:spPr>
          <a:xfrm>
            <a:off x="2813400" y="2971800"/>
            <a:ext cx="1491120" cy="3001320"/>
          </a:xfrm>
          <a:prstGeom prst="roundRect">
            <a:avLst>
              <a:gd name="adj" fmla="val 13745"/>
            </a:avLst>
          </a:prstGeom>
          <a:noFill/>
          <a:ln w="38100">
            <a:solidFill>
              <a:srgbClr val="434343"/>
            </a:solidFill>
            <a:round/>
          </a:ln>
        </p:spPr>
        <p:style>
          <a:lnRef idx="0">
            <a:scrgbClr r="0" g="0" b="0"/>
          </a:lnRef>
          <a:fillRef idx="0">
            <a:scrgbClr r="0" g="0" b="0"/>
          </a:fillRef>
          <a:effectRef idx="0">
            <a:scrgbClr r="0" g="0" b="0"/>
          </a:effectRef>
          <a:fontRef idx="minor"/>
        </p:style>
      </p:sp>
      <p:sp>
        <p:nvSpPr>
          <p:cNvPr id="986" name="AutoShape 1078"/>
          <p:cNvSpPr/>
          <p:nvPr/>
        </p:nvSpPr>
        <p:spPr>
          <a:xfrm>
            <a:off x="1184040" y="2971800"/>
            <a:ext cx="1546560" cy="3001320"/>
          </a:xfrm>
          <a:prstGeom prst="roundRect">
            <a:avLst>
              <a:gd name="adj" fmla="val 13745"/>
            </a:avLst>
          </a:prstGeom>
          <a:noFill/>
          <a:ln w="38100">
            <a:solidFill>
              <a:srgbClr val="434343"/>
            </a:solidFill>
            <a:round/>
          </a:ln>
        </p:spPr>
        <p:style>
          <a:lnRef idx="0">
            <a:scrgbClr r="0" g="0" b="0"/>
          </a:lnRef>
          <a:fillRef idx="0">
            <a:scrgbClr r="0" g="0" b="0"/>
          </a:fillRef>
          <a:effectRef idx="0">
            <a:scrgbClr r="0" g="0" b="0"/>
          </a:effectRef>
          <a:fontRef idx="minor"/>
        </p:style>
      </p:sp>
      <p:grpSp>
        <p:nvGrpSpPr>
          <p:cNvPr id="987" name="Group 1079"/>
          <p:cNvGrpSpPr/>
          <p:nvPr/>
        </p:nvGrpSpPr>
        <p:grpSpPr>
          <a:xfrm>
            <a:off x="1178640" y="1510200"/>
            <a:ext cx="6060240" cy="1478520"/>
            <a:chOff x="1178640" y="1510200"/>
            <a:chExt cx="6060240" cy="1478520"/>
          </a:xfrm>
        </p:grpSpPr>
        <p:sp>
          <p:nvSpPr>
            <p:cNvPr id="988" name="Rectangle 1080"/>
            <p:cNvSpPr/>
            <p:nvPr/>
          </p:nvSpPr>
          <p:spPr>
            <a:xfrm rot="3419400">
              <a:off x="1323000" y="1824480"/>
              <a:ext cx="1070640" cy="925920"/>
            </a:xfrm>
            <a:prstGeom prst="rect">
              <a:avLst/>
            </a:prstGeom>
            <a:gradFill rotWithShape="0">
              <a:gsLst>
                <a:gs pos="0">
                  <a:srgbClr val="FF0000"/>
                </a:gs>
                <a:gs pos="100000">
                  <a:srgbClr val="760000"/>
                </a:gs>
              </a:gsLst>
              <a:lin ang="8814000"/>
            </a:gradFill>
            <a:ln w="9525">
              <a:noFill/>
            </a:ln>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style>
            <a:lnRef idx="0">
              <a:scrgbClr r="0" g="0" b="0"/>
            </a:lnRef>
            <a:fillRef idx="0">
              <a:scrgbClr r="0" g="0" b="0"/>
            </a:fillRef>
            <a:effectRef idx="0">
              <a:scrgbClr r="0" g="0" b="0"/>
            </a:effectRef>
            <a:fontRef idx="minor"/>
          </p:style>
        </p:sp>
        <p:grpSp>
          <p:nvGrpSpPr>
            <p:cNvPr id="989" name="Group 1081"/>
            <p:cNvGrpSpPr/>
            <p:nvPr/>
          </p:nvGrpSpPr>
          <p:grpSpPr>
            <a:xfrm>
              <a:off x="2322000" y="1905840"/>
              <a:ext cx="860040" cy="152640"/>
              <a:chOff x="2322000" y="1905840"/>
              <a:chExt cx="860040" cy="152640"/>
            </a:xfrm>
          </p:grpSpPr>
          <p:sp>
            <p:nvSpPr>
              <p:cNvPr id="990" name="Oval 1082"/>
              <p:cNvSpPr/>
              <p:nvPr/>
            </p:nvSpPr>
            <p:spPr>
              <a:xfrm>
                <a:off x="2322000" y="1905840"/>
                <a:ext cx="144720" cy="151200"/>
              </a:xfrm>
              <a:prstGeom prst="ellipse">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sp>
            <p:nvSpPr>
              <p:cNvPr id="991" name="Rectangle 1083"/>
              <p:cNvSpPr/>
              <p:nvPr/>
            </p:nvSpPr>
            <p:spPr>
              <a:xfrm>
                <a:off x="2404440" y="1907280"/>
                <a:ext cx="712800" cy="151200"/>
              </a:xfrm>
              <a:prstGeom prst="rect">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sp>
            <p:nvSpPr>
              <p:cNvPr id="992" name="Oval 1084"/>
              <p:cNvSpPr/>
              <p:nvPr/>
            </p:nvSpPr>
            <p:spPr>
              <a:xfrm>
                <a:off x="3052080" y="1909800"/>
                <a:ext cx="129960" cy="145440"/>
              </a:xfrm>
              <a:prstGeom prst="ellipse">
                <a:avLst/>
              </a:prstGeom>
              <a:gradFill rotWithShape="0">
                <a:gsLst>
                  <a:gs pos="0">
                    <a:srgbClr val="767676"/>
                  </a:gs>
                  <a:gs pos="50000">
                    <a:srgbClr val="FFFFFF"/>
                  </a:gs>
                  <a:gs pos="100000">
                    <a:srgbClr val="767676"/>
                  </a:gs>
                </a:gsLst>
                <a:lin ang="5400000"/>
              </a:gradFill>
              <a:ln w="12700">
                <a:solidFill>
                  <a:srgbClr val="FFFFFF"/>
                </a:solidFill>
                <a:round/>
              </a:ln>
            </p:spPr>
            <p:style>
              <a:lnRef idx="0">
                <a:scrgbClr r="0" g="0" b="0"/>
              </a:lnRef>
              <a:fillRef idx="0">
                <a:scrgbClr r="0" g="0" b="0"/>
              </a:fillRef>
              <a:effectRef idx="0">
                <a:scrgbClr r="0" g="0" b="0"/>
              </a:effectRef>
              <a:fontRef idx="minor"/>
            </p:style>
          </p:sp>
          <p:sp>
            <p:nvSpPr>
              <p:cNvPr id="993" name="Oval 1085"/>
              <p:cNvSpPr/>
              <p:nvPr/>
            </p:nvSpPr>
            <p:spPr>
              <a:xfrm>
                <a:off x="3123720" y="1955520"/>
                <a:ext cx="36000" cy="43920"/>
              </a:xfrm>
              <a:prstGeom prst="ellipse">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grpSp>
        <p:sp>
          <p:nvSpPr>
            <p:cNvPr id="994" name="Rectangle 1086"/>
            <p:cNvSpPr/>
            <p:nvPr/>
          </p:nvSpPr>
          <p:spPr>
            <a:xfrm rot="3419400">
              <a:off x="2908800" y="1768320"/>
              <a:ext cx="1070640" cy="933120"/>
            </a:xfrm>
            <a:prstGeom prst="rect">
              <a:avLst/>
            </a:prstGeom>
            <a:gradFill rotWithShape="0">
              <a:gsLst>
                <a:gs pos="0">
                  <a:srgbClr val="FFCC00"/>
                </a:gs>
                <a:gs pos="100000">
                  <a:srgbClr val="765E00"/>
                </a:gs>
              </a:gsLst>
              <a:lin ang="8814000"/>
            </a:gradFill>
            <a:ln w="9525">
              <a:noFill/>
            </a:ln>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style>
            <a:lnRef idx="0">
              <a:scrgbClr r="0" g="0" b="0"/>
            </a:lnRef>
            <a:fillRef idx="0">
              <a:scrgbClr r="0" g="0" b="0"/>
            </a:fillRef>
            <a:effectRef idx="0">
              <a:scrgbClr r="0" g="0" b="0"/>
            </a:effectRef>
            <a:fontRef idx="minor"/>
          </p:style>
        </p:sp>
        <p:grpSp>
          <p:nvGrpSpPr>
            <p:cNvPr id="995" name="Group 1087"/>
            <p:cNvGrpSpPr/>
            <p:nvPr/>
          </p:nvGrpSpPr>
          <p:grpSpPr>
            <a:xfrm>
              <a:off x="3910680" y="1905840"/>
              <a:ext cx="860040" cy="152640"/>
              <a:chOff x="3910680" y="1905840"/>
              <a:chExt cx="860040" cy="152640"/>
            </a:xfrm>
          </p:grpSpPr>
          <p:sp>
            <p:nvSpPr>
              <p:cNvPr id="996" name="Oval 1088"/>
              <p:cNvSpPr/>
              <p:nvPr/>
            </p:nvSpPr>
            <p:spPr>
              <a:xfrm>
                <a:off x="3910680" y="1905840"/>
                <a:ext cx="144720" cy="151200"/>
              </a:xfrm>
              <a:prstGeom prst="ellipse">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sp>
            <p:nvSpPr>
              <p:cNvPr id="997" name="Rectangle 1089"/>
              <p:cNvSpPr/>
              <p:nvPr/>
            </p:nvSpPr>
            <p:spPr>
              <a:xfrm>
                <a:off x="3993480" y="1907280"/>
                <a:ext cx="712800" cy="151200"/>
              </a:xfrm>
              <a:prstGeom prst="rect">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sp>
            <p:nvSpPr>
              <p:cNvPr id="998" name="Oval 1090"/>
              <p:cNvSpPr/>
              <p:nvPr/>
            </p:nvSpPr>
            <p:spPr>
              <a:xfrm>
                <a:off x="4640760" y="1909800"/>
                <a:ext cx="129960" cy="145440"/>
              </a:xfrm>
              <a:prstGeom prst="ellipse">
                <a:avLst/>
              </a:prstGeom>
              <a:gradFill rotWithShape="0">
                <a:gsLst>
                  <a:gs pos="0">
                    <a:srgbClr val="767676"/>
                  </a:gs>
                  <a:gs pos="50000">
                    <a:srgbClr val="FFFFFF"/>
                  </a:gs>
                  <a:gs pos="100000">
                    <a:srgbClr val="767676"/>
                  </a:gs>
                </a:gsLst>
                <a:lin ang="5400000"/>
              </a:gradFill>
              <a:ln w="12700">
                <a:solidFill>
                  <a:srgbClr val="FFFFFF"/>
                </a:solidFill>
                <a:round/>
              </a:ln>
            </p:spPr>
            <p:style>
              <a:lnRef idx="0">
                <a:scrgbClr r="0" g="0" b="0"/>
              </a:lnRef>
              <a:fillRef idx="0">
                <a:scrgbClr r="0" g="0" b="0"/>
              </a:fillRef>
              <a:effectRef idx="0">
                <a:scrgbClr r="0" g="0" b="0"/>
              </a:effectRef>
              <a:fontRef idx="minor"/>
            </p:style>
          </p:sp>
          <p:sp>
            <p:nvSpPr>
              <p:cNvPr id="999" name="Oval 1091"/>
              <p:cNvSpPr/>
              <p:nvPr/>
            </p:nvSpPr>
            <p:spPr>
              <a:xfrm>
                <a:off x="4710600" y="1955520"/>
                <a:ext cx="36000" cy="43920"/>
              </a:xfrm>
              <a:prstGeom prst="ellipse">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grpSp>
        <p:sp>
          <p:nvSpPr>
            <p:cNvPr id="1000" name="Rectangle 1092"/>
            <p:cNvSpPr/>
            <p:nvPr/>
          </p:nvSpPr>
          <p:spPr>
            <a:xfrm rot="3419400">
              <a:off x="4431600" y="1748520"/>
              <a:ext cx="1070640" cy="931680"/>
            </a:xfrm>
            <a:prstGeom prst="rect">
              <a:avLst/>
            </a:prstGeom>
            <a:gradFill rotWithShape="0">
              <a:gsLst>
                <a:gs pos="0">
                  <a:srgbClr val="FF0000"/>
                </a:gs>
                <a:gs pos="100000">
                  <a:srgbClr val="760000"/>
                </a:gs>
              </a:gsLst>
              <a:lin ang="8814000"/>
            </a:gradFill>
            <a:ln w="9525">
              <a:noFill/>
            </a:ln>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style>
            <a:lnRef idx="0">
              <a:scrgbClr r="0" g="0" b="0"/>
            </a:lnRef>
            <a:fillRef idx="0">
              <a:scrgbClr r="0" g="0" b="0"/>
            </a:fillRef>
            <a:effectRef idx="0">
              <a:scrgbClr r="0" g="0" b="0"/>
            </a:effectRef>
            <a:fontRef idx="minor"/>
          </p:style>
        </p:sp>
        <p:grpSp>
          <p:nvGrpSpPr>
            <p:cNvPr id="1001" name="Group 1093"/>
            <p:cNvGrpSpPr/>
            <p:nvPr/>
          </p:nvGrpSpPr>
          <p:grpSpPr>
            <a:xfrm>
              <a:off x="5499360" y="1905840"/>
              <a:ext cx="1124640" cy="152640"/>
              <a:chOff x="5499360" y="1905840"/>
              <a:chExt cx="1124640" cy="152640"/>
            </a:xfrm>
          </p:grpSpPr>
          <p:sp>
            <p:nvSpPr>
              <p:cNvPr id="1002" name="Oval 1094"/>
              <p:cNvSpPr/>
              <p:nvPr/>
            </p:nvSpPr>
            <p:spPr>
              <a:xfrm>
                <a:off x="5499360" y="1905840"/>
                <a:ext cx="189360" cy="151200"/>
              </a:xfrm>
              <a:prstGeom prst="ellipse">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sp>
            <p:nvSpPr>
              <p:cNvPr id="1003" name="Rectangle 1095"/>
              <p:cNvSpPr/>
              <p:nvPr/>
            </p:nvSpPr>
            <p:spPr>
              <a:xfrm>
                <a:off x="5607720" y="1907280"/>
                <a:ext cx="932400" cy="151200"/>
              </a:xfrm>
              <a:prstGeom prst="rect">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sp>
            <p:nvSpPr>
              <p:cNvPr id="1004" name="Oval 1096"/>
              <p:cNvSpPr/>
              <p:nvPr/>
            </p:nvSpPr>
            <p:spPr>
              <a:xfrm>
                <a:off x="6454080" y="1909800"/>
                <a:ext cx="169920" cy="145440"/>
              </a:xfrm>
              <a:prstGeom prst="ellipse">
                <a:avLst/>
              </a:prstGeom>
              <a:gradFill rotWithShape="0">
                <a:gsLst>
                  <a:gs pos="0">
                    <a:srgbClr val="767676"/>
                  </a:gs>
                  <a:gs pos="50000">
                    <a:srgbClr val="FFFFFF"/>
                  </a:gs>
                  <a:gs pos="100000">
                    <a:srgbClr val="767676"/>
                  </a:gs>
                </a:gsLst>
                <a:lin ang="5400000"/>
              </a:gradFill>
              <a:ln w="12700">
                <a:solidFill>
                  <a:srgbClr val="FFFFFF"/>
                </a:solidFill>
                <a:round/>
              </a:ln>
            </p:spPr>
            <p:style>
              <a:lnRef idx="0">
                <a:scrgbClr r="0" g="0" b="0"/>
              </a:lnRef>
              <a:fillRef idx="0">
                <a:scrgbClr r="0" g="0" b="0"/>
              </a:fillRef>
              <a:effectRef idx="0">
                <a:scrgbClr r="0" g="0" b="0"/>
              </a:effectRef>
              <a:fontRef idx="minor"/>
            </p:style>
          </p:sp>
          <p:sp>
            <p:nvSpPr>
              <p:cNvPr id="1005" name="Oval 1097"/>
              <p:cNvSpPr/>
              <p:nvPr/>
            </p:nvSpPr>
            <p:spPr>
              <a:xfrm>
                <a:off x="6545520" y="1955520"/>
                <a:ext cx="47520" cy="43920"/>
              </a:xfrm>
              <a:prstGeom prst="ellipse">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grpSp>
        <p:sp>
          <p:nvSpPr>
            <p:cNvPr id="1006" name="Rectangle 1098"/>
            <p:cNvSpPr/>
            <p:nvPr/>
          </p:nvSpPr>
          <p:spPr>
            <a:xfrm rot="3419400">
              <a:off x="6023520" y="1748160"/>
              <a:ext cx="1070640" cy="925920"/>
            </a:xfrm>
            <a:prstGeom prst="rect">
              <a:avLst/>
            </a:prstGeom>
            <a:gradFill rotWithShape="0">
              <a:gsLst>
                <a:gs pos="0">
                  <a:srgbClr val="FFCC00"/>
                </a:gs>
                <a:gs pos="100000">
                  <a:srgbClr val="765E00"/>
                </a:gs>
              </a:gsLst>
              <a:lin ang="8814000"/>
            </a:gradFill>
            <a:ln w="9525">
              <a:noFill/>
            </a:ln>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style>
            <a:lnRef idx="0">
              <a:scrgbClr r="0" g="0" b="0"/>
            </a:lnRef>
            <a:fillRef idx="0">
              <a:scrgbClr r="0" g="0" b="0"/>
            </a:fillRef>
            <a:effectRef idx="0">
              <a:scrgbClr r="0" g="0" b="0"/>
            </a:effectRef>
            <a:fontRef idx="minor"/>
          </p:style>
        </p:sp>
      </p:grpSp>
      <p:sp>
        <p:nvSpPr>
          <p:cNvPr id="1007" name="Rectangle 1099"/>
          <p:cNvSpPr/>
          <p:nvPr/>
        </p:nvSpPr>
        <p:spPr>
          <a:xfrm>
            <a:off x="1336320" y="2057400"/>
            <a:ext cx="113040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zh-TW" sz="1800" b="1" strike="noStrike" spc="-1">
                <a:solidFill>
                  <a:srgbClr val="000000"/>
                </a:solidFill>
                <a:latin typeface="Arial"/>
                <a:ea typeface="標楷體"/>
              </a:rPr>
              <a:t>申誡二次</a:t>
            </a:r>
            <a:r>
              <a:rPr lang="en-US" sz="1800" b="0" strike="noStrike" spc="-1">
                <a:solidFill>
                  <a:srgbClr val="FFFFFF"/>
                </a:solidFill>
                <a:latin typeface="Arial"/>
                <a:ea typeface="新細明體"/>
              </a:rPr>
              <a:t> </a:t>
            </a:r>
            <a:endParaRPr lang="en-US" sz="1800" b="0" strike="noStrike" spc="-1">
              <a:latin typeface="Arial"/>
            </a:endParaRPr>
          </a:p>
        </p:txBody>
      </p:sp>
      <p:sp>
        <p:nvSpPr>
          <p:cNvPr id="1008" name="Rectangle 1100"/>
          <p:cNvSpPr/>
          <p:nvPr/>
        </p:nvSpPr>
        <p:spPr>
          <a:xfrm>
            <a:off x="3030840" y="2057400"/>
            <a:ext cx="1095120" cy="364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zh-TW" sz="1800" b="1" strike="noStrike" spc="-1">
                <a:solidFill>
                  <a:srgbClr val="000000"/>
                </a:solidFill>
                <a:latin typeface="Arial"/>
                <a:ea typeface="標楷體"/>
              </a:rPr>
              <a:t>記過一次</a:t>
            </a:r>
            <a:endParaRPr lang="en-US" sz="1800" b="0" strike="noStrike" spc="-1">
              <a:latin typeface="Arial"/>
            </a:endParaRPr>
          </a:p>
        </p:txBody>
      </p:sp>
      <p:sp>
        <p:nvSpPr>
          <p:cNvPr id="1009" name="Rectangle 1101"/>
          <p:cNvSpPr/>
          <p:nvPr/>
        </p:nvSpPr>
        <p:spPr>
          <a:xfrm>
            <a:off x="4548960" y="2071800"/>
            <a:ext cx="1095120" cy="364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zh-TW" sz="1800" b="1" strike="noStrike" spc="-1">
                <a:solidFill>
                  <a:srgbClr val="000000"/>
                </a:solidFill>
                <a:latin typeface="Arial"/>
                <a:ea typeface="標楷體"/>
              </a:rPr>
              <a:t>記過二次</a:t>
            </a:r>
            <a:endParaRPr lang="en-US" sz="1800" b="0" strike="noStrike" spc="-1">
              <a:latin typeface="Arial"/>
            </a:endParaRPr>
          </a:p>
        </p:txBody>
      </p:sp>
      <p:sp>
        <p:nvSpPr>
          <p:cNvPr id="1010" name="Rectangle 1102"/>
          <p:cNvSpPr/>
          <p:nvPr/>
        </p:nvSpPr>
        <p:spPr>
          <a:xfrm>
            <a:off x="6096240" y="2057400"/>
            <a:ext cx="1095120" cy="364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zh-TW" sz="1800" b="1" strike="noStrike" spc="-1">
                <a:solidFill>
                  <a:srgbClr val="000000"/>
                </a:solidFill>
                <a:latin typeface="Arial"/>
                <a:ea typeface="標楷體"/>
              </a:rPr>
              <a:t>記一大過</a:t>
            </a:r>
            <a:endParaRPr lang="en-US" sz="1800" b="0" strike="noStrike" spc="-1">
              <a:latin typeface="Arial"/>
            </a:endParaRPr>
          </a:p>
        </p:txBody>
      </p:sp>
      <p:sp>
        <p:nvSpPr>
          <p:cNvPr id="1011" name="Rectangle 1107"/>
          <p:cNvSpPr/>
          <p:nvPr/>
        </p:nvSpPr>
        <p:spPr>
          <a:xfrm>
            <a:off x="1336320" y="3186390"/>
            <a:ext cx="1265400" cy="1735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zh-TW" sz="1800" b="1" strike="noStrike" spc="-1" dirty="0">
                <a:solidFill>
                  <a:srgbClr val="000000"/>
                </a:solidFill>
                <a:latin typeface="標楷體"/>
                <a:ea typeface="標楷體"/>
              </a:rPr>
              <a:t>吐氣酒精濃度每公升</a:t>
            </a:r>
            <a:r>
              <a:rPr lang="en-US" sz="1800" b="1" strike="noStrike" spc="-1" dirty="0">
                <a:solidFill>
                  <a:srgbClr val="000000"/>
                </a:solidFill>
                <a:latin typeface="標楷體"/>
                <a:ea typeface="標楷體"/>
              </a:rPr>
              <a:t>0.01</a:t>
            </a:r>
            <a:r>
              <a:rPr lang="zh-TW" sz="1800" b="1" strike="noStrike" spc="-1" dirty="0">
                <a:solidFill>
                  <a:srgbClr val="000000"/>
                </a:solidFill>
                <a:latin typeface="標楷體"/>
                <a:ea typeface="標楷體"/>
              </a:rPr>
              <a:t>毫克以上未滿</a:t>
            </a:r>
            <a:r>
              <a:rPr lang="en-US" sz="1800" b="1" strike="noStrike" spc="-1" dirty="0">
                <a:solidFill>
                  <a:srgbClr val="000000"/>
                </a:solidFill>
                <a:latin typeface="標楷體"/>
                <a:ea typeface="標楷體"/>
              </a:rPr>
              <a:t>0.15</a:t>
            </a:r>
            <a:r>
              <a:rPr lang="zh-TW" sz="1800" b="1" strike="noStrike" spc="-1" dirty="0">
                <a:solidFill>
                  <a:srgbClr val="000000"/>
                </a:solidFill>
                <a:latin typeface="標楷體"/>
                <a:ea typeface="標楷體"/>
              </a:rPr>
              <a:t>毫克者</a:t>
            </a:r>
            <a:r>
              <a:rPr lang="en-US" sz="1800" b="0" strike="noStrike" spc="-1" dirty="0">
                <a:solidFill>
                  <a:srgbClr val="000000"/>
                </a:solidFill>
                <a:latin typeface="標楷體"/>
                <a:ea typeface="標楷體"/>
              </a:rPr>
              <a:t> </a:t>
            </a:r>
            <a:endParaRPr lang="en-US" sz="1800" b="0" strike="noStrike" spc="-1" dirty="0">
              <a:latin typeface="Arial"/>
            </a:endParaRPr>
          </a:p>
        </p:txBody>
      </p:sp>
      <p:sp>
        <p:nvSpPr>
          <p:cNvPr id="1012" name="Rectangle 1108"/>
          <p:cNvSpPr/>
          <p:nvPr/>
        </p:nvSpPr>
        <p:spPr>
          <a:xfrm>
            <a:off x="3019243" y="3153701"/>
            <a:ext cx="1265400" cy="1735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zh-TW" sz="1800" b="1" strike="noStrike" spc="-1" dirty="0">
                <a:solidFill>
                  <a:srgbClr val="000000"/>
                </a:solidFill>
                <a:latin typeface="標楷體"/>
                <a:ea typeface="標楷體"/>
              </a:rPr>
              <a:t>吐氣酒精濃度達每公升</a:t>
            </a:r>
            <a:r>
              <a:rPr lang="en-US" sz="1800" b="1" strike="noStrike" spc="-1" dirty="0">
                <a:solidFill>
                  <a:srgbClr val="000000"/>
                </a:solidFill>
                <a:latin typeface="標楷體"/>
                <a:ea typeface="標楷體"/>
              </a:rPr>
              <a:t>0.15</a:t>
            </a:r>
            <a:r>
              <a:rPr lang="zh-TW" sz="1800" b="1" strike="noStrike" spc="-1" dirty="0">
                <a:solidFill>
                  <a:srgbClr val="000000"/>
                </a:solidFill>
                <a:latin typeface="標楷體"/>
                <a:ea typeface="標楷體"/>
              </a:rPr>
              <a:t>毫克以上未滿</a:t>
            </a:r>
            <a:r>
              <a:rPr lang="en-US" sz="1800" b="1" strike="noStrike" spc="-1" dirty="0">
                <a:solidFill>
                  <a:srgbClr val="000000"/>
                </a:solidFill>
                <a:latin typeface="標楷體"/>
                <a:ea typeface="標楷體"/>
              </a:rPr>
              <a:t>0.25</a:t>
            </a:r>
            <a:r>
              <a:rPr lang="zh-TW" sz="1800" b="1" strike="noStrike" spc="-1" dirty="0">
                <a:solidFill>
                  <a:srgbClr val="000000"/>
                </a:solidFill>
                <a:latin typeface="標楷體"/>
                <a:ea typeface="標楷體"/>
              </a:rPr>
              <a:t>毫克者</a:t>
            </a:r>
            <a:r>
              <a:rPr lang="en-US" sz="1800" b="0" strike="noStrike" spc="-1" dirty="0">
                <a:solidFill>
                  <a:srgbClr val="000000"/>
                </a:solidFill>
                <a:latin typeface="Arial"/>
                <a:ea typeface="新細明體"/>
              </a:rPr>
              <a:t> </a:t>
            </a:r>
            <a:endParaRPr lang="en-US" sz="1800" b="0" strike="noStrike" spc="-1" dirty="0">
              <a:latin typeface="Arial"/>
            </a:endParaRPr>
          </a:p>
        </p:txBody>
      </p:sp>
      <p:sp>
        <p:nvSpPr>
          <p:cNvPr id="1013" name="Rectangle 1109"/>
          <p:cNvSpPr/>
          <p:nvPr/>
        </p:nvSpPr>
        <p:spPr>
          <a:xfrm>
            <a:off x="4548960" y="3171341"/>
            <a:ext cx="1330018" cy="147587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zh-TW" sz="1800" b="1" strike="noStrike" spc="-1" dirty="0">
                <a:solidFill>
                  <a:srgbClr val="000000"/>
                </a:solidFill>
                <a:latin typeface="標楷體"/>
                <a:ea typeface="標楷體"/>
              </a:rPr>
              <a:t>吐氣酒精濃</a:t>
            </a:r>
            <a:endParaRPr lang="en-US" sz="1800" b="0" strike="noStrike" spc="-1" dirty="0">
              <a:latin typeface="Arial"/>
            </a:endParaRPr>
          </a:p>
          <a:p>
            <a:pPr>
              <a:lnSpc>
                <a:spcPct val="100000"/>
              </a:lnSpc>
              <a:buNone/>
            </a:pPr>
            <a:r>
              <a:rPr lang="zh-TW" sz="1800" b="1" strike="noStrike" spc="-1" dirty="0">
                <a:solidFill>
                  <a:srgbClr val="000000"/>
                </a:solidFill>
                <a:latin typeface="標楷體"/>
                <a:ea typeface="標楷體"/>
              </a:rPr>
              <a:t>度達每公升</a:t>
            </a:r>
            <a:endParaRPr lang="en-US" sz="1800" b="0" strike="noStrike" spc="-1" dirty="0">
              <a:latin typeface="Arial"/>
            </a:endParaRPr>
          </a:p>
          <a:p>
            <a:pPr>
              <a:lnSpc>
                <a:spcPct val="100000"/>
              </a:lnSpc>
              <a:buNone/>
            </a:pPr>
            <a:r>
              <a:rPr lang="en-US" sz="1800" b="1" strike="noStrike" spc="-1" dirty="0">
                <a:solidFill>
                  <a:srgbClr val="000000"/>
                </a:solidFill>
                <a:latin typeface="標楷體"/>
                <a:ea typeface="標楷體"/>
              </a:rPr>
              <a:t>0.25</a:t>
            </a:r>
            <a:r>
              <a:rPr lang="zh-TW" sz="1800" b="1" strike="noStrike" spc="-1" dirty="0">
                <a:solidFill>
                  <a:srgbClr val="000000"/>
                </a:solidFill>
                <a:latin typeface="標楷體"/>
                <a:ea typeface="標楷體"/>
              </a:rPr>
              <a:t>毫克以</a:t>
            </a:r>
            <a:endParaRPr lang="en-US" sz="1800" b="0" strike="noStrike" spc="-1" dirty="0">
              <a:latin typeface="Arial"/>
            </a:endParaRPr>
          </a:p>
          <a:p>
            <a:pPr>
              <a:lnSpc>
                <a:spcPct val="100000"/>
              </a:lnSpc>
              <a:buNone/>
            </a:pPr>
            <a:r>
              <a:rPr lang="zh-TW" sz="1800" b="1" strike="noStrike" spc="-1" dirty="0">
                <a:solidFill>
                  <a:srgbClr val="000000"/>
                </a:solidFill>
                <a:latin typeface="標楷體"/>
                <a:ea typeface="標楷體"/>
              </a:rPr>
              <a:t>上未滿</a:t>
            </a:r>
            <a:r>
              <a:rPr lang="en-US" sz="1800" b="1" strike="noStrike" spc="-1" dirty="0">
                <a:solidFill>
                  <a:srgbClr val="000000"/>
                </a:solidFill>
                <a:latin typeface="標楷體"/>
                <a:ea typeface="標楷體"/>
              </a:rPr>
              <a:t>0.4</a:t>
            </a:r>
            <a:endParaRPr lang="en-US" sz="1800" b="0" strike="noStrike" spc="-1" dirty="0">
              <a:latin typeface="Arial"/>
            </a:endParaRPr>
          </a:p>
          <a:p>
            <a:pPr>
              <a:lnSpc>
                <a:spcPct val="100000"/>
              </a:lnSpc>
              <a:buNone/>
            </a:pPr>
            <a:r>
              <a:rPr lang="zh-TW" sz="1800" b="1" strike="noStrike" spc="-1" dirty="0">
                <a:solidFill>
                  <a:srgbClr val="000000"/>
                </a:solidFill>
                <a:latin typeface="標楷體"/>
                <a:ea typeface="標楷體"/>
              </a:rPr>
              <a:t>毫克者</a:t>
            </a:r>
            <a:endParaRPr lang="en-US" sz="1800" b="0" strike="noStrike" spc="-1" dirty="0">
              <a:latin typeface="Arial"/>
            </a:endParaRPr>
          </a:p>
        </p:txBody>
      </p:sp>
      <p:sp>
        <p:nvSpPr>
          <p:cNvPr id="1014" name="Rectangle 1110"/>
          <p:cNvSpPr/>
          <p:nvPr/>
        </p:nvSpPr>
        <p:spPr>
          <a:xfrm>
            <a:off x="6096240" y="3133440"/>
            <a:ext cx="1323720" cy="1187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zh-TW" sz="1800" b="1" strike="noStrike" spc="-1" dirty="0">
                <a:solidFill>
                  <a:srgbClr val="000000"/>
                </a:solidFill>
                <a:latin typeface="標楷體"/>
                <a:ea typeface="標楷體"/>
              </a:rPr>
              <a:t>吐氣酒精濃</a:t>
            </a:r>
            <a:endParaRPr lang="en-US" sz="1800" b="0" strike="noStrike" spc="-1" dirty="0">
              <a:latin typeface="Arial"/>
            </a:endParaRPr>
          </a:p>
          <a:p>
            <a:pPr>
              <a:lnSpc>
                <a:spcPct val="100000"/>
              </a:lnSpc>
              <a:buNone/>
            </a:pPr>
            <a:r>
              <a:rPr lang="zh-TW" sz="1800" b="1" strike="noStrike" spc="-1" dirty="0">
                <a:solidFill>
                  <a:srgbClr val="000000"/>
                </a:solidFill>
                <a:latin typeface="標楷體"/>
                <a:ea typeface="標楷體"/>
              </a:rPr>
              <a:t>度達每公升</a:t>
            </a:r>
            <a:endParaRPr lang="en-US" sz="1800" b="0" strike="noStrike" spc="-1" dirty="0">
              <a:latin typeface="Arial"/>
            </a:endParaRPr>
          </a:p>
          <a:p>
            <a:pPr>
              <a:lnSpc>
                <a:spcPct val="100000"/>
              </a:lnSpc>
              <a:buNone/>
            </a:pPr>
            <a:r>
              <a:rPr lang="en-US" sz="1800" b="1" strike="noStrike" spc="-1" dirty="0">
                <a:solidFill>
                  <a:srgbClr val="000000"/>
                </a:solidFill>
                <a:latin typeface="標楷體"/>
                <a:ea typeface="標楷體"/>
              </a:rPr>
              <a:t>0.4</a:t>
            </a:r>
            <a:r>
              <a:rPr lang="zh-TW" sz="1800" b="1" strike="noStrike" spc="-1" dirty="0">
                <a:solidFill>
                  <a:srgbClr val="000000"/>
                </a:solidFill>
                <a:latin typeface="標楷體"/>
                <a:ea typeface="標楷體"/>
              </a:rPr>
              <a:t>毫克</a:t>
            </a:r>
            <a:endParaRPr lang="en-US" sz="1800" b="0" strike="noStrike" spc="-1" dirty="0">
              <a:latin typeface="Arial"/>
            </a:endParaRPr>
          </a:p>
          <a:p>
            <a:pPr>
              <a:lnSpc>
                <a:spcPct val="100000"/>
              </a:lnSpc>
              <a:buNone/>
            </a:pPr>
            <a:r>
              <a:rPr lang="zh-TW" sz="1800" b="1" strike="noStrike" spc="-1" dirty="0">
                <a:solidFill>
                  <a:srgbClr val="000000"/>
                </a:solidFill>
                <a:latin typeface="標楷體"/>
                <a:ea typeface="標楷體"/>
              </a:rPr>
              <a:t>以上者</a:t>
            </a:r>
            <a:r>
              <a:rPr lang="en-US" sz="1800" b="0" strike="noStrike" spc="-1" dirty="0">
                <a:solidFill>
                  <a:srgbClr val="000000"/>
                </a:solidFill>
                <a:latin typeface="Arial"/>
                <a:ea typeface="新細明體"/>
              </a:rPr>
              <a:t> </a:t>
            </a:r>
            <a:endParaRPr lang="en-US" sz="1800" b="0" strike="noStrike" spc="-1" dirty="0">
              <a:latin typeface="Arial"/>
            </a:endParaRPr>
          </a:p>
        </p:txBody>
      </p:sp>
      <p:sp>
        <p:nvSpPr>
          <p:cNvPr id="1015" name="AutoShape 1111"/>
          <p:cNvSpPr/>
          <p:nvPr/>
        </p:nvSpPr>
        <p:spPr>
          <a:xfrm>
            <a:off x="1125360" y="5638680"/>
            <a:ext cx="6540840" cy="990000"/>
          </a:xfrm>
          <a:prstGeom prst="roundRect">
            <a:avLst>
              <a:gd name="adj" fmla="val 16667"/>
            </a:avLst>
          </a:prstGeom>
          <a:pattFill prst="openDmnd">
            <a:fgClr>
              <a:srgbClr val="99CC00"/>
            </a:fgClr>
            <a:bgClr>
              <a:srgbClr val="FFFFFF"/>
            </a:bgClr>
          </a:pattFill>
          <a:ln w="9525">
            <a:solidFill>
              <a:srgbClr val="FFFFFF"/>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buNone/>
            </a:pPr>
            <a:r>
              <a:rPr lang="en-US" sz="1800" b="1" strike="noStrike" spc="-1">
                <a:solidFill>
                  <a:srgbClr val="000000"/>
                </a:solidFill>
                <a:latin typeface="標楷體"/>
                <a:ea typeface="標楷體"/>
              </a:rPr>
              <a:t>1.</a:t>
            </a:r>
            <a:r>
              <a:rPr lang="zh-TW" sz="1800" b="1" strike="noStrike" spc="-1">
                <a:solidFill>
                  <a:srgbClr val="000000"/>
                </a:solidFill>
                <a:latin typeface="標楷體"/>
                <a:ea typeface="標楷體"/>
              </a:rPr>
              <a:t>酒駕經取締未於事發後一週內主動告知服務機關人事單位</a:t>
            </a:r>
            <a:endParaRPr lang="en-US" sz="1800" b="0" strike="noStrike" spc="-1">
              <a:latin typeface="Arial"/>
            </a:endParaRPr>
          </a:p>
          <a:p>
            <a:pPr>
              <a:lnSpc>
                <a:spcPct val="100000"/>
              </a:lnSpc>
              <a:buNone/>
            </a:pPr>
            <a:r>
              <a:rPr lang="en-US" sz="1800" b="1" strike="noStrike" spc="-1">
                <a:solidFill>
                  <a:srgbClr val="000000"/>
                </a:solidFill>
                <a:latin typeface="標楷體"/>
                <a:ea typeface="標楷體"/>
              </a:rPr>
              <a:t>2.</a:t>
            </a:r>
            <a:r>
              <a:rPr lang="zh-TW" sz="1800" b="1" strike="noStrike" spc="-1">
                <a:solidFill>
                  <a:srgbClr val="000000"/>
                </a:solidFill>
                <a:latin typeface="標楷體"/>
                <a:ea typeface="標楷體"/>
              </a:rPr>
              <a:t>酒駕肇事 </a:t>
            </a:r>
            <a:endParaRPr lang="en-US" sz="1800" b="0" strike="noStrike" spc="-1">
              <a:latin typeface="Arial"/>
            </a:endParaRPr>
          </a:p>
          <a:p>
            <a:pPr>
              <a:lnSpc>
                <a:spcPct val="100000"/>
              </a:lnSpc>
              <a:buNone/>
            </a:pPr>
            <a:r>
              <a:rPr lang="en-US" sz="1800" b="1" strike="noStrike" spc="-1">
                <a:solidFill>
                  <a:srgbClr val="000000"/>
                </a:solidFill>
                <a:latin typeface="標楷體"/>
                <a:ea typeface="標楷體"/>
              </a:rPr>
              <a:t>3.</a:t>
            </a:r>
            <a:r>
              <a:rPr lang="zh-TW" sz="1800" b="1" strike="noStrike" spc="-1">
                <a:solidFill>
                  <a:srgbClr val="000000"/>
                </a:solidFill>
                <a:latin typeface="Calibri"/>
                <a:ea typeface="標楷體"/>
              </a:rPr>
              <a:t>累犯</a:t>
            </a:r>
            <a:r>
              <a:rPr lang="en-US" sz="1800" b="1" strike="noStrike" spc="-1">
                <a:solidFill>
                  <a:srgbClr val="000000"/>
                </a:solidFill>
                <a:latin typeface="標楷體"/>
                <a:ea typeface="標楷體"/>
              </a:rPr>
              <a:t> </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 name="PlaceHolder 1"/>
          <p:cNvSpPr>
            <a:spLocks noGrp="1"/>
          </p:cNvSpPr>
          <p:nvPr>
            <p:ph type="title"/>
          </p:nvPr>
        </p:nvSpPr>
        <p:spPr>
          <a:xfrm>
            <a:off x="301680" y="609480"/>
            <a:ext cx="8539920" cy="1142280"/>
          </a:xfrm>
          <a:prstGeom prst="rect">
            <a:avLst/>
          </a:prstGeom>
          <a:noFill/>
          <a:ln w="0">
            <a:noFill/>
          </a:ln>
        </p:spPr>
        <p:txBody>
          <a:bodyPr lIns="90000" tIns="45000" rIns="90000" bIns="45000" numCol="1" spcCol="0" anchor="ctr">
            <a:noAutofit/>
          </a:bodyPr>
          <a:lstStyle/>
          <a:p>
            <a:pPr algn="ctr">
              <a:lnSpc>
                <a:spcPct val="100000"/>
              </a:lnSpc>
              <a:buNone/>
            </a:pPr>
            <a:r>
              <a:rPr lang="zh-TW" sz="4200" b="1" strike="noStrike" spc="-1">
                <a:solidFill>
                  <a:srgbClr val="003399"/>
                </a:solidFill>
                <a:latin typeface="標楷體"/>
                <a:ea typeface="標楷體"/>
              </a:rPr>
              <a:t>公務人員責任</a:t>
            </a:r>
            <a:r>
              <a:rPr lang="en-US" sz="4200" b="1" strike="noStrike" spc="-1">
                <a:solidFill>
                  <a:srgbClr val="003399"/>
                </a:solidFill>
                <a:latin typeface="標楷體"/>
                <a:ea typeface="標楷體"/>
              </a:rPr>
              <a:t>-</a:t>
            </a:r>
            <a:r>
              <a:rPr lang="zh-TW" sz="4200" b="1" i="1" strike="noStrike" spc="-1">
                <a:solidFill>
                  <a:srgbClr val="003399"/>
                </a:solidFill>
                <a:latin typeface="標楷體"/>
                <a:ea typeface="標楷體"/>
              </a:rPr>
              <a:t>刑事責任</a:t>
            </a:r>
            <a:endParaRPr lang="en-US" sz="4200" b="0" strike="noStrike" spc="-1">
              <a:latin typeface="Arial"/>
            </a:endParaRPr>
          </a:p>
        </p:txBody>
      </p:sp>
      <p:sp>
        <p:nvSpPr>
          <p:cNvPr id="1017" name="PlaceHolder 2"/>
          <p:cNvSpPr>
            <a:spLocks noGrp="1"/>
          </p:cNvSpPr>
          <p:nvPr>
            <p:ph/>
          </p:nvPr>
        </p:nvSpPr>
        <p:spPr>
          <a:xfrm>
            <a:off x="984600" y="1828800"/>
            <a:ext cx="7806960" cy="4114080"/>
          </a:xfrm>
          <a:prstGeom prst="rect">
            <a:avLst/>
          </a:prstGeom>
          <a:noFill/>
          <a:ln w="0">
            <a:noFill/>
          </a:ln>
        </p:spPr>
        <p:txBody>
          <a:bodyPr lIns="90000" tIns="45000" rIns="90000" bIns="45000" numCol="1" spcCol="0" anchor="t">
            <a:noAutofit/>
          </a:bodyPr>
          <a:lstStyle/>
          <a:p>
            <a:pPr marL="343080" indent="-343080">
              <a:lnSpc>
                <a:spcPct val="90000"/>
              </a:lnSpc>
              <a:spcBef>
                <a:spcPts val="641"/>
              </a:spcBef>
              <a:buNone/>
              <a:tabLst>
                <a:tab pos="0" algn="l"/>
              </a:tabLst>
            </a:pPr>
            <a:r>
              <a:rPr lang="en-US" sz="2800" b="1" strike="noStrike" spc="-1">
                <a:solidFill>
                  <a:srgbClr val="007A77"/>
                </a:solidFill>
                <a:latin typeface="標楷體"/>
                <a:ea typeface="標楷體"/>
              </a:rPr>
              <a:t>  </a:t>
            </a:r>
            <a:r>
              <a:rPr lang="zh-TW" sz="3200" b="1" strike="noStrike" spc="-1">
                <a:solidFill>
                  <a:srgbClr val="007A77"/>
                </a:solidFill>
                <a:latin typeface="標楷體"/>
                <a:ea typeface="標楷體"/>
              </a:rPr>
              <a:t>公務人員之行為觸犯刑法規定時所負之責任，謂之刑事責任。</a:t>
            </a:r>
            <a:r>
              <a:rPr lang="en-US" sz="2800" b="1" strike="noStrike" spc="-1">
                <a:solidFill>
                  <a:srgbClr val="007A77"/>
                </a:solidFill>
                <a:latin typeface="標楷體"/>
                <a:ea typeface="標楷體"/>
              </a:rPr>
              <a:t> </a:t>
            </a:r>
            <a:endParaRPr lang="en-US" sz="2800" b="0" strike="noStrike" spc="-1">
              <a:latin typeface="Arial"/>
            </a:endParaRPr>
          </a:p>
          <a:p>
            <a:pPr marL="343080" indent="-343080">
              <a:lnSpc>
                <a:spcPct val="90000"/>
              </a:lnSpc>
              <a:spcBef>
                <a:spcPts val="561"/>
              </a:spcBef>
              <a:buClr>
                <a:srgbClr val="CC3300"/>
              </a:buClr>
              <a:buSzPct val="85000"/>
              <a:buFont typeface="Wingdings 2" charset="2"/>
              <a:buChar char=""/>
              <a:tabLst>
                <a:tab pos="0" algn="l"/>
              </a:tabLst>
            </a:pPr>
            <a:r>
              <a:rPr lang="zh-TW" sz="2800" b="0" strike="noStrike" spc="-1">
                <a:solidFill>
                  <a:srgbClr val="007A77"/>
                </a:solidFill>
                <a:latin typeface="標楷體"/>
                <a:ea typeface="標楷體"/>
              </a:rPr>
              <a:t>職務犯：以</a:t>
            </a:r>
            <a:r>
              <a:rPr lang="zh-TW" sz="2800" b="1" strike="noStrike" spc="-1">
                <a:solidFill>
                  <a:srgbClr val="007A77"/>
                </a:solidFill>
                <a:latin typeface="標楷體"/>
                <a:ea typeface="標楷體"/>
              </a:rPr>
              <a:t>公務人員身分</a:t>
            </a:r>
            <a:r>
              <a:rPr lang="zh-TW" sz="2800" b="0" strike="noStrike" spc="-1">
                <a:solidFill>
                  <a:srgbClr val="007A77"/>
                </a:solidFill>
                <a:latin typeface="標楷體"/>
                <a:ea typeface="標楷體"/>
              </a:rPr>
              <a:t>所為之犯罪，如濫用職權行為、貪污賄賂行為。 </a:t>
            </a:r>
            <a:endParaRPr lang="en-US" sz="2800" b="0" strike="noStrike" spc="-1">
              <a:latin typeface="Arial"/>
            </a:endParaRPr>
          </a:p>
          <a:p>
            <a:pPr marL="343080" indent="-343080">
              <a:lnSpc>
                <a:spcPct val="90000"/>
              </a:lnSpc>
              <a:spcBef>
                <a:spcPts val="561"/>
              </a:spcBef>
              <a:buClr>
                <a:srgbClr val="CC3300"/>
              </a:buClr>
              <a:buSzPct val="85000"/>
              <a:buFont typeface="Wingdings 2" charset="2"/>
              <a:buChar char=""/>
              <a:tabLst>
                <a:tab pos="0" algn="l"/>
              </a:tabLst>
            </a:pPr>
            <a:r>
              <a:rPr lang="zh-TW" sz="2800" b="0" strike="noStrike" spc="-1">
                <a:solidFill>
                  <a:srgbClr val="007A77"/>
                </a:solidFill>
                <a:latin typeface="標楷體"/>
                <a:ea typeface="標楷體"/>
              </a:rPr>
              <a:t>準職務犯：</a:t>
            </a:r>
            <a:r>
              <a:rPr lang="zh-TW" sz="2800" b="1" strike="noStrike" spc="-1">
                <a:solidFill>
                  <a:srgbClr val="007A77"/>
                </a:solidFill>
                <a:latin typeface="標楷體"/>
                <a:ea typeface="標楷體"/>
              </a:rPr>
              <a:t>一般人民</a:t>
            </a:r>
            <a:r>
              <a:rPr lang="zh-TW" sz="2800" b="0" strike="noStrike" spc="-1">
                <a:solidFill>
                  <a:srgbClr val="007A77"/>
                </a:solidFill>
                <a:latin typeface="標楷體"/>
                <a:ea typeface="標楷體"/>
              </a:rPr>
              <a:t>均可為之犯罪，而公務員觸犯時，特予</a:t>
            </a:r>
            <a:r>
              <a:rPr lang="zh-TW" sz="2800" b="1" strike="noStrike" spc="-1">
                <a:solidFill>
                  <a:srgbClr val="007A77"/>
                </a:solidFill>
                <a:latin typeface="標楷體"/>
                <a:ea typeface="標楷體"/>
              </a:rPr>
              <a:t>加重</a:t>
            </a:r>
            <a:r>
              <a:rPr lang="zh-TW" sz="2800" b="0" strike="noStrike" spc="-1">
                <a:solidFill>
                  <a:srgbClr val="007A77"/>
                </a:solidFill>
                <a:latin typeface="標楷體"/>
                <a:ea typeface="標楷體"/>
              </a:rPr>
              <a:t>其刑，</a:t>
            </a:r>
            <a:r>
              <a:rPr lang="zh-TW" sz="2800" b="0" strike="noStrike" spc="-1">
                <a:solidFill>
                  <a:srgbClr val="FF0000"/>
                </a:solidFill>
                <a:latin typeface="標楷體"/>
                <a:ea typeface="標楷體"/>
              </a:rPr>
              <a:t>如刑法第</a:t>
            </a:r>
            <a:r>
              <a:rPr lang="en-US" sz="2800" b="0" strike="noStrike" spc="-1">
                <a:solidFill>
                  <a:srgbClr val="FF0000"/>
                </a:solidFill>
                <a:latin typeface="標楷體"/>
                <a:ea typeface="標楷體"/>
              </a:rPr>
              <a:t>134</a:t>
            </a:r>
            <a:r>
              <a:rPr lang="zh-TW" sz="2800" b="0" strike="noStrike" spc="-1">
                <a:solidFill>
                  <a:srgbClr val="FF0000"/>
                </a:solidFill>
                <a:latin typeface="標楷體"/>
                <a:ea typeface="標楷體"/>
              </a:rPr>
              <a:t>條規定：公務員假借職務上之權力、機會或方法，以故意犯本章以外各罪者，加重其刑至二分之一。</a:t>
            </a:r>
            <a:r>
              <a:rPr lang="zh-TW" sz="2800" b="0" strike="noStrike" spc="-1">
                <a:solidFill>
                  <a:srgbClr val="007A77"/>
                </a:solidFill>
                <a:latin typeface="標楷體"/>
                <a:ea typeface="標楷體"/>
              </a:rPr>
              <a:t>但因公務員之身分已特別規定其刑者，不在此限。</a:t>
            </a:r>
            <a:endParaRPr lang="en-US" sz="2800" b="0" strike="noStrike" spc="-1">
              <a:latin typeface="Arial"/>
            </a:endParaRP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 name="PlaceHolder 1"/>
          <p:cNvSpPr>
            <a:spLocks noGrp="1"/>
          </p:cNvSpPr>
          <p:nvPr>
            <p:ph type="title"/>
          </p:nvPr>
        </p:nvSpPr>
        <p:spPr>
          <a:xfrm>
            <a:off x="1370160" y="301680"/>
            <a:ext cx="7313040" cy="1142280"/>
          </a:xfrm>
          <a:prstGeom prst="rect">
            <a:avLst/>
          </a:prstGeom>
          <a:noFill/>
          <a:ln w="0">
            <a:noFill/>
          </a:ln>
        </p:spPr>
        <p:txBody>
          <a:bodyPr lIns="90000" tIns="45000" rIns="90000" bIns="45000" numCol="1" spcCol="0" anchor="b">
            <a:noAutofit/>
          </a:bodyPr>
          <a:lstStyle/>
          <a:p>
            <a:pPr>
              <a:lnSpc>
                <a:spcPct val="100000"/>
              </a:lnSpc>
              <a:buNone/>
            </a:pPr>
            <a:r>
              <a:rPr lang="zh-TW" sz="4200" b="1" strike="noStrike" spc="-1">
                <a:solidFill>
                  <a:srgbClr val="FF0000"/>
                </a:solidFill>
                <a:latin typeface="標楷體"/>
                <a:ea typeface="標楷體"/>
              </a:rPr>
              <a:t>公務人員責任</a:t>
            </a:r>
            <a:r>
              <a:rPr lang="en-US" sz="4200" b="1" strike="noStrike" spc="-1">
                <a:solidFill>
                  <a:srgbClr val="FF0000"/>
                </a:solidFill>
                <a:latin typeface="標楷體"/>
                <a:ea typeface="標楷體"/>
              </a:rPr>
              <a:t>-</a:t>
            </a:r>
            <a:r>
              <a:rPr lang="zh-TW" sz="4200" b="1" i="1" strike="noStrike" spc="-1">
                <a:solidFill>
                  <a:srgbClr val="FF0000"/>
                </a:solidFill>
                <a:latin typeface="標楷體"/>
                <a:ea typeface="標楷體"/>
              </a:rPr>
              <a:t>民事責任</a:t>
            </a:r>
            <a:endParaRPr lang="en-US" sz="4200" b="0" strike="noStrike" spc="-1">
              <a:latin typeface="Arial"/>
            </a:endParaRPr>
          </a:p>
        </p:txBody>
      </p:sp>
      <p:sp>
        <p:nvSpPr>
          <p:cNvPr id="1019" name="PlaceHolder 2"/>
          <p:cNvSpPr>
            <a:spLocks noGrp="1"/>
          </p:cNvSpPr>
          <p:nvPr>
            <p:ph/>
          </p:nvPr>
        </p:nvSpPr>
        <p:spPr>
          <a:xfrm>
            <a:off x="914400" y="1600200"/>
            <a:ext cx="7313040" cy="4496760"/>
          </a:xfrm>
          <a:prstGeom prst="rect">
            <a:avLst/>
          </a:prstGeom>
          <a:noFill/>
          <a:ln w="0">
            <a:noFill/>
          </a:ln>
        </p:spPr>
        <p:txBody>
          <a:bodyPr lIns="90000" tIns="45000" rIns="90000" bIns="45000" numCol="1" spcCol="0" anchor="t">
            <a:noAutofit/>
          </a:bodyPr>
          <a:lstStyle/>
          <a:p>
            <a:pPr marL="343080" indent="-343080">
              <a:lnSpc>
                <a:spcPct val="90000"/>
              </a:lnSpc>
              <a:buNone/>
              <a:tabLst>
                <a:tab pos="0" algn="l"/>
              </a:tabLst>
            </a:pPr>
            <a:r>
              <a:rPr lang="en-US" sz="2800" b="1" strike="noStrike" spc="-1">
                <a:solidFill>
                  <a:srgbClr val="000000"/>
                </a:solidFill>
                <a:latin typeface="標楷體"/>
                <a:ea typeface="標楷體"/>
              </a:rPr>
              <a:t>  </a:t>
            </a:r>
            <a:r>
              <a:rPr lang="zh-TW" sz="2800" b="1" strike="noStrike" spc="-1">
                <a:solidFill>
                  <a:srgbClr val="000000"/>
                </a:solidFill>
                <a:latin typeface="標楷體"/>
                <a:ea typeface="標楷體"/>
              </a:rPr>
              <a:t>公務人員於執行職務之際，因故意或過失，違法侵害他人之權利時，應負損害賠償責任，謂之民事責任。</a:t>
            </a:r>
            <a:r>
              <a:rPr lang="en-US" sz="2800" b="0" strike="noStrike" spc="-1">
                <a:solidFill>
                  <a:srgbClr val="000000"/>
                </a:solidFill>
                <a:latin typeface="標楷體"/>
                <a:ea typeface="標楷體"/>
              </a:rPr>
              <a:t> </a:t>
            </a:r>
            <a:endParaRPr lang="en-US" sz="2800" b="0" strike="noStrike" spc="-1">
              <a:latin typeface="Arial"/>
            </a:endParaRPr>
          </a:p>
          <a:p>
            <a:pPr marL="343080" indent="-343080">
              <a:lnSpc>
                <a:spcPct val="90000"/>
              </a:lnSpc>
              <a:spcBef>
                <a:spcPts val="561"/>
              </a:spcBef>
              <a:buClr>
                <a:srgbClr val="CC3300"/>
              </a:buClr>
              <a:buSzPct val="85000"/>
              <a:buFont typeface="Wingdings 2" charset="2"/>
              <a:buChar char=""/>
              <a:tabLst>
                <a:tab pos="0" algn="l"/>
              </a:tabLst>
            </a:pPr>
            <a:r>
              <a:rPr lang="zh-TW" sz="2800" b="0" strike="noStrike" spc="-1">
                <a:solidFill>
                  <a:srgbClr val="000000"/>
                </a:solidFill>
                <a:latin typeface="標楷體"/>
                <a:ea typeface="標楷體"/>
              </a:rPr>
              <a:t>民法第</a:t>
            </a:r>
            <a:r>
              <a:rPr lang="en-US" sz="2800" b="0" strike="noStrike" spc="-1">
                <a:solidFill>
                  <a:srgbClr val="000000"/>
                </a:solidFill>
                <a:latin typeface="標楷體"/>
                <a:ea typeface="標楷體"/>
              </a:rPr>
              <a:t>186</a:t>
            </a:r>
            <a:r>
              <a:rPr lang="zh-TW" sz="2800" b="0" strike="noStrike" spc="-1">
                <a:solidFill>
                  <a:srgbClr val="000000"/>
                </a:solidFill>
                <a:latin typeface="標楷體"/>
                <a:ea typeface="標楷體"/>
              </a:rPr>
              <a:t>條：公務員因故意違背對於第三人應執行之職務，致第三人受損害者，負賠償責任。 </a:t>
            </a:r>
            <a:endParaRPr lang="en-US" sz="2800" b="0" strike="noStrike" spc="-1">
              <a:latin typeface="Arial"/>
            </a:endParaRPr>
          </a:p>
          <a:p>
            <a:pPr marL="343080" indent="-343080">
              <a:lnSpc>
                <a:spcPct val="90000"/>
              </a:lnSpc>
              <a:spcBef>
                <a:spcPts val="561"/>
              </a:spcBef>
              <a:buClr>
                <a:srgbClr val="CC3300"/>
              </a:buClr>
              <a:buSzPct val="85000"/>
              <a:buFont typeface="Wingdings 2" charset="2"/>
              <a:buChar char=""/>
              <a:tabLst>
                <a:tab pos="0" algn="l"/>
              </a:tabLst>
            </a:pPr>
            <a:r>
              <a:rPr lang="zh-TW" sz="2800" b="0" strike="noStrike" spc="-1">
                <a:solidFill>
                  <a:srgbClr val="000000"/>
                </a:solidFill>
                <a:latin typeface="標楷體"/>
                <a:ea typeface="標楷體"/>
              </a:rPr>
              <a:t>國家賠償法第</a:t>
            </a:r>
            <a:r>
              <a:rPr lang="en-US" sz="2800" b="0" strike="noStrike" spc="-1">
                <a:solidFill>
                  <a:srgbClr val="000000"/>
                </a:solidFill>
                <a:latin typeface="標楷體"/>
                <a:ea typeface="標楷體"/>
              </a:rPr>
              <a:t>2</a:t>
            </a:r>
            <a:r>
              <a:rPr lang="zh-TW" sz="2800" b="0" strike="noStrike" spc="-1">
                <a:solidFill>
                  <a:srgbClr val="000000"/>
                </a:solidFill>
                <a:latin typeface="標楷體"/>
                <a:ea typeface="標楷體"/>
              </a:rPr>
              <a:t>條：公務員於執行職務行使公權力時，因故意或過失不法侵害人民自由或權利者，國家應負損害賠償責任。公務員怠於執行職務，致人民自由或權利遭受損害者亦同。前項情形，公務員有故意或重大過失時，賠償義務機關對之有求償權。</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 name="PlaceHolder 1"/>
          <p:cNvSpPr>
            <a:spLocks noGrp="1"/>
          </p:cNvSpPr>
          <p:nvPr>
            <p:ph type="title"/>
          </p:nvPr>
        </p:nvSpPr>
        <p:spPr>
          <a:xfrm>
            <a:off x="1370160" y="228600"/>
            <a:ext cx="7313040" cy="834480"/>
          </a:xfrm>
          <a:prstGeom prst="rect">
            <a:avLst/>
          </a:prstGeom>
          <a:noFill/>
          <a:ln w="0">
            <a:noFill/>
          </a:ln>
        </p:spPr>
        <p:txBody>
          <a:bodyPr lIns="90000" tIns="45000" rIns="90000" bIns="45000" numCol="1" spcCol="0" anchor="b">
            <a:noAutofit/>
          </a:bodyPr>
          <a:lstStyle/>
          <a:p>
            <a:pPr>
              <a:lnSpc>
                <a:spcPct val="100000"/>
              </a:lnSpc>
              <a:buNone/>
            </a:pPr>
            <a:r>
              <a:rPr lang="zh-TW" sz="4200" b="1" strike="noStrike" spc="-1">
                <a:solidFill>
                  <a:srgbClr val="FF0000"/>
                </a:solidFill>
                <a:latin typeface="標楷體"/>
                <a:ea typeface="標楷體"/>
              </a:rPr>
              <a:t>公務人員權益</a:t>
            </a:r>
            <a:r>
              <a:rPr lang="en-US" sz="4200" b="1" strike="noStrike" spc="-1">
                <a:solidFill>
                  <a:srgbClr val="FF0000"/>
                </a:solidFill>
                <a:latin typeface="標楷體"/>
                <a:ea typeface="標楷體"/>
              </a:rPr>
              <a:t>(2-1)</a:t>
            </a:r>
            <a:endParaRPr lang="en-US" sz="4200" b="0" strike="noStrike" spc="-1">
              <a:latin typeface="Arial"/>
            </a:endParaRPr>
          </a:p>
        </p:txBody>
      </p:sp>
      <p:sp>
        <p:nvSpPr>
          <p:cNvPr id="1021" name="PlaceHolder 2"/>
          <p:cNvSpPr>
            <a:spLocks noGrp="1"/>
          </p:cNvSpPr>
          <p:nvPr>
            <p:ph/>
          </p:nvPr>
        </p:nvSpPr>
        <p:spPr>
          <a:xfrm>
            <a:off x="683640" y="1052640"/>
            <a:ext cx="8352360" cy="5400000"/>
          </a:xfrm>
          <a:prstGeom prst="rect">
            <a:avLst/>
          </a:prstGeom>
          <a:noFill/>
          <a:ln w="0">
            <a:noFill/>
          </a:ln>
        </p:spPr>
        <p:txBody>
          <a:bodyPr lIns="90000" tIns="45000" rIns="90000" bIns="45000" numCol="1" spcCol="0" anchor="t">
            <a:noAutofit/>
          </a:bodyPr>
          <a:lstStyle/>
          <a:p>
            <a:pPr marL="552600" indent="-552600">
              <a:lnSpc>
                <a:spcPct val="100000"/>
              </a:lnSpc>
              <a:spcBef>
                <a:spcPts val="561"/>
              </a:spcBef>
              <a:buClr>
                <a:srgbClr val="99CC00"/>
              </a:buClr>
              <a:buSzPct val="70000"/>
              <a:buFont typeface="Wingdings" charset="2"/>
              <a:buChar char=""/>
            </a:pPr>
            <a:r>
              <a:rPr lang="zh-TW" sz="2800" b="0" strike="noStrike" spc="-1">
                <a:solidFill>
                  <a:srgbClr val="000000"/>
                </a:solidFill>
                <a:latin typeface="標楷體"/>
                <a:ea typeface="標楷體"/>
              </a:rPr>
              <a:t>身分保障</a:t>
            </a:r>
            <a:r>
              <a:rPr lang="zh-TW" sz="2000" b="0" strike="noStrike" spc="-1">
                <a:solidFill>
                  <a:srgbClr val="000000"/>
                </a:solidFill>
                <a:latin typeface="標楷體"/>
                <a:ea typeface="標楷體"/>
              </a:rPr>
              <a:t>（公務人員保障法</a:t>
            </a:r>
            <a:r>
              <a:rPr lang="en-US" sz="2000" b="0" strike="noStrike" spc="-1">
                <a:solidFill>
                  <a:srgbClr val="000000"/>
                </a:solidFill>
                <a:latin typeface="標楷體"/>
                <a:ea typeface="標楷體"/>
              </a:rPr>
              <a:t>§9</a:t>
            </a:r>
            <a:r>
              <a:rPr lang="zh-TW" sz="2000" b="0" strike="noStrike" spc="-1">
                <a:solidFill>
                  <a:srgbClr val="000000"/>
                </a:solidFill>
                <a:latin typeface="標楷體"/>
                <a:ea typeface="標楷體"/>
              </a:rPr>
              <a:t>）</a:t>
            </a:r>
            <a:endParaRPr lang="en-US" sz="2000" b="0" strike="noStrike" spc="-1">
              <a:latin typeface="Arial"/>
            </a:endParaRPr>
          </a:p>
          <a:p>
            <a:pPr marL="552600" indent="-552600">
              <a:lnSpc>
                <a:spcPct val="100000"/>
              </a:lnSpc>
              <a:spcBef>
                <a:spcPts val="561"/>
              </a:spcBef>
              <a:buClr>
                <a:srgbClr val="99CC00"/>
              </a:buClr>
              <a:buSzPct val="70000"/>
              <a:buFont typeface="Wingdings" charset="2"/>
              <a:buChar char=""/>
            </a:pPr>
            <a:r>
              <a:rPr lang="zh-TW" sz="2800" b="0" strike="noStrike" spc="-1">
                <a:solidFill>
                  <a:srgbClr val="000000"/>
                </a:solidFill>
                <a:latin typeface="標楷體"/>
                <a:ea typeface="標楷體"/>
              </a:rPr>
              <a:t>俸給</a:t>
            </a:r>
            <a:r>
              <a:rPr lang="zh-TW" sz="2000" b="0" strike="noStrike" spc="-1">
                <a:solidFill>
                  <a:srgbClr val="000000"/>
                </a:solidFill>
                <a:latin typeface="標楷體"/>
                <a:ea typeface="標楷體"/>
              </a:rPr>
              <a:t>（本俸、年功俸、法定加給）</a:t>
            </a:r>
            <a:endParaRPr lang="en-US" sz="2000" b="0" strike="noStrike" spc="-1">
              <a:latin typeface="Arial"/>
            </a:endParaRPr>
          </a:p>
          <a:p>
            <a:pPr marL="552600" indent="-552600">
              <a:lnSpc>
                <a:spcPct val="100000"/>
              </a:lnSpc>
              <a:spcBef>
                <a:spcPts val="561"/>
              </a:spcBef>
              <a:buClr>
                <a:srgbClr val="99CC00"/>
              </a:buClr>
              <a:buSzPct val="70000"/>
              <a:buFont typeface="Wingdings" charset="2"/>
              <a:buChar char=""/>
            </a:pPr>
            <a:r>
              <a:rPr lang="zh-TW" sz="2800" b="0" strike="noStrike" spc="-1">
                <a:solidFill>
                  <a:srgbClr val="000000"/>
                </a:solidFill>
                <a:latin typeface="標楷體"/>
                <a:ea typeface="標楷體"/>
              </a:rPr>
              <a:t>參加考績</a:t>
            </a:r>
            <a:r>
              <a:rPr lang="zh-TW" sz="2000" b="0" strike="noStrike" spc="-1">
                <a:solidFill>
                  <a:srgbClr val="000000"/>
                </a:solidFill>
                <a:latin typeface="標楷體"/>
                <a:ea typeface="標楷體"/>
              </a:rPr>
              <a:t>（甲、乙、丙、丁，影響獎金、晉升）</a:t>
            </a:r>
            <a:endParaRPr lang="en-US" sz="2000" b="0" strike="noStrike" spc="-1">
              <a:latin typeface="Arial"/>
            </a:endParaRPr>
          </a:p>
          <a:p>
            <a:pPr marL="552600" indent="-552600">
              <a:lnSpc>
                <a:spcPct val="100000"/>
              </a:lnSpc>
              <a:spcBef>
                <a:spcPts val="561"/>
              </a:spcBef>
              <a:buClr>
                <a:srgbClr val="99CC00"/>
              </a:buClr>
              <a:buSzPct val="70000"/>
              <a:buFont typeface="Wingdings" charset="2"/>
              <a:buChar char=""/>
            </a:pPr>
            <a:r>
              <a:rPr lang="zh-TW" sz="2800" b="0" strike="noStrike" spc="-1">
                <a:solidFill>
                  <a:srgbClr val="000000"/>
                </a:solidFill>
                <a:latin typeface="標楷體"/>
                <a:ea typeface="標楷體"/>
              </a:rPr>
              <a:t>保險</a:t>
            </a:r>
            <a:r>
              <a:rPr lang="zh-TW" sz="2000" b="0" strike="noStrike" spc="-1">
                <a:solidFill>
                  <a:srgbClr val="000000"/>
                </a:solidFill>
                <a:latin typeface="標楷體"/>
                <a:ea typeface="標楷體"/>
              </a:rPr>
              <a:t>（參加公教人員保險）</a:t>
            </a:r>
            <a:endParaRPr lang="en-US" sz="2000" b="0" strike="noStrike" spc="-1">
              <a:latin typeface="Arial"/>
            </a:endParaRPr>
          </a:p>
          <a:p>
            <a:pPr marL="552600" indent="-552600">
              <a:lnSpc>
                <a:spcPct val="100000"/>
              </a:lnSpc>
              <a:spcBef>
                <a:spcPts val="561"/>
              </a:spcBef>
              <a:buClr>
                <a:srgbClr val="99CC00"/>
              </a:buClr>
              <a:buSzPct val="70000"/>
              <a:buFont typeface="Wingdings" charset="2"/>
              <a:buChar char=""/>
            </a:pPr>
            <a:r>
              <a:rPr lang="zh-TW" sz="2800" b="0" strike="noStrike" spc="-1">
                <a:solidFill>
                  <a:srgbClr val="000000"/>
                </a:solidFill>
                <a:latin typeface="標楷體"/>
                <a:ea typeface="標楷體"/>
              </a:rPr>
              <a:t>結社自由 </a:t>
            </a:r>
            <a:r>
              <a:rPr lang="en-US" sz="2000" b="0" strike="noStrike" spc="-1">
                <a:solidFill>
                  <a:srgbClr val="000000"/>
                </a:solidFill>
                <a:latin typeface="標楷體"/>
                <a:ea typeface="標楷體"/>
              </a:rPr>
              <a:t>(</a:t>
            </a:r>
            <a:r>
              <a:rPr lang="zh-TW" sz="2000" b="1" strike="noStrike" spc="-1">
                <a:solidFill>
                  <a:srgbClr val="070A13"/>
                </a:solidFill>
                <a:latin typeface="標楷體"/>
                <a:ea typeface="標楷體"/>
              </a:rPr>
              <a:t>公務人員協會法</a:t>
            </a:r>
            <a:r>
              <a:rPr lang="en-US" sz="2000" b="1" strike="noStrike" spc="-1">
                <a:solidFill>
                  <a:srgbClr val="070A13"/>
                </a:solidFill>
                <a:latin typeface="標楷體"/>
                <a:ea typeface="標楷體"/>
              </a:rPr>
              <a:t>92/01/01</a:t>
            </a:r>
            <a:r>
              <a:rPr lang="zh-TW" sz="2000" b="1" strike="noStrike" spc="-1">
                <a:solidFill>
                  <a:srgbClr val="070A13"/>
                </a:solidFill>
                <a:latin typeface="標楷體"/>
                <a:ea typeface="標楷體"/>
              </a:rPr>
              <a:t>，</a:t>
            </a:r>
            <a:r>
              <a:rPr lang="zh-TW" sz="2000" b="0" strike="noStrike" spc="-1">
                <a:solidFill>
                  <a:srgbClr val="000000"/>
                </a:solidFill>
                <a:latin typeface="標楷體"/>
                <a:ea typeface="標楷體"/>
              </a:rPr>
              <a:t>但不可以罷工</a:t>
            </a:r>
            <a:r>
              <a:rPr lang="en-US" sz="2000" b="0" strike="noStrike" spc="-1">
                <a:solidFill>
                  <a:srgbClr val="000000"/>
                </a:solidFill>
                <a:latin typeface="標楷體"/>
                <a:ea typeface="標楷體"/>
              </a:rPr>
              <a:t>)</a:t>
            </a:r>
            <a:endParaRPr lang="en-US" sz="2000" b="0" strike="noStrike" spc="-1">
              <a:latin typeface="Arial"/>
            </a:endParaRPr>
          </a:p>
          <a:p>
            <a:pPr marL="552600" indent="-552600">
              <a:lnSpc>
                <a:spcPct val="100000"/>
              </a:lnSpc>
              <a:spcBef>
                <a:spcPts val="561"/>
              </a:spcBef>
              <a:buClr>
                <a:srgbClr val="99CC00"/>
              </a:buClr>
              <a:buSzPct val="70000"/>
              <a:buFont typeface="Wingdings" charset="2"/>
              <a:buChar char=""/>
            </a:pPr>
            <a:r>
              <a:rPr lang="zh-TW" sz="2800" b="0" strike="noStrike" spc="-1">
                <a:solidFill>
                  <a:srgbClr val="000000"/>
                </a:solidFill>
                <a:latin typeface="標楷體"/>
                <a:ea typeface="標楷體"/>
              </a:rPr>
              <a:t>退休金權</a:t>
            </a:r>
            <a:r>
              <a:rPr lang="zh-TW" sz="2000" b="0" strike="noStrike" spc="-1">
                <a:solidFill>
                  <a:srgbClr val="000000"/>
                </a:solidFill>
                <a:latin typeface="標楷體"/>
                <a:ea typeface="標楷體"/>
              </a:rPr>
              <a:t>（公務人員退休法，自</a:t>
            </a:r>
            <a:r>
              <a:rPr lang="en-US" sz="2000" b="0" strike="noStrike" spc="-1">
                <a:solidFill>
                  <a:srgbClr val="000000"/>
                </a:solidFill>
                <a:latin typeface="標楷體"/>
                <a:ea typeface="標楷體"/>
              </a:rPr>
              <a:t>100</a:t>
            </a:r>
            <a:r>
              <a:rPr lang="zh-TW" sz="2000" b="0" strike="noStrike" spc="-1">
                <a:solidFill>
                  <a:srgbClr val="000000"/>
                </a:solidFill>
                <a:latin typeface="標楷體"/>
                <a:ea typeface="標楷體"/>
              </a:rPr>
              <a:t>起實施</a:t>
            </a:r>
            <a:r>
              <a:rPr lang="en-US" sz="2000" b="0" strike="noStrike" spc="-1">
                <a:solidFill>
                  <a:srgbClr val="000000"/>
                </a:solidFill>
                <a:latin typeface="標楷體"/>
                <a:ea typeface="標楷體"/>
              </a:rPr>
              <a:t>85</a:t>
            </a:r>
            <a:r>
              <a:rPr lang="zh-TW" sz="2000" b="0" strike="noStrike" spc="-1">
                <a:solidFill>
                  <a:srgbClr val="000000"/>
                </a:solidFill>
                <a:latin typeface="標楷體"/>
                <a:ea typeface="標楷體"/>
              </a:rPr>
              <a:t>制）</a:t>
            </a:r>
            <a:endParaRPr lang="en-US" sz="2000" b="0" strike="noStrike" spc="-1">
              <a:latin typeface="Arial"/>
            </a:endParaRPr>
          </a:p>
          <a:p>
            <a:pPr marL="552600" indent="-552600">
              <a:lnSpc>
                <a:spcPct val="100000"/>
              </a:lnSpc>
              <a:spcBef>
                <a:spcPts val="561"/>
              </a:spcBef>
              <a:buClr>
                <a:srgbClr val="99CC00"/>
              </a:buClr>
              <a:buSzPct val="70000"/>
              <a:buFont typeface="Wingdings" charset="2"/>
              <a:buChar char=""/>
            </a:pPr>
            <a:r>
              <a:rPr lang="zh-TW" sz="2800" b="0" strike="noStrike" spc="-1">
                <a:solidFill>
                  <a:srgbClr val="000000"/>
                </a:solidFill>
                <a:latin typeface="標楷體"/>
                <a:ea typeface="標楷體"/>
              </a:rPr>
              <a:t>撫卹金權</a:t>
            </a:r>
            <a:r>
              <a:rPr lang="zh-TW" sz="2000" b="0" strike="noStrike" spc="-1">
                <a:solidFill>
                  <a:srgbClr val="000000"/>
                </a:solidFill>
                <a:latin typeface="標楷體"/>
                <a:ea typeface="標楷體"/>
              </a:rPr>
              <a:t>（公務人員撫卹法）</a:t>
            </a:r>
            <a:endParaRPr lang="en-US" sz="2000" b="0" strike="noStrike" spc="-1">
              <a:latin typeface="Arial"/>
            </a:endParaRPr>
          </a:p>
          <a:p>
            <a:pPr marL="552600" indent="-552600">
              <a:lnSpc>
                <a:spcPct val="100000"/>
              </a:lnSpc>
              <a:spcBef>
                <a:spcPts val="561"/>
              </a:spcBef>
              <a:buClr>
                <a:srgbClr val="99CC00"/>
              </a:buClr>
              <a:buSzPct val="70000"/>
              <a:buFont typeface="Wingdings" charset="2"/>
              <a:buChar char=""/>
            </a:pPr>
            <a:r>
              <a:rPr lang="zh-TW" sz="2800" b="0" strike="noStrike" spc="-1">
                <a:solidFill>
                  <a:srgbClr val="000000"/>
                </a:solidFill>
                <a:latin typeface="標楷體"/>
                <a:ea typeface="標楷體"/>
              </a:rPr>
              <a:t>費用請求權</a:t>
            </a:r>
            <a:r>
              <a:rPr lang="en-US" sz="2000" b="0" strike="noStrike" spc="-1">
                <a:solidFill>
                  <a:srgbClr val="000000"/>
                </a:solidFill>
                <a:latin typeface="標楷體"/>
                <a:ea typeface="標楷體"/>
              </a:rPr>
              <a:t>(</a:t>
            </a:r>
            <a:r>
              <a:rPr lang="zh-TW" sz="2000" b="0" strike="noStrike" spc="-1">
                <a:solidFill>
                  <a:srgbClr val="000000"/>
                </a:solidFill>
                <a:latin typeface="標楷體"/>
                <a:ea typeface="標楷體"/>
              </a:rPr>
              <a:t>因執行職務支出之必要費用得請求服務機關支付</a:t>
            </a:r>
            <a:r>
              <a:rPr lang="en-US" sz="2000" b="0" strike="noStrike" spc="-1">
                <a:solidFill>
                  <a:srgbClr val="000000"/>
                </a:solidFill>
                <a:latin typeface="標楷體"/>
                <a:ea typeface="標楷體"/>
              </a:rPr>
              <a:t>)</a:t>
            </a:r>
            <a:endParaRPr lang="en-US" sz="2000" b="0" strike="noStrike" spc="-1">
              <a:latin typeface="Arial"/>
            </a:endParaRPr>
          </a:p>
          <a:p>
            <a:pPr marL="552600" indent="-552600">
              <a:lnSpc>
                <a:spcPct val="100000"/>
              </a:lnSpc>
              <a:spcBef>
                <a:spcPts val="561"/>
              </a:spcBef>
              <a:buClr>
                <a:srgbClr val="99CC00"/>
              </a:buClr>
              <a:buSzPct val="70000"/>
              <a:buFont typeface="Wingdings" charset="2"/>
              <a:buChar char=""/>
            </a:pPr>
            <a:r>
              <a:rPr lang="zh-TW" sz="2800" b="1" u="sng" strike="noStrike" spc="-1">
                <a:solidFill>
                  <a:srgbClr val="000000"/>
                </a:solidFill>
                <a:uFillTx/>
                <a:latin typeface="標楷體"/>
                <a:ea typeface="標楷體"/>
              </a:rPr>
              <a:t>職務代理人、勞基法約用人員依其契約書約定內容辦理</a:t>
            </a:r>
            <a:endParaRPr lang="en-US" sz="2800" b="0" strike="noStrike" spc="-1">
              <a:latin typeface="Arial"/>
            </a:endParaRPr>
          </a:p>
          <a:p>
            <a:pPr>
              <a:lnSpc>
                <a:spcPct val="100000"/>
              </a:lnSpc>
              <a:spcBef>
                <a:spcPts val="561"/>
              </a:spcBef>
              <a:buNone/>
            </a:pPr>
            <a:endParaRPr lang="en-US" sz="2800" b="0" strike="noStrike" spc="-1">
              <a:latin typeface="Arial"/>
            </a:endParaRPr>
          </a:p>
          <a:p>
            <a:pPr>
              <a:lnSpc>
                <a:spcPct val="100000"/>
              </a:lnSpc>
              <a:spcBef>
                <a:spcPts val="561"/>
              </a:spcBef>
              <a:buNone/>
            </a:pPr>
            <a:endParaRPr lang="en-US" sz="2800" b="0" strike="noStrike" spc="-1">
              <a:latin typeface="Arial"/>
            </a:endParaRPr>
          </a:p>
          <a:p>
            <a:pPr>
              <a:lnSpc>
                <a:spcPct val="100000"/>
              </a:lnSpc>
              <a:spcBef>
                <a:spcPts val="561"/>
              </a:spcBef>
              <a:buNone/>
            </a:pPr>
            <a:endParaRPr lang="en-US" sz="2800" b="0" strike="noStrike" spc="-1">
              <a:latin typeface="Arial"/>
            </a:endParaRPr>
          </a:p>
          <a:p>
            <a:pPr>
              <a:lnSpc>
                <a:spcPct val="100000"/>
              </a:lnSpc>
              <a:spcBef>
                <a:spcPts val="561"/>
              </a:spcBef>
              <a:buNone/>
            </a:pPr>
            <a:endParaRPr lang="en-US" sz="2800" b="0" strike="noStrike" spc="-1">
              <a:latin typeface="Arial"/>
            </a:endParaRPr>
          </a:p>
          <a:p>
            <a:pPr>
              <a:lnSpc>
                <a:spcPct val="100000"/>
              </a:lnSpc>
              <a:spcBef>
                <a:spcPts val="320"/>
              </a:spcBef>
              <a:buNone/>
            </a:pPr>
            <a:endParaRPr lang="en-US" sz="2800" b="0" strike="noStrike" spc="-1">
              <a:latin typeface="Arial"/>
            </a:endParaRPr>
          </a:p>
        </p:txBody>
      </p:sp>
      <p:pic>
        <p:nvPicPr>
          <p:cNvPr id="1022" name="Picture 4" descr="MC900446304"/>
          <p:cNvPicPr/>
          <p:nvPr/>
        </p:nvPicPr>
        <p:blipFill>
          <a:blip r:embed="rId2"/>
          <a:stretch/>
        </p:blipFill>
        <p:spPr>
          <a:xfrm>
            <a:off x="5835240" y="260280"/>
            <a:ext cx="2789280" cy="13932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3" name="PlaceHolder 1"/>
          <p:cNvSpPr>
            <a:spLocks noGrp="1"/>
          </p:cNvSpPr>
          <p:nvPr>
            <p:ph type="title"/>
          </p:nvPr>
        </p:nvSpPr>
        <p:spPr>
          <a:xfrm>
            <a:off x="1370160" y="301680"/>
            <a:ext cx="7313040" cy="1142280"/>
          </a:xfrm>
          <a:prstGeom prst="rect">
            <a:avLst/>
          </a:prstGeom>
          <a:noFill/>
          <a:ln w="0">
            <a:noFill/>
          </a:ln>
        </p:spPr>
        <p:txBody>
          <a:bodyPr lIns="90000" tIns="45000" rIns="90000" bIns="45000" numCol="1" spcCol="0" anchor="b">
            <a:noAutofit/>
          </a:bodyPr>
          <a:lstStyle/>
          <a:p>
            <a:pPr>
              <a:lnSpc>
                <a:spcPct val="100000"/>
              </a:lnSpc>
              <a:buNone/>
            </a:pPr>
            <a:r>
              <a:rPr lang="zh-TW" sz="3600" b="1" strike="noStrike" spc="-1" dirty="0">
                <a:solidFill>
                  <a:srgbClr val="FF0000"/>
                </a:solidFill>
                <a:latin typeface="標楷體" panose="03000509000000000000" pitchFamily="65" charset="-120"/>
                <a:ea typeface="標楷體" panose="03000509000000000000" pitchFamily="65" charset="-120"/>
              </a:rPr>
              <a:t>福利權益</a:t>
            </a:r>
            <a:r>
              <a:rPr lang="en-US" sz="3600" b="1" strike="noStrike" spc="-1" dirty="0">
                <a:solidFill>
                  <a:srgbClr val="FF0000"/>
                </a:solidFill>
                <a:latin typeface="標楷體" panose="03000509000000000000" pitchFamily="65" charset="-120"/>
                <a:ea typeface="標楷體" panose="03000509000000000000" pitchFamily="65" charset="-120"/>
              </a:rPr>
              <a:t>(2-2)</a:t>
            </a:r>
            <a:endParaRPr lang="en-US" sz="3600" b="1" strike="noStrike" spc="-1" dirty="0">
              <a:latin typeface="標楷體" panose="03000509000000000000" pitchFamily="65" charset="-120"/>
              <a:ea typeface="標楷體" panose="03000509000000000000" pitchFamily="65" charset="-120"/>
            </a:endParaRPr>
          </a:p>
        </p:txBody>
      </p:sp>
      <p:sp>
        <p:nvSpPr>
          <p:cNvPr id="1024" name="PlaceHolder 2"/>
          <p:cNvSpPr>
            <a:spLocks noGrp="1"/>
          </p:cNvSpPr>
          <p:nvPr>
            <p:ph/>
          </p:nvPr>
        </p:nvSpPr>
        <p:spPr>
          <a:xfrm>
            <a:off x="1370160" y="1827360"/>
            <a:ext cx="7313040" cy="4114080"/>
          </a:xfrm>
          <a:prstGeom prst="rect">
            <a:avLst/>
          </a:prstGeom>
          <a:noFill/>
          <a:ln w="0">
            <a:noFill/>
          </a:ln>
        </p:spPr>
        <p:txBody>
          <a:bodyPr lIns="90000" tIns="45000" rIns="90000" bIns="45000" numCol="1" spcCol="0" anchor="t">
            <a:noAutofit/>
          </a:bodyPr>
          <a:lstStyle/>
          <a:p>
            <a:pPr marL="343080" indent="-343080">
              <a:lnSpc>
                <a:spcPct val="100000"/>
              </a:lnSpc>
              <a:spcBef>
                <a:spcPts val="720"/>
              </a:spcBef>
              <a:buClr>
                <a:srgbClr val="99CC00"/>
              </a:buClr>
              <a:buSzPct val="70000"/>
              <a:buFont typeface="Wingdings" charset="2"/>
              <a:buChar char=""/>
            </a:pPr>
            <a:r>
              <a:rPr lang="zh-TW" sz="3600" strike="noStrike" spc="-1" dirty="0">
                <a:solidFill>
                  <a:srgbClr val="FF0000"/>
                </a:solidFill>
                <a:latin typeface="標楷體" panose="03000509000000000000" pitchFamily="65" charset="-120"/>
                <a:ea typeface="標楷體" panose="03000509000000000000" pitchFamily="65" charset="-120"/>
              </a:rPr>
              <a:t>生育給付</a:t>
            </a:r>
            <a:r>
              <a:rPr lang="en-US" sz="3600" strike="noStrike" spc="-1" dirty="0">
                <a:solidFill>
                  <a:srgbClr val="FF0000"/>
                </a:solidFill>
                <a:latin typeface="標楷體" panose="03000509000000000000" pitchFamily="65" charset="-120"/>
                <a:ea typeface="標楷體" panose="03000509000000000000" pitchFamily="65" charset="-120"/>
              </a:rPr>
              <a:t>(</a:t>
            </a:r>
            <a:r>
              <a:rPr lang="zh-TW" sz="3600" strike="noStrike" spc="-1" dirty="0">
                <a:solidFill>
                  <a:srgbClr val="FF0000"/>
                </a:solidFill>
                <a:latin typeface="標楷體" panose="03000509000000000000" pitchFamily="65" charset="-120"/>
                <a:ea typeface="標楷體" panose="03000509000000000000" pitchFamily="65" charset="-120"/>
              </a:rPr>
              <a:t>公勞擇一請領、並補公勞或同為公保間之差額</a:t>
            </a:r>
            <a:r>
              <a:rPr lang="en-US" sz="3600" strike="noStrike" spc="-1" dirty="0">
                <a:solidFill>
                  <a:srgbClr val="FF0000"/>
                </a:solidFill>
                <a:latin typeface="標楷體" panose="03000509000000000000" pitchFamily="65" charset="-120"/>
                <a:ea typeface="標楷體" panose="03000509000000000000" pitchFamily="65" charset="-120"/>
              </a:rPr>
              <a:t>)</a:t>
            </a:r>
            <a:endParaRPr lang="en-US" sz="3600" strike="noStrike" spc="-1" dirty="0">
              <a:latin typeface="標楷體" panose="03000509000000000000" pitchFamily="65" charset="-120"/>
              <a:ea typeface="標楷體" panose="03000509000000000000" pitchFamily="65" charset="-120"/>
            </a:endParaRPr>
          </a:p>
          <a:p>
            <a:pPr marL="343080" indent="-343080">
              <a:lnSpc>
                <a:spcPct val="100000"/>
              </a:lnSpc>
              <a:spcBef>
                <a:spcPts val="720"/>
              </a:spcBef>
              <a:buClr>
                <a:srgbClr val="99CC00"/>
              </a:buClr>
              <a:buSzPct val="70000"/>
              <a:buFont typeface="Wingdings" charset="2"/>
              <a:buChar char=""/>
            </a:pPr>
            <a:r>
              <a:rPr lang="zh-TW" sz="3600" strike="noStrike" spc="-1" dirty="0">
                <a:solidFill>
                  <a:srgbClr val="FF0000"/>
                </a:solidFill>
                <a:latin typeface="標楷體" panose="03000509000000000000" pitchFamily="65" charset="-120"/>
                <a:ea typeface="標楷體" panose="03000509000000000000" pitchFamily="65" charset="-120"/>
              </a:rPr>
              <a:t>喪葬補助</a:t>
            </a:r>
            <a:r>
              <a:rPr lang="en-US" sz="3600" strike="noStrike" spc="-1" dirty="0">
                <a:solidFill>
                  <a:srgbClr val="FF0000"/>
                </a:solidFill>
                <a:latin typeface="標楷體" panose="03000509000000000000" pitchFamily="65" charset="-120"/>
                <a:ea typeface="標楷體" panose="03000509000000000000" pitchFamily="65" charset="-120"/>
              </a:rPr>
              <a:t>(</a:t>
            </a:r>
            <a:r>
              <a:rPr lang="zh-TW" sz="3600" strike="noStrike" spc="-1" dirty="0">
                <a:solidFill>
                  <a:srgbClr val="FF0000"/>
                </a:solidFill>
                <a:latin typeface="標楷體" panose="03000509000000000000" pitchFamily="65" charset="-120"/>
                <a:ea typeface="標楷體" panose="03000509000000000000" pitchFamily="65" charset="-120"/>
              </a:rPr>
              <a:t>公勞保</a:t>
            </a:r>
            <a:r>
              <a:rPr lang="en-US" sz="3600" strike="noStrike" spc="-1" dirty="0">
                <a:solidFill>
                  <a:srgbClr val="FF0000"/>
                </a:solidFill>
                <a:latin typeface="標楷體" panose="03000509000000000000" pitchFamily="65" charset="-120"/>
                <a:ea typeface="標楷體" panose="03000509000000000000" pitchFamily="65" charset="-120"/>
              </a:rPr>
              <a:t>)</a:t>
            </a:r>
            <a:endParaRPr lang="en-US" sz="3600" strike="noStrike" spc="-1" dirty="0">
              <a:latin typeface="標楷體" panose="03000509000000000000" pitchFamily="65" charset="-120"/>
              <a:ea typeface="標楷體" panose="03000509000000000000" pitchFamily="65" charset="-120"/>
            </a:endParaRPr>
          </a:p>
          <a:p>
            <a:pPr marL="343080" indent="-343080">
              <a:lnSpc>
                <a:spcPct val="100000"/>
              </a:lnSpc>
              <a:spcBef>
                <a:spcPts val="720"/>
              </a:spcBef>
              <a:buClr>
                <a:srgbClr val="99CC00"/>
              </a:buClr>
              <a:buSzPct val="70000"/>
              <a:buFont typeface="Wingdings" charset="2"/>
              <a:buChar char=""/>
            </a:pPr>
            <a:r>
              <a:rPr lang="zh-TW" sz="3600" strike="noStrike" spc="-1" dirty="0">
                <a:solidFill>
                  <a:srgbClr val="FF0000"/>
                </a:solidFill>
                <a:latin typeface="標楷體" panose="03000509000000000000" pitchFamily="65" charset="-120"/>
                <a:ea typeface="標楷體" panose="03000509000000000000" pitchFamily="65" charset="-120"/>
              </a:rPr>
              <a:t>結婚</a:t>
            </a:r>
            <a:r>
              <a:rPr lang="en-US" sz="3600" strike="noStrike" spc="-1" dirty="0">
                <a:solidFill>
                  <a:srgbClr val="FF0000"/>
                </a:solidFill>
                <a:latin typeface="標楷體" panose="03000509000000000000" pitchFamily="65" charset="-120"/>
                <a:ea typeface="標楷體" panose="03000509000000000000" pitchFamily="65" charset="-120"/>
              </a:rPr>
              <a:t>(</a:t>
            </a:r>
            <a:r>
              <a:rPr lang="zh-TW" sz="3600" strike="noStrike" spc="-1" dirty="0">
                <a:solidFill>
                  <a:srgbClr val="FF0000"/>
                </a:solidFill>
                <a:latin typeface="標楷體" panose="03000509000000000000" pitchFamily="65" charset="-120"/>
                <a:ea typeface="標楷體" panose="03000509000000000000" pitchFamily="65" charset="-120"/>
              </a:rPr>
              <a:t>公保</a:t>
            </a:r>
            <a:r>
              <a:rPr lang="en-US" sz="3600" strike="noStrike" spc="-1" dirty="0">
                <a:solidFill>
                  <a:srgbClr val="FF0000"/>
                </a:solidFill>
                <a:latin typeface="標楷體" panose="03000509000000000000" pitchFamily="65" charset="-120"/>
                <a:ea typeface="標楷體" panose="03000509000000000000" pitchFamily="65" charset="-120"/>
              </a:rPr>
              <a:t>)</a:t>
            </a:r>
            <a:endParaRPr lang="en-US" sz="3600" strike="noStrike" spc="-1" dirty="0">
              <a:latin typeface="標楷體" panose="03000509000000000000" pitchFamily="65" charset="-120"/>
              <a:ea typeface="標楷體" panose="03000509000000000000" pitchFamily="65" charset="-120"/>
            </a:endParaRPr>
          </a:p>
          <a:p>
            <a:pPr marL="343080" indent="-343080">
              <a:lnSpc>
                <a:spcPct val="100000"/>
              </a:lnSpc>
              <a:spcBef>
                <a:spcPts val="720"/>
              </a:spcBef>
              <a:buClr>
                <a:srgbClr val="99CC00"/>
              </a:buClr>
              <a:buSzPct val="70000"/>
              <a:buFont typeface="Wingdings" charset="2"/>
              <a:buChar char=""/>
            </a:pPr>
            <a:r>
              <a:rPr lang="zh-TW" sz="3600" strike="noStrike" spc="-1" dirty="0">
                <a:solidFill>
                  <a:srgbClr val="FF0000"/>
                </a:solidFill>
                <a:latin typeface="標楷體" panose="03000509000000000000" pitchFamily="65" charset="-120"/>
                <a:ea typeface="標楷體" panose="03000509000000000000" pitchFamily="65" charset="-120"/>
              </a:rPr>
              <a:t>其他：如子女教育補助</a:t>
            </a:r>
            <a:r>
              <a:rPr lang="en-US" sz="3600" strike="noStrike" spc="-1" dirty="0">
                <a:solidFill>
                  <a:srgbClr val="FF0000"/>
                </a:solidFill>
                <a:latin typeface="標楷體" panose="03000509000000000000" pitchFamily="65" charset="-120"/>
                <a:ea typeface="標楷體" panose="03000509000000000000" pitchFamily="65" charset="-120"/>
              </a:rPr>
              <a:t>(</a:t>
            </a:r>
            <a:r>
              <a:rPr lang="zh-TW" sz="3600" strike="noStrike" spc="-1" dirty="0">
                <a:solidFill>
                  <a:srgbClr val="FF0000"/>
                </a:solidFill>
                <a:latin typeface="標楷體" panose="03000509000000000000" pitchFamily="65" charset="-120"/>
                <a:ea typeface="標楷體" panose="03000509000000000000" pitchFamily="65" charset="-120"/>
              </a:rPr>
              <a:t>公</a:t>
            </a:r>
            <a:r>
              <a:rPr lang="en-US" sz="3600" strike="noStrike" spc="-1" dirty="0">
                <a:solidFill>
                  <a:srgbClr val="FF0000"/>
                </a:solidFill>
                <a:latin typeface="標楷體" panose="03000509000000000000" pitchFamily="65" charset="-120"/>
                <a:ea typeface="標楷體" panose="03000509000000000000" pitchFamily="65" charset="-120"/>
              </a:rPr>
              <a:t>)</a:t>
            </a:r>
            <a:r>
              <a:rPr lang="zh-TW" sz="3600" strike="noStrike" spc="-1" dirty="0">
                <a:solidFill>
                  <a:srgbClr val="FF0000"/>
                </a:solidFill>
                <a:latin typeface="標楷體" panose="03000509000000000000" pitchFamily="65" charset="-120"/>
                <a:ea typeface="標楷體" panose="03000509000000000000" pitchFamily="65" charset="-120"/>
              </a:rPr>
              <a:t>、在職學分補助</a:t>
            </a:r>
            <a:r>
              <a:rPr lang="en-US" sz="3600" strike="noStrike" spc="-1" dirty="0">
                <a:solidFill>
                  <a:srgbClr val="FF0000"/>
                </a:solidFill>
                <a:latin typeface="標楷體" panose="03000509000000000000" pitchFamily="65" charset="-120"/>
                <a:ea typeface="標楷體" panose="03000509000000000000" pitchFamily="65" charset="-120"/>
              </a:rPr>
              <a:t>(</a:t>
            </a:r>
            <a:r>
              <a:rPr lang="zh-TW" sz="3600" strike="noStrike" spc="-1" dirty="0">
                <a:solidFill>
                  <a:srgbClr val="FF0000"/>
                </a:solidFill>
                <a:latin typeface="標楷體" panose="03000509000000000000" pitchFamily="65" charset="-120"/>
                <a:ea typeface="標楷體" panose="03000509000000000000" pitchFamily="65" charset="-120"/>
              </a:rPr>
              <a:t>公</a:t>
            </a:r>
            <a:r>
              <a:rPr lang="en-US" sz="3600" strike="noStrike" spc="-1" dirty="0">
                <a:solidFill>
                  <a:srgbClr val="FF0000"/>
                </a:solidFill>
                <a:latin typeface="標楷體" panose="03000509000000000000" pitchFamily="65" charset="-120"/>
                <a:ea typeface="標楷體" panose="03000509000000000000" pitchFamily="65" charset="-120"/>
              </a:rPr>
              <a:t>)</a:t>
            </a:r>
            <a:endParaRPr lang="en-US" sz="3600" strike="noStrike" spc="-1" dirty="0">
              <a:latin typeface="標楷體" panose="03000509000000000000" pitchFamily="65" charset="-120"/>
              <a:ea typeface="標楷體" panose="03000509000000000000" pitchFamily="65" charset="-120"/>
            </a:endParaRPr>
          </a:p>
          <a:p>
            <a:pPr>
              <a:lnSpc>
                <a:spcPct val="100000"/>
              </a:lnSpc>
              <a:spcBef>
                <a:spcPts val="720"/>
              </a:spcBef>
              <a:buNone/>
            </a:pPr>
            <a:endParaRPr lang="en-US" sz="3600" b="0" strike="noStrike" spc="-1" dirty="0">
              <a:latin typeface="Arial"/>
            </a:endParaRPr>
          </a:p>
          <a:p>
            <a:pPr>
              <a:lnSpc>
                <a:spcPct val="100000"/>
              </a:lnSpc>
              <a:spcBef>
                <a:spcPts val="581"/>
              </a:spcBef>
              <a:buNone/>
            </a:pPr>
            <a:endParaRPr lang="en-US" sz="3600" b="0" strike="noStrike" spc="-1" dirty="0">
              <a:latin typeface="Arial"/>
            </a:endParaRPr>
          </a:p>
          <a:p>
            <a:pPr>
              <a:lnSpc>
                <a:spcPct val="100000"/>
              </a:lnSpc>
              <a:spcBef>
                <a:spcPts val="581"/>
              </a:spcBef>
              <a:buNone/>
            </a:pPr>
            <a:endParaRPr lang="en-US" sz="3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PlaceHolder 1"/>
          <p:cNvSpPr>
            <a:spLocks noGrp="1"/>
          </p:cNvSpPr>
          <p:nvPr>
            <p:ph type="title"/>
          </p:nvPr>
        </p:nvSpPr>
        <p:spPr>
          <a:xfrm>
            <a:off x="1370160" y="301680"/>
            <a:ext cx="7313040" cy="1142280"/>
          </a:xfrm>
          <a:prstGeom prst="rect">
            <a:avLst/>
          </a:prstGeom>
          <a:noFill/>
          <a:ln w="0">
            <a:noFill/>
          </a:ln>
        </p:spPr>
        <p:txBody>
          <a:bodyPr lIns="90000" tIns="45000" rIns="90000" bIns="45000" numCol="1" spcCol="0" anchor="b">
            <a:noAutofit/>
          </a:bodyPr>
          <a:lstStyle/>
          <a:p>
            <a:pPr>
              <a:lnSpc>
                <a:spcPct val="100000"/>
              </a:lnSpc>
              <a:buNone/>
            </a:pPr>
            <a:r>
              <a:rPr lang="zh-TW" sz="3600" b="1" strike="noStrike" spc="-1" dirty="0">
                <a:solidFill>
                  <a:srgbClr val="0000CC"/>
                </a:solidFill>
                <a:latin typeface="標楷體" panose="03000509000000000000" pitchFamily="65" charset="-120"/>
                <a:ea typeface="標楷體" panose="03000509000000000000" pitchFamily="65" charset="-120"/>
              </a:rPr>
              <a:t>值班事項</a:t>
            </a:r>
            <a:endParaRPr lang="en-US" sz="3600" b="1" strike="noStrike" spc="-1" dirty="0">
              <a:latin typeface="標楷體" panose="03000509000000000000" pitchFamily="65" charset="-120"/>
              <a:ea typeface="標楷體" panose="03000509000000000000" pitchFamily="65" charset="-120"/>
            </a:endParaRPr>
          </a:p>
        </p:txBody>
      </p:sp>
      <p:sp>
        <p:nvSpPr>
          <p:cNvPr id="1026" name="PlaceHolder 2"/>
          <p:cNvSpPr>
            <a:spLocks noGrp="1"/>
          </p:cNvSpPr>
          <p:nvPr>
            <p:ph/>
          </p:nvPr>
        </p:nvSpPr>
        <p:spPr>
          <a:xfrm>
            <a:off x="899640" y="1556640"/>
            <a:ext cx="7920000" cy="5040000"/>
          </a:xfrm>
          <a:prstGeom prst="rect">
            <a:avLst/>
          </a:prstGeom>
          <a:noFill/>
          <a:ln w="0">
            <a:noFill/>
          </a:ln>
        </p:spPr>
        <p:txBody>
          <a:bodyPr lIns="90000" tIns="45000" rIns="90000" bIns="45000" numCol="1" spcCol="0" anchor="t">
            <a:noAutofit/>
          </a:bodyPr>
          <a:lstStyle/>
          <a:p>
            <a:pPr marL="365040" indent="-282600">
              <a:lnSpc>
                <a:spcPct val="100000"/>
              </a:lnSpc>
              <a:spcBef>
                <a:spcPts val="601"/>
              </a:spcBef>
              <a:spcAft>
                <a:spcPts val="601"/>
              </a:spcAft>
              <a:buClr>
                <a:srgbClr val="3891A7"/>
              </a:buClr>
              <a:buSzPct val="80000"/>
              <a:buFont typeface="Wingdings 2" charset="2"/>
              <a:buChar char=""/>
            </a:pPr>
            <a:r>
              <a:rPr lang="zh-TW" sz="2800" b="1" strike="noStrike" spc="-1" dirty="0">
                <a:solidFill>
                  <a:srgbClr val="FF0000"/>
                </a:solidFill>
                <a:latin typeface="標楷體"/>
                <a:ea typeface="標楷體"/>
              </a:rPr>
              <a:t>來訪洽公人員之接待、登記及通知被洽人員。</a:t>
            </a:r>
            <a:endParaRPr lang="en-US" sz="2800" b="0" strike="noStrike" spc="-1" dirty="0">
              <a:latin typeface="Arial"/>
            </a:endParaRPr>
          </a:p>
          <a:p>
            <a:pPr marL="365040" indent="-282600">
              <a:lnSpc>
                <a:spcPct val="100000"/>
              </a:lnSpc>
              <a:spcBef>
                <a:spcPts val="601"/>
              </a:spcBef>
              <a:spcAft>
                <a:spcPts val="601"/>
              </a:spcAft>
              <a:buClr>
                <a:srgbClr val="3891A7"/>
              </a:buClr>
              <a:buSzPct val="80000"/>
              <a:buFont typeface="Wingdings 2" charset="2"/>
              <a:buChar char=""/>
            </a:pPr>
            <a:r>
              <a:rPr lang="zh-TW" sz="2800" b="1" strike="noStrike" spc="-1" dirty="0">
                <a:solidFill>
                  <a:srgbClr val="FF0000"/>
                </a:solidFill>
                <a:latin typeface="標楷體"/>
                <a:ea typeface="標楷體"/>
              </a:rPr>
              <a:t>電話鈴響三聲內應接聽，</a:t>
            </a:r>
            <a:r>
              <a:rPr lang="en-US" sz="2800" b="1" strike="noStrike" spc="-1" dirty="0">
                <a:solidFill>
                  <a:srgbClr val="FF0000"/>
                </a:solidFill>
                <a:latin typeface="標楷體"/>
                <a:ea typeface="標楷體"/>
              </a:rPr>
              <a:t>1999</a:t>
            </a:r>
            <a:r>
              <a:rPr lang="zh-TW" sz="2800" b="1" strike="noStrike" spc="-1" dirty="0">
                <a:solidFill>
                  <a:srgbClr val="FF0000"/>
                </a:solidFill>
                <a:latin typeface="標楷體"/>
                <a:ea typeface="標楷體"/>
              </a:rPr>
              <a:t>服務專線請依行政處訂定作業規範辦理</a:t>
            </a:r>
            <a:endParaRPr lang="en-US" sz="2800" b="0" strike="noStrike" spc="-1" dirty="0">
              <a:latin typeface="Arial"/>
            </a:endParaRPr>
          </a:p>
          <a:p>
            <a:pPr marL="365040" indent="-282600">
              <a:lnSpc>
                <a:spcPct val="100000"/>
              </a:lnSpc>
              <a:spcBef>
                <a:spcPts val="601"/>
              </a:spcBef>
              <a:spcAft>
                <a:spcPts val="601"/>
              </a:spcAft>
              <a:buClr>
                <a:srgbClr val="3891A7"/>
              </a:buClr>
              <a:buSzPct val="80000"/>
              <a:buFont typeface="Wingdings 2" charset="2"/>
              <a:buChar char=""/>
            </a:pPr>
            <a:r>
              <a:rPr lang="zh-TW" sz="2800" b="1" strike="noStrike" spc="-1" dirty="0">
                <a:solidFill>
                  <a:srgbClr val="FF0000"/>
                </a:solidFill>
                <a:latin typeface="標楷體"/>
                <a:ea typeface="標楷體"/>
              </a:rPr>
              <a:t>確實填寫值日日誌，遇有重大事件無法處理時，應迅速於時效內陳報機關首長或視其事件性質，分別通知主管單位處理</a:t>
            </a:r>
            <a:endParaRPr lang="en-US" sz="2800" b="0" strike="noStrike" spc="-1" dirty="0">
              <a:latin typeface="Arial"/>
            </a:endParaRPr>
          </a:p>
          <a:p>
            <a:pPr marL="365040" indent="-282600">
              <a:lnSpc>
                <a:spcPct val="100000"/>
              </a:lnSpc>
              <a:spcBef>
                <a:spcPts val="601"/>
              </a:spcBef>
              <a:spcAft>
                <a:spcPts val="601"/>
              </a:spcAft>
              <a:buClr>
                <a:srgbClr val="3891A7"/>
              </a:buClr>
              <a:buSzPct val="80000"/>
              <a:buFont typeface="Wingdings 2" charset="2"/>
              <a:buChar char=""/>
            </a:pPr>
            <a:r>
              <a:rPr lang="zh-TW" sz="2800" b="1" strike="noStrike" spc="-1" dirty="0">
                <a:solidFill>
                  <a:srgbClr val="FF0000"/>
                </a:solidFill>
                <a:latin typeface="標楷體"/>
                <a:ea typeface="標楷體"/>
              </a:rPr>
              <a:t>每月公告</a:t>
            </a:r>
            <a:r>
              <a:rPr lang="en-US" sz="2800" b="1" strike="noStrike" spc="-1" dirty="0">
                <a:solidFill>
                  <a:srgbClr val="FF0000"/>
                </a:solidFill>
                <a:latin typeface="標楷體"/>
                <a:ea typeface="標楷體"/>
              </a:rPr>
              <a:t>(</a:t>
            </a:r>
            <a:r>
              <a:rPr lang="zh-TW" sz="2800" b="1" strike="noStrike" spc="-1" dirty="0">
                <a:solidFill>
                  <a:srgbClr val="FF0000"/>
                </a:solidFill>
                <a:latin typeface="標楷體"/>
                <a:ea typeface="標楷體"/>
              </a:rPr>
              <a:t>差勤系統</a:t>
            </a:r>
            <a:r>
              <a:rPr lang="en-US" sz="2800" b="1" strike="noStrike" spc="-1" dirty="0">
                <a:solidFill>
                  <a:srgbClr val="FF0000"/>
                </a:solidFill>
                <a:latin typeface="標楷體"/>
                <a:ea typeface="標楷體"/>
              </a:rPr>
              <a:t>)</a:t>
            </a:r>
            <a:r>
              <a:rPr lang="zh-TW" sz="2800" b="1" strike="noStrike" spc="-1" dirty="0">
                <a:solidFill>
                  <a:srgbClr val="FF0000"/>
                </a:solidFill>
                <a:latin typeface="標楷體"/>
                <a:ea typeface="標楷體"/>
              </a:rPr>
              <a:t>次月班表</a:t>
            </a:r>
            <a:r>
              <a:rPr lang="en-US" sz="2800" b="1" strike="noStrike" spc="-1" dirty="0">
                <a:solidFill>
                  <a:srgbClr val="FF0000"/>
                </a:solidFill>
                <a:latin typeface="標楷體"/>
                <a:ea typeface="標楷體"/>
              </a:rPr>
              <a:t>(</a:t>
            </a:r>
            <a:r>
              <a:rPr lang="zh-TW" sz="2800" b="1" strike="noStrike" spc="-1" dirty="0">
                <a:solidFill>
                  <a:srgbClr val="FF0000"/>
                </a:solidFill>
                <a:latin typeface="標楷體"/>
                <a:ea typeface="標楷體"/>
              </a:rPr>
              <a:t>男性平日晚班時間及假日</a:t>
            </a:r>
            <a:r>
              <a:rPr lang="en-US" sz="2800" b="1" strike="noStrike" spc="-1" dirty="0">
                <a:solidFill>
                  <a:srgbClr val="FF0000"/>
                </a:solidFill>
                <a:latin typeface="標楷體"/>
                <a:ea typeface="標楷體"/>
              </a:rPr>
              <a:t>(</a:t>
            </a:r>
            <a:r>
              <a:rPr lang="zh-TW" sz="2800" b="1" strike="noStrike" spc="-1" dirty="0">
                <a:solidFill>
                  <a:srgbClr val="FF0000"/>
                </a:solidFill>
                <a:latin typeface="標楷體"/>
                <a:ea typeface="標楷體"/>
              </a:rPr>
              <a:t>可補休及值班費</a:t>
            </a:r>
            <a:r>
              <a:rPr lang="en-US" sz="2800" b="1" strike="noStrike" spc="-1" dirty="0">
                <a:solidFill>
                  <a:srgbClr val="FF0000"/>
                </a:solidFill>
                <a:latin typeface="標楷體"/>
                <a:ea typeface="標楷體"/>
              </a:rPr>
              <a:t>)</a:t>
            </a:r>
            <a:r>
              <a:rPr lang="zh-TW" sz="2800" b="1" strike="noStrike" spc="-1" dirty="0">
                <a:solidFill>
                  <a:srgbClr val="FF0000"/>
                </a:solidFill>
                <a:latin typeface="標楷體"/>
                <a:ea typeface="標楷體"/>
              </a:rPr>
              <a:t>、女性則值平日早班時間</a:t>
            </a:r>
            <a:r>
              <a:rPr lang="en-US" sz="2800" b="1" strike="noStrike" spc="-1" dirty="0">
                <a:solidFill>
                  <a:srgbClr val="FF0000"/>
                </a:solidFill>
                <a:latin typeface="標楷體"/>
                <a:ea typeface="標楷體"/>
              </a:rPr>
              <a:t>)</a:t>
            </a:r>
            <a:endParaRPr lang="en-US" sz="2800" b="0" strike="noStrike" spc="-1" dirty="0">
              <a:latin typeface="Arial"/>
            </a:endParaRPr>
          </a:p>
          <a:p>
            <a:pPr marL="343080" indent="-343080">
              <a:lnSpc>
                <a:spcPct val="100000"/>
              </a:lnSpc>
              <a:spcBef>
                <a:spcPts val="561"/>
              </a:spcBef>
              <a:buClr>
                <a:srgbClr val="99CC00"/>
              </a:buClr>
              <a:buSzPct val="70000"/>
              <a:buFont typeface="Wingdings" charset="2"/>
              <a:buChar char=""/>
            </a:pPr>
            <a:r>
              <a:rPr lang="zh-TW" sz="2800" b="1" strike="noStrike" spc="-1" dirty="0">
                <a:solidFill>
                  <a:srgbClr val="FF0000"/>
                </a:solidFill>
                <a:latin typeface="Verdana"/>
                <a:ea typeface="標楷體"/>
              </a:rPr>
              <a:t>必須完成交接方得離開</a:t>
            </a:r>
            <a:endParaRPr lang="en-US" sz="2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PlaceHolder 1"/>
          <p:cNvSpPr>
            <a:spLocks noGrp="1"/>
          </p:cNvSpPr>
          <p:nvPr>
            <p:ph type="title"/>
          </p:nvPr>
        </p:nvSpPr>
        <p:spPr>
          <a:xfrm>
            <a:off x="1370160" y="301680"/>
            <a:ext cx="7313040" cy="1142280"/>
          </a:xfrm>
          <a:prstGeom prst="rect">
            <a:avLst/>
          </a:prstGeom>
          <a:noFill/>
          <a:ln w="0">
            <a:noFill/>
          </a:ln>
        </p:spPr>
        <p:txBody>
          <a:bodyPr lIns="90000" tIns="45000" rIns="90000" bIns="45000" numCol="1" spcCol="0" anchor="b">
            <a:noAutofit/>
          </a:bodyPr>
          <a:lstStyle/>
          <a:p>
            <a:pPr>
              <a:lnSpc>
                <a:spcPct val="100000"/>
              </a:lnSpc>
              <a:buNone/>
            </a:pPr>
            <a:r>
              <a:rPr lang="zh-TW" sz="3600" b="0" strike="noStrike" spc="-1" dirty="0">
                <a:solidFill>
                  <a:srgbClr val="FF0000"/>
                </a:solidFill>
                <a:latin typeface="標楷體" panose="03000509000000000000" pitchFamily="65" charset="-120"/>
                <a:ea typeface="標楷體" panose="03000509000000000000" pitchFamily="65" charset="-120"/>
              </a:rPr>
              <a:t>地方特考管制服務年限</a:t>
            </a:r>
            <a:endParaRPr lang="en-US" sz="3600" b="0" strike="noStrike" spc="-1" dirty="0">
              <a:latin typeface="標楷體" panose="03000509000000000000" pitchFamily="65" charset="-120"/>
              <a:ea typeface="標楷體" panose="03000509000000000000" pitchFamily="65" charset="-120"/>
            </a:endParaRPr>
          </a:p>
        </p:txBody>
      </p:sp>
      <p:sp>
        <p:nvSpPr>
          <p:cNvPr id="1028" name="PlaceHolder 2"/>
          <p:cNvSpPr>
            <a:spLocks noGrp="1"/>
          </p:cNvSpPr>
          <p:nvPr>
            <p:ph/>
          </p:nvPr>
        </p:nvSpPr>
        <p:spPr>
          <a:xfrm>
            <a:off x="1370160" y="1827360"/>
            <a:ext cx="7313040" cy="4114080"/>
          </a:xfrm>
          <a:prstGeom prst="rect">
            <a:avLst/>
          </a:prstGeom>
          <a:noFill/>
          <a:ln w="0">
            <a:noFill/>
          </a:ln>
        </p:spPr>
        <p:txBody>
          <a:bodyPr lIns="90000" tIns="45000" rIns="90000" bIns="45000" numCol="1" spcCol="0" anchor="t">
            <a:noAutofit/>
          </a:bodyPr>
          <a:lstStyle/>
          <a:p>
            <a:pPr marL="343080" indent="-343080">
              <a:lnSpc>
                <a:spcPct val="100000"/>
              </a:lnSpc>
              <a:spcBef>
                <a:spcPts val="720"/>
              </a:spcBef>
              <a:buClr>
                <a:srgbClr val="99CC00"/>
              </a:buClr>
              <a:buSzPct val="70000"/>
              <a:buFont typeface="Wingdings" charset="2"/>
              <a:buChar char=""/>
            </a:pPr>
            <a:r>
              <a:rPr lang="zh-TW" sz="3600" b="1" strike="noStrike" spc="-1" dirty="0">
                <a:solidFill>
                  <a:srgbClr val="FF0000"/>
                </a:solidFill>
                <a:latin typeface="標楷體" panose="03000509000000000000" pitchFamily="65" charset="-120"/>
                <a:ea typeface="標楷體" panose="03000509000000000000" pitchFamily="65" charset="-120"/>
              </a:rPr>
              <a:t>訓練期滿成績及格取得考試及格資格之日起三年內不得轉調原分發占缺任用以外之機關，須經原錄取分發區所屬機關再服務三年，始得轉調上述機關以外機關任職。</a:t>
            </a:r>
            <a:endParaRPr lang="en-US" sz="3600" b="0" strike="noStrike" spc="-1" dirty="0">
              <a:latin typeface="標楷體" panose="03000509000000000000" pitchFamily="65" charset="-120"/>
              <a:ea typeface="標楷體" panose="03000509000000000000" pitchFamily="65" charset="-120"/>
            </a:endParaRPr>
          </a:p>
          <a:p>
            <a:pPr>
              <a:lnSpc>
                <a:spcPct val="100000"/>
              </a:lnSpc>
              <a:spcBef>
                <a:spcPts val="720"/>
              </a:spcBef>
              <a:buNone/>
            </a:pPr>
            <a:endParaRPr lang="en-US" sz="3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矩形 1"/>
          <p:cNvSpPr/>
          <p:nvPr/>
        </p:nvSpPr>
        <p:spPr>
          <a:xfrm>
            <a:off x="539640" y="692640"/>
            <a:ext cx="8280360" cy="606174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65760" indent="-283320">
              <a:lnSpc>
                <a:spcPct val="100000"/>
              </a:lnSpc>
              <a:spcBef>
                <a:spcPts val="1199"/>
              </a:spcBef>
              <a:spcAft>
                <a:spcPts val="1199"/>
              </a:spcAft>
              <a:buClr>
                <a:srgbClr val="FF0000"/>
              </a:buClr>
              <a:buFont typeface="Wingdings 2" charset="2"/>
              <a:buChar char=""/>
            </a:pPr>
            <a:r>
              <a:rPr lang="zh-TW" sz="2800" b="1" strike="noStrike" spc="-1" dirty="0">
                <a:solidFill>
                  <a:srgbClr val="FF0000"/>
                </a:solidFill>
                <a:latin typeface="標楷體" panose="03000509000000000000" pitchFamily="65" charset="-120"/>
                <a:ea typeface="標楷體" panose="03000509000000000000" pitchFamily="65" charset="-120"/>
              </a:rPr>
              <a:t>高考</a:t>
            </a:r>
            <a:r>
              <a:rPr lang="en-US" sz="2800" b="1" strike="noStrike" spc="-1" dirty="0">
                <a:solidFill>
                  <a:srgbClr val="FF0000"/>
                </a:solidFill>
                <a:latin typeface="標楷體" panose="03000509000000000000" pitchFamily="65" charset="-120"/>
                <a:ea typeface="標楷體" panose="03000509000000000000" pitchFamily="65" charset="-120"/>
              </a:rPr>
              <a:t>3</a:t>
            </a:r>
            <a:r>
              <a:rPr lang="zh-TW" sz="2800" b="1" strike="noStrike" spc="-1" dirty="0">
                <a:solidFill>
                  <a:srgbClr val="FF0000"/>
                </a:solidFill>
                <a:latin typeface="標楷體" panose="03000509000000000000" pitchFamily="65" charset="-120"/>
                <a:ea typeface="標楷體" panose="03000509000000000000" pitchFamily="65" charset="-120"/>
              </a:rPr>
              <a:t>級、特考</a:t>
            </a:r>
            <a:r>
              <a:rPr lang="en-US" sz="2800" b="1" strike="noStrike" spc="-1" dirty="0">
                <a:solidFill>
                  <a:srgbClr val="FF0000"/>
                </a:solidFill>
                <a:latin typeface="標楷體" panose="03000509000000000000" pitchFamily="65" charset="-120"/>
                <a:ea typeface="標楷體" panose="03000509000000000000" pitchFamily="65" charset="-120"/>
              </a:rPr>
              <a:t>3</a:t>
            </a:r>
            <a:r>
              <a:rPr lang="zh-TW" sz="2800" b="1" strike="noStrike" spc="-1" dirty="0">
                <a:solidFill>
                  <a:srgbClr val="FF0000"/>
                </a:solidFill>
                <a:latin typeface="標楷體" panose="03000509000000000000" pitchFamily="65" charset="-120"/>
                <a:ea typeface="標楷體" panose="03000509000000000000" pitchFamily="65" charset="-120"/>
              </a:rPr>
              <a:t>等〈薦任第</a:t>
            </a:r>
            <a:r>
              <a:rPr lang="en-US" sz="2800" b="1" strike="noStrike" spc="-1" dirty="0">
                <a:solidFill>
                  <a:srgbClr val="FF0000"/>
                </a:solidFill>
                <a:latin typeface="標楷體" panose="03000509000000000000" pitchFamily="65" charset="-120"/>
                <a:ea typeface="標楷體" panose="03000509000000000000" pitchFamily="65" charset="-120"/>
              </a:rPr>
              <a:t>6</a:t>
            </a:r>
            <a:r>
              <a:rPr lang="zh-TW" sz="2800" b="1" strike="noStrike" spc="-1" dirty="0">
                <a:solidFill>
                  <a:srgbClr val="FF0000"/>
                </a:solidFill>
                <a:latin typeface="標楷體" panose="03000509000000000000" pitchFamily="65" charset="-120"/>
                <a:ea typeface="標楷體" panose="03000509000000000000" pitchFamily="65" charset="-120"/>
              </a:rPr>
              <a:t>職等本俸</a:t>
            </a:r>
            <a:r>
              <a:rPr lang="en-US" sz="2800" b="1" strike="noStrike" spc="-1" dirty="0">
                <a:solidFill>
                  <a:srgbClr val="FF0000"/>
                </a:solidFill>
                <a:latin typeface="標楷體" panose="03000509000000000000" pitchFamily="65" charset="-120"/>
                <a:ea typeface="標楷體" panose="03000509000000000000" pitchFamily="65" charset="-120"/>
              </a:rPr>
              <a:t>1</a:t>
            </a:r>
            <a:r>
              <a:rPr lang="zh-TW" sz="2800" b="1" strike="noStrike" spc="-1" dirty="0">
                <a:solidFill>
                  <a:srgbClr val="FF0000"/>
                </a:solidFill>
                <a:latin typeface="標楷體" panose="03000509000000000000" pitchFamily="65" charset="-120"/>
                <a:ea typeface="標楷體" panose="03000509000000000000" pitchFamily="65" charset="-120"/>
              </a:rPr>
              <a:t>級</a:t>
            </a:r>
            <a:r>
              <a:rPr lang="en-US" sz="2800" b="1" strike="noStrike" spc="-1" dirty="0">
                <a:solidFill>
                  <a:srgbClr val="FF0000"/>
                </a:solidFill>
                <a:latin typeface="標楷體" panose="03000509000000000000" pitchFamily="65" charset="-120"/>
                <a:ea typeface="標楷體" panose="03000509000000000000" pitchFamily="65" charset="-120"/>
              </a:rPr>
              <a:t>385</a:t>
            </a:r>
            <a:r>
              <a:rPr lang="zh-TW" sz="2800" b="1" strike="noStrike" spc="-1" dirty="0">
                <a:solidFill>
                  <a:srgbClr val="FF0000"/>
                </a:solidFill>
                <a:latin typeface="標楷體" panose="03000509000000000000" pitchFamily="65" charset="-120"/>
                <a:ea typeface="標楷體" panose="03000509000000000000" pitchFamily="65" charset="-120"/>
              </a:rPr>
              <a:t>俸點〉</a:t>
            </a:r>
            <a:endParaRPr lang="en-US" sz="2800" b="0" strike="noStrike" spc="-1" dirty="0">
              <a:latin typeface="標楷體" panose="03000509000000000000" pitchFamily="65" charset="-120"/>
              <a:ea typeface="標楷體" panose="03000509000000000000" pitchFamily="65" charset="-120"/>
            </a:endParaRPr>
          </a:p>
          <a:p>
            <a:pPr marL="640080" lvl="1" indent="-237600">
              <a:spcBef>
                <a:spcPts val="1199"/>
              </a:spcBef>
              <a:spcAft>
                <a:spcPts val="1199"/>
              </a:spcAft>
              <a:buClr>
                <a:srgbClr val="0D0D0D"/>
              </a:buClr>
              <a:buFont typeface="Verdana"/>
              <a:buChar char="◦"/>
            </a:pPr>
            <a:r>
              <a:rPr lang="zh-TW" sz="2400" spc="-1" dirty="0">
                <a:solidFill>
                  <a:srgbClr val="0D0D0D"/>
                </a:solidFill>
                <a:latin typeface="標楷體" panose="03000509000000000000" pitchFamily="65" charset="-120"/>
                <a:ea typeface="標楷體" panose="03000509000000000000" pitchFamily="65" charset="-120"/>
              </a:rPr>
              <a:t>本俸</a:t>
            </a:r>
            <a:r>
              <a:rPr lang="en-US" sz="2400" spc="-1" dirty="0">
                <a:solidFill>
                  <a:srgbClr val="0D0D0D"/>
                </a:solidFill>
                <a:latin typeface="標楷體" panose="03000509000000000000" pitchFamily="65" charset="-120"/>
                <a:ea typeface="標楷體" panose="03000509000000000000" pitchFamily="65" charset="-120"/>
              </a:rPr>
              <a:t>27270+</a:t>
            </a:r>
            <a:r>
              <a:rPr lang="zh-TW" sz="2400" spc="-1" dirty="0">
                <a:solidFill>
                  <a:srgbClr val="0D0D0D"/>
                </a:solidFill>
                <a:latin typeface="標楷體" panose="03000509000000000000" pitchFamily="65" charset="-120"/>
                <a:ea typeface="標楷體" panose="03000509000000000000" pitchFamily="65" charset="-120"/>
              </a:rPr>
              <a:t>專業加給</a:t>
            </a:r>
            <a:r>
              <a:rPr lang="en-US" sz="2400" spc="-1" dirty="0">
                <a:solidFill>
                  <a:srgbClr val="0D0D0D"/>
                </a:solidFill>
                <a:latin typeface="標楷體" panose="03000509000000000000" pitchFamily="65" charset="-120"/>
                <a:ea typeface="標楷體" panose="03000509000000000000" pitchFamily="65" charset="-120"/>
              </a:rPr>
              <a:t>22280+</a:t>
            </a:r>
            <a:r>
              <a:rPr lang="zh-TW" sz="2400" spc="-1" dirty="0">
                <a:solidFill>
                  <a:srgbClr val="0D0D0D"/>
                </a:solidFill>
                <a:latin typeface="標楷體" panose="03000509000000000000" pitchFamily="65" charset="-120"/>
                <a:ea typeface="標楷體" panose="03000509000000000000" pitchFamily="65" charset="-120"/>
              </a:rPr>
              <a:t>地域加給</a:t>
            </a:r>
            <a:r>
              <a:rPr lang="en-US" sz="2400" spc="-1" dirty="0">
                <a:solidFill>
                  <a:srgbClr val="0D0D0D"/>
                </a:solidFill>
                <a:latin typeface="標楷體" panose="03000509000000000000" pitchFamily="65" charset="-120"/>
                <a:ea typeface="標楷體" panose="03000509000000000000" pitchFamily="65" charset="-120"/>
              </a:rPr>
              <a:t>9790</a:t>
            </a:r>
          </a:p>
          <a:p>
            <a:pPr marL="365760" indent="-283320">
              <a:spcBef>
                <a:spcPts val="1199"/>
              </a:spcBef>
              <a:spcAft>
                <a:spcPts val="1199"/>
              </a:spcAft>
              <a:buClr>
                <a:srgbClr val="FF0000"/>
              </a:buClr>
              <a:buFont typeface="Wingdings 2" charset="2"/>
              <a:buChar char=""/>
            </a:pPr>
            <a:r>
              <a:rPr lang="zh-TW" sz="2800" b="1" spc="-1" dirty="0">
                <a:solidFill>
                  <a:srgbClr val="FF0000"/>
                </a:solidFill>
                <a:latin typeface="標楷體" panose="03000509000000000000" pitchFamily="65" charset="-120"/>
                <a:ea typeface="標楷體" panose="03000509000000000000" pitchFamily="65" charset="-120"/>
              </a:rPr>
              <a:t>普考、特考</a:t>
            </a:r>
            <a:r>
              <a:rPr lang="en-US" sz="2800" b="1" spc="-1" dirty="0">
                <a:solidFill>
                  <a:srgbClr val="FF0000"/>
                </a:solidFill>
                <a:latin typeface="標楷體" panose="03000509000000000000" pitchFamily="65" charset="-120"/>
                <a:ea typeface="標楷體" panose="03000509000000000000" pitchFamily="65" charset="-120"/>
              </a:rPr>
              <a:t>4</a:t>
            </a:r>
            <a:r>
              <a:rPr lang="zh-TW" sz="2800" b="1" spc="-1" dirty="0">
                <a:solidFill>
                  <a:srgbClr val="FF0000"/>
                </a:solidFill>
                <a:latin typeface="標楷體" panose="03000509000000000000" pitchFamily="65" charset="-120"/>
                <a:ea typeface="標楷體" panose="03000509000000000000" pitchFamily="65" charset="-120"/>
              </a:rPr>
              <a:t>等〈委任第</a:t>
            </a:r>
            <a:r>
              <a:rPr lang="en-US" sz="2800" b="1" spc="-1" dirty="0">
                <a:solidFill>
                  <a:srgbClr val="FF0000"/>
                </a:solidFill>
                <a:latin typeface="標楷體" panose="03000509000000000000" pitchFamily="65" charset="-120"/>
                <a:ea typeface="標楷體" panose="03000509000000000000" pitchFamily="65" charset="-120"/>
              </a:rPr>
              <a:t>3</a:t>
            </a:r>
            <a:r>
              <a:rPr lang="zh-TW" sz="2800" b="1" spc="-1" dirty="0">
                <a:solidFill>
                  <a:srgbClr val="FF0000"/>
                </a:solidFill>
                <a:latin typeface="標楷體" panose="03000509000000000000" pitchFamily="65" charset="-120"/>
                <a:ea typeface="標楷體" panose="03000509000000000000" pitchFamily="65" charset="-120"/>
              </a:rPr>
              <a:t>職等本俸</a:t>
            </a:r>
            <a:r>
              <a:rPr lang="en-US" sz="2800" b="1" spc="-1" dirty="0">
                <a:solidFill>
                  <a:srgbClr val="FF0000"/>
                </a:solidFill>
                <a:latin typeface="標楷體" panose="03000509000000000000" pitchFamily="65" charset="-120"/>
                <a:ea typeface="標楷體" panose="03000509000000000000" pitchFamily="65" charset="-120"/>
              </a:rPr>
              <a:t>1</a:t>
            </a:r>
            <a:r>
              <a:rPr lang="zh-TW" sz="2800" b="1" spc="-1" dirty="0">
                <a:solidFill>
                  <a:srgbClr val="FF0000"/>
                </a:solidFill>
                <a:latin typeface="標楷體" panose="03000509000000000000" pitchFamily="65" charset="-120"/>
                <a:ea typeface="標楷體" panose="03000509000000000000" pitchFamily="65" charset="-120"/>
              </a:rPr>
              <a:t>級</a:t>
            </a:r>
            <a:r>
              <a:rPr lang="en-US" sz="2800" b="1" spc="-1" dirty="0">
                <a:solidFill>
                  <a:srgbClr val="FF0000"/>
                </a:solidFill>
                <a:latin typeface="標楷體" panose="03000509000000000000" pitchFamily="65" charset="-120"/>
                <a:ea typeface="標楷體" panose="03000509000000000000" pitchFamily="65" charset="-120"/>
              </a:rPr>
              <a:t>280</a:t>
            </a:r>
            <a:r>
              <a:rPr lang="zh-TW" sz="2800" b="1" spc="-1" dirty="0">
                <a:solidFill>
                  <a:srgbClr val="FF0000"/>
                </a:solidFill>
                <a:latin typeface="標楷體" panose="03000509000000000000" pitchFamily="65" charset="-120"/>
                <a:ea typeface="標楷體" panose="03000509000000000000" pitchFamily="65" charset="-120"/>
              </a:rPr>
              <a:t>俸點〉</a:t>
            </a:r>
            <a:endParaRPr lang="en-US" sz="2800" b="1" spc="-1" dirty="0">
              <a:solidFill>
                <a:srgbClr val="FF0000"/>
              </a:solidFill>
              <a:latin typeface="標楷體" panose="03000509000000000000" pitchFamily="65" charset="-120"/>
              <a:ea typeface="標楷體" panose="03000509000000000000" pitchFamily="65" charset="-120"/>
            </a:endParaRPr>
          </a:p>
          <a:p>
            <a:pPr marL="640080" lvl="1" indent="-237600">
              <a:lnSpc>
                <a:spcPct val="100000"/>
              </a:lnSpc>
              <a:spcBef>
                <a:spcPts val="1199"/>
              </a:spcBef>
              <a:spcAft>
                <a:spcPts val="1199"/>
              </a:spcAft>
              <a:buClr>
                <a:srgbClr val="0D0D0D"/>
              </a:buClr>
              <a:buFont typeface="Verdana"/>
              <a:buChar char="◦"/>
            </a:pPr>
            <a:r>
              <a:rPr lang="zh-TW" sz="2400" strike="noStrike" spc="-1" dirty="0">
                <a:solidFill>
                  <a:srgbClr val="0D0D0D"/>
                </a:solidFill>
                <a:latin typeface="標楷體" panose="03000509000000000000" pitchFamily="65" charset="-120"/>
                <a:ea typeface="標楷體" panose="03000509000000000000" pitchFamily="65" charset="-120"/>
              </a:rPr>
              <a:t>本俸</a:t>
            </a:r>
            <a:r>
              <a:rPr lang="en-US" sz="2400" strike="noStrike" spc="-1" dirty="0">
                <a:solidFill>
                  <a:srgbClr val="0D0D0D"/>
                </a:solidFill>
                <a:latin typeface="標楷體" panose="03000509000000000000" pitchFamily="65" charset="-120"/>
                <a:ea typeface="標楷體" panose="03000509000000000000" pitchFamily="65" charset="-120"/>
              </a:rPr>
              <a:t>19780+</a:t>
            </a:r>
            <a:r>
              <a:rPr lang="zh-TW" sz="2400" strike="noStrike" spc="-1" dirty="0">
                <a:solidFill>
                  <a:srgbClr val="0D0D0D"/>
                </a:solidFill>
                <a:latin typeface="標楷體" panose="03000509000000000000" pitchFamily="65" charset="-120"/>
                <a:ea typeface="標楷體" panose="03000509000000000000" pitchFamily="65" charset="-120"/>
              </a:rPr>
              <a:t>專業加給</a:t>
            </a:r>
            <a:r>
              <a:rPr lang="en-US" sz="2400" strike="noStrike" spc="-1" dirty="0">
                <a:solidFill>
                  <a:srgbClr val="0D0D0D"/>
                </a:solidFill>
                <a:latin typeface="標楷體" panose="03000509000000000000" pitchFamily="65" charset="-120"/>
                <a:ea typeface="標楷體" panose="03000509000000000000" pitchFamily="65" charset="-120"/>
              </a:rPr>
              <a:t>19110+</a:t>
            </a:r>
            <a:r>
              <a:rPr lang="zh-TW" sz="2400" strike="noStrike" spc="-1" dirty="0">
                <a:solidFill>
                  <a:srgbClr val="0D0D0D"/>
                </a:solidFill>
                <a:latin typeface="標楷體" panose="03000509000000000000" pitchFamily="65" charset="-120"/>
                <a:ea typeface="標楷體" panose="03000509000000000000" pitchFamily="65" charset="-120"/>
              </a:rPr>
              <a:t>地域加給</a:t>
            </a:r>
            <a:r>
              <a:rPr lang="en-US" sz="2400" strike="noStrike" spc="-1" dirty="0">
                <a:solidFill>
                  <a:srgbClr val="0D0D0D"/>
                </a:solidFill>
                <a:latin typeface="標楷體" panose="03000509000000000000" pitchFamily="65" charset="-120"/>
                <a:ea typeface="標楷體" panose="03000509000000000000" pitchFamily="65" charset="-120"/>
              </a:rPr>
              <a:t>9790</a:t>
            </a:r>
            <a:endParaRPr lang="en-US" sz="2400" strike="noStrike" spc="-1" dirty="0">
              <a:latin typeface="標楷體" panose="03000509000000000000" pitchFamily="65" charset="-120"/>
              <a:ea typeface="標楷體" panose="03000509000000000000" pitchFamily="65" charset="-120"/>
            </a:endParaRPr>
          </a:p>
          <a:p>
            <a:pPr marL="365760" indent="-283320">
              <a:lnSpc>
                <a:spcPct val="100000"/>
              </a:lnSpc>
              <a:spcBef>
                <a:spcPts val="1199"/>
              </a:spcBef>
              <a:spcAft>
                <a:spcPts val="1199"/>
              </a:spcAft>
              <a:buClr>
                <a:srgbClr val="FF0000"/>
              </a:buClr>
              <a:buFont typeface="Wingdings 2" charset="2"/>
              <a:buChar char=""/>
            </a:pPr>
            <a:r>
              <a:rPr lang="zh-TW" sz="2800" b="1" spc="-1" dirty="0">
                <a:solidFill>
                  <a:srgbClr val="FF0000"/>
                </a:solidFill>
                <a:latin typeface="標楷體" panose="03000509000000000000" pitchFamily="65" charset="-120"/>
                <a:ea typeface="標楷體" panose="03000509000000000000" pitchFamily="65" charset="-120"/>
              </a:rPr>
              <a:t>初等、特考</a:t>
            </a:r>
            <a:r>
              <a:rPr lang="en-US" sz="2800" b="1" spc="-1" dirty="0">
                <a:solidFill>
                  <a:srgbClr val="FF0000"/>
                </a:solidFill>
                <a:latin typeface="標楷體" panose="03000509000000000000" pitchFamily="65" charset="-120"/>
                <a:ea typeface="標楷體" panose="03000509000000000000" pitchFamily="65" charset="-120"/>
              </a:rPr>
              <a:t>5</a:t>
            </a:r>
            <a:r>
              <a:rPr lang="zh-TW" sz="2800" b="1" spc="-1" dirty="0">
                <a:solidFill>
                  <a:srgbClr val="FF0000"/>
                </a:solidFill>
                <a:latin typeface="標楷體" panose="03000509000000000000" pitchFamily="65" charset="-120"/>
                <a:ea typeface="標楷體" panose="03000509000000000000" pitchFamily="65" charset="-120"/>
              </a:rPr>
              <a:t>等〈委任第</a:t>
            </a:r>
            <a:r>
              <a:rPr lang="en-US" sz="2800" b="1" spc="-1" dirty="0">
                <a:solidFill>
                  <a:srgbClr val="FF0000"/>
                </a:solidFill>
                <a:latin typeface="標楷體" panose="03000509000000000000" pitchFamily="65" charset="-120"/>
                <a:ea typeface="標楷體" panose="03000509000000000000" pitchFamily="65" charset="-120"/>
              </a:rPr>
              <a:t>1</a:t>
            </a:r>
            <a:r>
              <a:rPr lang="zh-TW" sz="2800" b="1" spc="-1" dirty="0">
                <a:solidFill>
                  <a:srgbClr val="FF0000"/>
                </a:solidFill>
                <a:latin typeface="標楷體" panose="03000509000000000000" pitchFamily="65" charset="-120"/>
                <a:ea typeface="標楷體" panose="03000509000000000000" pitchFamily="65" charset="-120"/>
              </a:rPr>
              <a:t>職等本俸</a:t>
            </a:r>
            <a:r>
              <a:rPr lang="en-US" sz="2800" b="1" spc="-1" dirty="0">
                <a:solidFill>
                  <a:srgbClr val="FF0000"/>
                </a:solidFill>
                <a:latin typeface="標楷體" panose="03000509000000000000" pitchFamily="65" charset="-120"/>
                <a:ea typeface="標楷體" panose="03000509000000000000" pitchFamily="65" charset="-120"/>
              </a:rPr>
              <a:t>1</a:t>
            </a:r>
            <a:r>
              <a:rPr lang="zh-TW" sz="2800" b="1" spc="-1" dirty="0">
                <a:solidFill>
                  <a:srgbClr val="FF0000"/>
                </a:solidFill>
                <a:latin typeface="標楷體" panose="03000509000000000000" pitchFamily="65" charset="-120"/>
                <a:ea typeface="標楷體" panose="03000509000000000000" pitchFamily="65" charset="-120"/>
              </a:rPr>
              <a:t>級</a:t>
            </a:r>
            <a:r>
              <a:rPr lang="en-US" sz="2800" b="1" spc="-1" dirty="0">
                <a:solidFill>
                  <a:srgbClr val="FF0000"/>
                </a:solidFill>
                <a:latin typeface="標楷體" panose="03000509000000000000" pitchFamily="65" charset="-120"/>
                <a:ea typeface="標楷體" panose="03000509000000000000" pitchFamily="65" charset="-120"/>
              </a:rPr>
              <a:t>160</a:t>
            </a:r>
            <a:r>
              <a:rPr lang="zh-TW" sz="2800" b="1" spc="-1" dirty="0">
                <a:solidFill>
                  <a:srgbClr val="FF0000"/>
                </a:solidFill>
                <a:latin typeface="標楷體" panose="03000509000000000000" pitchFamily="65" charset="-120"/>
                <a:ea typeface="標楷體" panose="03000509000000000000" pitchFamily="65" charset="-120"/>
              </a:rPr>
              <a:t>俸點〉</a:t>
            </a:r>
            <a:endParaRPr lang="en-US" sz="2800" b="1" spc="-1" dirty="0">
              <a:solidFill>
                <a:srgbClr val="FF0000"/>
              </a:solidFill>
              <a:latin typeface="標楷體" panose="03000509000000000000" pitchFamily="65" charset="-120"/>
              <a:ea typeface="標楷體" panose="03000509000000000000" pitchFamily="65" charset="-120"/>
            </a:endParaRPr>
          </a:p>
          <a:p>
            <a:pPr marL="640080" lvl="1" indent="-237600">
              <a:lnSpc>
                <a:spcPct val="100000"/>
              </a:lnSpc>
              <a:spcBef>
                <a:spcPts val="1199"/>
              </a:spcBef>
              <a:spcAft>
                <a:spcPts val="1199"/>
              </a:spcAft>
              <a:buClr>
                <a:srgbClr val="0D0D0D"/>
              </a:buClr>
              <a:buFont typeface="Verdana"/>
              <a:buChar char="◦"/>
            </a:pPr>
            <a:r>
              <a:rPr lang="zh-TW" sz="2400" b="1" strike="noStrike" spc="-1" dirty="0">
                <a:solidFill>
                  <a:srgbClr val="0D0D0D"/>
                </a:solidFill>
                <a:latin typeface="標楷體" panose="03000509000000000000" pitchFamily="65" charset="-120"/>
                <a:ea typeface="標楷體" panose="03000509000000000000" pitchFamily="65" charset="-120"/>
              </a:rPr>
              <a:t>本俸</a:t>
            </a:r>
            <a:r>
              <a:rPr lang="en-US" sz="2400" b="1" strike="noStrike" spc="-1" dirty="0">
                <a:solidFill>
                  <a:srgbClr val="0D0D0D"/>
                </a:solidFill>
                <a:latin typeface="標楷體" panose="03000509000000000000" pitchFamily="65" charset="-120"/>
                <a:ea typeface="標楷體" panose="03000509000000000000" pitchFamily="65" charset="-120"/>
              </a:rPr>
              <a:t>12470+</a:t>
            </a:r>
            <a:r>
              <a:rPr lang="zh-TW" sz="2400" b="1" strike="noStrike" spc="-1" dirty="0">
                <a:solidFill>
                  <a:srgbClr val="0D0D0D"/>
                </a:solidFill>
                <a:latin typeface="標楷體" panose="03000509000000000000" pitchFamily="65" charset="-120"/>
                <a:ea typeface="標楷體" panose="03000509000000000000" pitchFamily="65" charset="-120"/>
              </a:rPr>
              <a:t>專業加給</a:t>
            </a:r>
            <a:r>
              <a:rPr lang="en-US" sz="2400" b="1" strike="noStrike" spc="-1" dirty="0">
                <a:solidFill>
                  <a:srgbClr val="0D0D0D"/>
                </a:solidFill>
                <a:latin typeface="標楷體" panose="03000509000000000000" pitchFamily="65" charset="-120"/>
                <a:ea typeface="標楷體" panose="03000509000000000000" pitchFamily="65" charset="-120"/>
              </a:rPr>
              <a:t>18980+</a:t>
            </a:r>
            <a:r>
              <a:rPr lang="zh-TW" sz="2400" b="1" strike="noStrike" spc="-1" dirty="0">
                <a:solidFill>
                  <a:srgbClr val="0D0D0D"/>
                </a:solidFill>
                <a:latin typeface="標楷體" panose="03000509000000000000" pitchFamily="65" charset="-120"/>
                <a:ea typeface="標楷體" panose="03000509000000000000" pitchFamily="65" charset="-120"/>
              </a:rPr>
              <a:t>地域加給</a:t>
            </a:r>
            <a:r>
              <a:rPr lang="en-US" sz="2400" b="1" strike="noStrike" spc="-1" dirty="0">
                <a:solidFill>
                  <a:srgbClr val="0D0D0D"/>
                </a:solidFill>
                <a:latin typeface="標楷體" panose="03000509000000000000" pitchFamily="65" charset="-120"/>
                <a:ea typeface="標楷體" panose="03000509000000000000" pitchFamily="65" charset="-120"/>
              </a:rPr>
              <a:t>9790</a:t>
            </a:r>
            <a:endParaRPr lang="en-US" sz="2400" b="0" strike="noStrike" spc="-1" dirty="0">
              <a:latin typeface="標楷體" panose="03000509000000000000" pitchFamily="65" charset="-120"/>
              <a:ea typeface="標楷體" panose="03000509000000000000" pitchFamily="65" charset="-120"/>
            </a:endParaRPr>
          </a:p>
          <a:p>
            <a:pPr marL="640080" lvl="1" indent="-237600">
              <a:lnSpc>
                <a:spcPct val="100000"/>
              </a:lnSpc>
              <a:spcBef>
                <a:spcPts val="1199"/>
              </a:spcBef>
              <a:spcAft>
                <a:spcPts val="1199"/>
              </a:spcAft>
              <a:buClr>
                <a:srgbClr val="0D0D0D"/>
              </a:buClr>
              <a:buFont typeface="Verdana"/>
              <a:buChar char="◦"/>
            </a:pPr>
            <a:r>
              <a:rPr lang="zh-TW" sz="2400" b="1" strike="noStrike" spc="-1" dirty="0">
                <a:solidFill>
                  <a:srgbClr val="0D0D0D"/>
                </a:solidFill>
                <a:latin typeface="標楷體" panose="03000509000000000000" pitchFamily="65" charset="-120"/>
                <a:ea typeface="標楷體" panose="03000509000000000000" pitchFamily="65" charset="-120"/>
              </a:rPr>
              <a:t>地域加給年資加成</a:t>
            </a:r>
            <a:r>
              <a:rPr lang="en-US" sz="2400" b="1" strike="noStrike" spc="-1" dirty="0">
                <a:solidFill>
                  <a:srgbClr val="0D0D0D"/>
                </a:solidFill>
                <a:latin typeface="標楷體" panose="03000509000000000000" pitchFamily="65" charset="-120"/>
                <a:ea typeface="標楷體" panose="03000509000000000000" pitchFamily="65" charset="-120"/>
              </a:rPr>
              <a:t>(</a:t>
            </a:r>
            <a:r>
              <a:rPr lang="zh-TW" sz="2400" b="1" strike="noStrike" spc="-1" dirty="0">
                <a:solidFill>
                  <a:srgbClr val="0D0D0D"/>
                </a:solidFill>
                <a:latin typeface="標楷體" panose="03000509000000000000" pitchFamily="65" charset="-120"/>
                <a:ea typeface="標楷體" panose="03000509000000000000" pitchFamily="65" charset="-120"/>
              </a:rPr>
              <a:t>每年</a:t>
            </a:r>
            <a:r>
              <a:rPr lang="en-US" sz="2400" b="1" strike="noStrike" spc="-1" dirty="0">
                <a:solidFill>
                  <a:srgbClr val="0D0D0D"/>
                </a:solidFill>
                <a:latin typeface="標楷體" panose="03000509000000000000" pitchFamily="65" charset="-120"/>
                <a:ea typeface="標楷體" panose="03000509000000000000" pitchFamily="65" charset="-120"/>
              </a:rPr>
              <a:t>2%</a:t>
            </a:r>
            <a:r>
              <a:rPr lang="zh-TW" sz="2400" b="1" strike="noStrike" spc="-1" dirty="0">
                <a:solidFill>
                  <a:srgbClr val="0D0D0D"/>
                </a:solidFill>
                <a:latin typeface="標楷體" panose="03000509000000000000" pitchFamily="65" charset="-120"/>
                <a:ea typeface="標楷體" panose="03000509000000000000" pitchFamily="65" charset="-120"/>
              </a:rPr>
              <a:t>，最高</a:t>
            </a:r>
            <a:r>
              <a:rPr lang="en-US" sz="2400" b="1" strike="noStrike" spc="-1" dirty="0">
                <a:solidFill>
                  <a:srgbClr val="0D0D0D"/>
                </a:solidFill>
                <a:latin typeface="標楷體" panose="03000509000000000000" pitchFamily="65" charset="-120"/>
                <a:ea typeface="標楷體" panose="03000509000000000000" pitchFamily="65" charset="-120"/>
              </a:rPr>
              <a:t>30%)</a:t>
            </a:r>
            <a:endParaRPr lang="en-US" sz="2400" b="0" strike="noStrike" spc="-1" dirty="0">
              <a:latin typeface="標楷體" panose="03000509000000000000" pitchFamily="65" charset="-120"/>
              <a:ea typeface="標楷體" panose="03000509000000000000" pitchFamily="65" charset="-120"/>
            </a:endParaRPr>
          </a:p>
          <a:p>
            <a:pPr marL="640080" lvl="1" indent="-237600">
              <a:lnSpc>
                <a:spcPct val="100000"/>
              </a:lnSpc>
              <a:spcBef>
                <a:spcPts val="1199"/>
              </a:spcBef>
              <a:spcAft>
                <a:spcPts val="1199"/>
              </a:spcAft>
              <a:buClr>
                <a:srgbClr val="0D0D0D"/>
              </a:buClr>
              <a:buFont typeface="Verdana"/>
              <a:buChar char="◦"/>
            </a:pPr>
            <a:r>
              <a:rPr lang="zh-TW" sz="2400" b="1" strike="noStrike" spc="-1" dirty="0">
                <a:solidFill>
                  <a:srgbClr val="0D0D0D"/>
                </a:solidFill>
                <a:latin typeface="標楷體" panose="03000509000000000000" pitchFamily="65" charset="-120"/>
                <a:ea typeface="標楷體" panose="03000509000000000000" pitchFamily="65" charset="-120"/>
              </a:rPr>
              <a:t>其他：主管加給…等</a:t>
            </a:r>
            <a:endParaRPr lang="en-US" sz="2400" b="0" strike="noStrike" spc="-1" dirty="0">
              <a:latin typeface="標楷體" panose="03000509000000000000" pitchFamily="65" charset="-120"/>
              <a:ea typeface="標楷體" panose="03000509000000000000" pitchFamily="65" charset="-120"/>
            </a:endParaRPr>
          </a:p>
          <a:p>
            <a:pPr>
              <a:lnSpc>
                <a:spcPct val="100000"/>
              </a:lnSpc>
              <a:spcBef>
                <a:spcPts val="1199"/>
              </a:spcBef>
              <a:spcAft>
                <a:spcPts val="1199"/>
              </a:spcAft>
              <a:buNone/>
            </a:pP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0"/>
            <a:ext cx="86868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108" y="104225"/>
            <a:ext cx="6348046" cy="6753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PlaceHolder 1"/>
          <p:cNvSpPr>
            <a:spLocks noGrp="1"/>
          </p:cNvSpPr>
          <p:nvPr>
            <p:ph/>
          </p:nvPr>
        </p:nvSpPr>
        <p:spPr>
          <a:xfrm>
            <a:off x="871920" y="1845000"/>
            <a:ext cx="7407720" cy="4280760"/>
          </a:xfrm>
          <a:prstGeom prst="rect">
            <a:avLst/>
          </a:prstGeom>
          <a:noFill/>
          <a:ln w="0">
            <a:noFill/>
          </a:ln>
        </p:spPr>
        <p:txBody>
          <a:bodyPr lIns="90000" tIns="45000" rIns="90000" bIns="45000" anchor="t">
            <a:normAutofit/>
          </a:bodyPr>
          <a:lstStyle/>
          <a:p>
            <a:pPr>
              <a:lnSpc>
                <a:spcPct val="100000"/>
              </a:lnSpc>
              <a:spcBef>
                <a:spcPts val="720"/>
              </a:spcBef>
              <a:buNone/>
              <a:tabLst>
                <a:tab pos="0" algn="l"/>
              </a:tabLst>
            </a:pPr>
            <a:r>
              <a:rPr lang="zh-TW" sz="3600" b="0" strike="noStrike" spc="-1" dirty="0">
                <a:solidFill>
                  <a:srgbClr val="073E87"/>
                </a:solidFill>
                <a:latin typeface="標楷體" panose="03000509000000000000" pitchFamily="65" charset="-120"/>
                <a:ea typeface="標楷體" panose="03000509000000000000" pitchFamily="65" charset="-120"/>
              </a:rPr>
              <a:t>一、縣府組織架構</a:t>
            </a:r>
            <a:endParaRPr lang="en-US" sz="3600" b="0" strike="noStrike" spc="-1" dirty="0">
              <a:latin typeface="標楷體" panose="03000509000000000000" pitchFamily="65" charset="-120"/>
              <a:ea typeface="標楷體" panose="03000509000000000000" pitchFamily="65" charset="-120"/>
            </a:endParaRPr>
          </a:p>
          <a:p>
            <a:pPr>
              <a:lnSpc>
                <a:spcPct val="100000"/>
              </a:lnSpc>
              <a:spcBef>
                <a:spcPts val="720"/>
              </a:spcBef>
              <a:buNone/>
              <a:tabLst>
                <a:tab pos="0" algn="l"/>
              </a:tabLst>
            </a:pPr>
            <a:r>
              <a:rPr lang="zh-TW" sz="3600" b="0" strike="noStrike" spc="-1" dirty="0">
                <a:solidFill>
                  <a:srgbClr val="073E87"/>
                </a:solidFill>
                <a:latin typeface="標楷體" panose="03000509000000000000" pitchFamily="65" charset="-120"/>
                <a:ea typeface="標楷體" panose="03000509000000000000" pitchFamily="65" charset="-120"/>
              </a:rPr>
              <a:t>二、人事處業務介紹</a:t>
            </a:r>
            <a:endParaRPr lang="en-US" sz="3600" b="0" strike="noStrike" spc="-1" dirty="0">
              <a:latin typeface="標楷體" panose="03000509000000000000" pitchFamily="65" charset="-120"/>
              <a:ea typeface="標楷體" panose="03000509000000000000" pitchFamily="65" charset="-120"/>
            </a:endParaRPr>
          </a:p>
          <a:p>
            <a:pPr>
              <a:lnSpc>
                <a:spcPct val="100000"/>
              </a:lnSpc>
              <a:spcBef>
                <a:spcPts val="720"/>
              </a:spcBef>
              <a:buNone/>
              <a:tabLst>
                <a:tab pos="0" algn="l"/>
              </a:tabLst>
            </a:pPr>
            <a:r>
              <a:rPr lang="zh-TW" sz="3600" b="0" strike="noStrike" spc="-1" dirty="0">
                <a:solidFill>
                  <a:srgbClr val="073E87"/>
                </a:solidFill>
                <a:latin typeface="標楷體" panose="03000509000000000000" pitchFamily="65" charset="-120"/>
                <a:ea typeface="標楷體" panose="03000509000000000000" pitchFamily="65" charset="-120"/>
              </a:rPr>
              <a:t>三、公務人員權益義務責任</a:t>
            </a:r>
            <a:endParaRPr lang="en-US" sz="3600" b="0" strike="noStrike" spc="-1" dirty="0">
              <a:latin typeface="標楷體" panose="03000509000000000000" pitchFamily="65" charset="-120"/>
              <a:ea typeface="標楷體" panose="03000509000000000000" pitchFamily="65" charset="-120"/>
            </a:endParaRPr>
          </a:p>
          <a:p>
            <a:pPr>
              <a:lnSpc>
                <a:spcPct val="100000"/>
              </a:lnSpc>
              <a:spcBef>
                <a:spcPts val="720"/>
              </a:spcBef>
              <a:buNone/>
              <a:tabLst>
                <a:tab pos="0" algn="l"/>
              </a:tabLst>
            </a:pPr>
            <a:r>
              <a:rPr lang="zh-TW" sz="3600" b="0" strike="noStrike" spc="-1" dirty="0">
                <a:solidFill>
                  <a:srgbClr val="073E87"/>
                </a:solidFill>
                <a:latin typeface="標楷體" panose="03000509000000000000" pitchFamily="65" charset="-120"/>
                <a:ea typeface="標楷體" panose="03000509000000000000" pitchFamily="65" charset="-120"/>
              </a:rPr>
              <a:t>四、員工協助方案</a:t>
            </a:r>
            <a:endParaRPr lang="en-US" sz="3600" b="0" strike="noStrike" spc="-1" dirty="0">
              <a:latin typeface="標楷體" panose="03000509000000000000" pitchFamily="65" charset="-120"/>
              <a:ea typeface="標楷體" panose="03000509000000000000" pitchFamily="65" charset="-120"/>
            </a:endParaRPr>
          </a:p>
          <a:p>
            <a:pPr>
              <a:lnSpc>
                <a:spcPct val="100000"/>
              </a:lnSpc>
              <a:spcBef>
                <a:spcPts val="720"/>
              </a:spcBef>
              <a:buNone/>
              <a:tabLst>
                <a:tab pos="0" algn="l"/>
              </a:tabLst>
            </a:pPr>
            <a:r>
              <a:rPr lang="zh-TW" sz="3600" b="0" strike="noStrike" spc="-1" dirty="0">
                <a:solidFill>
                  <a:srgbClr val="073E87"/>
                </a:solidFill>
                <a:latin typeface="標楷體" panose="03000509000000000000" pitchFamily="65" charset="-120"/>
                <a:ea typeface="標楷體" panose="03000509000000000000" pitchFamily="65" charset="-120"/>
              </a:rPr>
              <a:t>五、離島公務員當前人事課題</a:t>
            </a:r>
            <a:endParaRPr lang="en-US" sz="3600" b="0" strike="noStrike" spc="-1" dirty="0">
              <a:latin typeface="標楷體" panose="03000509000000000000" pitchFamily="65" charset="-120"/>
              <a:ea typeface="標楷體" panose="03000509000000000000" pitchFamily="65" charset="-120"/>
            </a:endParaRPr>
          </a:p>
          <a:p>
            <a:pPr>
              <a:lnSpc>
                <a:spcPct val="100000"/>
              </a:lnSpc>
              <a:spcBef>
                <a:spcPts val="720"/>
              </a:spcBef>
              <a:buNone/>
              <a:tabLst>
                <a:tab pos="0" algn="l"/>
              </a:tabLst>
            </a:pPr>
            <a:r>
              <a:rPr lang="zh-TW" sz="3600" b="0" strike="noStrike" spc="-1" dirty="0">
                <a:solidFill>
                  <a:srgbClr val="073E87"/>
                </a:solidFill>
                <a:latin typeface="標楷體" panose="03000509000000000000" pitchFamily="65" charset="-120"/>
                <a:ea typeface="標楷體" panose="03000509000000000000" pitchFamily="65" charset="-120"/>
              </a:rPr>
              <a:t>六、結語</a:t>
            </a:r>
            <a:endParaRPr lang="en-US" sz="3600" b="0" strike="noStrike" spc="-1" dirty="0">
              <a:latin typeface="標楷體" panose="03000509000000000000" pitchFamily="65" charset="-120"/>
              <a:ea typeface="標楷體" panose="03000509000000000000" pitchFamily="65" charset="-120"/>
            </a:endParaRPr>
          </a:p>
        </p:txBody>
      </p:sp>
      <p:sp>
        <p:nvSpPr>
          <p:cNvPr id="888" name="PlaceHolder 2"/>
          <p:cNvSpPr>
            <a:spLocks noGrp="1"/>
          </p:cNvSpPr>
          <p:nvPr>
            <p:ph type="title"/>
          </p:nvPr>
        </p:nvSpPr>
        <p:spPr>
          <a:xfrm>
            <a:off x="457200" y="338400"/>
            <a:ext cx="8228880" cy="1252080"/>
          </a:xfrm>
          <a:prstGeom prst="rect">
            <a:avLst/>
          </a:prstGeom>
          <a:noFill/>
          <a:ln w="0">
            <a:noFill/>
          </a:ln>
        </p:spPr>
        <p:txBody>
          <a:bodyPr lIns="90000" tIns="45000" rIns="90000" bIns="45000" anchor="ctr">
            <a:noAutofit/>
          </a:bodyPr>
          <a:lstStyle/>
          <a:p>
            <a:pPr algn="ctr">
              <a:lnSpc>
                <a:spcPct val="100000"/>
              </a:lnSpc>
              <a:buNone/>
            </a:pPr>
            <a:r>
              <a:rPr lang="zh-TW" sz="4400" b="0" strike="noStrike" spc="-1" dirty="0" smtClean="0">
                <a:solidFill>
                  <a:srgbClr val="FFFFFF"/>
                </a:solidFill>
                <a:latin typeface="標楷體" panose="03000509000000000000" pitchFamily="65" charset="-120"/>
                <a:ea typeface="標楷體" panose="03000509000000000000" pitchFamily="65" charset="-120"/>
              </a:rPr>
              <a:t>簡報</a:t>
            </a:r>
            <a:r>
              <a:rPr lang="zh-TW" sz="4400" b="0" strike="noStrike" spc="-1" dirty="0">
                <a:solidFill>
                  <a:srgbClr val="FFFFFF"/>
                </a:solidFill>
                <a:latin typeface="標楷體" panose="03000509000000000000" pitchFamily="65" charset="-120"/>
                <a:ea typeface="標楷體" panose="03000509000000000000" pitchFamily="65" charset="-120"/>
              </a:rPr>
              <a:t>大綱</a:t>
            </a:r>
            <a:endParaRPr lang="en-US" sz="4400" b="0" strike="noStrike" spc="-1" dirty="0">
              <a:latin typeface="標楷體" panose="03000509000000000000" pitchFamily="65" charset="-120"/>
              <a:ea typeface="標楷體"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PlaceHolder 1"/>
          <p:cNvSpPr>
            <a:spLocks noGrp="1"/>
          </p:cNvSpPr>
          <p:nvPr>
            <p:ph type="title"/>
          </p:nvPr>
        </p:nvSpPr>
        <p:spPr>
          <a:xfrm>
            <a:off x="1370160" y="301680"/>
            <a:ext cx="7313040" cy="1142280"/>
          </a:xfrm>
          <a:prstGeom prst="rect">
            <a:avLst/>
          </a:prstGeom>
          <a:noFill/>
          <a:ln w="0">
            <a:noFill/>
          </a:ln>
        </p:spPr>
        <p:txBody>
          <a:bodyPr lIns="90000" tIns="45000" rIns="90000" bIns="45000" numCol="1" spcCol="0" anchor="b">
            <a:noAutofit/>
          </a:bodyPr>
          <a:lstStyle/>
          <a:p>
            <a:pPr>
              <a:lnSpc>
                <a:spcPct val="100000"/>
              </a:lnSpc>
              <a:buNone/>
            </a:pPr>
            <a:r>
              <a:rPr lang="zh-TW" sz="3600" b="0" strike="noStrike" spc="-1" dirty="0">
                <a:solidFill>
                  <a:srgbClr val="FF0000"/>
                </a:solidFill>
                <a:latin typeface="標楷體" panose="03000509000000000000" pitchFamily="65" charset="-120"/>
                <a:ea typeface="標楷體" panose="03000509000000000000" pitchFamily="65" charset="-120"/>
              </a:rPr>
              <a:t>四、員工協助</a:t>
            </a:r>
            <a:endParaRPr lang="en-US" sz="3600" b="0" strike="noStrike" spc="-1" dirty="0">
              <a:latin typeface="標楷體" panose="03000509000000000000" pitchFamily="65" charset="-120"/>
              <a:ea typeface="標楷體" panose="03000509000000000000" pitchFamily="65" charset="-120"/>
            </a:endParaRPr>
          </a:p>
        </p:txBody>
      </p:sp>
      <p:sp>
        <p:nvSpPr>
          <p:cNvPr id="1033" name="PlaceHolder 2"/>
          <p:cNvSpPr>
            <a:spLocks noGrp="1"/>
          </p:cNvSpPr>
          <p:nvPr>
            <p:ph/>
          </p:nvPr>
        </p:nvSpPr>
        <p:spPr>
          <a:xfrm>
            <a:off x="1370160" y="1827360"/>
            <a:ext cx="7313040" cy="4114080"/>
          </a:xfrm>
          <a:prstGeom prst="rect">
            <a:avLst/>
          </a:prstGeom>
          <a:noFill/>
          <a:ln w="0">
            <a:noFill/>
          </a:ln>
        </p:spPr>
        <p:txBody>
          <a:bodyPr lIns="90000" tIns="45000" rIns="90000" bIns="45000" numCol="1" spcCol="0" anchor="t">
            <a:noAutofit/>
          </a:bodyPr>
          <a:lstStyle/>
          <a:p>
            <a:pPr marL="343080" indent="-343080">
              <a:lnSpc>
                <a:spcPct val="100000"/>
              </a:lnSpc>
              <a:spcBef>
                <a:spcPts val="2401"/>
              </a:spcBef>
              <a:spcAft>
                <a:spcPts val="2401"/>
              </a:spcAft>
              <a:buClr>
                <a:srgbClr val="99CC00"/>
              </a:buClr>
              <a:buSzPct val="70000"/>
              <a:buFont typeface="Wingdings" charset="2"/>
              <a:buChar char=""/>
            </a:pPr>
            <a:r>
              <a:rPr lang="zh-TW" sz="3200" b="0" strike="noStrike" spc="-1" dirty="0">
                <a:solidFill>
                  <a:srgbClr val="777777"/>
                </a:solidFill>
                <a:latin typeface="標楷體"/>
                <a:ea typeface="標楷體"/>
              </a:rPr>
              <a:t>員工協助方案（</a:t>
            </a:r>
            <a:r>
              <a:rPr lang="en-US" sz="3200" b="0" strike="noStrike" spc="-1" dirty="0">
                <a:solidFill>
                  <a:srgbClr val="777777"/>
                </a:solidFill>
                <a:latin typeface="標楷體"/>
                <a:ea typeface="標楷體"/>
              </a:rPr>
              <a:t>Employee Assistance Programs</a:t>
            </a:r>
            <a:r>
              <a:rPr lang="zh-TW" sz="3200" b="0" strike="noStrike" spc="-1" dirty="0">
                <a:solidFill>
                  <a:srgbClr val="777777"/>
                </a:solidFill>
                <a:latin typeface="標楷體"/>
                <a:ea typeface="標楷體"/>
              </a:rPr>
              <a:t>，</a:t>
            </a:r>
            <a:r>
              <a:rPr lang="en-US" sz="3200" b="0" strike="noStrike" spc="-1" dirty="0">
                <a:solidFill>
                  <a:srgbClr val="777777"/>
                </a:solidFill>
                <a:latin typeface="標楷體"/>
                <a:ea typeface="標楷體"/>
              </a:rPr>
              <a:t>EAPs</a:t>
            </a:r>
            <a:r>
              <a:rPr lang="zh-TW" sz="3200" b="0" strike="noStrike" spc="-1" dirty="0">
                <a:solidFill>
                  <a:srgbClr val="777777"/>
                </a:solidFill>
                <a:latin typeface="標楷體"/>
                <a:ea typeface="標楷體"/>
              </a:rPr>
              <a:t>）是一套運用於工作職場的方案，目的在發現並協助員工解決可能影響工作效能的相關問題（包括健康、婚姻、家庭、財務、法律、情緒等），及協助組織處理可能影響生產力的相關議題。</a:t>
            </a:r>
            <a:endParaRPr lang="en-US"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PlaceHolder 1"/>
          <p:cNvSpPr>
            <a:spLocks noGrp="1"/>
          </p:cNvSpPr>
          <p:nvPr>
            <p:ph type="title"/>
          </p:nvPr>
        </p:nvSpPr>
        <p:spPr>
          <a:xfrm>
            <a:off x="1370160" y="301680"/>
            <a:ext cx="7313040" cy="1142280"/>
          </a:xfrm>
          <a:prstGeom prst="rect">
            <a:avLst/>
          </a:prstGeom>
          <a:noFill/>
          <a:ln w="0">
            <a:noFill/>
          </a:ln>
        </p:spPr>
        <p:txBody>
          <a:bodyPr lIns="90000" tIns="45000" rIns="90000" bIns="45000" numCol="1" spcCol="0" anchor="b">
            <a:noAutofit/>
          </a:bodyPr>
          <a:lstStyle/>
          <a:p>
            <a:pPr algn="ctr">
              <a:buNone/>
            </a:pPr>
            <a:r>
              <a:rPr lang="zh-TW" altLang="en-US" sz="4400" b="0" strike="noStrike" spc="-1" dirty="0" smtClean="0">
                <a:latin typeface="Arial"/>
              </a:rPr>
              <a:t> </a:t>
            </a:r>
            <a:endParaRPr lang="en-US" sz="4400" b="0" strike="noStrike" spc="-1" dirty="0">
              <a:latin typeface="Arial"/>
            </a:endParaRPr>
          </a:p>
        </p:txBody>
      </p:sp>
      <p:graphicFrame>
        <p:nvGraphicFramePr>
          <p:cNvPr id="2" name="Diagram2"/>
          <p:cNvGraphicFramePr/>
          <p:nvPr>
            <p:extLst>
              <p:ext uri="{D42A27DB-BD31-4B8C-83A1-F6EECF244321}">
                <p14:modId xmlns:p14="http://schemas.microsoft.com/office/powerpoint/2010/main" val="1634467845"/>
              </p:ext>
            </p:extLst>
          </p:nvPr>
        </p:nvGraphicFramePr>
        <p:xfrm>
          <a:off x="1282237" y="1378953"/>
          <a:ext cx="7313040" cy="4114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PlaceHolder 1"/>
          <p:cNvSpPr>
            <a:spLocks noGrp="1"/>
          </p:cNvSpPr>
          <p:nvPr>
            <p:ph type="title"/>
          </p:nvPr>
        </p:nvSpPr>
        <p:spPr>
          <a:xfrm>
            <a:off x="1043640" y="404640"/>
            <a:ext cx="7313040" cy="1223280"/>
          </a:xfrm>
          <a:prstGeom prst="rect">
            <a:avLst/>
          </a:prstGeom>
          <a:noFill/>
          <a:ln w="0">
            <a:noFill/>
          </a:ln>
        </p:spPr>
        <p:txBody>
          <a:bodyPr lIns="90000" tIns="45000" rIns="90000" bIns="45000" numCol="1" spcCol="0" anchor="b">
            <a:noAutofit/>
          </a:bodyPr>
          <a:lstStyle/>
          <a:p>
            <a:pPr>
              <a:lnSpc>
                <a:spcPct val="100000"/>
              </a:lnSpc>
              <a:buNone/>
            </a:pPr>
            <a:r>
              <a:rPr lang="en-US" sz="3600" b="1" strike="noStrike" spc="-1">
                <a:solidFill>
                  <a:srgbClr val="7030A0"/>
                </a:solidFill>
                <a:latin typeface="標楷體"/>
                <a:ea typeface="標楷體"/>
              </a:rPr>
              <a:t>(1)</a:t>
            </a:r>
            <a:r>
              <a:rPr lang="zh-TW" sz="3600" b="1" strike="noStrike" spc="-1">
                <a:solidFill>
                  <a:srgbClr val="7030A0"/>
                </a:solidFill>
                <a:latin typeface="標楷體"/>
                <a:ea typeface="標楷體"/>
              </a:rPr>
              <a:t>心理諮詢</a:t>
            </a:r>
            <a:r>
              <a:rPr lang="en-US" sz="3600" b="1" strike="noStrike" spc="-1">
                <a:solidFill>
                  <a:srgbClr val="7030A0"/>
                </a:solidFill>
                <a:latin typeface="標楷體"/>
                <a:ea typeface="標楷體"/>
              </a:rPr>
              <a:t>(</a:t>
            </a:r>
            <a:r>
              <a:rPr lang="zh-TW" sz="3600" b="1" strike="noStrike" spc="-1">
                <a:solidFill>
                  <a:srgbClr val="7030A0"/>
                </a:solidFill>
                <a:latin typeface="標楷體"/>
                <a:ea typeface="標楷體"/>
              </a:rPr>
              <a:t>商</a:t>
            </a:r>
            <a:r>
              <a:rPr lang="en-US" sz="3600" b="1" strike="noStrike" spc="-1">
                <a:solidFill>
                  <a:srgbClr val="7030A0"/>
                </a:solidFill>
                <a:latin typeface="標楷體"/>
                <a:ea typeface="標楷體"/>
              </a:rPr>
              <a:t>)</a:t>
            </a:r>
            <a:r>
              <a:rPr lang="zh-TW" sz="3600" b="1" strike="noStrike" spc="-1">
                <a:solidFill>
                  <a:srgbClr val="7030A0"/>
                </a:solidFill>
                <a:latin typeface="標楷體"/>
                <a:ea typeface="標楷體"/>
              </a:rPr>
              <a:t>及轉介服務：</a:t>
            </a:r>
            <a:r>
              <a:t/>
            </a:r>
            <a:br/>
            <a:endParaRPr lang="en-US" sz="3600" b="0" strike="noStrike" spc="-1">
              <a:latin typeface="Arial"/>
            </a:endParaRPr>
          </a:p>
        </p:txBody>
      </p:sp>
      <p:sp>
        <p:nvSpPr>
          <p:cNvPr id="1036" name="PlaceHolder 2"/>
          <p:cNvSpPr>
            <a:spLocks noGrp="1"/>
          </p:cNvSpPr>
          <p:nvPr>
            <p:ph/>
          </p:nvPr>
        </p:nvSpPr>
        <p:spPr>
          <a:xfrm>
            <a:off x="755640" y="1845000"/>
            <a:ext cx="7920000" cy="4114080"/>
          </a:xfrm>
          <a:prstGeom prst="rect">
            <a:avLst/>
          </a:prstGeom>
          <a:noFill/>
          <a:ln w="0">
            <a:noFill/>
          </a:ln>
        </p:spPr>
        <p:txBody>
          <a:bodyPr lIns="90000" tIns="45000" rIns="90000" bIns="45000" numCol="1" spcCol="0" anchor="t">
            <a:noAutofit/>
          </a:bodyPr>
          <a:lstStyle/>
          <a:p>
            <a:pPr marL="1157400" indent="-792000">
              <a:lnSpc>
                <a:spcPct val="100000"/>
              </a:lnSpc>
              <a:spcBef>
                <a:spcPts val="499"/>
              </a:spcBef>
              <a:buNone/>
              <a:tabLst>
                <a:tab pos="0" algn="l"/>
              </a:tabLst>
            </a:pPr>
            <a:r>
              <a:rPr lang="zh-TW" sz="2500" b="0" strike="noStrike" spc="-1">
                <a:solidFill>
                  <a:srgbClr val="777777"/>
                </a:solidFill>
                <a:latin typeface="標楷體"/>
                <a:ea typeface="標楷體"/>
              </a:rPr>
              <a:t>如心靈探索、婚姻家庭、生活調適、壓力調適等。</a:t>
            </a:r>
            <a:endParaRPr lang="en-US" sz="2500" b="0" strike="noStrike" spc="-1">
              <a:latin typeface="Arial"/>
            </a:endParaRPr>
          </a:p>
          <a:p>
            <a:pPr marL="1157400" indent="-792000">
              <a:lnSpc>
                <a:spcPct val="100000"/>
              </a:lnSpc>
              <a:spcBef>
                <a:spcPts val="499"/>
              </a:spcBef>
              <a:buNone/>
              <a:tabLst>
                <a:tab pos="0" algn="l"/>
              </a:tabLst>
            </a:pPr>
            <a:endParaRPr lang="en-US" sz="2500" b="0" strike="noStrike" spc="-1">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a:solidFill>
                  <a:srgbClr val="777777"/>
                </a:solidFill>
                <a:latin typeface="標楷體"/>
                <a:ea typeface="標楷體"/>
              </a:rPr>
              <a:t>申請方式：</a:t>
            </a:r>
            <a:r>
              <a:rPr lang="en-US" sz="2400" b="1" strike="noStrike" spc="-1">
                <a:solidFill>
                  <a:srgbClr val="777777"/>
                </a:solidFill>
                <a:latin typeface="標楷體"/>
                <a:ea typeface="標楷體"/>
              </a:rPr>
              <a:t>0836-22095</a:t>
            </a:r>
            <a:r>
              <a:rPr lang="zh-TW" sz="2400" b="1" strike="noStrike" spc="-1">
                <a:solidFill>
                  <a:srgbClr val="777777"/>
                </a:solidFill>
                <a:latin typeface="標楷體"/>
                <a:ea typeface="標楷體"/>
              </a:rPr>
              <a:t>分機</a:t>
            </a:r>
            <a:r>
              <a:rPr lang="en-US" sz="2400" b="1" strike="noStrike" spc="-1">
                <a:solidFill>
                  <a:srgbClr val="777777"/>
                </a:solidFill>
                <a:latin typeface="標楷體"/>
                <a:ea typeface="標楷體"/>
              </a:rPr>
              <a:t>8827</a:t>
            </a:r>
            <a:endParaRPr lang="en-US" sz="2400" b="0" strike="noStrike" spc="-1">
              <a:latin typeface="Arial"/>
            </a:endParaRPr>
          </a:p>
          <a:p>
            <a:pPr marL="1005840">
              <a:lnSpc>
                <a:spcPct val="100000"/>
              </a:lnSpc>
              <a:spcBef>
                <a:spcPts val="479"/>
              </a:spcBef>
              <a:buNone/>
              <a:tabLst>
                <a:tab pos="0" algn="l"/>
              </a:tabLst>
            </a:pPr>
            <a:r>
              <a:rPr lang="en-US" sz="2400" b="1" strike="noStrike" spc="-1">
                <a:solidFill>
                  <a:srgbClr val="777777"/>
                </a:solidFill>
                <a:latin typeface="標楷體"/>
                <a:ea typeface="標楷體"/>
              </a:rPr>
              <a:t>           </a:t>
            </a:r>
            <a:r>
              <a:rPr lang="zh-TW" sz="2400" b="1" strike="noStrike" spc="-1">
                <a:solidFill>
                  <a:srgbClr val="777777"/>
                </a:solidFill>
                <a:latin typeface="標楷體"/>
                <a:ea typeface="標楷體"/>
              </a:rPr>
              <a:t>逕向衛生福利局電話預約。</a:t>
            </a:r>
            <a:endParaRPr lang="en-US" sz="2400" b="0" strike="noStrike" spc="-1">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a:solidFill>
                  <a:srgbClr val="777777"/>
                </a:solidFill>
                <a:latin typeface="標楷體"/>
                <a:ea typeface="標楷體"/>
              </a:rPr>
              <a:t>服務時間：每月一次，依公告時間為準。</a:t>
            </a:r>
            <a:endParaRPr lang="en-US" sz="2400" b="0" strike="noStrike" spc="-1">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a:solidFill>
                  <a:srgbClr val="777777"/>
                </a:solidFill>
                <a:latin typeface="標楷體"/>
                <a:ea typeface="標楷體"/>
              </a:rPr>
              <a:t>諮詢地點：衛生福利局</a:t>
            </a:r>
            <a:r>
              <a:rPr lang="en-US" sz="2400" b="1" strike="noStrike" spc="-1">
                <a:solidFill>
                  <a:srgbClr val="777777"/>
                </a:solidFill>
                <a:latin typeface="標楷體"/>
                <a:ea typeface="標楷體"/>
              </a:rPr>
              <a:t>1F</a:t>
            </a:r>
            <a:r>
              <a:rPr lang="zh-TW" sz="2400" b="1" strike="noStrike" spc="-1">
                <a:solidFill>
                  <a:srgbClr val="777777"/>
                </a:solidFill>
                <a:latin typeface="標楷體"/>
                <a:ea typeface="標楷體"/>
              </a:rPr>
              <a:t>圖書室。</a:t>
            </a:r>
            <a:endParaRPr lang="en-US" sz="2400" b="0" strike="noStrike" spc="-1">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a:solidFill>
                  <a:srgbClr val="777777"/>
                </a:solidFill>
                <a:latin typeface="標楷體"/>
                <a:ea typeface="標楷體"/>
              </a:rPr>
              <a:t>提供諮詢人員及方式：外聘臺灣心理師。</a:t>
            </a:r>
            <a:endParaRPr lang="en-US" sz="2400" b="0" strike="noStrike" spc="-1">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a:solidFill>
                  <a:srgbClr val="777777"/>
                </a:solidFill>
                <a:latin typeface="標楷體"/>
                <a:ea typeface="標楷體"/>
              </a:rPr>
              <a:t>諮詢費用：免費。</a:t>
            </a:r>
            <a:endParaRPr lang="en-US" sz="2400" b="0" strike="noStrike" spc="-1">
              <a:latin typeface="Arial"/>
            </a:endParaRPr>
          </a:p>
          <a:p>
            <a:pPr>
              <a:lnSpc>
                <a:spcPct val="100000"/>
              </a:lnSpc>
              <a:spcBef>
                <a:spcPts val="581"/>
              </a:spcBef>
              <a:buNone/>
              <a:tabLst>
                <a:tab pos="0" algn="l"/>
              </a:tabLst>
            </a:pP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PlaceHolder 1"/>
          <p:cNvSpPr>
            <a:spLocks noGrp="1"/>
          </p:cNvSpPr>
          <p:nvPr>
            <p:ph type="title"/>
          </p:nvPr>
        </p:nvSpPr>
        <p:spPr>
          <a:xfrm>
            <a:off x="1370160" y="301680"/>
            <a:ext cx="7313040" cy="1142280"/>
          </a:xfrm>
          <a:prstGeom prst="rect">
            <a:avLst/>
          </a:prstGeom>
          <a:noFill/>
          <a:ln w="0">
            <a:noFill/>
          </a:ln>
        </p:spPr>
        <p:txBody>
          <a:bodyPr lIns="90000" tIns="45000" rIns="90000" bIns="45000" numCol="1" spcCol="0" anchor="b">
            <a:noAutofit/>
          </a:bodyPr>
          <a:lstStyle/>
          <a:p>
            <a:pPr>
              <a:lnSpc>
                <a:spcPct val="100000"/>
              </a:lnSpc>
              <a:buNone/>
            </a:pPr>
            <a:r>
              <a:rPr lang="en-US" sz="3600" b="0" strike="noStrike" spc="-1">
                <a:solidFill>
                  <a:srgbClr val="FF0000"/>
                </a:solidFill>
                <a:latin typeface="Georgia"/>
              </a:rPr>
              <a:t>(2)</a:t>
            </a:r>
            <a:r>
              <a:rPr lang="zh-TW" sz="3600" b="0" strike="noStrike" spc="-1">
                <a:solidFill>
                  <a:srgbClr val="FF0000"/>
                </a:solidFill>
                <a:latin typeface="Georgia"/>
              </a:rPr>
              <a:t>法律扶助</a:t>
            </a:r>
            <a:endParaRPr lang="en-US" sz="3600" b="0" strike="noStrike" spc="-1">
              <a:latin typeface="Arial"/>
            </a:endParaRPr>
          </a:p>
        </p:txBody>
      </p:sp>
      <p:sp>
        <p:nvSpPr>
          <p:cNvPr id="1038" name="PlaceHolder 2"/>
          <p:cNvSpPr>
            <a:spLocks noGrp="1"/>
          </p:cNvSpPr>
          <p:nvPr>
            <p:ph/>
          </p:nvPr>
        </p:nvSpPr>
        <p:spPr>
          <a:xfrm>
            <a:off x="323640" y="1827360"/>
            <a:ext cx="8640360" cy="4114080"/>
          </a:xfrm>
          <a:prstGeom prst="rect">
            <a:avLst/>
          </a:prstGeom>
          <a:noFill/>
          <a:ln w="0">
            <a:noFill/>
          </a:ln>
        </p:spPr>
        <p:txBody>
          <a:bodyPr lIns="90000" tIns="45000" rIns="90000" bIns="45000" numCol="1" spcCol="0" anchor="t">
            <a:noAutofit/>
          </a:bodyPr>
          <a:lstStyle/>
          <a:p>
            <a:pPr marL="1157400" indent="-792000">
              <a:lnSpc>
                <a:spcPct val="100000"/>
              </a:lnSpc>
              <a:spcBef>
                <a:spcPts val="519"/>
              </a:spcBef>
              <a:buNone/>
              <a:tabLst>
                <a:tab pos="0" algn="l"/>
              </a:tabLst>
            </a:pPr>
            <a:r>
              <a:rPr lang="zh-TW" sz="2600" b="0" strike="noStrike" spc="-1" dirty="0">
                <a:solidFill>
                  <a:srgbClr val="777777"/>
                </a:solidFill>
                <a:latin typeface="標楷體"/>
                <a:ea typeface="標楷體"/>
              </a:rPr>
              <a:t>如因公涉訟輔助作業、民（刑、行政）事</a:t>
            </a:r>
            <a:r>
              <a:rPr lang="zh-TW" sz="2600" b="0" strike="noStrike" spc="-1" dirty="0" smtClean="0">
                <a:solidFill>
                  <a:srgbClr val="777777"/>
                </a:solidFill>
                <a:latin typeface="標楷體"/>
                <a:ea typeface="標楷體"/>
              </a:rPr>
              <a:t>糾紛及</a:t>
            </a:r>
            <a:r>
              <a:rPr lang="zh-TW" sz="2600" b="0" strike="noStrike" spc="-1" dirty="0">
                <a:solidFill>
                  <a:srgbClr val="777777"/>
                </a:solidFill>
                <a:latin typeface="標楷體"/>
                <a:ea typeface="標楷體"/>
              </a:rPr>
              <a:t>訴訟</a:t>
            </a:r>
            <a:r>
              <a:rPr lang="zh-TW" sz="2600" b="0" strike="noStrike" spc="-1" dirty="0" smtClean="0">
                <a:solidFill>
                  <a:srgbClr val="777777"/>
                </a:solidFill>
                <a:latin typeface="標楷體"/>
                <a:ea typeface="標楷體"/>
              </a:rPr>
              <a:t>程</a:t>
            </a:r>
            <a:endParaRPr lang="en-US" altLang="zh-TW" sz="2600" b="0" strike="noStrike" spc="-1" dirty="0" smtClean="0">
              <a:solidFill>
                <a:srgbClr val="777777"/>
              </a:solidFill>
              <a:latin typeface="標楷體"/>
              <a:ea typeface="標楷體"/>
            </a:endParaRPr>
          </a:p>
          <a:p>
            <a:pPr marL="1157400" indent="-792000">
              <a:lnSpc>
                <a:spcPct val="100000"/>
              </a:lnSpc>
              <a:spcBef>
                <a:spcPts val="519"/>
              </a:spcBef>
              <a:buNone/>
              <a:tabLst>
                <a:tab pos="0" algn="l"/>
              </a:tabLst>
            </a:pPr>
            <a:r>
              <a:rPr lang="zh-TW" sz="2600" b="0" strike="noStrike" spc="-1" dirty="0" smtClean="0">
                <a:solidFill>
                  <a:srgbClr val="777777"/>
                </a:solidFill>
                <a:latin typeface="標楷體"/>
                <a:ea typeface="標楷體"/>
              </a:rPr>
              <a:t>序</a:t>
            </a:r>
            <a:r>
              <a:rPr lang="zh-TW" sz="2600" b="0" strike="noStrike" spc="-1" dirty="0">
                <a:solidFill>
                  <a:srgbClr val="777777"/>
                </a:solidFill>
                <a:latin typeface="標楷體"/>
                <a:ea typeface="標楷體"/>
              </a:rPr>
              <a:t>或法律解釋等</a:t>
            </a:r>
            <a:r>
              <a:rPr lang="zh-TW" sz="2600" b="0" strike="noStrike" spc="-1" dirty="0" smtClean="0">
                <a:solidFill>
                  <a:srgbClr val="777777"/>
                </a:solidFill>
                <a:latin typeface="標楷體"/>
                <a:ea typeface="標楷體"/>
              </a:rPr>
              <a:t>。</a:t>
            </a:r>
            <a:endParaRPr lang="en-US" altLang="zh-TW" sz="2600" spc="-1" dirty="0">
              <a:latin typeface="Arial"/>
            </a:endParaRPr>
          </a:p>
          <a:p>
            <a:pPr marL="1157400" indent="-792000">
              <a:lnSpc>
                <a:spcPct val="100000"/>
              </a:lnSpc>
              <a:spcBef>
                <a:spcPts val="519"/>
              </a:spcBef>
              <a:buNone/>
              <a:tabLst>
                <a:tab pos="0" algn="l"/>
              </a:tabLst>
            </a:pPr>
            <a:r>
              <a:rPr lang="zh-TW" sz="2400" b="1" strike="noStrike" spc="-1" dirty="0" smtClean="0">
                <a:solidFill>
                  <a:srgbClr val="777777"/>
                </a:solidFill>
                <a:latin typeface="標楷體"/>
                <a:ea typeface="標楷體"/>
              </a:rPr>
              <a:t>申請</a:t>
            </a:r>
            <a:r>
              <a:rPr lang="zh-TW" sz="2400" b="1" strike="noStrike" spc="-1" dirty="0">
                <a:solidFill>
                  <a:srgbClr val="777777"/>
                </a:solidFill>
                <a:latin typeface="標楷體"/>
                <a:ea typeface="標楷體"/>
              </a:rPr>
              <a:t>方式：</a:t>
            </a:r>
            <a:r>
              <a:rPr lang="en-US" sz="2400" b="0" strike="noStrike" spc="-1" dirty="0">
                <a:solidFill>
                  <a:srgbClr val="777777"/>
                </a:solidFill>
                <a:latin typeface="標楷體"/>
                <a:ea typeface="標楷體"/>
              </a:rPr>
              <a:t>0836-26881</a:t>
            </a:r>
            <a:r>
              <a:rPr lang="zh-TW" sz="2400" b="0" strike="noStrike" spc="-1" dirty="0">
                <a:solidFill>
                  <a:srgbClr val="777777"/>
                </a:solidFill>
                <a:latin typeface="標楷體"/>
                <a:ea typeface="標楷體"/>
              </a:rPr>
              <a:t>逕向財團法人法律扶助基金會</a:t>
            </a:r>
            <a:r>
              <a:rPr lang="zh-TW" sz="2400" b="0" strike="noStrike" spc="-1" dirty="0" smtClean="0">
                <a:solidFill>
                  <a:srgbClr val="777777"/>
                </a:solidFill>
                <a:latin typeface="標楷體"/>
                <a:ea typeface="標楷體"/>
              </a:rPr>
              <a:t>預約，</a:t>
            </a:r>
            <a:endParaRPr lang="en-US" altLang="zh-TW" sz="2400" b="0" strike="noStrike" spc="-1" dirty="0" smtClean="0">
              <a:solidFill>
                <a:srgbClr val="777777"/>
              </a:solidFill>
              <a:latin typeface="標楷體"/>
              <a:ea typeface="標楷體"/>
            </a:endParaRPr>
          </a:p>
          <a:p>
            <a:pPr marL="1157400" indent="-792000">
              <a:lnSpc>
                <a:spcPct val="100000"/>
              </a:lnSpc>
              <a:spcBef>
                <a:spcPts val="519"/>
              </a:spcBef>
              <a:buNone/>
              <a:tabLst>
                <a:tab pos="0" algn="l"/>
              </a:tabLst>
            </a:pPr>
            <a:r>
              <a:rPr lang="zh-TW" sz="2400" b="0" strike="noStrike" spc="-1" dirty="0" smtClean="0">
                <a:solidFill>
                  <a:srgbClr val="777777"/>
                </a:solidFill>
                <a:latin typeface="標楷體"/>
                <a:ea typeface="標楷體"/>
              </a:rPr>
              <a:t>並</a:t>
            </a:r>
            <a:r>
              <a:rPr lang="zh-TW" sz="2400" b="0" strike="noStrike" spc="-1" dirty="0">
                <a:solidFill>
                  <a:srgbClr val="777777"/>
                </a:solidFill>
                <a:latin typeface="標楷體"/>
                <a:ea typeface="標楷體"/>
              </a:rPr>
              <a:t>填具多面向諮詢服務申請表送本府人事處。</a:t>
            </a:r>
            <a:endParaRPr lang="en-US" sz="2400" b="0" strike="noStrike" spc="-1" dirty="0">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dirty="0">
                <a:solidFill>
                  <a:srgbClr val="777777"/>
                </a:solidFill>
                <a:latin typeface="標楷體"/>
                <a:ea typeface="標楷體"/>
              </a:rPr>
              <a:t>服務時間：</a:t>
            </a:r>
            <a:r>
              <a:rPr lang="zh-TW" sz="2400" b="0" strike="noStrike" spc="-1" dirty="0">
                <a:solidFill>
                  <a:srgbClr val="777777"/>
                </a:solidFill>
                <a:latin typeface="標楷體"/>
                <a:ea typeface="標楷體"/>
              </a:rPr>
              <a:t>每周三</a:t>
            </a:r>
            <a:r>
              <a:rPr lang="en-US" sz="2400" b="0" strike="noStrike" spc="-1" dirty="0">
                <a:solidFill>
                  <a:srgbClr val="777777"/>
                </a:solidFill>
                <a:latin typeface="標楷體"/>
                <a:ea typeface="標楷體"/>
              </a:rPr>
              <a:t>9</a:t>
            </a:r>
            <a:r>
              <a:rPr lang="zh-TW" sz="2400" b="0" strike="noStrike" spc="-1" dirty="0">
                <a:solidFill>
                  <a:srgbClr val="777777"/>
                </a:solidFill>
                <a:latin typeface="標楷體"/>
                <a:ea typeface="標楷體"/>
              </a:rPr>
              <a:t>：</a:t>
            </a:r>
            <a:r>
              <a:rPr lang="en-US" sz="2400" b="0" strike="noStrike" spc="-1" dirty="0">
                <a:solidFill>
                  <a:srgbClr val="777777"/>
                </a:solidFill>
                <a:latin typeface="標楷體"/>
                <a:ea typeface="標楷體"/>
              </a:rPr>
              <a:t>00-11:00</a:t>
            </a:r>
            <a:endParaRPr lang="en-US" sz="2400" b="0" strike="noStrike" spc="-1" dirty="0">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dirty="0">
                <a:solidFill>
                  <a:srgbClr val="777777"/>
                </a:solidFill>
                <a:latin typeface="標楷體"/>
                <a:ea typeface="標楷體"/>
              </a:rPr>
              <a:t>諮詢地點：</a:t>
            </a:r>
            <a:r>
              <a:rPr lang="zh-TW" sz="2400" b="0" strike="noStrike" spc="-1" dirty="0">
                <a:solidFill>
                  <a:srgbClr val="777777"/>
                </a:solidFill>
                <a:latin typeface="標楷體"/>
                <a:ea typeface="標楷體"/>
              </a:rPr>
              <a:t>財團法人法律扶助基金會馬祖分會</a:t>
            </a:r>
            <a:endParaRPr lang="en-US" sz="2400" b="0" strike="noStrike" spc="-1" dirty="0">
              <a:latin typeface="Arial"/>
            </a:endParaRPr>
          </a:p>
          <a:p>
            <a:pPr marL="1005840">
              <a:lnSpc>
                <a:spcPct val="100000"/>
              </a:lnSpc>
              <a:spcBef>
                <a:spcPts val="479"/>
              </a:spcBef>
              <a:buNone/>
              <a:tabLst>
                <a:tab pos="0" algn="l"/>
              </a:tabLst>
            </a:pPr>
            <a:r>
              <a:rPr lang="en-US" sz="2400" b="0" strike="noStrike" spc="-1" dirty="0">
                <a:solidFill>
                  <a:srgbClr val="777777"/>
                </a:solidFill>
                <a:latin typeface="標楷體"/>
                <a:ea typeface="標楷體"/>
              </a:rPr>
              <a:t>           (</a:t>
            </a:r>
            <a:r>
              <a:rPr lang="zh-TW" sz="2400" b="0" strike="noStrike" spc="-1" dirty="0">
                <a:solidFill>
                  <a:srgbClr val="777777"/>
                </a:solidFill>
                <a:latin typeface="標楷體"/>
                <a:ea typeface="標楷體"/>
              </a:rPr>
              <a:t>連江縣南竿鄉介壽村</a:t>
            </a:r>
            <a:r>
              <a:rPr lang="en-US" sz="2400" b="0" strike="noStrike" spc="-1" dirty="0">
                <a:solidFill>
                  <a:srgbClr val="777777"/>
                </a:solidFill>
                <a:latin typeface="標楷體"/>
                <a:ea typeface="標楷體"/>
              </a:rPr>
              <a:t>14</a:t>
            </a:r>
            <a:r>
              <a:rPr lang="zh-TW" sz="2400" b="0" strike="noStrike" spc="-1" dirty="0">
                <a:solidFill>
                  <a:srgbClr val="777777"/>
                </a:solidFill>
                <a:latin typeface="標楷體"/>
                <a:ea typeface="標楷體"/>
              </a:rPr>
              <a:t>之</a:t>
            </a:r>
            <a:r>
              <a:rPr lang="en-US" sz="2400" b="0" strike="noStrike" spc="-1" dirty="0">
                <a:solidFill>
                  <a:srgbClr val="777777"/>
                </a:solidFill>
                <a:latin typeface="標楷體"/>
                <a:ea typeface="標楷體"/>
              </a:rPr>
              <a:t>2</a:t>
            </a:r>
            <a:r>
              <a:rPr lang="zh-TW" sz="2400" b="0" strike="noStrike" spc="-1" dirty="0">
                <a:solidFill>
                  <a:srgbClr val="777777"/>
                </a:solidFill>
                <a:latin typeface="標楷體"/>
                <a:ea typeface="標楷體"/>
              </a:rPr>
              <a:t>號</a:t>
            </a:r>
            <a:r>
              <a:rPr lang="en-US" sz="2400" b="0" strike="noStrike" spc="-1" dirty="0">
                <a:solidFill>
                  <a:srgbClr val="777777"/>
                </a:solidFill>
                <a:latin typeface="標楷體"/>
                <a:ea typeface="標楷體"/>
              </a:rPr>
              <a:t>)</a:t>
            </a:r>
            <a:endParaRPr lang="en-US" sz="2400" b="0" strike="noStrike" spc="-1" dirty="0">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dirty="0">
                <a:solidFill>
                  <a:srgbClr val="777777"/>
                </a:solidFill>
                <a:latin typeface="標楷體"/>
                <a:ea typeface="標楷體"/>
              </a:rPr>
              <a:t>提供諮詢人員及方式：</a:t>
            </a:r>
            <a:r>
              <a:rPr lang="zh-TW" sz="2400" b="0" strike="noStrike" spc="-1" dirty="0">
                <a:solidFill>
                  <a:srgbClr val="777777"/>
                </a:solidFill>
                <a:latin typeface="標楷體"/>
                <a:ea typeface="標楷體"/>
              </a:rPr>
              <a:t>由律師以視訊方式提供服務，另每年有</a:t>
            </a:r>
            <a:r>
              <a:rPr lang="en-US" sz="2400" b="0" strike="noStrike" spc="-1" dirty="0">
                <a:solidFill>
                  <a:srgbClr val="777777"/>
                </a:solidFill>
                <a:latin typeface="標楷體"/>
                <a:ea typeface="標楷體"/>
              </a:rPr>
              <a:t>1-2</a:t>
            </a:r>
            <a:r>
              <a:rPr lang="zh-TW" sz="2400" b="0" strike="noStrike" spc="-1" dirty="0">
                <a:solidFill>
                  <a:srgbClr val="777777"/>
                </a:solidFill>
                <a:latin typeface="標楷體"/>
                <a:ea typeface="標楷體"/>
              </a:rPr>
              <a:t>次律師現場服務。</a:t>
            </a:r>
            <a:endParaRPr lang="en-US" sz="2400" b="0" strike="noStrike" spc="-1" dirty="0">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dirty="0">
                <a:solidFill>
                  <a:srgbClr val="777777"/>
                </a:solidFill>
                <a:latin typeface="標楷體"/>
                <a:ea typeface="標楷體"/>
              </a:rPr>
              <a:t>諮詢費用：</a:t>
            </a:r>
            <a:r>
              <a:rPr lang="zh-TW" sz="2400" b="0" strike="noStrike" spc="-1" dirty="0">
                <a:solidFill>
                  <a:srgbClr val="777777"/>
                </a:solidFill>
                <a:latin typeface="標楷體"/>
                <a:ea typeface="標楷體"/>
              </a:rPr>
              <a:t>免費</a:t>
            </a:r>
            <a:r>
              <a:rPr lang="zh-TW" sz="2400" b="1" strike="noStrike" spc="-1" dirty="0">
                <a:solidFill>
                  <a:srgbClr val="777777"/>
                </a:solidFill>
                <a:latin typeface="標楷體"/>
                <a:ea typeface="標楷體"/>
              </a:rPr>
              <a:t>。</a:t>
            </a: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PlaceHolder 1"/>
          <p:cNvSpPr>
            <a:spLocks noGrp="1"/>
          </p:cNvSpPr>
          <p:nvPr>
            <p:ph type="title"/>
          </p:nvPr>
        </p:nvSpPr>
        <p:spPr>
          <a:xfrm>
            <a:off x="1370160" y="301680"/>
            <a:ext cx="7313040" cy="1142280"/>
          </a:xfrm>
          <a:prstGeom prst="rect">
            <a:avLst/>
          </a:prstGeom>
          <a:noFill/>
          <a:ln w="0">
            <a:noFill/>
          </a:ln>
        </p:spPr>
        <p:txBody>
          <a:bodyPr lIns="90000" tIns="45000" rIns="90000" bIns="45000" numCol="1" spcCol="0" anchor="b">
            <a:noAutofit/>
          </a:bodyPr>
          <a:lstStyle/>
          <a:p>
            <a:pPr>
              <a:lnSpc>
                <a:spcPct val="100000"/>
              </a:lnSpc>
              <a:buNone/>
            </a:pPr>
            <a:r>
              <a:rPr lang="en-US" sz="3600" b="1" strike="noStrike" spc="-1">
                <a:solidFill>
                  <a:srgbClr val="7030A0"/>
                </a:solidFill>
                <a:latin typeface="標楷體"/>
                <a:ea typeface="標楷體"/>
              </a:rPr>
              <a:t>(3)</a:t>
            </a:r>
            <a:r>
              <a:rPr lang="zh-TW" sz="3600" b="1" strike="noStrike" spc="-1">
                <a:solidFill>
                  <a:srgbClr val="7030A0"/>
                </a:solidFill>
                <a:latin typeface="標楷體"/>
                <a:ea typeface="標楷體"/>
              </a:rPr>
              <a:t>財務諮詢服務</a:t>
            </a:r>
            <a:endParaRPr lang="en-US" sz="3600" b="0" strike="noStrike" spc="-1">
              <a:latin typeface="Arial"/>
            </a:endParaRPr>
          </a:p>
        </p:txBody>
      </p:sp>
      <p:sp>
        <p:nvSpPr>
          <p:cNvPr id="1040" name="PlaceHolder 2"/>
          <p:cNvSpPr>
            <a:spLocks noGrp="1"/>
          </p:cNvSpPr>
          <p:nvPr>
            <p:ph/>
          </p:nvPr>
        </p:nvSpPr>
        <p:spPr>
          <a:xfrm>
            <a:off x="755640" y="1827360"/>
            <a:ext cx="7927560" cy="4114080"/>
          </a:xfrm>
          <a:prstGeom prst="rect">
            <a:avLst/>
          </a:prstGeom>
          <a:noFill/>
          <a:ln w="0">
            <a:noFill/>
          </a:ln>
        </p:spPr>
        <p:txBody>
          <a:bodyPr lIns="90000" tIns="45000" rIns="90000" bIns="45000" numCol="1" spcCol="0" anchor="t">
            <a:noAutofit/>
          </a:bodyPr>
          <a:lstStyle/>
          <a:p>
            <a:pPr marL="1157400" indent="-792000">
              <a:lnSpc>
                <a:spcPct val="100000"/>
              </a:lnSpc>
              <a:spcBef>
                <a:spcPts val="499"/>
              </a:spcBef>
              <a:buNone/>
              <a:tabLst>
                <a:tab pos="0" algn="l"/>
              </a:tabLst>
            </a:pPr>
            <a:r>
              <a:rPr lang="zh-TW" sz="2500" b="0" strike="noStrike" spc="-1" dirty="0" smtClean="0">
                <a:solidFill>
                  <a:srgbClr val="777777"/>
                </a:solidFill>
                <a:latin typeface="標楷體"/>
                <a:ea typeface="標楷體"/>
              </a:rPr>
              <a:t>提供</a:t>
            </a:r>
            <a:r>
              <a:rPr lang="zh-TW" sz="2500" b="0" strike="noStrike" spc="-1" dirty="0">
                <a:solidFill>
                  <a:srgbClr val="777777"/>
                </a:solidFill>
                <a:latin typeface="標楷體"/>
                <a:ea typeface="標楷體"/>
              </a:rPr>
              <a:t>同仁有關地價稅、土地增值稅、房屋稅、契稅</a:t>
            </a:r>
            <a:r>
              <a:rPr lang="zh-TW" sz="2500" b="0" strike="noStrike" spc="-1" dirty="0" smtClean="0">
                <a:solidFill>
                  <a:srgbClr val="777777"/>
                </a:solidFill>
                <a:latin typeface="標楷體"/>
                <a:ea typeface="標楷體"/>
              </a:rPr>
              <a:t>、</a:t>
            </a:r>
            <a:endParaRPr lang="en-US" altLang="zh-TW" sz="2500" b="0" strike="noStrike" spc="-1" dirty="0" smtClean="0">
              <a:solidFill>
                <a:srgbClr val="777777"/>
              </a:solidFill>
              <a:latin typeface="標楷體"/>
              <a:ea typeface="標楷體"/>
            </a:endParaRPr>
          </a:p>
          <a:p>
            <a:pPr marL="1157400" indent="-792000">
              <a:lnSpc>
                <a:spcPct val="100000"/>
              </a:lnSpc>
              <a:spcBef>
                <a:spcPts val="499"/>
              </a:spcBef>
              <a:buNone/>
              <a:tabLst>
                <a:tab pos="0" algn="l"/>
              </a:tabLst>
            </a:pPr>
            <a:r>
              <a:rPr lang="zh-TW" sz="2500" b="0" strike="noStrike" spc="-1" dirty="0" smtClean="0">
                <a:solidFill>
                  <a:srgbClr val="777777"/>
                </a:solidFill>
                <a:latin typeface="標楷體"/>
                <a:ea typeface="標楷體"/>
              </a:rPr>
              <a:t>使用</a:t>
            </a:r>
            <a:r>
              <a:rPr lang="zh-TW" sz="2500" b="0" strike="noStrike" spc="-1" dirty="0">
                <a:solidFill>
                  <a:srgbClr val="777777"/>
                </a:solidFill>
                <a:latin typeface="標楷體"/>
                <a:ea typeface="標楷體"/>
              </a:rPr>
              <a:t>牌照稅、娛樂稅及印花稅等相關稅務諮詢等</a:t>
            </a:r>
            <a:r>
              <a:rPr lang="zh-TW" sz="2500" b="0" strike="noStrike" spc="-1" dirty="0" smtClean="0">
                <a:solidFill>
                  <a:srgbClr val="777777"/>
                </a:solidFill>
                <a:latin typeface="標楷體"/>
                <a:ea typeface="標楷體"/>
              </a:rPr>
              <a:t>事項</a:t>
            </a:r>
            <a:endParaRPr lang="en-US" altLang="zh-TW" sz="2500" b="0" strike="noStrike" spc="-1" dirty="0" smtClean="0">
              <a:solidFill>
                <a:srgbClr val="777777"/>
              </a:solidFill>
              <a:latin typeface="標楷體"/>
              <a:ea typeface="標楷體"/>
            </a:endParaRPr>
          </a:p>
          <a:p>
            <a:pPr marL="1157400" indent="-792000">
              <a:lnSpc>
                <a:spcPct val="100000"/>
              </a:lnSpc>
              <a:spcBef>
                <a:spcPts val="499"/>
              </a:spcBef>
              <a:buNone/>
              <a:tabLst>
                <a:tab pos="0" algn="l"/>
              </a:tabLst>
            </a:pPr>
            <a:r>
              <a:rPr lang="zh-TW" sz="2500" b="0" strike="noStrike" spc="-1" dirty="0" smtClean="0">
                <a:solidFill>
                  <a:srgbClr val="777777"/>
                </a:solidFill>
                <a:latin typeface="標楷體"/>
                <a:ea typeface="標楷體"/>
              </a:rPr>
              <a:t>服務</a:t>
            </a:r>
            <a:r>
              <a:rPr lang="zh-TW" sz="2500" b="0" strike="noStrike" spc="-1" dirty="0">
                <a:solidFill>
                  <a:srgbClr val="777777"/>
                </a:solidFill>
                <a:latin typeface="標楷體"/>
                <a:ea typeface="標楷體"/>
              </a:rPr>
              <a:t>等。</a:t>
            </a:r>
            <a:endParaRPr lang="en-US" sz="2500" b="0" strike="noStrike" spc="-1" dirty="0">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dirty="0" smtClean="0">
                <a:solidFill>
                  <a:srgbClr val="777777"/>
                </a:solidFill>
                <a:latin typeface="標楷體"/>
                <a:ea typeface="標楷體"/>
              </a:rPr>
              <a:t>服務</a:t>
            </a:r>
            <a:r>
              <a:rPr lang="zh-TW" sz="2400" b="1" strike="noStrike" spc="-1" dirty="0">
                <a:solidFill>
                  <a:srgbClr val="777777"/>
                </a:solidFill>
                <a:latin typeface="標楷體"/>
                <a:ea typeface="標楷體"/>
              </a:rPr>
              <a:t>時間及方式：由同仁依需要於辦公時間電話諮詢。</a:t>
            </a:r>
            <a:endParaRPr lang="en-US" sz="2400" b="0" strike="noStrike" spc="-1" dirty="0">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dirty="0">
                <a:solidFill>
                  <a:srgbClr val="777777"/>
                </a:solidFill>
                <a:latin typeface="標楷體"/>
                <a:ea typeface="標楷體"/>
              </a:rPr>
              <a:t>服務電話：</a:t>
            </a:r>
            <a:r>
              <a:rPr lang="en-US" sz="2400" b="1" strike="noStrike" spc="-1" dirty="0">
                <a:solidFill>
                  <a:srgbClr val="777777"/>
                </a:solidFill>
                <a:latin typeface="標楷體"/>
                <a:ea typeface="標楷體"/>
              </a:rPr>
              <a:t>0836-23261</a:t>
            </a:r>
            <a:r>
              <a:rPr lang="zh-TW" sz="2400" b="1" strike="noStrike" spc="-1" dirty="0">
                <a:solidFill>
                  <a:srgbClr val="777777"/>
                </a:solidFill>
                <a:latin typeface="標楷體"/>
                <a:ea typeface="標楷體"/>
              </a:rPr>
              <a:t>、</a:t>
            </a:r>
            <a:r>
              <a:rPr lang="en-US" sz="2400" b="1" strike="noStrike" spc="-1" dirty="0">
                <a:solidFill>
                  <a:srgbClr val="777777"/>
                </a:solidFill>
                <a:latin typeface="標楷體"/>
                <a:ea typeface="標楷體"/>
              </a:rPr>
              <a:t>23262</a:t>
            </a:r>
            <a:endParaRPr lang="en-US" sz="2400" b="0" strike="noStrike" spc="-1" dirty="0">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dirty="0">
                <a:solidFill>
                  <a:srgbClr val="777777"/>
                </a:solidFill>
                <a:latin typeface="標楷體"/>
                <a:ea typeface="標楷體"/>
              </a:rPr>
              <a:t>提供諮詢人員：財政稅務局專業人員。</a:t>
            </a:r>
            <a:endParaRPr lang="en-US" sz="2400" b="0" strike="noStrike" spc="-1" dirty="0">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dirty="0">
                <a:solidFill>
                  <a:srgbClr val="777777"/>
                </a:solidFill>
                <a:latin typeface="標楷體"/>
                <a:ea typeface="標楷體"/>
              </a:rPr>
              <a:t>諮詢費用：免費。</a:t>
            </a: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PlaceHolder 1"/>
          <p:cNvSpPr>
            <a:spLocks noGrp="1"/>
          </p:cNvSpPr>
          <p:nvPr>
            <p:ph type="title"/>
          </p:nvPr>
        </p:nvSpPr>
        <p:spPr>
          <a:xfrm>
            <a:off x="1187640" y="620640"/>
            <a:ext cx="7313040" cy="1142280"/>
          </a:xfrm>
          <a:prstGeom prst="rect">
            <a:avLst/>
          </a:prstGeom>
          <a:noFill/>
          <a:ln w="0">
            <a:noFill/>
          </a:ln>
        </p:spPr>
        <p:txBody>
          <a:bodyPr lIns="90000" tIns="45000" rIns="90000" bIns="45000" numCol="1" spcCol="0" anchor="b">
            <a:noAutofit/>
          </a:bodyPr>
          <a:lstStyle/>
          <a:p>
            <a:pPr>
              <a:lnSpc>
                <a:spcPct val="100000"/>
              </a:lnSpc>
              <a:buNone/>
            </a:pPr>
            <a:r>
              <a:rPr lang="en-US" sz="3600" b="1" strike="noStrike" spc="-1">
                <a:solidFill>
                  <a:srgbClr val="7030A0"/>
                </a:solidFill>
                <a:latin typeface="標楷體"/>
                <a:ea typeface="標楷體"/>
              </a:rPr>
              <a:t>(4)</a:t>
            </a:r>
            <a:r>
              <a:rPr lang="zh-TW" sz="3600" b="1" strike="noStrike" spc="-1">
                <a:solidFill>
                  <a:srgbClr val="7030A0"/>
                </a:solidFill>
                <a:latin typeface="標楷體"/>
                <a:ea typeface="標楷體"/>
              </a:rPr>
              <a:t>醫療保健諮詢服務：</a:t>
            </a:r>
            <a:r>
              <a:t/>
            </a:r>
            <a:br/>
            <a:endParaRPr lang="en-US" sz="3600" b="0" strike="noStrike" spc="-1">
              <a:latin typeface="Arial"/>
            </a:endParaRPr>
          </a:p>
        </p:txBody>
      </p:sp>
      <p:sp>
        <p:nvSpPr>
          <p:cNvPr id="1042" name="PlaceHolder 2"/>
          <p:cNvSpPr>
            <a:spLocks noGrp="1"/>
          </p:cNvSpPr>
          <p:nvPr>
            <p:ph/>
          </p:nvPr>
        </p:nvSpPr>
        <p:spPr>
          <a:xfrm>
            <a:off x="827640" y="1827360"/>
            <a:ext cx="7855560" cy="4114080"/>
          </a:xfrm>
          <a:prstGeom prst="rect">
            <a:avLst/>
          </a:prstGeom>
          <a:noFill/>
          <a:ln w="0">
            <a:noFill/>
          </a:ln>
        </p:spPr>
        <p:txBody>
          <a:bodyPr lIns="90000" tIns="45000" rIns="90000" bIns="45000" numCol="1" spcCol="0" anchor="t">
            <a:noAutofit/>
          </a:bodyPr>
          <a:lstStyle/>
          <a:p>
            <a:pPr marL="1157400" indent="-792000">
              <a:lnSpc>
                <a:spcPct val="100000"/>
              </a:lnSpc>
              <a:spcBef>
                <a:spcPts val="499"/>
              </a:spcBef>
              <a:buNone/>
              <a:tabLst>
                <a:tab pos="0" algn="l"/>
              </a:tabLst>
            </a:pPr>
            <a:r>
              <a:rPr lang="zh-TW" sz="2500" b="0" strike="noStrike" spc="-1" dirty="0">
                <a:solidFill>
                  <a:srgbClr val="777777"/>
                </a:solidFill>
                <a:latin typeface="標楷體"/>
                <a:ea typeface="標楷體"/>
              </a:rPr>
              <a:t>提供同仁飲食建議及身體保健等諮詢服務。</a:t>
            </a:r>
            <a:endParaRPr lang="en-US" sz="2500" b="0" strike="noStrike" spc="-1" dirty="0">
              <a:latin typeface="Arial"/>
            </a:endParaRPr>
          </a:p>
          <a:p>
            <a:pPr marL="1157400" indent="-792000">
              <a:lnSpc>
                <a:spcPct val="100000"/>
              </a:lnSpc>
              <a:spcBef>
                <a:spcPts val="499"/>
              </a:spcBef>
              <a:buNone/>
              <a:tabLst>
                <a:tab pos="0" algn="l"/>
              </a:tabLst>
            </a:pPr>
            <a:endParaRPr lang="en-US" sz="2500" b="0" strike="noStrike" spc="-1" dirty="0" smtClean="0">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dirty="0" smtClean="0">
                <a:solidFill>
                  <a:srgbClr val="777777"/>
                </a:solidFill>
                <a:latin typeface="標楷體"/>
                <a:ea typeface="標楷體"/>
              </a:rPr>
              <a:t>申請</a:t>
            </a:r>
            <a:r>
              <a:rPr lang="zh-TW" sz="2400" b="1" strike="noStrike" spc="-1" dirty="0">
                <a:solidFill>
                  <a:srgbClr val="777777"/>
                </a:solidFill>
                <a:latin typeface="標楷體"/>
                <a:ea typeface="標楷體"/>
              </a:rPr>
              <a:t>方式：</a:t>
            </a:r>
            <a:r>
              <a:rPr lang="en-US" sz="2400" b="1" strike="noStrike" spc="-1" dirty="0">
                <a:solidFill>
                  <a:srgbClr val="777777"/>
                </a:solidFill>
                <a:latin typeface="標楷體"/>
                <a:ea typeface="標楷體"/>
              </a:rPr>
              <a:t>0836-23991</a:t>
            </a:r>
            <a:r>
              <a:rPr lang="zh-TW" sz="2400" b="1" strike="noStrike" spc="-1" dirty="0">
                <a:solidFill>
                  <a:srgbClr val="777777"/>
                </a:solidFill>
                <a:latin typeface="標楷體"/>
                <a:ea typeface="標楷體"/>
              </a:rPr>
              <a:t>逕向本縣縣立醫院掛號預約，並填具多面向諮詢服務申請表送本府人事處。</a:t>
            </a:r>
            <a:endParaRPr lang="en-US" sz="2400" b="0" strike="noStrike" spc="-1" dirty="0">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dirty="0">
                <a:solidFill>
                  <a:srgbClr val="777777"/>
                </a:solidFill>
                <a:latin typeface="標楷體"/>
                <a:ea typeface="標楷體"/>
              </a:rPr>
              <a:t>服務時間：依縣立醫院糖尿病門診時段。</a:t>
            </a:r>
            <a:endParaRPr lang="en-US" sz="2400" b="0" strike="noStrike" spc="-1" dirty="0">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dirty="0">
                <a:solidFill>
                  <a:srgbClr val="777777"/>
                </a:solidFill>
                <a:latin typeface="標楷體"/>
                <a:ea typeface="標楷體"/>
              </a:rPr>
              <a:t>提供諮詢人員：本縣縣立醫院專業人員。</a:t>
            </a:r>
            <a:endParaRPr lang="en-US" sz="2400" b="0" strike="noStrike" spc="-1" dirty="0">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dirty="0">
                <a:solidFill>
                  <a:srgbClr val="777777"/>
                </a:solidFill>
                <a:latin typeface="標楷體"/>
                <a:ea typeface="標楷體"/>
              </a:rPr>
              <a:t>諮詢費用：免費</a:t>
            </a:r>
            <a:endParaRPr lang="en-US" sz="2400" b="0" strike="noStrike" spc="-1" dirty="0">
              <a:latin typeface="Arial"/>
            </a:endParaRPr>
          </a:p>
          <a:p>
            <a:pPr>
              <a:lnSpc>
                <a:spcPct val="100000"/>
              </a:lnSpc>
              <a:spcBef>
                <a:spcPts val="581"/>
              </a:spcBef>
              <a:buNone/>
              <a:tabLst>
                <a:tab pos="0" algn="l"/>
              </a:tabLst>
            </a:pP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PlaceHolder 1"/>
          <p:cNvSpPr>
            <a:spLocks noGrp="1"/>
          </p:cNvSpPr>
          <p:nvPr>
            <p:ph type="title"/>
          </p:nvPr>
        </p:nvSpPr>
        <p:spPr>
          <a:xfrm>
            <a:off x="1370160" y="301680"/>
            <a:ext cx="7313040" cy="1142280"/>
          </a:xfrm>
          <a:prstGeom prst="rect">
            <a:avLst/>
          </a:prstGeom>
          <a:noFill/>
          <a:ln w="0">
            <a:noFill/>
          </a:ln>
        </p:spPr>
        <p:txBody>
          <a:bodyPr lIns="90000" tIns="45000" rIns="90000" bIns="45000" numCol="1" spcCol="0" anchor="b">
            <a:noAutofit/>
          </a:bodyPr>
          <a:lstStyle/>
          <a:p>
            <a:pPr marL="108000">
              <a:lnSpc>
                <a:spcPct val="100000"/>
              </a:lnSpc>
              <a:spcBef>
                <a:spcPts val="2837"/>
              </a:spcBef>
              <a:spcAft>
                <a:spcPts val="1426"/>
              </a:spcAft>
              <a:buNone/>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 pos="8535960" algn="l"/>
                <a:tab pos="8985240" algn="l"/>
              </a:tabLst>
            </a:pPr>
            <a:r>
              <a:rPr lang="en-US" sz="3600" b="1" strike="noStrike" spc="-1">
                <a:solidFill>
                  <a:srgbClr val="7030A0"/>
                </a:solidFill>
                <a:latin typeface="標楷體"/>
                <a:ea typeface="標楷體"/>
              </a:rPr>
              <a:t>(5)</a:t>
            </a:r>
            <a:r>
              <a:rPr lang="zh-TW" sz="3600" b="1" strike="noStrike" spc="-1">
                <a:solidFill>
                  <a:srgbClr val="7030A0"/>
                </a:solidFill>
                <a:latin typeface="標楷體"/>
                <a:ea typeface="標楷體"/>
              </a:rPr>
              <a:t>醫療保健諮詢服務：</a:t>
            </a:r>
            <a:endParaRPr lang="en-US" sz="3600" b="0" strike="noStrike" spc="-1">
              <a:latin typeface="Arial"/>
            </a:endParaRPr>
          </a:p>
        </p:txBody>
      </p:sp>
      <p:sp>
        <p:nvSpPr>
          <p:cNvPr id="1044" name="PlaceHolder 2"/>
          <p:cNvSpPr>
            <a:spLocks noGrp="1"/>
          </p:cNvSpPr>
          <p:nvPr>
            <p:ph/>
          </p:nvPr>
        </p:nvSpPr>
        <p:spPr>
          <a:xfrm>
            <a:off x="683640" y="1772640"/>
            <a:ext cx="7992000" cy="4114080"/>
          </a:xfrm>
          <a:prstGeom prst="rect">
            <a:avLst/>
          </a:prstGeom>
          <a:noFill/>
          <a:ln w="0">
            <a:noFill/>
          </a:ln>
        </p:spPr>
        <p:txBody>
          <a:bodyPr lIns="90000" tIns="45000" rIns="90000" bIns="45000" numCol="1" spcCol="0" anchor="t">
            <a:noAutofit/>
          </a:bodyPr>
          <a:lstStyle/>
          <a:p>
            <a:pPr marL="1157400" indent="-792000">
              <a:lnSpc>
                <a:spcPct val="100000"/>
              </a:lnSpc>
              <a:spcBef>
                <a:spcPts val="499"/>
              </a:spcBef>
              <a:buNone/>
              <a:tabLst>
                <a:tab pos="0" algn="l"/>
              </a:tabLst>
            </a:pPr>
            <a:r>
              <a:rPr lang="zh-TW" sz="2500" b="0" strike="noStrike" spc="-1">
                <a:solidFill>
                  <a:srgbClr val="777777"/>
                </a:solidFill>
                <a:latin typeface="標楷體"/>
                <a:ea typeface="標楷體"/>
              </a:rPr>
              <a:t>提供同仁家庭關係及親子教養等諮詢服務。</a:t>
            </a:r>
            <a:endParaRPr lang="en-US" sz="2500" b="0" strike="noStrike" spc="-1">
              <a:latin typeface="Arial"/>
            </a:endParaRPr>
          </a:p>
          <a:p>
            <a:pPr marL="1157400" indent="-792000">
              <a:lnSpc>
                <a:spcPct val="100000"/>
              </a:lnSpc>
              <a:spcBef>
                <a:spcPts val="499"/>
              </a:spcBef>
              <a:buNone/>
              <a:tabLst>
                <a:tab pos="0" algn="l"/>
              </a:tabLst>
            </a:pPr>
            <a:endParaRPr lang="en-US" sz="2500" b="0" strike="noStrike" spc="-1">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a:solidFill>
                  <a:srgbClr val="777777"/>
                </a:solidFill>
                <a:latin typeface="標楷體"/>
                <a:ea typeface="標楷體"/>
              </a:rPr>
              <a:t>申請方式：</a:t>
            </a:r>
            <a:r>
              <a:rPr lang="en-US" sz="2400" b="1" strike="noStrike" spc="-1">
                <a:solidFill>
                  <a:srgbClr val="777777"/>
                </a:solidFill>
                <a:latin typeface="標楷體"/>
                <a:ea typeface="標楷體"/>
              </a:rPr>
              <a:t>0836-22111</a:t>
            </a:r>
            <a:r>
              <a:rPr lang="zh-TW" sz="2400" b="1" strike="noStrike" spc="-1">
                <a:solidFill>
                  <a:srgbClr val="777777"/>
                </a:solidFill>
                <a:latin typeface="標楷體"/>
                <a:ea typeface="標楷體"/>
              </a:rPr>
              <a:t>，並填具多面向諮詢服務申請表送本府人事處。</a:t>
            </a:r>
            <a:endParaRPr lang="en-US" sz="2400" b="0" strike="noStrike" spc="-1">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a:solidFill>
                  <a:srgbClr val="777777"/>
                </a:solidFill>
                <a:latin typeface="標楷體"/>
                <a:ea typeface="標楷體"/>
              </a:rPr>
              <a:t>服務時間：由同仁依需要提出申請後排定時間。</a:t>
            </a:r>
            <a:endParaRPr lang="en-US" sz="2400" b="0" strike="noStrike" spc="-1">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a:solidFill>
                  <a:srgbClr val="777777"/>
                </a:solidFill>
                <a:latin typeface="標楷體"/>
                <a:ea typeface="標楷體"/>
              </a:rPr>
              <a:t>提供諮詢人員：教育處諮商心理師。</a:t>
            </a:r>
            <a:endParaRPr lang="en-US" sz="2400" b="0" strike="noStrike" spc="-1">
              <a:latin typeface="Arial"/>
            </a:endParaRPr>
          </a:p>
          <a:p>
            <a:pPr marL="1600200" lvl="3" indent="-228600">
              <a:lnSpc>
                <a:spcPct val="100000"/>
              </a:lnSpc>
              <a:spcBef>
                <a:spcPts val="479"/>
              </a:spcBef>
              <a:buClr>
                <a:srgbClr val="99CC00"/>
              </a:buClr>
              <a:buSzPct val="70000"/>
              <a:buFont typeface="Wingdings" charset="2"/>
              <a:buChar char=""/>
              <a:tabLst>
                <a:tab pos="0" algn="l"/>
              </a:tabLst>
            </a:pPr>
            <a:r>
              <a:rPr lang="zh-TW" sz="2400" b="1" strike="noStrike" spc="-1">
                <a:solidFill>
                  <a:srgbClr val="777777"/>
                </a:solidFill>
                <a:latin typeface="標楷體"/>
                <a:ea typeface="標楷體"/>
              </a:rPr>
              <a:t>諮詢費用：免費。</a:t>
            </a:r>
            <a:endParaRPr lang="en-US" sz="2400" b="0" strike="noStrike" spc="-1">
              <a:latin typeface="Arial"/>
            </a:endParaRPr>
          </a:p>
          <a:p>
            <a:pPr>
              <a:lnSpc>
                <a:spcPct val="100000"/>
              </a:lnSpc>
              <a:spcBef>
                <a:spcPts val="581"/>
              </a:spcBef>
              <a:buNone/>
              <a:tabLst>
                <a:tab pos="0" algn="l"/>
              </a:tabLst>
            </a:pP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PlaceHolder 1"/>
          <p:cNvSpPr>
            <a:spLocks noGrp="1"/>
          </p:cNvSpPr>
          <p:nvPr>
            <p:ph type="title"/>
          </p:nvPr>
        </p:nvSpPr>
        <p:spPr>
          <a:xfrm>
            <a:off x="1370160" y="301680"/>
            <a:ext cx="7313040" cy="1142280"/>
          </a:xfrm>
          <a:prstGeom prst="rect">
            <a:avLst/>
          </a:prstGeom>
          <a:noFill/>
          <a:ln w="0">
            <a:noFill/>
          </a:ln>
        </p:spPr>
        <p:txBody>
          <a:bodyPr lIns="90000" tIns="45000" rIns="90000" bIns="45000" numCol="1" spcCol="0" anchor="b">
            <a:noAutofit/>
          </a:bodyPr>
          <a:lstStyle/>
          <a:p>
            <a:pPr>
              <a:lnSpc>
                <a:spcPct val="100000"/>
              </a:lnSpc>
              <a:buNone/>
            </a:pPr>
            <a:r>
              <a:rPr lang="en-US" sz="3600" b="1" strike="noStrike" spc="-1">
                <a:solidFill>
                  <a:srgbClr val="7030A0"/>
                </a:solidFill>
                <a:latin typeface="標楷體"/>
                <a:ea typeface="標楷體"/>
              </a:rPr>
              <a:t>(6)</a:t>
            </a:r>
            <a:r>
              <a:rPr lang="zh-TW" sz="3600" b="1" strike="noStrike" spc="-1">
                <a:solidFill>
                  <a:srgbClr val="7030A0"/>
                </a:solidFill>
                <a:latin typeface="標楷體"/>
                <a:ea typeface="標楷體"/>
              </a:rPr>
              <a:t>會談諮詢：（一人以</a:t>
            </a:r>
            <a:r>
              <a:rPr lang="en-US" sz="3600" b="1" strike="noStrike" spc="-1">
                <a:solidFill>
                  <a:srgbClr val="7030A0"/>
                </a:solidFill>
                <a:latin typeface="標楷體"/>
                <a:ea typeface="標楷體"/>
              </a:rPr>
              <a:t>6</a:t>
            </a:r>
            <a:r>
              <a:rPr lang="zh-TW" sz="3600" b="1" strike="noStrike" spc="-1">
                <a:solidFill>
                  <a:srgbClr val="7030A0"/>
                </a:solidFill>
                <a:latin typeface="標楷體"/>
                <a:ea typeface="標楷體"/>
              </a:rPr>
              <a:t>次為限）</a:t>
            </a:r>
            <a:endParaRPr lang="en-US" sz="3600" b="0" strike="noStrike" spc="-1">
              <a:latin typeface="Arial"/>
            </a:endParaRPr>
          </a:p>
        </p:txBody>
      </p:sp>
      <p:sp>
        <p:nvSpPr>
          <p:cNvPr id="1046" name="PlaceHolder 2"/>
          <p:cNvSpPr>
            <a:spLocks noGrp="1"/>
          </p:cNvSpPr>
          <p:nvPr>
            <p:ph/>
          </p:nvPr>
        </p:nvSpPr>
        <p:spPr>
          <a:xfrm>
            <a:off x="467640" y="1827360"/>
            <a:ext cx="8215560" cy="4114080"/>
          </a:xfrm>
          <a:prstGeom prst="rect">
            <a:avLst/>
          </a:prstGeom>
          <a:noFill/>
          <a:ln w="0">
            <a:noFill/>
          </a:ln>
        </p:spPr>
        <p:txBody>
          <a:bodyPr lIns="90000" tIns="45000" rIns="90000" bIns="45000" numCol="1" spcCol="0" anchor="t">
            <a:noAutofit/>
          </a:bodyPr>
          <a:lstStyle/>
          <a:p>
            <a:pPr marL="743040" lvl="1" indent="-285840">
              <a:lnSpc>
                <a:spcPct val="100000"/>
              </a:lnSpc>
              <a:spcBef>
                <a:spcPts val="1800"/>
              </a:spcBef>
              <a:buClr>
                <a:srgbClr val="FFCC00"/>
              </a:buClr>
              <a:buSzPct val="70000"/>
              <a:buFont typeface="Wingdings" charset="2"/>
              <a:buChar char=""/>
            </a:pPr>
            <a:r>
              <a:rPr lang="zh-TW" sz="2400" b="1" strike="noStrike" spc="-1">
                <a:solidFill>
                  <a:srgbClr val="777777"/>
                </a:solidFill>
                <a:latin typeface="標楷體"/>
                <a:ea typeface="標楷體"/>
              </a:rPr>
              <a:t>會談心理、工作、管理諮詢每次</a:t>
            </a:r>
            <a:r>
              <a:rPr lang="en-US" sz="2400" b="1" strike="noStrike" spc="-1">
                <a:solidFill>
                  <a:srgbClr val="FF0000"/>
                </a:solidFill>
                <a:latin typeface="標楷體"/>
                <a:ea typeface="標楷體"/>
              </a:rPr>
              <a:t>1</a:t>
            </a:r>
            <a:r>
              <a:rPr lang="zh-TW" sz="2400" b="1" strike="noStrike" spc="-1">
                <a:solidFill>
                  <a:srgbClr val="FF0000"/>
                </a:solidFill>
                <a:latin typeface="標楷體"/>
                <a:ea typeface="標楷體"/>
              </a:rPr>
              <a:t>小時</a:t>
            </a:r>
            <a:r>
              <a:rPr lang="zh-TW" sz="2400" b="1" strike="noStrike" spc="-1">
                <a:solidFill>
                  <a:srgbClr val="777777"/>
                </a:solidFill>
                <a:latin typeface="標楷體"/>
                <a:ea typeface="標楷體"/>
              </a:rPr>
              <a:t>，由具備臨床心理師、諮商心理師、社會工作師、職能治療師等專業證照且有相關工作經驗之</a:t>
            </a:r>
            <a:r>
              <a:rPr lang="en-US" sz="2400" b="1" strike="noStrike" spc="-1">
                <a:solidFill>
                  <a:srgbClr val="777777"/>
                </a:solidFill>
                <a:latin typeface="標楷體"/>
                <a:ea typeface="標楷體"/>
              </a:rPr>
              <a:t>EAP</a:t>
            </a:r>
            <a:r>
              <a:rPr lang="zh-TW" sz="2400" b="1" strike="noStrike" spc="-1">
                <a:solidFill>
                  <a:srgbClr val="777777"/>
                </a:solidFill>
                <a:latin typeface="標楷體"/>
                <a:ea typeface="標楷體"/>
              </a:rPr>
              <a:t>諮詢師負責諮詢服務。</a:t>
            </a:r>
            <a:endParaRPr lang="en-US" sz="2400" b="0" strike="noStrike" spc="-1">
              <a:latin typeface="Arial"/>
            </a:endParaRPr>
          </a:p>
          <a:p>
            <a:pPr marL="743040" lvl="1" indent="-285840">
              <a:lnSpc>
                <a:spcPct val="100000"/>
              </a:lnSpc>
              <a:spcBef>
                <a:spcPts val="1800"/>
              </a:spcBef>
              <a:buClr>
                <a:srgbClr val="FFCC00"/>
              </a:buClr>
              <a:buSzPct val="70000"/>
              <a:buFont typeface="Wingdings" charset="2"/>
              <a:buChar char=""/>
            </a:pPr>
            <a:r>
              <a:rPr lang="zh-TW" sz="2400" b="1" strike="noStrike" spc="-1">
                <a:solidFill>
                  <a:srgbClr val="777777"/>
                </a:solidFill>
                <a:latin typeface="標楷體"/>
                <a:ea typeface="標楷體"/>
              </a:rPr>
              <a:t>電話醫療、法律、理財諮詢每次</a:t>
            </a:r>
            <a:r>
              <a:rPr lang="en-US" sz="2400" b="1" strike="noStrike" spc="-1">
                <a:solidFill>
                  <a:srgbClr val="FF0000"/>
                </a:solidFill>
                <a:latin typeface="標楷體"/>
                <a:ea typeface="標楷體"/>
              </a:rPr>
              <a:t>40</a:t>
            </a:r>
            <a:r>
              <a:rPr lang="zh-TW" sz="2400" b="1" strike="noStrike" spc="-1">
                <a:solidFill>
                  <a:srgbClr val="FF0000"/>
                </a:solidFill>
                <a:latin typeface="標楷體"/>
                <a:ea typeface="標楷體"/>
              </a:rPr>
              <a:t>分鐘</a:t>
            </a:r>
            <a:r>
              <a:rPr lang="zh-TW" sz="2400" b="1" strike="noStrike" spc="-1">
                <a:solidFill>
                  <a:srgbClr val="777777"/>
                </a:solidFill>
                <a:latin typeface="標楷體"/>
                <a:ea typeface="標楷體"/>
              </a:rPr>
              <a:t>，由具備醫師、律師、會計師或理財規劃顧問</a:t>
            </a:r>
            <a:r>
              <a:rPr lang="en-US" sz="2400" b="1" strike="noStrike" spc="-1">
                <a:solidFill>
                  <a:srgbClr val="777777"/>
                </a:solidFill>
                <a:latin typeface="標楷體"/>
                <a:ea typeface="標楷體"/>
              </a:rPr>
              <a:t>(CFP)</a:t>
            </a:r>
            <a:r>
              <a:rPr lang="zh-TW" sz="2400" b="1" strike="noStrike" spc="-1">
                <a:solidFill>
                  <a:srgbClr val="777777"/>
                </a:solidFill>
                <a:latin typeface="標楷體"/>
                <a:ea typeface="標楷體"/>
              </a:rPr>
              <a:t>等專業證照且有相關工作經驗之</a:t>
            </a:r>
            <a:r>
              <a:rPr lang="en-US" sz="2400" b="1" strike="noStrike" spc="-1">
                <a:solidFill>
                  <a:srgbClr val="777777"/>
                </a:solidFill>
                <a:latin typeface="標楷體"/>
                <a:ea typeface="標楷體"/>
              </a:rPr>
              <a:t>EAP</a:t>
            </a:r>
            <a:r>
              <a:rPr lang="zh-TW" sz="2400" b="1" strike="noStrike" spc="-1">
                <a:solidFill>
                  <a:srgbClr val="777777"/>
                </a:solidFill>
                <a:latin typeface="標楷體"/>
                <a:ea typeface="標楷體"/>
              </a:rPr>
              <a:t>諮詢師負責諮詢服務。</a:t>
            </a:r>
            <a:endParaRPr lang="en-US" sz="2400" b="0" strike="noStrike" spc="-1">
              <a:latin typeface="Arial"/>
            </a:endParaRPr>
          </a:p>
          <a:p>
            <a:pPr marL="743040" lvl="1" indent="-285840">
              <a:lnSpc>
                <a:spcPct val="100000"/>
              </a:lnSpc>
              <a:spcBef>
                <a:spcPts val="1800"/>
              </a:spcBef>
              <a:buClr>
                <a:srgbClr val="FFCC00"/>
              </a:buClr>
              <a:buSzPct val="70000"/>
              <a:buFont typeface="Wingdings" charset="2"/>
              <a:buChar char=""/>
            </a:pPr>
            <a:r>
              <a:rPr lang="zh-TW" sz="2400" b="1" strike="noStrike" spc="-1">
                <a:solidFill>
                  <a:srgbClr val="777777"/>
                </a:solidFill>
                <a:latin typeface="標楷體"/>
                <a:ea typeface="標楷體"/>
              </a:rPr>
              <a:t>申請方式：透過電話諮詢專線：</a:t>
            </a:r>
            <a:r>
              <a:rPr lang="en-US" sz="2400" b="1" strike="noStrike" spc="-1">
                <a:solidFill>
                  <a:srgbClr val="777777"/>
                </a:solidFill>
                <a:latin typeface="標楷體"/>
                <a:ea typeface="標楷體"/>
              </a:rPr>
              <a:t>0800-098-985</a:t>
            </a:r>
            <a:r>
              <a:rPr lang="zh-TW" sz="2400" b="1" strike="noStrike" spc="-1">
                <a:solidFill>
                  <a:srgbClr val="777777"/>
                </a:solidFill>
                <a:latin typeface="標楷體"/>
                <a:ea typeface="標楷體"/>
              </a:rPr>
              <a:t>（限市話撥打）或</a:t>
            </a:r>
            <a:r>
              <a:rPr lang="en-US" sz="2400" b="1" strike="noStrike" spc="-1">
                <a:solidFill>
                  <a:srgbClr val="777777"/>
                </a:solidFill>
                <a:latin typeface="標楷體"/>
                <a:ea typeface="標楷體"/>
              </a:rPr>
              <a:t>mail</a:t>
            </a:r>
            <a:r>
              <a:rPr lang="zh-TW" sz="2400" b="1" strike="noStrike" spc="-1">
                <a:solidFill>
                  <a:srgbClr val="777777"/>
                </a:solidFill>
                <a:latin typeface="標楷體"/>
                <a:ea typeface="標楷體"/>
              </a:rPr>
              <a:t>：</a:t>
            </a:r>
            <a:r>
              <a:rPr lang="en-US" sz="2400" b="1" u="sng" strike="noStrike" spc="-1">
                <a:solidFill>
                  <a:srgbClr val="FF0000"/>
                </a:solidFill>
                <a:uFillTx/>
                <a:latin typeface="標楷體"/>
                <a:ea typeface="標楷體"/>
                <a:hlinkClick r:id="rId2"/>
              </a:rPr>
              <a:t>matsueap@world-wide-union.com</a:t>
            </a:r>
            <a:r>
              <a:rPr lang="zh-TW" sz="2400" b="1" strike="noStrike" spc="-1">
                <a:solidFill>
                  <a:srgbClr val="777777"/>
                </a:solidFill>
                <a:latin typeface="標楷體"/>
                <a:ea typeface="標楷體"/>
              </a:rPr>
              <a:t>自行提出申請。</a:t>
            </a:r>
            <a:endParaRPr lang="en-US" sz="2400" b="0" strike="noStrike" spc="-1">
              <a:latin typeface="Arial"/>
            </a:endParaRPr>
          </a:p>
          <a:p>
            <a:pPr marL="743040" lvl="1" indent="-285840">
              <a:lnSpc>
                <a:spcPct val="100000"/>
              </a:lnSpc>
              <a:spcBef>
                <a:spcPts val="1800"/>
              </a:spcBef>
              <a:buClr>
                <a:srgbClr val="FFCC00"/>
              </a:buClr>
              <a:buSzPct val="70000"/>
              <a:buFont typeface="Wingdings" charset="2"/>
              <a:buChar char=""/>
            </a:pPr>
            <a:r>
              <a:rPr lang="zh-TW" sz="2400" b="1" strike="noStrike" spc="-1">
                <a:solidFill>
                  <a:srgbClr val="777777"/>
                </a:solidFill>
                <a:latin typeface="標楷體"/>
                <a:ea typeface="標楷體"/>
              </a:rPr>
              <a:t>提供諮詢人員：專業顧問諮詢公司。</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 name="PlaceHolder 1"/>
          <p:cNvSpPr>
            <a:spLocks noGrp="1"/>
          </p:cNvSpPr>
          <p:nvPr>
            <p:ph type="title"/>
          </p:nvPr>
        </p:nvSpPr>
        <p:spPr>
          <a:xfrm>
            <a:off x="1370160" y="301680"/>
            <a:ext cx="7313040" cy="1142280"/>
          </a:xfrm>
          <a:prstGeom prst="rect">
            <a:avLst/>
          </a:prstGeom>
          <a:noFill/>
          <a:ln w="0">
            <a:noFill/>
          </a:ln>
        </p:spPr>
        <p:txBody>
          <a:bodyPr lIns="90000" tIns="45000" rIns="90000" bIns="45000" numCol="1" spcCol="0" anchor="b">
            <a:noAutofit/>
          </a:bodyPr>
          <a:lstStyle/>
          <a:p>
            <a:pPr>
              <a:lnSpc>
                <a:spcPct val="100000"/>
              </a:lnSpc>
              <a:buNone/>
            </a:pPr>
            <a:r>
              <a:rPr lang="en-US" sz="3600" b="1" strike="noStrike" spc="-1">
                <a:solidFill>
                  <a:srgbClr val="7030A0"/>
                </a:solidFill>
                <a:latin typeface="標楷體"/>
                <a:ea typeface="標楷體"/>
              </a:rPr>
              <a:t>(7)</a:t>
            </a:r>
            <a:r>
              <a:rPr lang="zh-TW" sz="3600" b="1" strike="noStrike" spc="-1">
                <a:solidFill>
                  <a:srgbClr val="7030A0"/>
                </a:solidFill>
                <a:latin typeface="標楷體"/>
                <a:ea typeface="標楷體"/>
              </a:rPr>
              <a:t>團體諮詢</a:t>
            </a:r>
            <a:endParaRPr lang="en-US" sz="3600" b="0" strike="noStrike" spc="-1">
              <a:latin typeface="Arial"/>
            </a:endParaRPr>
          </a:p>
        </p:txBody>
      </p:sp>
      <p:sp>
        <p:nvSpPr>
          <p:cNvPr id="1048" name="PlaceHolder 2"/>
          <p:cNvSpPr>
            <a:spLocks noGrp="1"/>
          </p:cNvSpPr>
          <p:nvPr>
            <p:ph/>
          </p:nvPr>
        </p:nvSpPr>
        <p:spPr>
          <a:xfrm>
            <a:off x="1370160" y="1827360"/>
            <a:ext cx="7313040" cy="4114080"/>
          </a:xfrm>
          <a:prstGeom prst="rect">
            <a:avLst/>
          </a:prstGeom>
          <a:noFill/>
          <a:ln w="0">
            <a:noFill/>
          </a:ln>
        </p:spPr>
        <p:txBody>
          <a:bodyPr lIns="90000" tIns="45000" rIns="90000" bIns="45000" numCol="1" spcCol="0" anchor="t">
            <a:noAutofit/>
          </a:bodyPr>
          <a:lstStyle/>
          <a:p>
            <a:pPr marL="343080" indent="-343080">
              <a:lnSpc>
                <a:spcPct val="100000"/>
              </a:lnSpc>
              <a:spcBef>
                <a:spcPts val="581"/>
              </a:spcBef>
              <a:buClr>
                <a:srgbClr val="99CC00"/>
              </a:buClr>
              <a:buSzPct val="70000"/>
              <a:buFont typeface="Wingdings" charset="2"/>
              <a:buChar char=""/>
            </a:pPr>
            <a:r>
              <a:rPr lang="en-US" sz="2900" b="0" strike="noStrike" spc="-1">
                <a:solidFill>
                  <a:srgbClr val="777777"/>
                </a:solidFill>
                <a:latin typeface="標楷體"/>
                <a:ea typeface="標楷體"/>
              </a:rPr>
              <a:t>1</a:t>
            </a:r>
            <a:r>
              <a:rPr lang="zh-TW" sz="2900" b="0" strike="noStrike" spc="-1">
                <a:solidFill>
                  <a:srgbClr val="777777"/>
                </a:solidFill>
                <a:latin typeface="標楷體"/>
                <a:ea typeface="標楷體"/>
              </a:rPr>
              <a:t>場</a:t>
            </a:r>
            <a:r>
              <a:rPr lang="en-US" sz="2900" b="0" strike="noStrike" spc="-1">
                <a:solidFill>
                  <a:srgbClr val="777777"/>
                </a:solidFill>
                <a:latin typeface="標楷體"/>
                <a:ea typeface="標楷體"/>
              </a:rPr>
              <a:t>2</a:t>
            </a:r>
            <a:r>
              <a:rPr lang="zh-TW" sz="2900" b="0" strike="noStrike" spc="-1">
                <a:solidFill>
                  <a:srgbClr val="777777"/>
                </a:solidFill>
                <a:latin typeface="標楷體"/>
                <a:ea typeface="標楷體"/>
              </a:rPr>
              <a:t>小時，服務範圍包括解決人際衝突事件、跨團隊衝突管理、因應職場變革、職場重大危機事件處理等，填具團體諮詢申請表向人事處提出申請</a:t>
            </a:r>
            <a:endParaRPr lang="en-US" sz="2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PlaceHolder 1"/>
          <p:cNvSpPr>
            <a:spLocks noGrp="1"/>
          </p:cNvSpPr>
          <p:nvPr>
            <p:ph type="title"/>
          </p:nvPr>
        </p:nvSpPr>
        <p:spPr>
          <a:xfrm>
            <a:off x="1370160" y="301680"/>
            <a:ext cx="7313040" cy="1142280"/>
          </a:xfrm>
          <a:prstGeom prst="rect">
            <a:avLst/>
          </a:prstGeom>
          <a:noFill/>
          <a:ln w="0">
            <a:noFill/>
          </a:ln>
        </p:spPr>
        <p:txBody>
          <a:bodyPr lIns="90000" tIns="45000" rIns="90000" bIns="45000" numCol="1" spcCol="0" anchor="b">
            <a:noAutofit/>
          </a:bodyPr>
          <a:lstStyle/>
          <a:p>
            <a:pPr>
              <a:lnSpc>
                <a:spcPct val="100000"/>
              </a:lnSpc>
              <a:buNone/>
            </a:pPr>
            <a:r>
              <a:rPr lang="en-US" sz="3600" b="1" strike="noStrike" spc="-1">
                <a:solidFill>
                  <a:srgbClr val="7030A0"/>
                </a:solidFill>
                <a:latin typeface="標楷體"/>
                <a:ea typeface="標楷體"/>
              </a:rPr>
              <a:t>(8)</a:t>
            </a:r>
            <a:r>
              <a:rPr lang="zh-TW" sz="3600" b="1" strike="noStrike" spc="-1">
                <a:solidFill>
                  <a:srgbClr val="7030A0"/>
                </a:solidFill>
                <a:latin typeface="標楷體"/>
                <a:ea typeface="標楷體"/>
              </a:rPr>
              <a:t>電子郵件暨</a:t>
            </a:r>
            <a:r>
              <a:rPr lang="en-US" sz="3600" b="1" strike="noStrike" spc="-1">
                <a:solidFill>
                  <a:srgbClr val="7030A0"/>
                </a:solidFill>
                <a:latin typeface="標楷體"/>
                <a:ea typeface="標楷體"/>
              </a:rPr>
              <a:t>24</a:t>
            </a:r>
            <a:r>
              <a:rPr lang="zh-TW" sz="3600" b="1" strike="noStrike" spc="-1">
                <a:solidFill>
                  <a:srgbClr val="7030A0"/>
                </a:solidFill>
                <a:latin typeface="標楷體"/>
                <a:ea typeface="標楷體"/>
              </a:rPr>
              <a:t>小時</a:t>
            </a:r>
            <a:r>
              <a:rPr lang="en-US" sz="3600" b="1" strike="noStrike" spc="-1">
                <a:solidFill>
                  <a:srgbClr val="7030A0"/>
                </a:solidFill>
                <a:latin typeface="標楷體"/>
                <a:ea typeface="標楷體"/>
              </a:rPr>
              <a:t>0800</a:t>
            </a:r>
            <a:r>
              <a:rPr lang="zh-TW" sz="3600" b="1" strike="noStrike" spc="-1">
                <a:solidFill>
                  <a:srgbClr val="7030A0"/>
                </a:solidFill>
                <a:latin typeface="標楷體"/>
                <a:ea typeface="標楷體"/>
              </a:rPr>
              <a:t>電話諮詢專線設置：</a:t>
            </a:r>
            <a:endParaRPr lang="en-US" sz="3600" b="0" strike="noStrike" spc="-1">
              <a:latin typeface="Arial"/>
            </a:endParaRPr>
          </a:p>
        </p:txBody>
      </p:sp>
      <p:sp>
        <p:nvSpPr>
          <p:cNvPr id="1050" name="PlaceHolder 2"/>
          <p:cNvSpPr>
            <a:spLocks noGrp="1"/>
          </p:cNvSpPr>
          <p:nvPr>
            <p:ph/>
          </p:nvPr>
        </p:nvSpPr>
        <p:spPr>
          <a:xfrm>
            <a:off x="1370160" y="1827360"/>
            <a:ext cx="7313040" cy="4114080"/>
          </a:xfrm>
          <a:prstGeom prst="rect">
            <a:avLst/>
          </a:prstGeom>
          <a:noFill/>
          <a:ln w="0">
            <a:noFill/>
          </a:ln>
        </p:spPr>
        <p:txBody>
          <a:bodyPr lIns="90000" tIns="45000" rIns="90000" bIns="45000" numCol="1" spcCol="0" anchor="t">
            <a:noAutofit/>
          </a:bodyPr>
          <a:lstStyle/>
          <a:p>
            <a:pPr marL="743040" lvl="1" indent="-285840">
              <a:lnSpc>
                <a:spcPct val="100000"/>
              </a:lnSpc>
              <a:spcBef>
                <a:spcPts val="2401"/>
              </a:spcBef>
              <a:buClr>
                <a:srgbClr val="FFCC00"/>
              </a:buClr>
              <a:buSzPct val="70000"/>
              <a:buFont typeface="Wingdings" charset="2"/>
              <a:buChar char=""/>
            </a:pPr>
            <a:r>
              <a:rPr lang="zh-TW" sz="2400" b="0" strike="noStrike" spc="-1">
                <a:solidFill>
                  <a:srgbClr val="777777"/>
                </a:solidFill>
                <a:latin typeface="標楷體"/>
                <a:ea typeface="標楷體"/>
              </a:rPr>
              <a:t>服務內容：由具備臨床、諮商、社工、職能等專業訓練且有相關工作經驗之諮詢師負責諮詢服務，或由專業顧問諮詢公司客服人員負責聯繫通報，並依來信或來電諮詢內容，提供初步處理、簡易諮詢、個案管理或轉介服務。</a:t>
            </a:r>
            <a:endParaRPr lang="en-US" sz="2400" b="0" strike="noStrike" spc="-1">
              <a:latin typeface="Arial"/>
            </a:endParaRPr>
          </a:p>
          <a:p>
            <a:pPr marL="743040" lvl="1" indent="-285840">
              <a:lnSpc>
                <a:spcPct val="100000"/>
              </a:lnSpc>
              <a:spcBef>
                <a:spcPts val="2401"/>
              </a:spcBef>
              <a:buClr>
                <a:srgbClr val="FFCC00"/>
              </a:buClr>
              <a:buSzPct val="70000"/>
              <a:buFont typeface="Wingdings" charset="2"/>
              <a:buChar char=""/>
            </a:pPr>
            <a:r>
              <a:rPr lang="zh-TW" sz="2400" b="0" strike="noStrike" spc="-1">
                <a:solidFill>
                  <a:srgbClr val="777777"/>
                </a:solidFill>
                <a:latin typeface="標楷體"/>
                <a:ea typeface="標楷體"/>
              </a:rPr>
              <a:t>電話諮詢專線：</a:t>
            </a:r>
            <a:r>
              <a:rPr lang="en-US" sz="2400" b="0" strike="noStrike" spc="-1">
                <a:solidFill>
                  <a:srgbClr val="777777"/>
                </a:solidFill>
                <a:latin typeface="標楷體"/>
                <a:ea typeface="標楷體"/>
              </a:rPr>
              <a:t>0800-098-985</a:t>
            </a:r>
            <a:r>
              <a:rPr lang="zh-TW" sz="2400" b="0" strike="noStrike" spc="-1">
                <a:solidFill>
                  <a:srgbClr val="777777"/>
                </a:solidFill>
                <a:latin typeface="標楷體"/>
                <a:ea typeface="標楷體"/>
              </a:rPr>
              <a:t>（限市話撥打）</a:t>
            </a:r>
            <a:endParaRPr lang="en-US" sz="2400" b="0" strike="noStrike" spc="-1">
              <a:latin typeface="Arial"/>
            </a:endParaRPr>
          </a:p>
          <a:p>
            <a:pPr marL="743040" lvl="1" indent="-285840">
              <a:lnSpc>
                <a:spcPct val="100000"/>
              </a:lnSpc>
              <a:spcBef>
                <a:spcPts val="2401"/>
              </a:spcBef>
              <a:buClr>
                <a:srgbClr val="FFCC00"/>
              </a:buClr>
              <a:buSzPct val="70000"/>
              <a:buFont typeface="Wingdings" charset="2"/>
              <a:buChar char=""/>
            </a:pPr>
            <a:r>
              <a:rPr lang="zh-TW" sz="2400" b="0" strike="noStrike" spc="-1">
                <a:solidFill>
                  <a:srgbClr val="777777"/>
                </a:solidFill>
                <a:latin typeface="標楷體"/>
                <a:ea typeface="標楷體"/>
              </a:rPr>
              <a:t>電子郵件：</a:t>
            </a:r>
            <a:r>
              <a:rPr lang="en-US" sz="2400" b="0" u="sng" strike="noStrike" spc="-1">
                <a:solidFill>
                  <a:srgbClr val="FF0000"/>
                </a:solidFill>
                <a:uFillTx/>
                <a:latin typeface="標楷體"/>
                <a:ea typeface="標楷體"/>
                <a:hlinkClick r:id="rId2"/>
              </a:rPr>
              <a:t>matsueap@world-wide-union.com</a:t>
            </a:r>
            <a:endParaRPr lang="en-US" sz="2400" b="0" strike="noStrike" spc="-1">
              <a:latin typeface="Arial"/>
            </a:endParaRPr>
          </a:p>
          <a:p>
            <a:pPr marL="743040" lvl="1" indent="-285840">
              <a:lnSpc>
                <a:spcPct val="100000"/>
              </a:lnSpc>
              <a:spcBef>
                <a:spcPts val="2401"/>
              </a:spcBef>
              <a:buClr>
                <a:srgbClr val="FFCC00"/>
              </a:buClr>
              <a:buSzPct val="70000"/>
              <a:buFont typeface="Wingdings" charset="2"/>
              <a:buChar char=""/>
            </a:pPr>
            <a:r>
              <a:rPr lang="zh-TW" sz="2400" b="0" strike="noStrike" spc="-1">
                <a:solidFill>
                  <a:srgbClr val="777777"/>
                </a:solidFill>
                <a:latin typeface="標楷體"/>
                <a:ea typeface="標楷體"/>
              </a:rPr>
              <a:t>提供諮詢人員：專業顧問諮詢公司。</a:t>
            </a:r>
            <a:endParaRPr lang="en-US" sz="2400" b="0" strike="noStrike" spc="-1">
              <a:latin typeface="Arial"/>
            </a:endParaRPr>
          </a:p>
          <a:p>
            <a:pPr>
              <a:lnSpc>
                <a:spcPct val="100000"/>
              </a:lnSpc>
              <a:spcBef>
                <a:spcPts val="581"/>
              </a:spcBef>
              <a:buNone/>
            </a:pP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PlaceHolder 1"/>
          <p:cNvSpPr>
            <a:spLocks noGrp="1"/>
          </p:cNvSpPr>
          <p:nvPr>
            <p:ph/>
          </p:nvPr>
        </p:nvSpPr>
        <p:spPr>
          <a:xfrm>
            <a:off x="871920" y="2675520"/>
            <a:ext cx="7407720" cy="3449880"/>
          </a:xfrm>
          <a:prstGeom prst="rect">
            <a:avLst/>
          </a:prstGeom>
          <a:noFill/>
          <a:ln w="0">
            <a:noFill/>
          </a:ln>
        </p:spPr>
        <p:txBody>
          <a:bodyPr lIns="90000" tIns="45000" rIns="90000" bIns="45000" anchor="t">
            <a:noAutofit/>
          </a:bodyPr>
          <a:lstStyle/>
          <a:p>
            <a:endParaRPr lang="en-US" sz="3200" b="0" strike="noStrike" spc="-1">
              <a:latin typeface="Arial"/>
            </a:endParaRPr>
          </a:p>
        </p:txBody>
      </p:sp>
      <p:sp>
        <p:nvSpPr>
          <p:cNvPr id="890" name="PlaceHolder 2"/>
          <p:cNvSpPr>
            <a:spLocks noGrp="1"/>
          </p:cNvSpPr>
          <p:nvPr>
            <p:ph type="title"/>
          </p:nvPr>
        </p:nvSpPr>
        <p:spPr>
          <a:xfrm>
            <a:off x="457200" y="338400"/>
            <a:ext cx="8228880" cy="569520"/>
          </a:xfrm>
          <a:prstGeom prst="rect">
            <a:avLst/>
          </a:prstGeom>
          <a:noFill/>
          <a:ln w="0">
            <a:noFill/>
          </a:ln>
        </p:spPr>
        <p:txBody>
          <a:bodyPr lIns="90000" tIns="45000" rIns="90000" bIns="45000" anchor="ctr">
            <a:normAutofit fontScale="90000"/>
          </a:bodyPr>
          <a:lstStyle/>
          <a:p>
            <a:pPr algn="ctr">
              <a:lnSpc>
                <a:spcPct val="100000"/>
              </a:lnSpc>
              <a:buNone/>
            </a:pPr>
            <a:r>
              <a:rPr lang="zh-TW" sz="4400" b="0" strike="noStrike" spc="-1" dirty="0">
                <a:solidFill>
                  <a:srgbClr val="FFFFFF"/>
                </a:solidFill>
                <a:latin typeface="標楷體" panose="03000509000000000000" pitchFamily="65" charset="-120"/>
                <a:ea typeface="標楷體" panose="03000509000000000000" pitchFamily="65" charset="-120"/>
              </a:rPr>
              <a:t>一、組織架構</a:t>
            </a:r>
            <a:endParaRPr lang="en-US" sz="4400" b="0" strike="noStrike" spc="-1" dirty="0">
              <a:latin typeface="標楷體" panose="03000509000000000000" pitchFamily="65" charset="-120"/>
              <a:ea typeface="標楷體" panose="03000509000000000000" pitchFamily="65" charset="-120"/>
            </a:endParaRPr>
          </a:p>
        </p:txBody>
      </p:sp>
      <p:pic>
        <p:nvPicPr>
          <p:cNvPr id="891" name="Picture 2" descr="D:\組織規程\連江縣政府組織架構圖.jpg"/>
          <p:cNvPicPr/>
          <p:nvPr/>
        </p:nvPicPr>
        <p:blipFill>
          <a:blip r:embed="rId2"/>
          <a:stretch/>
        </p:blipFill>
        <p:spPr>
          <a:xfrm>
            <a:off x="-7200" y="908640"/>
            <a:ext cx="8970840" cy="5948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 name="PlaceHolder 1"/>
          <p:cNvSpPr>
            <a:spLocks noGrp="1"/>
          </p:cNvSpPr>
          <p:nvPr>
            <p:ph type="title"/>
          </p:nvPr>
        </p:nvSpPr>
        <p:spPr>
          <a:xfrm>
            <a:off x="1370160" y="301680"/>
            <a:ext cx="7313040" cy="1142280"/>
          </a:xfrm>
          <a:prstGeom prst="rect">
            <a:avLst/>
          </a:prstGeom>
          <a:noFill/>
          <a:ln w="0">
            <a:noFill/>
          </a:ln>
        </p:spPr>
        <p:txBody>
          <a:bodyPr lIns="90000" tIns="45000" rIns="90000" bIns="45000" numCol="1" spcCol="0" anchor="b">
            <a:noAutofit/>
          </a:bodyPr>
          <a:lstStyle/>
          <a:p>
            <a:pPr>
              <a:lnSpc>
                <a:spcPct val="100000"/>
              </a:lnSpc>
              <a:buNone/>
            </a:pPr>
            <a:r>
              <a:rPr lang="zh-TW" sz="3600" b="1" strike="noStrike" spc="-1">
                <a:solidFill>
                  <a:srgbClr val="663300"/>
                </a:solidFill>
                <a:latin typeface="標楷體"/>
                <a:ea typeface="標楷體"/>
              </a:rPr>
              <a:t>員工協助的倫理守則</a:t>
            </a:r>
            <a:endParaRPr lang="en-US" sz="3600" b="0" strike="noStrike" spc="-1">
              <a:latin typeface="Arial"/>
            </a:endParaRPr>
          </a:p>
        </p:txBody>
      </p:sp>
      <p:sp>
        <p:nvSpPr>
          <p:cNvPr id="1052" name="PlaceHolder 2"/>
          <p:cNvSpPr>
            <a:spLocks noGrp="1"/>
          </p:cNvSpPr>
          <p:nvPr>
            <p:ph/>
          </p:nvPr>
        </p:nvSpPr>
        <p:spPr>
          <a:xfrm>
            <a:off x="1370160" y="1827360"/>
            <a:ext cx="7313040" cy="4114080"/>
          </a:xfrm>
          <a:prstGeom prst="rect">
            <a:avLst/>
          </a:prstGeom>
          <a:noFill/>
          <a:ln w="0">
            <a:noFill/>
          </a:ln>
        </p:spPr>
        <p:txBody>
          <a:bodyPr lIns="90000" tIns="45000" rIns="90000" bIns="45000" numCol="1" spcCol="0" anchor="t">
            <a:noAutofit/>
          </a:bodyPr>
          <a:lstStyle/>
          <a:p>
            <a:pPr marL="343080" indent="-343080">
              <a:lnSpc>
                <a:spcPct val="100000"/>
              </a:lnSpc>
              <a:spcBef>
                <a:spcPts val="641"/>
              </a:spcBef>
              <a:buClr>
                <a:srgbClr val="99CC00"/>
              </a:buClr>
              <a:buSzPct val="70000"/>
              <a:buFont typeface="Wingdings" charset="2"/>
              <a:buChar char=""/>
            </a:pPr>
            <a:r>
              <a:rPr lang="zh-TW" sz="3200" b="0" strike="noStrike" spc="-1">
                <a:solidFill>
                  <a:srgbClr val="777777"/>
                </a:solidFill>
                <a:latin typeface="標楷體"/>
                <a:ea typeface="標楷體"/>
              </a:rPr>
              <a:t>在提供</a:t>
            </a:r>
            <a:r>
              <a:rPr lang="en-US" sz="3200" b="0" strike="noStrike" spc="-1">
                <a:solidFill>
                  <a:srgbClr val="777777"/>
                </a:solidFill>
                <a:latin typeface="標楷體"/>
                <a:ea typeface="標楷體"/>
              </a:rPr>
              <a:t>EAP</a:t>
            </a:r>
            <a:r>
              <a:rPr lang="zh-TW" sz="3200" b="0" strike="noStrike" spc="-1">
                <a:solidFill>
                  <a:srgbClr val="777777"/>
                </a:solidFill>
                <a:latin typeface="標楷體"/>
                <a:ea typeface="標楷體"/>
              </a:rPr>
              <a:t>服務時，各項諮詢服務均受隱私權保密政策維護，請安心使用。</a:t>
            </a:r>
            <a:endParaRPr lang="en-US" sz="3200" b="0" strike="noStrike" spc="-1">
              <a:latin typeface="Arial"/>
            </a:endParaRPr>
          </a:p>
          <a:p>
            <a:pPr>
              <a:lnSpc>
                <a:spcPct val="100000"/>
              </a:lnSpc>
              <a:spcBef>
                <a:spcPts val="581"/>
              </a:spcBef>
              <a:buNone/>
            </a:pP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PlaceHolder 1"/>
          <p:cNvSpPr>
            <a:spLocks noGrp="1"/>
          </p:cNvSpPr>
          <p:nvPr>
            <p:ph type="title"/>
          </p:nvPr>
        </p:nvSpPr>
        <p:spPr>
          <a:xfrm>
            <a:off x="1370160" y="301680"/>
            <a:ext cx="7313040" cy="1142280"/>
          </a:xfrm>
          <a:prstGeom prst="rect">
            <a:avLst/>
          </a:prstGeom>
          <a:noFill/>
          <a:ln w="0">
            <a:noFill/>
          </a:ln>
        </p:spPr>
        <p:txBody>
          <a:bodyPr lIns="90000" tIns="45000" rIns="90000" bIns="45000" numCol="1" spcCol="0" anchor="b">
            <a:noAutofit/>
          </a:bodyPr>
          <a:lstStyle/>
          <a:p>
            <a:pPr>
              <a:lnSpc>
                <a:spcPct val="100000"/>
              </a:lnSpc>
              <a:buNone/>
            </a:pPr>
            <a:r>
              <a:rPr lang="zh-TW" sz="3600" b="1" strike="noStrike" spc="-1">
                <a:solidFill>
                  <a:srgbClr val="663300"/>
                </a:solidFill>
                <a:latin typeface="標楷體"/>
                <a:ea typeface="標楷體"/>
              </a:rPr>
              <a:t>歡迎來到連江縣政府的</a:t>
            </a:r>
            <a:r>
              <a:rPr lang="en-US" sz="3600" b="1" strike="noStrike" spc="-1">
                <a:solidFill>
                  <a:srgbClr val="663300"/>
                </a:solidFill>
                <a:latin typeface="標楷體"/>
                <a:ea typeface="標楷體"/>
              </a:rPr>
              <a:t>EAP</a:t>
            </a:r>
            <a:r>
              <a:rPr lang="zh-TW" sz="3600" b="1" strike="noStrike" spc="-1">
                <a:solidFill>
                  <a:srgbClr val="663300"/>
                </a:solidFill>
                <a:latin typeface="標楷體"/>
                <a:ea typeface="標楷體"/>
              </a:rPr>
              <a:t>專區</a:t>
            </a:r>
            <a:endParaRPr lang="en-US" sz="3600" b="0" strike="noStrike" spc="-1">
              <a:latin typeface="Arial"/>
            </a:endParaRPr>
          </a:p>
        </p:txBody>
      </p:sp>
      <p:sp>
        <p:nvSpPr>
          <p:cNvPr id="1054" name="PlaceHolder 2"/>
          <p:cNvSpPr>
            <a:spLocks noGrp="1"/>
          </p:cNvSpPr>
          <p:nvPr>
            <p:ph/>
          </p:nvPr>
        </p:nvSpPr>
        <p:spPr>
          <a:xfrm>
            <a:off x="1370160" y="1827360"/>
            <a:ext cx="7313040" cy="4114080"/>
          </a:xfrm>
          <a:prstGeom prst="rect">
            <a:avLst/>
          </a:prstGeom>
          <a:noFill/>
          <a:ln w="0">
            <a:noFill/>
          </a:ln>
        </p:spPr>
        <p:txBody>
          <a:bodyPr lIns="90000" tIns="45000" rIns="90000" bIns="45000" numCol="1" spcCol="0" anchor="t">
            <a:noAutofit/>
          </a:bodyPr>
          <a:lstStyle/>
          <a:p>
            <a:endParaRPr lang="en-US" sz="3200" b="0" strike="noStrike" spc="-1">
              <a:latin typeface="Arial"/>
            </a:endParaRPr>
          </a:p>
        </p:txBody>
      </p:sp>
      <p:pic>
        <p:nvPicPr>
          <p:cNvPr id="1055" name="Picture 2"/>
          <p:cNvPicPr/>
          <p:nvPr/>
        </p:nvPicPr>
        <p:blipFill>
          <a:blip r:embed="rId2"/>
          <a:srcRect l="14169" t="10557" r="16492" b="23225"/>
          <a:stretch/>
        </p:blipFill>
        <p:spPr>
          <a:xfrm>
            <a:off x="502920" y="1412640"/>
            <a:ext cx="7961760" cy="4751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PlaceHolder 1"/>
          <p:cNvSpPr>
            <a:spLocks noGrp="1"/>
          </p:cNvSpPr>
          <p:nvPr>
            <p:ph type="title"/>
          </p:nvPr>
        </p:nvSpPr>
        <p:spPr>
          <a:xfrm>
            <a:off x="683640" y="331200"/>
            <a:ext cx="7999560" cy="811800"/>
          </a:xfrm>
          <a:prstGeom prst="rect">
            <a:avLst/>
          </a:prstGeom>
          <a:noFill/>
          <a:ln w="0">
            <a:noFill/>
          </a:ln>
        </p:spPr>
        <p:txBody>
          <a:bodyPr lIns="90000" tIns="45000" rIns="90000" bIns="45000" numCol="1" spcCol="0" anchor="b">
            <a:noAutofit/>
          </a:bodyPr>
          <a:lstStyle/>
          <a:p>
            <a:pPr algn="ctr">
              <a:lnSpc>
                <a:spcPct val="100000"/>
              </a:lnSpc>
              <a:buNone/>
            </a:pPr>
            <a:r>
              <a:rPr lang="zh-TW" sz="3600" b="1" strike="noStrike" spc="-1" dirty="0">
                <a:solidFill>
                  <a:srgbClr val="212121"/>
                </a:solidFill>
                <a:latin typeface="標楷體" panose="03000509000000000000" pitchFamily="65" charset="-120"/>
                <a:ea typeface="標楷體" panose="03000509000000000000" pitchFamily="65" charset="-120"/>
              </a:rPr>
              <a:t>停止辦公登記</a:t>
            </a:r>
            <a:endParaRPr lang="en-US" sz="3600" b="0" strike="noStrike" spc="-1" dirty="0">
              <a:latin typeface="標楷體" panose="03000509000000000000" pitchFamily="65" charset="-120"/>
              <a:ea typeface="標楷體" panose="03000509000000000000" pitchFamily="65" charset="-120"/>
            </a:endParaRPr>
          </a:p>
        </p:txBody>
      </p:sp>
      <p:sp>
        <p:nvSpPr>
          <p:cNvPr id="1057" name="矩形 3"/>
          <p:cNvSpPr/>
          <p:nvPr/>
        </p:nvSpPr>
        <p:spPr>
          <a:xfrm>
            <a:off x="747347" y="1213339"/>
            <a:ext cx="8290426" cy="7046629"/>
          </a:xfrm>
          <a:prstGeom prst="rect">
            <a:avLst/>
          </a:prstGeom>
          <a:noFill/>
          <a:ln w="0">
            <a:noFill/>
          </a:ln>
          <a:effectLst>
            <a:outerShdw blurRad="39960" dist="23040" dir="5400000" rotWithShape="0">
              <a:srgbClr val="000000">
                <a:alpha val="35000"/>
              </a:srgbClr>
            </a:outerShdw>
          </a:effectLst>
          <a:scene3d>
            <a:camera prst="orthographicFront"/>
            <a:lightRig rig="flat" dir="t"/>
          </a:scene3d>
          <a:sp3d>
            <a:bevelT w="63500" h="25400"/>
          </a:sp3d>
        </p:spPr>
        <p:style>
          <a:lnRef idx="0">
            <a:schemeClr val="accent5"/>
          </a:lnRef>
          <a:fillRef idx="3">
            <a:schemeClr val="accent5"/>
          </a:fillRef>
          <a:effectRef idx="3">
            <a:schemeClr val="accent5"/>
          </a:effectRef>
          <a:fontRef idx="minor"/>
        </p:style>
        <p:txBody>
          <a:bodyPr wrap="square" lIns="90000" tIns="45000" rIns="90000" bIns="45000" numCol="1" spcCol="1440" anchor="t">
            <a:spAutoFit/>
            <a:scene3d>
              <a:camera prst="orthographicFront"/>
              <a:lightRig rig="flat" dir="t"/>
            </a:scene3d>
            <a:sp3d>
              <a:bevelT w="63500" h="25400"/>
            </a:sp3d>
          </a:bodyPr>
          <a:lstStyle/>
          <a:p>
            <a:pPr>
              <a:lnSpc>
                <a:spcPct val="100000"/>
              </a:lnSpc>
              <a:buNone/>
            </a:pPr>
            <a:r>
              <a:rPr lang="zh-TW" sz="3200" b="1" strike="noStrike" spc="-1" dirty="0">
                <a:solidFill>
                  <a:srgbClr val="FF0000"/>
                </a:solidFill>
                <a:latin typeface="標楷體"/>
                <a:ea typeface="標楷體"/>
              </a:rPr>
              <a:t>赴臺之離島公務人員，於假滿當日（係包括休假、補休假、例假日及各種假別）因天候、機場等非人為所能掌控因素致無法如期返回工作崗位者，得經當事人檢附相關證明文件後</a:t>
            </a:r>
            <a:r>
              <a:rPr lang="en-US" sz="3200" b="1" strike="noStrike" spc="-1" dirty="0">
                <a:solidFill>
                  <a:srgbClr val="FF0000"/>
                </a:solidFill>
                <a:latin typeface="標楷體"/>
                <a:ea typeface="標楷體"/>
              </a:rPr>
              <a:t>(</a:t>
            </a:r>
            <a:r>
              <a:rPr lang="zh-TW" sz="3200" b="1" u="sng" strike="noStrike" spc="-1" dirty="0">
                <a:solidFill>
                  <a:srgbClr val="212121"/>
                </a:solidFill>
                <a:uFillTx/>
                <a:latin typeface="標楷體"/>
                <a:ea typeface="標楷體"/>
              </a:rPr>
              <a:t>先有購票已經完成訂位之證明，不接受臨時訂位者，如申請到次日者，應有海上停航證明；要填申請表</a:t>
            </a:r>
            <a:r>
              <a:rPr lang="en-US" sz="3200" b="1" strike="noStrike" spc="-1" dirty="0">
                <a:solidFill>
                  <a:srgbClr val="FF0000"/>
                </a:solidFill>
                <a:latin typeface="標楷體"/>
                <a:ea typeface="標楷體"/>
              </a:rPr>
              <a:t>)</a:t>
            </a:r>
            <a:r>
              <a:rPr lang="zh-TW" sz="3200" b="1" strike="noStrike" spc="-1" dirty="0">
                <a:solidFill>
                  <a:srgbClr val="FF0000"/>
                </a:solidFill>
                <a:latin typeface="標楷體"/>
                <a:ea typeface="標楷體"/>
              </a:rPr>
              <a:t>，由服務機關衡酌實際情形，以視同天然災害停止上班處理。</a:t>
            </a:r>
            <a:r>
              <a:rPr dirty="0"/>
              <a:t/>
            </a:r>
            <a:br>
              <a:rPr dirty="0"/>
            </a:br>
            <a:r>
              <a:rPr lang="zh-TW" sz="3200" b="1" strike="noStrike" spc="-1" dirty="0">
                <a:solidFill>
                  <a:srgbClr val="FF0000"/>
                </a:solidFill>
                <a:latin typeface="標楷體"/>
                <a:ea typeface="標楷體"/>
              </a:rPr>
              <a:t>無論臺灣本島返回離島或離島返回臺灣本島上班者，基於一致性之處理原則，以視同天然災害停止辦公處理。</a:t>
            </a:r>
            <a:endParaRPr lang="en-US" sz="3200" b="0" strike="noStrike" spc="-1" dirty="0">
              <a:latin typeface="Arial"/>
            </a:endParaRPr>
          </a:p>
          <a:p>
            <a:pPr>
              <a:lnSpc>
                <a:spcPct val="100000"/>
              </a:lnSpc>
              <a:buNone/>
            </a:pPr>
            <a:endParaRPr lang="en-US" sz="3200" b="0" strike="noStrike" spc="-1" dirty="0">
              <a:latin typeface="Arial"/>
            </a:endParaRPr>
          </a:p>
          <a:p>
            <a:pPr>
              <a:lnSpc>
                <a:spcPct val="100000"/>
              </a:lnSpc>
              <a:buNone/>
            </a:pPr>
            <a:r>
              <a:rPr dirty="0"/>
              <a:t/>
            </a:r>
            <a:br>
              <a:rPr dirty="0"/>
            </a:br>
            <a:r>
              <a:rPr dirty="0"/>
              <a:t/>
            </a:r>
            <a:br>
              <a:rPr dirty="0"/>
            </a:br>
            <a:endParaRPr lang="en-US"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 name="PlaceHolder 1"/>
          <p:cNvSpPr>
            <a:spLocks noGrp="1"/>
          </p:cNvSpPr>
          <p:nvPr>
            <p:ph type="title"/>
          </p:nvPr>
        </p:nvSpPr>
        <p:spPr>
          <a:xfrm>
            <a:off x="1259640" y="332640"/>
            <a:ext cx="7416000" cy="647280"/>
          </a:xfrm>
          <a:prstGeom prst="rect">
            <a:avLst/>
          </a:prstGeom>
          <a:noFill/>
          <a:ln w="0">
            <a:noFill/>
          </a:ln>
        </p:spPr>
        <p:txBody>
          <a:bodyPr lIns="90000" tIns="45000" rIns="90000" bIns="45000" numCol="1" spcCol="0" anchor="b">
            <a:noAutofit/>
          </a:bodyPr>
          <a:lstStyle/>
          <a:p>
            <a:pPr>
              <a:lnSpc>
                <a:spcPct val="100000"/>
              </a:lnSpc>
              <a:buNone/>
            </a:pPr>
            <a:r>
              <a:rPr lang="zh-TW" sz="3600" b="1" strike="noStrike" spc="-1" dirty="0">
                <a:solidFill>
                  <a:srgbClr val="FF0000"/>
                </a:solidFill>
                <a:latin typeface="標楷體" panose="03000509000000000000" pitchFamily="65" charset="-120"/>
                <a:ea typeface="標楷體" panose="03000509000000000000" pitchFamily="65" charset="-120"/>
              </a:rPr>
              <a:t>每月薪資扣繳項目</a:t>
            </a:r>
            <a:endParaRPr lang="en-US" sz="3600" b="0" strike="noStrike" spc="-1" dirty="0">
              <a:latin typeface="標楷體" panose="03000509000000000000" pitchFamily="65" charset="-120"/>
              <a:ea typeface="標楷體" panose="03000509000000000000" pitchFamily="65" charset="-120"/>
            </a:endParaRPr>
          </a:p>
        </p:txBody>
      </p:sp>
      <p:graphicFrame>
        <p:nvGraphicFramePr>
          <p:cNvPr id="1059" name="內容版面配置區 3"/>
          <p:cNvGraphicFramePr/>
          <p:nvPr>
            <p:extLst>
              <p:ext uri="{D42A27DB-BD31-4B8C-83A1-F6EECF244321}">
                <p14:modId xmlns:p14="http://schemas.microsoft.com/office/powerpoint/2010/main" val="2946936586"/>
              </p:ext>
            </p:extLst>
          </p:nvPr>
        </p:nvGraphicFramePr>
        <p:xfrm>
          <a:off x="228601" y="909582"/>
          <a:ext cx="8630252" cy="5866696"/>
        </p:xfrm>
        <a:graphic>
          <a:graphicData uri="http://schemas.openxmlformats.org/drawingml/2006/table">
            <a:tbl>
              <a:tblPr/>
              <a:tblGrid>
                <a:gridCol w="808892">
                  <a:extLst>
                    <a:ext uri="{9D8B030D-6E8A-4147-A177-3AD203B41FA5}">
                      <a16:colId xmlns:a16="http://schemas.microsoft.com/office/drawing/2014/main" val="20000"/>
                    </a:ext>
                  </a:extLst>
                </a:gridCol>
                <a:gridCol w="2215661">
                  <a:extLst>
                    <a:ext uri="{9D8B030D-6E8A-4147-A177-3AD203B41FA5}">
                      <a16:colId xmlns:a16="http://schemas.microsoft.com/office/drawing/2014/main" val="20001"/>
                    </a:ext>
                  </a:extLst>
                </a:gridCol>
                <a:gridCol w="2760784">
                  <a:extLst>
                    <a:ext uri="{9D8B030D-6E8A-4147-A177-3AD203B41FA5}">
                      <a16:colId xmlns:a16="http://schemas.microsoft.com/office/drawing/2014/main" val="2633797915"/>
                    </a:ext>
                  </a:extLst>
                </a:gridCol>
                <a:gridCol w="756139">
                  <a:extLst>
                    <a:ext uri="{9D8B030D-6E8A-4147-A177-3AD203B41FA5}">
                      <a16:colId xmlns:a16="http://schemas.microsoft.com/office/drawing/2014/main" val="2330286416"/>
                    </a:ext>
                  </a:extLst>
                </a:gridCol>
                <a:gridCol w="545630">
                  <a:extLst>
                    <a:ext uri="{9D8B030D-6E8A-4147-A177-3AD203B41FA5}">
                      <a16:colId xmlns:a16="http://schemas.microsoft.com/office/drawing/2014/main" val="2838555044"/>
                    </a:ext>
                  </a:extLst>
                </a:gridCol>
                <a:gridCol w="570993">
                  <a:extLst>
                    <a:ext uri="{9D8B030D-6E8A-4147-A177-3AD203B41FA5}">
                      <a16:colId xmlns:a16="http://schemas.microsoft.com/office/drawing/2014/main" val="20005"/>
                    </a:ext>
                  </a:extLst>
                </a:gridCol>
                <a:gridCol w="972153">
                  <a:extLst>
                    <a:ext uri="{9D8B030D-6E8A-4147-A177-3AD203B41FA5}">
                      <a16:colId xmlns:a16="http://schemas.microsoft.com/office/drawing/2014/main" val="563233392"/>
                    </a:ext>
                  </a:extLst>
                </a:gridCol>
              </a:tblGrid>
              <a:tr h="585111">
                <a:tc>
                  <a:txBody>
                    <a:bodyPr/>
                    <a:lstStyle/>
                    <a:p>
                      <a:pPr algn="ctr">
                        <a:lnSpc>
                          <a:spcPts val="1199"/>
                        </a:lnSpc>
                        <a:buNone/>
                      </a:pPr>
                      <a:r>
                        <a:rPr lang="zh-TW" sz="1600" b="0" strike="noStrike" spc="-1" dirty="0">
                          <a:solidFill>
                            <a:srgbClr val="000000"/>
                          </a:solidFill>
                          <a:latin typeface="標楷體" panose="03000509000000000000" pitchFamily="65" charset="-120"/>
                          <a:ea typeface="標楷體" panose="03000509000000000000" pitchFamily="65" charset="-120"/>
                        </a:rPr>
                        <a:t>類別</a:t>
                      </a:r>
                      <a:endParaRPr lang="en-US" sz="1600" b="0" strike="noStrike" spc="-1" dirty="0">
                        <a:latin typeface="標楷體" panose="03000509000000000000" pitchFamily="65" charset="-120"/>
                        <a:ea typeface="標楷體" panose="03000509000000000000" pitchFamily="65" charset="-120"/>
                      </a:endParaRPr>
                    </a:p>
                  </a:txBody>
                  <a:tcPr marL="17640" marR="17640" anchor="ctr">
                    <a:lnL w="18720">
                      <a:solidFill>
                        <a:srgbClr val="000000"/>
                      </a:solidFill>
                    </a:lnL>
                    <a:lnR w="12240">
                      <a:solidFill>
                        <a:srgbClr val="000000"/>
                      </a:solidFill>
                    </a:lnR>
                    <a:lnT w="18720">
                      <a:solidFill>
                        <a:srgbClr val="000000"/>
                      </a:solidFill>
                    </a:lnT>
                    <a:lnB w="18720">
                      <a:solidFill>
                        <a:srgbClr val="000000"/>
                      </a:solidFill>
                    </a:lnB>
                    <a:solidFill>
                      <a:srgbClr val="FFFF99"/>
                    </a:solidFill>
                  </a:tcPr>
                </a:tc>
                <a:tc>
                  <a:txBody>
                    <a:bodyPr/>
                    <a:lstStyle/>
                    <a:p>
                      <a:pPr algn="ctr">
                        <a:lnSpc>
                          <a:spcPts val="1199"/>
                        </a:lnSpc>
                        <a:buNone/>
                      </a:pPr>
                      <a:r>
                        <a:rPr lang="zh-TW" sz="1600" b="0" strike="noStrike" spc="-1" dirty="0">
                          <a:solidFill>
                            <a:srgbClr val="000000"/>
                          </a:solidFill>
                          <a:latin typeface="標楷體" panose="03000509000000000000" pitchFamily="65" charset="-120"/>
                          <a:ea typeface="標楷體" panose="03000509000000000000" pitchFamily="65" charset="-120"/>
                        </a:rPr>
                        <a:t>適用對象</a:t>
                      </a:r>
                      <a:endParaRPr lang="en-US" sz="1600" b="0" strike="noStrike" spc="-1" dirty="0">
                        <a:latin typeface="標楷體" panose="03000509000000000000" pitchFamily="65" charset="-120"/>
                        <a:ea typeface="標楷體" panose="03000509000000000000" pitchFamily="65" charset="-120"/>
                      </a:endParaRPr>
                    </a:p>
                  </a:txBody>
                  <a:tcPr marL="17640" marR="17640" anchor="ctr">
                    <a:lnL w="12240">
                      <a:solidFill>
                        <a:srgbClr val="000000"/>
                      </a:solidFill>
                    </a:lnL>
                    <a:lnR w="12240">
                      <a:solidFill>
                        <a:srgbClr val="000000"/>
                      </a:solidFill>
                    </a:lnR>
                    <a:lnT w="18720">
                      <a:solidFill>
                        <a:srgbClr val="000000"/>
                      </a:solidFill>
                    </a:lnT>
                    <a:lnB w="18720">
                      <a:solidFill>
                        <a:srgbClr val="000000"/>
                      </a:solidFill>
                    </a:lnB>
                    <a:solidFill>
                      <a:srgbClr val="FFFF99"/>
                    </a:solidFill>
                  </a:tcPr>
                </a:tc>
                <a:tc>
                  <a:txBody>
                    <a:bodyPr/>
                    <a:lstStyle/>
                    <a:p>
                      <a:pPr algn="ctr">
                        <a:lnSpc>
                          <a:spcPts val="1199"/>
                        </a:lnSpc>
                        <a:buNone/>
                      </a:pPr>
                      <a:r>
                        <a:rPr lang="zh-TW" sz="1600" b="0" strike="noStrike" spc="-1" dirty="0">
                          <a:solidFill>
                            <a:srgbClr val="000000"/>
                          </a:solidFill>
                          <a:latin typeface="標楷體" panose="03000509000000000000" pitchFamily="65" charset="-120"/>
                          <a:ea typeface="標楷體" panose="03000509000000000000" pitchFamily="65" charset="-120"/>
                        </a:rPr>
                        <a:t>扣繳基準</a:t>
                      </a:r>
                      <a:endParaRPr lang="en-US" sz="1600" b="0" strike="noStrike" spc="-1" dirty="0">
                        <a:latin typeface="標楷體" panose="03000509000000000000" pitchFamily="65" charset="-120"/>
                        <a:ea typeface="標楷體" panose="03000509000000000000" pitchFamily="65" charset="-120"/>
                      </a:endParaRPr>
                    </a:p>
                  </a:txBody>
                  <a:tcPr marL="17640" marR="17640" anchor="ctr">
                    <a:lnL w="12240">
                      <a:solidFill>
                        <a:srgbClr val="000000"/>
                      </a:solidFill>
                    </a:lnL>
                    <a:lnR w="12240">
                      <a:solidFill>
                        <a:srgbClr val="000000"/>
                      </a:solidFill>
                    </a:lnR>
                    <a:lnT w="18720">
                      <a:solidFill>
                        <a:srgbClr val="000000"/>
                      </a:solidFill>
                    </a:lnT>
                    <a:lnB w="18720">
                      <a:solidFill>
                        <a:srgbClr val="000000"/>
                      </a:solidFill>
                    </a:lnB>
                    <a:solidFill>
                      <a:srgbClr val="FFFF99"/>
                    </a:solidFill>
                  </a:tcPr>
                </a:tc>
                <a:tc>
                  <a:txBody>
                    <a:bodyPr/>
                    <a:lstStyle/>
                    <a:p>
                      <a:pPr algn="ctr">
                        <a:lnSpc>
                          <a:spcPts val="1199"/>
                        </a:lnSpc>
                        <a:buNone/>
                      </a:pPr>
                      <a:r>
                        <a:rPr lang="zh-TW" sz="1600" b="0" strike="noStrike" spc="-1">
                          <a:solidFill>
                            <a:srgbClr val="000000"/>
                          </a:solidFill>
                          <a:latin typeface="標楷體" panose="03000509000000000000" pitchFamily="65" charset="-120"/>
                          <a:ea typeface="標楷體" panose="03000509000000000000" pitchFamily="65" charset="-120"/>
                        </a:rPr>
                        <a:t>扣繳</a:t>
                      </a:r>
                      <a:endParaRPr lang="en-US" sz="1600" b="0" strike="noStrike" spc="-1">
                        <a:latin typeface="標楷體" panose="03000509000000000000" pitchFamily="65" charset="-120"/>
                        <a:ea typeface="標楷體" panose="03000509000000000000" pitchFamily="65" charset="-120"/>
                      </a:endParaRPr>
                    </a:p>
                    <a:p>
                      <a:pPr algn="ctr">
                        <a:lnSpc>
                          <a:spcPts val="1199"/>
                        </a:lnSpc>
                        <a:buNone/>
                      </a:pPr>
                      <a:r>
                        <a:rPr lang="zh-TW" sz="1600" b="0" strike="noStrike" spc="-1">
                          <a:solidFill>
                            <a:srgbClr val="000000"/>
                          </a:solidFill>
                          <a:latin typeface="標楷體" panose="03000509000000000000" pitchFamily="65" charset="-120"/>
                          <a:ea typeface="標楷體" panose="03000509000000000000" pitchFamily="65" charset="-120"/>
                        </a:rPr>
                        <a:t>費率</a:t>
                      </a:r>
                      <a:endParaRPr lang="en-US" sz="1600" b="0" strike="noStrike" spc="-1">
                        <a:latin typeface="標楷體" panose="03000509000000000000" pitchFamily="65" charset="-120"/>
                        <a:ea typeface="標楷體" panose="03000509000000000000" pitchFamily="65" charset="-120"/>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a:solidFill>
                        <a:srgbClr val="000000"/>
                      </a:solidFill>
                    </a:lnT>
                    <a:lnB w="18720" cap="flat" cmpd="sng" algn="ctr">
                      <a:solidFill>
                        <a:srgbClr val="000000"/>
                      </a:solidFill>
                      <a:prstDash val="solid"/>
                      <a:round/>
                      <a:headEnd type="none" w="med" len="med"/>
                      <a:tailEnd type="none" w="med" len="med"/>
                    </a:lnB>
                    <a:solidFill>
                      <a:srgbClr val="FFFF99"/>
                    </a:solidFill>
                  </a:tcPr>
                </a:tc>
                <a:tc>
                  <a:txBody>
                    <a:bodyPr/>
                    <a:lstStyle/>
                    <a:p>
                      <a:pPr algn="ctr">
                        <a:lnSpc>
                          <a:spcPts val="1199"/>
                        </a:lnSpc>
                        <a:buNone/>
                      </a:pPr>
                      <a:r>
                        <a:rPr lang="zh-TW" sz="1600" b="0" strike="noStrike" spc="-1" dirty="0">
                          <a:solidFill>
                            <a:srgbClr val="000000"/>
                          </a:solidFill>
                          <a:latin typeface="標楷體" panose="03000509000000000000" pitchFamily="65" charset="-120"/>
                          <a:ea typeface="標楷體" panose="03000509000000000000" pitchFamily="65" charset="-120"/>
                        </a:rPr>
                        <a:t>單位</a:t>
                      </a:r>
                      <a:endParaRPr lang="en-US" sz="1600" b="0" strike="noStrike" spc="-1" dirty="0">
                        <a:latin typeface="標楷體" panose="03000509000000000000" pitchFamily="65" charset="-120"/>
                        <a:ea typeface="標楷體" panose="03000509000000000000" pitchFamily="65" charset="-120"/>
                      </a:endParaRPr>
                    </a:p>
                    <a:p>
                      <a:pPr algn="ctr">
                        <a:lnSpc>
                          <a:spcPts val="1199"/>
                        </a:lnSpc>
                        <a:buNone/>
                      </a:pPr>
                      <a:r>
                        <a:rPr lang="zh-TW" sz="1600" b="0" strike="noStrike" spc="-1" dirty="0">
                          <a:solidFill>
                            <a:srgbClr val="000000"/>
                          </a:solidFill>
                          <a:latin typeface="標楷體" panose="03000509000000000000" pitchFamily="65" charset="-120"/>
                          <a:ea typeface="標楷體" panose="03000509000000000000" pitchFamily="65" charset="-120"/>
                        </a:rPr>
                        <a:t>補助</a:t>
                      </a:r>
                      <a:endParaRPr lang="en-US" sz="1600" b="0" strike="noStrike" spc="-1" dirty="0">
                        <a:latin typeface="標楷體" panose="03000509000000000000" pitchFamily="65" charset="-120"/>
                        <a:ea typeface="標楷體" panose="03000509000000000000" pitchFamily="65" charset="-120"/>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a:solidFill>
                        <a:srgbClr val="000000"/>
                      </a:solidFill>
                    </a:lnT>
                    <a:lnB w="18720" cap="flat" cmpd="sng" algn="ctr">
                      <a:solidFill>
                        <a:srgbClr val="000000"/>
                      </a:solidFill>
                      <a:prstDash val="solid"/>
                      <a:round/>
                      <a:headEnd type="none" w="med" len="med"/>
                      <a:tailEnd type="none" w="med" len="med"/>
                    </a:lnB>
                    <a:solidFill>
                      <a:srgbClr val="FFFF99"/>
                    </a:solidFill>
                  </a:tcPr>
                </a:tc>
                <a:tc>
                  <a:txBody>
                    <a:bodyPr/>
                    <a:lstStyle/>
                    <a:p>
                      <a:pPr algn="ctr">
                        <a:lnSpc>
                          <a:spcPts val="1199"/>
                        </a:lnSpc>
                        <a:buNone/>
                      </a:pPr>
                      <a:r>
                        <a:rPr lang="zh-TW" sz="1600" b="0" strike="noStrike" spc="-1">
                          <a:solidFill>
                            <a:srgbClr val="000000"/>
                          </a:solidFill>
                          <a:latin typeface="Times New Roman"/>
                          <a:ea typeface="細明體"/>
                        </a:rPr>
                        <a:t>政府</a:t>
                      </a:r>
                      <a:endParaRPr lang="en-US" sz="1600" b="0" strike="noStrike" spc="-1">
                        <a:latin typeface="Arial"/>
                      </a:endParaRPr>
                    </a:p>
                    <a:p>
                      <a:pPr algn="ctr">
                        <a:lnSpc>
                          <a:spcPts val="1199"/>
                        </a:lnSpc>
                        <a:buNone/>
                      </a:pPr>
                      <a:r>
                        <a:rPr lang="zh-TW" sz="1600" b="0" strike="noStrike" spc="-1">
                          <a:solidFill>
                            <a:srgbClr val="000000"/>
                          </a:solidFill>
                          <a:latin typeface="Times New Roman"/>
                          <a:ea typeface="細明體"/>
                        </a:rPr>
                        <a:t>補助</a:t>
                      </a:r>
                      <a:endParaRPr lang="en-US" sz="1600" b="0" strike="noStrike" spc="-1">
                        <a:latin typeface="Arial"/>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a:solidFill>
                        <a:srgbClr val="000000"/>
                      </a:solidFill>
                    </a:lnT>
                    <a:lnB w="18720" cap="flat" cmpd="sng" algn="ctr">
                      <a:solidFill>
                        <a:srgbClr val="000000"/>
                      </a:solidFill>
                      <a:prstDash val="solid"/>
                      <a:round/>
                      <a:headEnd type="none" w="med" len="med"/>
                      <a:tailEnd type="none" w="med" len="med"/>
                    </a:lnB>
                    <a:solidFill>
                      <a:srgbClr val="FFFF99"/>
                    </a:solidFill>
                  </a:tcPr>
                </a:tc>
                <a:tc>
                  <a:txBody>
                    <a:bodyPr/>
                    <a:lstStyle/>
                    <a:p>
                      <a:pPr algn="ctr">
                        <a:lnSpc>
                          <a:spcPts val="1199"/>
                        </a:lnSpc>
                        <a:buNone/>
                      </a:pPr>
                      <a:r>
                        <a:rPr lang="zh-TW" sz="1600" b="0" strike="noStrike" spc="-1" dirty="0">
                          <a:solidFill>
                            <a:srgbClr val="000000"/>
                          </a:solidFill>
                          <a:latin typeface="Times New Roman"/>
                          <a:ea typeface="細明體"/>
                        </a:rPr>
                        <a:t>自行</a:t>
                      </a:r>
                      <a:endParaRPr lang="en-US" sz="1600" b="0" strike="noStrike" spc="-1" dirty="0">
                        <a:latin typeface="Arial"/>
                      </a:endParaRPr>
                    </a:p>
                    <a:p>
                      <a:pPr algn="ctr">
                        <a:lnSpc>
                          <a:spcPts val="1199"/>
                        </a:lnSpc>
                        <a:buNone/>
                      </a:pPr>
                      <a:r>
                        <a:rPr lang="zh-TW" sz="1600" b="0" strike="noStrike" spc="-1" dirty="0">
                          <a:solidFill>
                            <a:srgbClr val="000000"/>
                          </a:solidFill>
                          <a:latin typeface="Times New Roman"/>
                          <a:ea typeface="細明體"/>
                        </a:rPr>
                        <a:t>負擔</a:t>
                      </a:r>
                      <a:endParaRPr lang="en-US" sz="1600" b="0" strike="noStrike" spc="-1" dirty="0">
                        <a:latin typeface="Arial"/>
                      </a:endParaRPr>
                    </a:p>
                  </a:txBody>
                  <a:tcPr marL="17640" marR="17640" anchor="ctr">
                    <a:lnL w="12240" cap="flat" cmpd="sng" algn="ctr">
                      <a:solidFill>
                        <a:srgbClr val="000000"/>
                      </a:solidFill>
                      <a:prstDash val="solid"/>
                      <a:round/>
                      <a:headEnd type="none" w="med" len="med"/>
                      <a:tailEnd type="none" w="med" len="med"/>
                    </a:lnL>
                    <a:lnR w="18720">
                      <a:solidFill>
                        <a:srgbClr val="000000"/>
                      </a:solidFill>
                    </a:lnR>
                    <a:lnT w="18720">
                      <a:solidFill>
                        <a:srgbClr val="000000"/>
                      </a:solidFill>
                    </a:lnT>
                    <a:lnB w="1872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386861">
                <a:tc rowSpan="2">
                  <a:txBody>
                    <a:bodyPr/>
                    <a:lstStyle/>
                    <a:p>
                      <a:pPr marL="0" algn="ctr" defTabSz="914400" rtl="0" eaLnBrk="1" latinLnBrk="0" hangingPunct="1">
                        <a:lnSpc>
                          <a:spcPts val="1500"/>
                        </a:lnSpc>
                        <a:buNone/>
                      </a:pPr>
                      <a:r>
                        <a:rPr lang="zh-TW" sz="1600" b="1" strike="noStrike" kern="1200" spc="-1" dirty="0">
                          <a:solidFill>
                            <a:srgbClr val="002060"/>
                          </a:solidFill>
                          <a:latin typeface="標楷體" panose="03000509000000000000" pitchFamily="65" charset="-120"/>
                          <a:ea typeface="標楷體" panose="03000509000000000000" pitchFamily="65" charset="-120"/>
                          <a:cs typeface="+mn-cs"/>
                        </a:rPr>
                        <a:t>退撫</a:t>
                      </a:r>
                      <a:endParaRPr lang="en-US" sz="1600" b="1" strike="noStrike" kern="1200" spc="-1" dirty="0">
                        <a:solidFill>
                          <a:srgbClr val="002060"/>
                        </a:solidFill>
                        <a:latin typeface="標楷體" panose="03000509000000000000" pitchFamily="65" charset="-120"/>
                        <a:ea typeface="標楷體" panose="03000509000000000000" pitchFamily="65" charset="-120"/>
                        <a:cs typeface="+mn-cs"/>
                      </a:endParaRPr>
                    </a:p>
                    <a:p>
                      <a:pPr marL="0" algn="ctr" defTabSz="914400" rtl="0" eaLnBrk="1" latinLnBrk="0" hangingPunct="1">
                        <a:lnSpc>
                          <a:spcPts val="1500"/>
                        </a:lnSpc>
                        <a:buNone/>
                      </a:pPr>
                      <a:r>
                        <a:rPr lang="zh-TW" sz="1600" b="1" strike="noStrike" kern="1200" spc="-1" dirty="0">
                          <a:solidFill>
                            <a:srgbClr val="002060"/>
                          </a:solidFill>
                          <a:latin typeface="標楷體" panose="03000509000000000000" pitchFamily="65" charset="-120"/>
                          <a:ea typeface="標楷體" panose="03000509000000000000" pitchFamily="65" charset="-120"/>
                          <a:cs typeface="+mn-cs"/>
                        </a:rPr>
                        <a:t>基金</a:t>
                      </a:r>
                      <a:endParaRPr lang="en-US" sz="1600" b="1" strike="noStrike" kern="1200" spc="-1" dirty="0">
                        <a:solidFill>
                          <a:srgbClr val="002060"/>
                        </a:solidFill>
                        <a:latin typeface="標楷體" panose="03000509000000000000" pitchFamily="65" charset="-120"/>
                        <a:ea typeface="標楷體" panose="03000509000000000000" pitchFamily="65" charset="-120"/>
                        <a:cs typeface="+mn-cs"/>
                      </a:endParaRPr>
                    </a:p>
                  </a:txBody>
                  <a:tcPr marL="17640" marR="17640" anchor="ctr">
                    <a:lnL w="18720">
                      <a:solidFill>
                        <a:srgbClr val="000000"/>
                      </a:solidFill>
                    </a:lnL>
                    <a:lnR w="12240">
                      <a:solidFill>
                        <a:srgbClr val="000000"/>
                      </a:solidFill>
                    </a:lnR>
                    <a:lnT w="18720">
                      <a:solidFill>
                        <a:srgbClr val="000000"/>
                      </a:solidFill>
                    </a:lnT>
                    <a:lnB w="18720">
                      <a:solidFill>
                        <a:srgbClr val="000000"/>
                      </a:solidFill>
                    </a:lnB>
                    <a:noFill/>
                  </a:tcPr>
                </a:tc>
                <a:tc>
                  <a:txBody>
                    <a:bodyPr/>
                    <a:lstStyle/>
                    <a:p>
                      <a:pPr algn="just">
                        <a:lnSpc>
                          <a:spcPts val="1199"/>
                        </a:lnSpc>
                        <a:buNone/>
                      </a:pPr>
                      <a:r>
                        <a:rPr lang="zh-TW" sz="1600" b="1" strike="noStrike" spc="-1" dirty="0">
                          <a:solidFill>
                            <a:srgbClr val="000066"/>
                          </a:solidFill>
                          <a:latin typeface="標楷體" panose="03000509000000000000" pitchFamily="65" charset="-120"/>
                          <a:ea typeface="標楷體" panose="03000509000000000000" pitchFamily="65" charset="-120"/>
                        </a:rPr>
                        <a:t>正式公教人員</a:t>
                      </a:r>
                      <a:endParaRPr lang="en-US" sz="1600" b="0" strike="noStrike" spc="-1" dirty="0">
                        <a:latin typeface="標楷體" panose="03000509000000000000" pitchFamily="65" charset="-120"/>
                        <a:ea typeface="標楷體" panose="03000509000000000000" pitchFamily="65" charset="-120"/>
                      </a:endParaRPr>
                    </a:p>
                  </a:txBody>
                  <a:tcPr marL="17640" marR="17640" anchor="ctr">
                    <a:lnL w="12240">
                      <a:solidFill>
                        <a:srgbClr val="000000"/>
                      </a:solidFill>
                    </a:lnL>
                    <a:lnR w="12240">
                      <a:solidFill>
                        <a:srgbClr val="000000"/>
                      </a:solidFill>
                    </a:lnR>
                    <a:lnT w="18720">
                      <a:solidFill>
                        <a:srgbClr val="000000"/>
                      </a:solidFill>
                    </a:lnT>
                    <a:lnB w="12240">
                      <a:solidFill>
                        <a:srgbClr val="000000"/>
                      </a:solidFill>
                    </a:lnB>
                    <a:noFill/>
                  </a:tcPr>
                </a:tc>
                <a:tc>
                  <a:txBody>
                    <a:bodyPr/>
                    <a:lstStyle/>
                    <a:p>
                      <a:pPr algn="ctr">
                        <a:lnSpc>
                          <a:spcPts val="1199"/>
                        </a:lnSpc>
                        <a:buNone/>
                      </a:pPr>
                      <a:r>
                        <a:rPr lang="zh-TW" sz="1600" b="1" strike="noStrike" spc="-1">
                          <a:solidFill>
                            <a:srgbClr val="000066"/>
                          </a:solidFill>
                          <a:latin typeface="標楷體" panose="03000509000000000000" pitchFamily="65" charset="-120"/>
                          <a:ea typeface="標楷體" panose="03000509000000000000" pitchFamily="65" charset="-120"/>
                        </a:rPr>
                        <a:t>本（年功）薪（俸）</a:t>
                      </a:r>
                      <a:r>
                        <a:rPr lang="en-US" sz="1600" b="1" strike="noStrike" spc="-1">
                          <a:solidFill>
                            <a:srgbClr val="000066"/>
                          </a:solidFill>
                          <a:latin typeface="標楷體" panose="03000509000000000000" pitchFamily="65" charset="-120"/>
                          <a:ea typeface="標楷體" panose="03000509000000000000" pitchFamily="65" charset="-120"/>
                        </a:rPr>
                        <a:t>× 2</a:t>
                      </a:r>
                      <a:endParaRPr lang="en-US" sz="1600" b="0" strike="noStrike" spc="-1">
                        <a:latin typeface="標楷體" panose="03000509000000000000" pitchFamily="65" charset="-120"/>
                        <a:ea typeface="標楷體" panose="03000509000000000000" pitchFamily="65" charset="-120"/>
                      </a:endParaRPr>
                    </a:p>
                  </a:txBody>
                  <a:tcPr marL="17640" marR="17640" anchor="ctr">
                    <a:lnL w="12240">
                      <a:solidFill>
                        <a:srgbClr val="000000"/>
                      </a:solidFill>
                    </a:lnL>
                    <a:lnR w="12240">
                      <a:solidFill>
                        <a:srgbClr val="000000"/>
                      </a:solidFill>
                    </a:lnR>
                    <a:lnT w="18720">
                      <a:solidFill>
                        <a:srgbClr val="000000"/>
                      </a:solidFill>
                    </a:lnT>
                    <a:lnB w="12240">
                      <a:solidFill>
                        <a:srgbClr val="000000"/>
                      </a:solidFill>
                    </a:lnB>
                    <a:noFill/>
                  </a:tcPr>
                </a:tc>
                <a:tc>
                  <a:txBody>
                    <a:bodyPr/>
                    <a:lstStyle/>
                    <a:p>
                      <a:pPr algn="ctr">
                        <a:lnSpc>
                          <a:spcPts val="1199"/>
                        </a:lnSpc>
                        <a:buNone/>
                      </a:pPr>
                      <a:r>
                        <a:rPr lang="en-US" sz="1600" b="1" strike="noStrike" spc="-1">
                          <a:solidFill>
                            <a:srgbClr val="000066"/>
                          </a:solidFill>
                          <a:latin typeface="標楷體" panose="03000509000000000000" pitchFamily="65" charset="-120"/>
                          <a:ea typeface="標楷體" panose="03000509000000000000" pitchFamily="65" charset="-120"/>
                        </a:rPr>
                        <a:t>12%</a:t>
                      </a:r>
                      <a:endParaRPr lang="en-US" sz="1600" b="0" strike="noStrike" spc="-1">
                        <a:latin typeface="標楷體" panose="03000509000000000000" pitchFamily="65" charset="-120"/>
                        <a:ea typeface="標楷體" panose="03000509000000000000" pitchFamily="65" charset="-120"/>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en-US" sz="1600" b="1" strike="noStrike" spc="-1">
                          <a:solidFill>
                            <a:srgbClr val="000066"/>
                          </a:solidFill>
                          <a:latin typeface="標楷體" panose="03000509000000000000" pitchFamily="65" charset="-120"/>
                          <a:ea typeface="標楷體" panose="03000509000000000000" pitchFamily="65" charset="-120"/>
                        </a:rPr>
                        <a:t>65%</a:t>
                      </a:r>
                      <a:endParaRPr lang="en-US" sz="1600" b="0" strike="noStrike" spc="-1">
                        <a:latin typeface="標楷體" panose="03000509000000000000" pitchFamily="65" charset="-120"/>
                        <a:ea typeface="標楷體" panose="03000509000000000000" pitchFamily="65" charset="-120"/>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zh-TW" sz="1600" b="1" strike="noStrike" spc="-1">
                          <a:solidFill>
                            <a:srgbClr val="000066"/>
                          </a:solidFill>
                          <a:latin typeface="Times New Roman"/>
                          <a:ea typeface="細明體"/>
                        </a:rPr>
                        <a:t>－</a:t>
                      </a:r>
                      <a:endParaRPr lang="en-US" sz="1600" b="0" strike="noStrike" spc="-1">
                        <a:latin typeface="Arial"/>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en-US" sz="1600" b="1" strike="noStrike" spc="-1">
                          <a:solidFill>
                            <a:srgbClr val="000066"/>
                          </a:solidFill>
                          <a:latin typeface="細明體"/>
                          <a:ea typeface="新細明體"/>
                        </a:rPr>
                        <a:t>35%</a:t>
                      </a:r>
                      <a:endParaRPr lang="en-US" sz="1600" b="0" strike="noStrike" spc="-1">
                        <a:latin typeface="Arial"/>
                      </a:endParaRPr>
                    </a:p>
                  </a:txBody>
                  <a:tcPr marL="17640" marR="17640" anchor="ctr">
                    <a:lnL w="12240" cap="flat" cmpd="sng" algn="ctr">
                      <a:solidFill>
                        <a:srgbClr val="000000"/>
                      </a:solidFill>
                      <a:prstDash val="solid"/>
                      <a:round/>
                      <a:headEnd type="none" w="med" len="med"/>
                      <a:tailEnd type="none" w="med" len="med"/>
                    </a:lnL>
                    <a:lnR w="18720">
                      <a:solidFill>
                        <a:srgbClr val="000000"/>
                      </a:solidFill>
                    </a:lnR>
                    <a:lnT w="1872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92370">
                <a:tc vMerge="1">
                  <a:txBody>
                    <a:bodyPr/>
                    <a:lstStyle/>
                    <a:p>
                      <a:endParaRPr lang="zh-TW"/>
                    </a:p>
                  </a:txBody>
                  <a:tcPr marL="90000" marR="90000">
                    <a:solidFill>
                      <a:srgbClr val="729FCF"/>
                    </a:solidFill>
                  </a:tcPr>
                </a:tc>
                <a:tc gridSpan="6">
                  <a:txBody>
                    <a:bodyPr/>
                    <a:lstStyle/>
                    <a:p>
                      <a:pPr algn="just">
                        <a:lnSpc>
                          <a:spcPts val="1500"/>
                        </a:lnSpc>
                        <a:buNone/>
                      </a:pPr>
                      <a:r>
                        <a:rPr lang="zh-TW" sz="1600" b="0" strike="noStrike" spc="-1" dirty="0">
                          <a:solidFill>
                            <a:srgbClr val="FF0000"/>
                          </a:solidFill>
                          <a:latin typeface="標楷體" panose="03000509000000000000" pitchFamily="65" charset="-120"/>
                          <a:ea typeface="標楷體" panose="03000509000000000000" pitchFamily="65" charset="-120"/>
                        </a:rPr>
                        <a:t>註：公務人員於</a:t>
                      </a:r>
                      <a:r>
                        <a:rPr lang="en-US" sz="1600" b="0" strike="noStrike" spc="-1" dirty="0">
                          <a:solidFill>
                            <a:srgbClr val="FF0000"/>
                          </a:solidFill>
                          <a:latin typeface="標楷體" panose="03000509000000000000" pitchFamily="65" charset="-120"/>
                          <a:ea typeface="標楷體" panose="03000509000000000000" pitchFamily="65" charset="-120"/>
                        </a:rPr>
                        <a:t>84.07.01</a:t>
                      </a:r>
                      <a:r>
                        <a:rPr lang="zh-TW" sz="1600" b="0" strike="noStrike" spc="-1" dirty="0">
                          <a:solidFill>
                            <a:srgbClr val="FF0000"/>
                          </a:solidFill>
                          <a:latin typeface="標楷體" panose="03000509000000000000" pitchFamily="65" charset="-120"/>
                          <a:ea typeface="標楷體" panose="03000509000000000000" pitchFamily="65" charset="-120"/>
                        </a:rPr>
                        <a:t>以後、教育人員於</a:t>
                      </a:r>
                      <a:r>
                        <a:rPr lang="en-US" sz="1600" b="0" strike="noStrike" spc="-1" dirty="0">
                          <a:solidFill>
                            <a:srgbClr val="FF0000"/>
                          </a:solidFill>
                          <a:latin typeface="標楷體" panose="03000509000000000000" pitchFamily="65" charset="-120"/>
                          <a:ea typeface="標楷體" panose="03000509000000000000" pitchFamily="65" charset="-120"/>
                        </a:rPr>
                        <a:t>85.02.01</a:t>
                      </a:r>
                      <a:r>
                        <a:rPr lang="zh-TW" sz="1600" b="0" strike="noStrike" spc="-1" dirty="0">
                          <a:solidFill>
                            <a:srgbClr val="FF0000"/>
                          </a:solidFill>
                          <a:latin typeface="標楷體" panose="03000509000000000000" pitchFamily="65" charset="-120"/>
                          <a:ea typeface="標楷體" panose="03000509000000000000" pitchFamily="65" charset="-120"/>
                        </a:rPr>
                        <a:t>以後之年資，須已提繳或補繳退撫基金者，始可計入退休年資採計。</a:t>
                      </a:r>
                      <a:endParaRPr lang="en-US" sz="1600" b="0" strike="noStrike" spc="-1" dirty="0">
                        <a:latin typeface="標楷體" panose="03000509000000000000" pitchFamily="65" charset="-120"/>
                        <a:ea typeface="標楷體" panose="03000509000000000000" pitchFamily="65" charset="-120"/>
                      </a:endParaRPr>
                    </a:p>
                  </a:txBody>
                  <a:tcPr marL="17640" marR="17640" anchor="ctr">
                    <a:lnL w="12240">
                      <a:solidFill>
                        <a:srgbClr val="000000"/>
                      </a:solidFill>
                    </a:lnL>
                    <a:lnR w="18720">
                      <a:solidFill>
                        <a:srgbClr val="000000"/>
                      </a:solidFill>
                    </a:lnR>
                    <a:lnT w="12240">
                      <a:solidFill>
                        <a:srgbClr val="000000"/>
                      </a:solidFill>
                    </a:lnT>
                    <a:lnB w="18720">
                      <a:solidFill>
                        <a:srgbClr val="000000"/>
                      </a:solidFill>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p>
                  </a:txBody>
                  <a:tcPr marL="90000" marR="90000">
                    <a:solidFill>
                      <a:srgbClr val="729FCF"/>
                    </a:solidFill>
                  </a:tcPr>
                </a:tc>
                <a:tc hMerge="1">
                  <a:txBody>
                    <a:bodyPr/>
                    <a:lstStyle/>
                    <a:p>
                      <a:endParaRPr lang="zh-TW" altLang="en-US"/>
                    </a:p>
                  </a:txBody>
                  <a:tcPr/>
                </a:tc>
                <a:extLst>
                  <a:ext uri="{0D108BD9-81ED-4DB2-BD59-A6C34878D82A}">
                    <a16:rowId xmlns:a16="http://schemas.microsoft.com/office/drawing/2014/main" val="10002"/>
                  </a:ext>
                </a:extLst>
              </a:tr>
              <a:tr h="401531">
                <a:tc rowSpan="2">
                  <a:txBody>
                    <a:bodyPr/>
                    <a:lstStyle/>
                    <a:p>
                      <a:pPr marL="0" algn="ctr" defTabSz="914400" rtl="0" eaLnBrk="1" latinLnBrk="0" hangingPunct="1">
                        <a:lnSpc>
                          <a:spcPts val="1500"/>
                        </a:lnSpc>
                        <a:buNone/>
                      </a:pPr>
                      <a:r>
                        <a:rPr lang="zh-TW" sz="1600" b="1" strike="noStrike" kern="1200" spc="-1" dirty="0">
                          <a:solidFill>
                            <a:srgbClr val="002060"/>
                          </a:solidFill>
                          <a:latin typeface="標楷體" panose="03000509000000000000" pitchFamily="65" charset="-120"/>
                          <a:ea typeface="標楷體" panose="03000509000000000000" pitchFamily="65" charset="-120"/>
                          <a:cs typeface="+mn-cs"/>
                        </a:rPr>
                        <a:t>公教</a:t>
                      </a:r>
                      <a:endParaRPr lang="en-US" sz="1600" b="1" strike="noStrike" kern="1200" spc="-1" dirty="0">
                        <a:solidFill>
                          <a:srgbClr val="002060"/>
                        </a:solidFill>
                        <a:latin typeface="標楷體" panose="03000509000000000000" pitchFamily="65" charset="-120"/>
                        <a:ea typeface="標楷體" panose="03000509000000000000" pitchFamily="65" charset="-120"/>
                        <a:cs typeface="+mn-cs"/>
                      </a:endParaRPr>
                    </a:p>
                    <a:p>
                      <a:pPr marL="0" algn="ctr" defTabSz="914400" rtl="0" eaLnBrk="1" latinLnBrk="0" hangingPunct="1">
                        <a:lnSpc>
                          <a:spcPts val="1500"/>
                        </a:lnSpc>
                        <a:buNone/>
                      </a:pPr>
                      <a:r>
                        <a:rPr lang="zh-TW" sz="1600" b="1" strike="noStrike" kern="1200" spc="-1" dirty="0">
                          <a:solidFill>
                            <a:srgbClr val="002060"/>
                          </a:solidFill>
                          <a:latin typeface="標楷體" panose="03000509000000000000" pitchFamily="65" charset="-120"/>
                          <a:ea typeface="標楷體" panose="03000509000000000000" pitchFamily="65" charset="-120"/>
                          <a:cs typeface="+mn-cs"/>
                        </a:rPr>
                        <a:t>保險</a:t>
                      </a:r>
                      <a:endParaRPr lang="en-US" sz="1600" b="1" strike="noStrike" kern="1200" spc="-1" dirty="0">
                        <a:solidFill>
                          <a:srgbClr val="002060"/>
                        </a:solidFill>
                        <a:latin typeface="標楷體" panose="03000509000000000000" pitchFamily="65" charset="-120"/>
                        <a:ea typeface="標楷體" panose="03000509000000000000" pitchFamily="65" charset="-120"/>
                        <a:cs typeface="+mn-cs"/>
                      </a:endParaRPr>
                    </a:p>
                  </a:txBody>
                  <a:tcPr marL="17640" marR="17640" anchor="ctr">
                    <a:lnL w="18720">
                      <a:solidFill>
                        <a:srgbClr val="000000"/>
                      </a:solidFill>
                    </a:lnL>
                    <a:lnR w="12240">
                      <a:solidFill>
                        <a:srgbClr val="000000"/>
                      </a:solidFill>
                    </a:lnR>
                    <a:lnT w="18720">
                      <a:solidFill>
                        <a:srgbClr val="000000"/>
                      </a:solidFill>
                    </a:lnT>
                    <a:lnB w="18720">
                      <a:solidFill>
                        <a:srgbClr val="000000"/>
                      </a:solidFill>
                    </a:lnB>
                    <a:noFill/>
                  </a:tcPr>
                </a:tc>
                <a:tc>
                  <a:txBody>
                    <a:bodyPr/>
                    <a:lstStyle/>
                    <a:p>
                      <a:pPr algn="just">
                        <a:lnSpc>
                          <a:spcPts val="1199"/>
                        </a:lnSpc>
                        <a:buNone/>
                      </a:pPr>
                      <a:r>
                        <a:rPr lang="zh-TW" sz="1600" b="1" strike="noStrike" spc="-1">
                          <a:solidFill>
                            <a:srgbClr val="000066"/>
                          </a:solidFill>
                          <a:latin typeface="標楷體" panose="03000509000000000000" pitchFamily="65" charset="-120"/>
                          <a:ea typeface="標楷體" panose="03000509000000000000" pitchFamily="65" charset="-120"/>
                        </a:rPr>
                        <a:t>正式公教人員</a:t>
                      </a:r>
                      <a:endParaRPr lang="en-US" sz="1600" b="0" strike="noStrike" spc="-1">
                        <a:latin typeface="標楷體" panose="03000509000000000000" pitchFamily="65" charset="-120"/>
                        <a:ea typeface="標楷體" panose="03000509000000000000" pitchFamily="65" charset="-120"/>
                      </a:endParaRPr>
                    </a:p>
                  </a:txBody>
                  <a:tcPr marL="17640" marR="17640" anchor="ctr">
                    <a:lnL w="12240">
                      <a:solidFill>
                        <a:srgbClr val="000000"/>
                      </a:solidFill>
                    </a:lnL>
                    <a:lnR w="12240">
                      <a:solidFill>
                        <a:srgbClr val="000000"/>
                      </a:solidFill>
                    </a:lnR>
                    <a:lnT w="18720">
                      <a:solidFill>
                        <a:srgbClr val="000000"/>
                      </a:solidFill>
                    </a:lnT>
                    <a:lnB w="12240">
                      <a:solidFill>
                        <a:srgbClr val="000000"/>
                      </a:solidFill>
                    </a:lnB>
                    <a:noFill/>
                  </a:tcPr>
                </a:tc>
                <a:tc>
                  <a:txBody>
                    <a:bodyPr/>
                    <a:lstStyle/>
                    <a:p>
                      <a:pPr algn="ctr">
                        <a:lnSpc>
                          <a:spcPts val="1199"/>
                        </a:lnSpc>
                        <a:buNone/>
                      </a:pPr>
                      <a:r>
                        <a:rPr lang="zh-TW" sz="1600" b="1" strike="noStrike" spc="-1" dirty="0">
                          <a:solidFill>
                            <a:srgbClr val="000066"/>
                          </a:solidFill>
                          <a:latin typeface="標楷體" panose="03000509000000000000" pitchFamily="65" charset="-120"/>
                          <a:ea typeface="標楷體" panose="03000509000000000000" pitchFamily="65" charset="-120"/>
                        </a:rPr>
                        <a:t>本（年功）薪（俸）</a:t>
                      </a:r>
                      <a:endParaRPr lang="en-US" sz="1600" b="0" strike="noStrike" spc="-1" dirty="0">
                        <a:latin typeface="標楷體" panose="03000509000000000000" pitchFamily="65" charset="-120"/>
                        <a:ea typeface="標楷體" panose="03000509000000000000" pitchFamily="65" charset="-120"/>
                      </a:endParaRPr>
                    </a:p>
                  </a:txBody>
                  <a:tcPr marL="17640" marR="17640" anchor="ctr">
                    <a:lnL w="12240">
                      <a:solidFill>
                        <a:srgbClr val="000000"/>
                      </a:solidFill>
                    </a:lnL>
                    <a:lnR w="12240">
                      <a:solidFill>
                        <a:srgbClr val="000000"/>
                      </a:solidFill>
                    </a:lnR>
                    <a:lnT w="1872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en-US" sz="1600" b="1" strike="noStrike" spc="-1">
                          <a:solidFill>
                            <a:srgbClr val="000066"/>
                          </a:solidFill>
                          <a:latin typeface="標楷體" panose="03000509000000000000" pitchFamily="65" charset="-120"/>
                          <a:ea typeface="標楷體" panose="03000509000000000000" pitchFamily="65" charset="-120"/>
                        </a:rPr>
                        <a:t>8.25%</a:t>
                      </a:r>
                      <a:endParaRPr lang="en-US" sz="1600" b="0" strike="noStrike" spc="-1">
                        <a:latin typeface="標楷體" panose="03000509000000000000" pitchFamily="65" charset="-120"/>
                        <a:ea typeface="標楷體" panose="03000509000000000000" pitchFamily="65" charset="-120"/>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en-US" sz="1600" b="1" strike="noStrike" spc="-1" dirty="0">
                          <a:solidFill>
                            <a:srgbClr val="000066"/>
                          </a:solidFill>
                          <a:latin typeface="標楷體" panose="03000509000000000000" pitchFamily="65" charset="-120"/>
                          <a:ea typeface="標楷體" panose="03000509000000000000" pitchFamily="65" charset="-120"/>
                        </a:rPr>
                        <a:t>65%</a:t>
                      </a:r>
                      <a:endParaRPr lang="en-US" sz="1600" b="0" strike="noStrike" spc="-1" dirty="0">
                        <a:latin typeface="標楷體" panose="03000509000000000000" pitchFamily="65" charset="-120"/>
                        <a:ea typeface="標楷體" panose="03000509000000000000" pitchFamily="65" charset="-120"/>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zh-TW" sz="1600" b="1" strike="noStrike" spc="-1">
                          <a:solidFill>
                            <a:srgbClr val="000066"/>
                          </a:solidFill>
                          <a:latin typeface="Times New Roman"/>
                          <a:ea typeface="細明體"/>
                        </a:rPr>
                        <a:t>－</a:t>
                      </a:r>
                      <a:endParaRPr lang="en-US" sz="1600" b="0" strike="noStrike" spc="-1">
                        <a:latin typeface="Arial"/>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en-US" sz="1600" b="1" strike="noStrike" spc="-1" dirty="0">
                          <a:solidFill>
                            <a:srgbClr val="000066"/>
                          </a:solidFill>
                          <a:latin typeface="細明體"/>
                          <a:ea typeface="新細明體"/>
                        </a:rPr>
                        <a:t>35%</a:t>
                      </a:r>
                      <a:endParaRPr lang="en-US" sz="1600" b="0" strike="noStrike" spc="-1" dirty="0">
                        <a:latin typeface="Arial"/>
                      </a:endParaRPr>
                    </a:p>
                  </a:txBody>
                  <a:tcPr marL="17640" marR="17640" anchor="ctr">
                    <a:lnL w="12240" cap="flat" cmpd="sng" algn="ctr">
                      <a:solidFill>
                        <a:srgbClr val="000000"/>
                      </a:solidFill>
                      <a:prstDash val="solid"/>
                      <a:round/>
                      <a:headEnd type="none" w="med" len="med"/>
                      <a:tailEnd type="none" w="med" len="med"/>
                    </a:lnL>
                    <a:lnR w="18720">
                      <a:solidFill>
                        <a:srgbClr val="000000"/>
                      </a:solidFill>
                    </a:lnR>
                    <a:lnT w="1872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01531">
                <a:tc vMerge="1">
                  <a:txBody>
                    <a:bodyPr/>
                    <a:lstStyle/>
                    <a:p>
                      <a:endParaRPr lang="zh-TW"/>
                    </a:p>
                  </a:txBody>
                  <a:tcPr marL="90000" marR="90000">
                    <a:solidFill>
                      <a:srgbClr val="729FCF"/>
                    </a:solidFill>
                  </a:tcPr>
                </a:tc>
                <a:tc gridSpan="6">
                  <a:txBody>
                    <a:bodyPr/>
                    <a:lstStyle/>
                    <a:p>
                      <a:pPr algn="just">
                        <a:lnSpc>
                          <a:spcPts val="1199"/>
                        </a:lnSpc>
                        <a:buNone/>
                      </a:pPr>
                      <a:r>
                        <a:rPr lang="zh-TW" sz="1600" b="1" strike="noStrike" spc="-1" dirty="0">
                          <a:solidFill>
                            <a:srgbClr val="000066"/>
                          </a:solidFill>
                          <a:latin typeface="標楷體" panose="03000509000000000000" pitchFamily="65" charset="-120"/>
                          <a:ea typeface="標楷體" panose="03000509000000000000" pitchFamily="65" charset="-120"/>
                        </a:rPr>
                        <a:t>註：給付項目包括養老給付、本人喪葬給付、眷屬葬津貼、生育給付、育嬰留職停薪津貼</a:t>
                      </a:r>
                      <a:endParaRPr lang="en-US" sz="1600" b="0" strike="noStrike" spc="-1" dirty="0">
                        <a:latin typeface="標楷體" panose="03000509000000000000" pitchFamily="65" charset="-120"/>
                        <a:ea typeface="標楷體" panose="03000509000000000000" pitchFamily="65" charset="-120"/>
                      </a:endParaRPr>
                    </a:p>
                  </a:txBody>
                  <a:tcPr marL="17640" marR="17640" anchor="ctr">
                    <a:lnL w="12240">
                      <a:solidFill>
                        <a:srgbClr val="000000"/>
                      </a:solidFill>
                    </a:lnL>
                    <a:lnR w="18720">
                      <a:solidFill>
                        <a:srgbClr val="000000"/>
                      </a:solidFill>
                    </a:lnR>
                    <a:lnT w="12240">
                      <a:solidFill>
                        <a:srgbClr val="000000"/>
                      </a:solidFill>
                    </a:lnT>
                    <a:lnB w="18720">
                      <a:solidFill>
                        <a:srgbClr val="000000"/>
                      </a:solidFill>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p>
                  </a:txBody>
                  <a:tcPr marL="90000" marR="90000">
                    <a:solidFill>
                      <a:srgbClr val="729FCF"/>
                    </a:solidFill>
                  </a:tcPr>
                </a:tc>
                <a:tc hMerge="1">
                  <a:txBody>
                    <a:bodyPr/>
                    <a:lstStyle/>
                    <a:p>
                      <a:endParaRPr lang="zh-TW" altLang="en-US"/>
                    </a:p>
                  </a:txBody>
                  <a:tcPr/>
                </a:tc>
                <a:extLst>
                  <a:ext uri="{0D108BD9-81ED-4DB2-BD59-A6C34878D82A}">
                    <a16:rowId xmlns:a16="http://schemas.microsoft.com/office/drawing/2014/main" val="10004"/>
                  </a:ext>
                </a:extLst>
              </a:tr>
              <a:tr h="792207">
                <a:tc rowSpan="3">
                  <a:txBody>
                    <a:bodyPr/>
                    <a:lstStyle/>
                    <a:p>
                      <a:pPr marL="0" algn="ctr" defTabSz="914400" rtl="0" eaLnBrk="1" latinLnBrk="0" hangingPunct="1">
                        <a:lnSpc>
                          <a:spcPts val="1500"/>
                        </a:lnSpc>
                        <a:buNone/>
                      </a:pPr>
                      <a:r>
                        <a:rPr lang="zh-TW" sz="1600" b="1" strike="noStrike" kern="1200" spc="-1" dirty="0">
                          <a:solidFill>
                            <a:srgbClr val="FF0000"/>
                          </a:solidFill>
                          <a:latin typeface="標楷體" panose="03000509000000000000" pitchFamily="65" charset="-120"/>
                          <a:ea typeface="標楷體" panose="03000509000000000000" pitchFamily="65" charset="-120"/>
                          <a:cs typeface="+mn-cs"/>
                        </a:rPr>
                        <a:t>全民</a:t>
                      </a:r>
                      <a:endParaRPr lang="en-US" sz="1600" b="1" strike="noStrike" kern="1200" spc="-1" dirty="0">
                        <a:solidFill>
                          <a:srgbClr val="FF0000"/>
                        </a:solidFill>
                        <a:latin typeface="標楷體" panose="03000509000000000000" pitchFamily="65" charset="-120"/>
                        <a:ea typeface="標楷體" panose="03000509000000000000" pitchFamily="65" charset="-120"/>
                        <a:cs typeface="+mn-cs"/>
                      </a:endParaRPr>
                    </a:p>
                    <a:p>
                      <a:pPr marL="0" algn="ctr" defTabSz="914400" rtl="0" eaLnBrk="1" latinLnBrk="0" hangingPunct="1">
                        <a:lnSpc>
                          <a:spcPts val="1500"/>
                        </a:lnSpc>
                        <a:buNone/>
                      </a:pPr>
                      <a:r>
                        <a:rPr lang="zh-TW" sz="1600" b="1" strike="noStrike" kern="1200" spc="-1" dirty="0">
                          <a:solidFill>
                            <a:srgbClr val="FF0000"/>
                          </a:solidFill>
                          <a:latin typeface="標楷體" panose="03000509000000000000" pitchFamily="65" charset="-120"/>
                          <a:ea typeface="標楷體" panose="03000509000000000000" pitchFamily="65" charset="-120"/>
                          <a:cs typeface="+mn-cs"/>
                        </a:rPr>
                        <a:t>健</a:t>
                      </a:r>
                      <a:r>
                        <a:rPr lang="zh-TW" sz="1600" b="1" strike="noStrike" spc="-1" dirty="0">
                          <a:solidFill>
                            <a:srgbClr val="FF0000"/>
                          </a:solidFill>
                          <a:latin typeface="標楷體" panose="03000509000000000000" pitchFamily="65" charset="-120"/>
                          <a:ea typeface="標楷體" panose="03000509000000000000" pitchFamily="65" charset="-120"/>
                        </a:rPr>
                        <a:t>保</a:t>
                      </a:r>
                      <a:endParaRPr lang="en-US" sz="1600" b="1" strike="noStrike" spc="-1" dirty="0">
                        <a:latin typeface="標楷體" panose="03000509000000000000" pitchFamily="65" charset="-120"/>
                        <a:ea typeface="標楷體" panose="03000509000000000000" pitchFamily="65" charset="-120"/>
                      </a:endParaRPr>
                    </a:p>
                  </a:txBody>
                  <a:tcPr marL="17640" marR="17640" anchor="ctr">
                    <a:lnL w="18720">
                      <a:solidFill>
                        <a:srgbClr val="000000"/>
                      </a:solidFill>
                    </a:lnL>
                    <a:lnR w="12240">
                      <a:solidFill>
                        <a:srgbClr val="000000"/>
                      </a:solidFill>
                    </a:lnR>
                    <a:lnT w="18720">
                      <a:solidFill>
                        <a:srgbClr val="000000"/>
                      </a:solidFill>
                    </a:lnT>
                    <a:lnB w="18720">
                      <a:solidFill>
                        <a:srgbClr val="000000"/>
                      </a:solidFill>
                    </a:lnB>
                    <a:noFill/>
                  </a:tcPr>
                </a:tc>
                <a:tc>
                  <a:txBody>
                    <a:bodyPr/>
                    <a:lstStyle/>
                    <a:p>
                      <a:pPr algn="just">
                        <a:lnSpc>
                          <a:spcPts val="1199"/>
                        </a:lnSpc>
                        <a:buNone/>
                      </a:pPr>
                      <a:r>
                        <a:rPr lang="zh-TW" sz="1600" b="0" strike="noStrike" spc="-1">
                          <a:solidFill>
                            <a:srgbClr val="FF0000"/>
                          </a:solidFill>
                          <a:latin typeface="標楷體" panose="03000509000000000000" pitchFamily="65" charset="-120"/>
                          <a:ea typeface="標楷體" panose="03000509000000000000" pitchFamily="65" charset="-120"/>
                        </a:rPr>
                        <a:t>正式公教人員</a:t>
                      </a:r>
                      <a:endParaRPr lang="en-US" sz="1600" b="0" strike="noStrike" spc="-1">
                        <a:latin typeface="標楷體" panose="03000509000000000000" pitchFamily="65" charset="-120"/>
                        <a:ea typeface="標楷體" panose="03000509000000000000" pitchFamily="65" charset="-120"/>
                      </a:endParaRPr>
                    </a:p>
                  </a:txBody>
                  <a:tcPr marL="17640" marR="17640" anchor="ctr">
                    <a:lnL w="12240">
                      <a:solidFill>
                        <a:srgbClr val="000000"/>
                      </a:solidFill>
                    </a:lnL>
                    <a:lnR w="12240">
                      <a:solidFill>
                        <a:srgbClr val="000000"/>
                      </a:solidFill>
                    </a:lnR>
                    <a:lnT w="18720">
                      <a:solidFill>
                        <a:srgbClr val="000000"/>
                      </a:solidFill>
                    </a:lnT>
                    <a:lnB w="12240">
                      <a:solidFill>
                        <a:srgbClr val="000000"/>
                      </a:solidFill>
                    </a:lnB>
                    <a:noFill/>
                  </a:tcPr>
                </a:tc>
                <a:tc>
                  <a:txBody>
                    <a:bodyPr/>
                    <a:lstStyle/>
                    <a:p>
                      <a:pPr marL="0" algn="just" defTabSz="914400" rtl="0" eaLnBrk="1" latinLnBrk="0" hangingPunct="1">
                        <a:lnSpc>
                          <a:spcPts val="1500"/>
                        </a:lnSpc>
                        <a:buNone/>
                      </a:pP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依「本</a:t>
                      </a:r>
                      <a:r>
                        <a:rPr lang="en-US" sz="1600" b="0" strike="noStrike" kern="1200" spc="-1" dirty="0">
                          <a:solidFill>
                            <a:srgbClr val="FF0000"/>
                          </a:solidFill>
                          <a:latin typeface="標楷體" panose="03000509000000000000" pitchFamily="65" charset="-120"/>
                          <a:ea typeface="標楷體" panose="03000509000000000000" pitchFamily="65" charset="-120"/>
                          <a:cs typeface="+mn-cs"/>
                        </a:rPr>
                        <a:t>(</a:t>
                      </a: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年功</a:t>
                      </a:r>
                      <a:r>
                        <a:rPr lang="en-US" sz="1600" b="0" strike="noStrike" kern="1200" spc="-1" dirty="0">
                          <a:solidFill>
                            <a:srgbClr val="FF0000"/>
                          </a:solidFill>
                          <a:latin typeface="標楷體" panose="03000509000000000000" pitchFamily="65" charset="-120"/>
                          <a:ea typeface="標楷體" panose="03000509000000000000" pitchFamily="65" charset="-120"/>
                          <a:cs typeface="+mn-cs"/>
                        </a:rPr>
                        <a:t>)</a:t>
                      </a: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薪</a:t>
                      </a:r>
                      <a:r>
                        <a:rPr lang="en-US" sz="1600" b="0" strike="noStrike" kern="1200" spc="-1" dirty="0">
                          <a:solidFill>
                            <a:srgbClr val="FF0000"/>
                          </a:solidFill>
                          <a:latin typeface="標楷體" panose="03000509000000000000" pitchFamily="65" charset="-120"/>
                          <a:ea typeface="標楷體" panose="03000509000000000000" pitchFamily="65" charset="-120"/>
                          <a:cs typeface="+mn-cs"/>
                        </a:rPr>
                        <a:t>(</a:t>
                      </a: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俸</a:t>
                      </a:r>
                      <a:r>
                        <a:rPr lang="en-US" sz="1600" b="0" strike="noStrike" kern="1200" spc="-1" dirty="0">
                          <a:solidFill>
                            <a:srgbClr val="FF0000"/>
                          </a:solidFill>
                          <a:latin typeface="標楷體" panose="03000509000000000000" pitchFamily="65" charset="-120"/>
                          <a:ea typeface="標楷體" panose="03000509000000000000" pitchFamily="65" charset="-120"/>
                          <a:cs typeface="+mn-cs"/>
                        </a:rPr>
                        <a:t>)</a:t>
                      </a: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、學術研究費</a:t>
                      </a:r>
                      <a:r>
                        <a:rPr lang="en-US" sz="1600" b="0" strike="noStrike" kern="1200" spc="-1" dirty="0">
                          <a:solidFill>
                            <a:srgbClr val="FF0000"/>
                          </a:solidFill>
                          <a:latin typeface="標楷體" panose="03000509000000000000" pitchFamily="65" charset="-120"/>
                          <a:ea typeface="標楷體" panose="03000509000000000000" pitchFamily="65" charset="-120"/>
                          <a:cs typeface="+mn-cs"/>
                        </a:rPr>
                        <a:t>(</a:t>
                      </a: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專業加給</a:t>
                      </a:r>
                      <a:r>
                        <a:rPr lang="en-US" sz="1600" b="0" strike="noStrike" kern="1200" spc="-1" dirty="0">
                          <a:solidFill>
                            <a:srgbClr val="FF0000"/>
                          </a:solidFill>
                          <a:latin typeface="標楷體" panose="03000509000000000000" pitchFamily="65" charset="-120"/>
                          <a:ea typeface="標楷體" panose="03000509000000000000" pitchFamily="65" charset="-120"/>
                          <a:cs typeface="+mn-cs"/>
                        </a:rPr>
                        <a:t>)</a:t>
                      </a: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、各類職務加給」三項合計，再對照所適用之級距</a:t>
                      </a:r>
                      <a:endParaRPr lang="en-US" sz="1600" b="0" strike="noStrike" kern="1200" spc="-1" dirty="0">
                        <a:solidFill>
                          <a:srgbClr val="FF0000"/>
                        </a:solidFill>
                        <a:latin typeface="標楷體" panose="03000509000000000000" pitchFamily="65" charset="-120"/>
                        <a:ea typeface="標楷體" panose="03000509000000000000" pitchFamily="65" charset="-120"/>
                        <a:cs typeface="+mn-cs"/>
                      </a:endParaRPr>
                    </a:p>
                  </a:txBody>
                  <a:tcPr marL="17640" marR="17640" anchor="ctr">
                    <a:lnL w="12240">
                      <a:solidFill>
                        <a:srgbClr val="000000"/>
                      </a:solidFill>
                    </a:lnL>
                    <a:lnR w="12240">
                      <a:solidFill>
                        <a:srgbClr val="000000"/>
                      </a:solidFill>
                    </a:lnR>
                    <a:lnT w="18720" cap="flat" cmpd="sng" algn="ctr">
                      <a:solidFill>
                        <a:srgbClr val="000000"/>
                      </a:solidFill>
                      <a:prstDash val="solid"/>
                      <a:round/>
                      <a:headEnd type="none" w="med" len="med"/>
                      <a:tailEnd type="none" w="med" len="med"/>
                    </a:lnT>
                    <a:lnB w="12240">
                      <a:solidFill>
                        <a:srgbClr val="000000"/>
                      </a:solidFill>
                    </a:lnB>
                    <a:noFill/>
                  </a:tcPr>
                </a:tc>
                <a:tc>
                  <a:txBody>
                    <a:bodyPr/>
                    <a:lstStyle/>
                    <a:p>
                      <a:pPr algn="ctr">
                        <a:lnSpc>
                          <a:spcPts val="1199"/>
                        </a:lnSpc>
                        <a:buNone/>
                      </a:pPr>
                      <a:r>
                        <a:rPr lang="en-US" sz="1600" b="1" strike="noStrike" spc="-1" dirty="0">
                          <a:solidFill>
                            <a:srgbClr val="000066"/>
                          </a:solidFill>
                          <a:latin typeface="標楷體" panose="03000509000000000000" pitchFamily="65" charset="-120"/>
                          <a:ea typeface="標楷體" panose="03000509000000000000" pitchFamily="65" charset="-120"/>
                        </a:rPr>
                        <a:t>4.69%</a:t>
                      </a:r>
                      <a:endParaRPr lang="en-US" sz="1600" b="0" strike="noStrike" spc="-1" dirty="0">
                        <a:latin typeface="標楷體" panose="03000509000000000000" pitchFamily="65" charset="-120"/>
                        <a:ea typeface="標楷體" panose="03000509000000000000" pitchFamily="65" charset="-120"/>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en-US" sz="1600" b="1" strike="noStrike" spc="-1" dirty="0">
                          <a:solidFill>
                            <a:srgbClr val="000066"/>
                          </a:solidFill>
                          <a:latin typeface="標楷體" panose="03000509000000000000" pitchFamily="65" charset="-120"/>
                          <a:ea typeface="標楷體" panose="03000509000000000000" pitchFamily="65" charset="-120"/>
                        </a:rPr>
                        <a:t>70%</a:t>
                      </a:r>
                      <a:endParaRPr lang="en-US" sz="1600" b="0" strike="noStrike" spc="-1" dirty="0">
                        <a:latin typeface="標楷體" panose="03000509000000000000" pitchFamily="65" charset="-120"/>
                        <a:ea typeface="標楷體" panose="03000509000000000000" pitchFamily="65" charset="-120"/>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zh-TW" sz="1600" b="1" strike="noStrike" spc="-1">
                          <a:solidFill>
                            <a:srgbClr val="000066"/>
                          </a:solidFill>
                          <a:latin typeface="Times New Roman"/>
                          <a:ea typeface="細明體"/>
                        </a:rPr>
                        <a:t>－</a:t>
                      </a:r>
                      <a:endParaRPr lang="en-US" sz="1600" b="0" strike="noStrike" spc="-1">
                        <a:latin typeface="Arial"/>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en-US" sz="1600" b="1" strike="noStrike" spc="-1" dirty="0">
                          <a:solidFill>
                            <a:srgbClr val="000066"/>
                          </a:solidFill>
                          <a:latin typeface="細明體"/>
                          <a:ea typeface="新細明體"/>
                        </a:rPr>
                        <a:t>30%</a:t>
                      </a:r>
                      <a:endParaRPr lang="en-US" sz="1600" b="0" strike="noStrike" spc="-1" dirty="0">
                        <a:latin typeface="Arial"/>
                      </a:endParaRPr>
                    </a:p>
                  </a:txBody>
                  <a:tcPr marL="17640" marR="17640" anchor="ctr">
                    <a:lnL w="12240" cap="flat" cmpd="sng" algn="ctr">
                      <a:solidFill>
                        <a:srgbClr val="000000"/>
                      </a:solidFill>
                      <a:prstDash val="solid"/>
                      <a:round/>
                      <a:headEnd type="none" w="med" len="med"/>
                      <a:tailEnd type="none" w="med" len="med"/>
                    </a:lnL>
                    <a:lnR w="18720">
                      <a:solidFill>
                        <a:srgbClr val="000000"/>
                      </a:solidFill>
                    </a:lnR>
                    <a:lnT w="1872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531337">
                <a:tc vMerge="1">
                  <a:txBody>
                    <a:bodyPr/>
                    <a:lstStyle/>
                    <a:p>
                      <a:endParaRPr lang="zh-TW"/>
                    </a:p>
                  </a:txBody>
                  <a:tcPr marL="90000" marR="90000">
                    <a:solidFill>
                      <a:srgbClr val="729FCF"/>
                    </a:solidFill>
                  </a:tcPr>
                </a:tc>
                <a:tc>
                  <a:txBody>
                    <a:bodyPr/>
                    <a:lstStyle/>
                    <a:p>
                      <a:pPr algn="just">
                        <a:lnSpc>
                          <a:spcPts val="1199"/>
                        </a:lnSpc>
                        <a:buNone/>
                      </a:pPr>
                      <a:r>
                        <a:rPr lang="zh-TW" sz="1600" b="0" strike="noStrike" spc="-1" dirty="0">
                          <a:solidFill>
                            <a:srgbClr val="FF0000"/>
                          </a:solidFill>
                          <a:latin typeface="標楷體" panose="03000509000000000000" pitchFamily="65" charset="-120"/>
                          <a:ea typeface="標楷體" panose="03000509000000000000" pitchFamily="65" charset="-120"/>
                        </a:rPr>
                        <a:t>工友及所有非正式人員</a:t>
                      </a:r>
                      <a:endParaRPr lang="en-US" sz="1600" b="0" strike="noStrike" spc="-1" dirty="0">
                        <a:latin typeface="標楷體" panose="03000509000000000000" pitchFamily="65" charset="-120"/>
                        <a:ea typeface="標楷體" panose="03000509000000000000" pitchFamily="65" charset="-120"/>
                      </a:endParaRPr>
                    </a:p>
                  </a:txBody>
                  <a:tcPr marL="17640" marR="1764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algn="just" defTabSz="914400" rtl="0" eaLnBrk="1" latinLnBrk="0" hangingPunct="1">
                        <a:lnSpc>
                          <a:spcPts val="1500"/>
                        </a:lnSpc>
                        <a:buNone/>
                      </a:pP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依「全月薪資所得」合計，再對照所適用之級距</a:t>
                      </a:r>
                      <a:endParaRPr lang="en-US" sz="1600" b="0" strike="noStrike" kern="1200" spc="-1" dirty="0">
                        <a:solidFill>
                          <a:srgbClr val="FF0000"/>
                        </a:solidFill>
                        <a:latin typeface="標楷體" panose="03000509000000000000" pitchFamily="65" charset="-120"/>
                        <a:ea typeface="標楷體" panose="03000509000000000000" pitchFamily="65" charset="-120"/>
                        <a:cs typeface="+mn-cs"/>
                      </a:endParaRPr>
                    </a:p>
                  </a:txBody>
                  <a:tcPr marL="17640" marR="17640" anchor="ctr">
                    <a:lnL w="12240">
                      <a:solidFill>
                        <a:srgbClr val="000000"/>
                      </a:solidFill>
                    </a:lnL>
                    <a:lnR w="12240">
                      <a:solidFill>
                        <a:srgbClr val="000000"/>
                      </a:solidFill>
                    </a:lnR>
                    <a:lnT w="12240">
                      <a:solidFill>
                        <a:srgbClr val="000000"/>
                      </a:solidFill>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en-US" sz="1600" b="1" strike="noStrike" spc="-1">
                          <a:solidFill>
                            <a:srgbClr val="000066"/>
                          </a:solidFill>
                          <a:latin typeface="標楷體" panose="03000509000000000000" pitchFamily="65" charset="-120"/>
                          <a:ea typeface="標楷體" panose="03000509000000000000" pitchFamily="65" charset="-120"/>
                        </a:rPr>
                        <a:t>4.69%</a:t>
                      </a:r>
                      <a:endParaRPr lang="en-US" sz="1600" b="0" strike="noStrike" spc="-1">
                        <a:latin typeface="標楷體" panose="03000509000000000000" pitchFamily="65" charset="-120"/>
                        <a:ea typeface="標楷體" panose="03000509000000000000" pitchFamily="65" charset="-120"/>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en-US" sz="1600" b="1" strike="noStrike" spc="-1">
                          <a:solidFill>
                            <a:srgbClr val="000066"/>
                          </a:solidFill>
                          <a:latin typeface="標楷體" panose="03000509000000000000" pitchFamily="65" charset="-120"/>
                          <a:ea typeface="標楷體" panose="03000509000000000000" pitchFamily="65" charset="-120"/>
                        </a:rPr>
                        <a:t>60%</a:t>
                      </a:r>
                      <a:endParaRPr lang="en-US" sz="1600" b="0" strike="noStrike" spc="-1">
                        <a:latin typeface="標楷體" panose="03000509000000000000" pitchFamily="65" charset="-120"/>
                        <a:ea typeface="標楷體" panose="03000509000000000000" pitchFamily="65" charset="-120"/>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en-US" sz="1600" b="1" strike="noStrike" spc="-1">
                          <a:solidFill>
                            <a:srgbClr val="000066"/>
                          </a:solidFill>
                          <a:latin typeface="細明體"/>
                          <a:ea typeface="新細明體"/>
                        </a:rPr>
                        <a:t>10%</a:t>
                      </a:r>
                      <a:endParaRPr lang="en-US" sz="1600" b="0" strike="noStrike" spc="-1">
                        <a:latin typeface="Arial"/>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en-US" sz="1600" b="1" strike="noStrike" spc="-1">
                          <a:solidFill>
                            <a:srgbClr val="000066"/>
                          </a:solidFill>
                          <a:latin typeface="細明體"/>
                          <a:ea typeface="新細明體"/>
                        </a:rPr>
                        <a:t>30%</a:t>
                      </a:r>
                      <a:endParaRPr lang="en-US" sz="1600" b="0" strike="noStrike" spc="-1">
                        <a:latin typeface="Arial"/>
                      </a:endParaRPr>
                    </a:p>
                  </a:txBody>
                  <a:tcPr marL="17640" marR="17640" anchor="ctr">
                    <a:lnL w="12240" cap="flat" cmpd="sng" algn="ctr">
                      <a:solidFill>
                        <a:srgbClr val="000000"/>
                      </a:solidFill>
                      <a:prstDash val="solid"/>
                      <a:round/>
                      <a:headEnd type="none" w="med" len="med"/>
                      <a:tailEnd type="none" w="med" len="med"/>
                    </a:lnL>
                    <a:lnR w="1872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537463">
                <a:tc vMerge="1">
                  <a:txBody>
                    <a:bodyPr/>
                    <a:lstStyle/>
                    <a:p>
                      <a:endParaRPr lang="zh-TW"/>
                    </a:p>
                  </a:txBody>
                  <a:tcPr marL="90000" marR="90000">
                    <a:solidFill>
                      <a:srgbClr val="729FCF"/>
                    </a:solidFill>
                  </a:tcPr>
                </a:tc>
                <a:tc gridSpan="6">
                  <a:txBody>
                    <a:bodyPr/>
                    <a:lstStyle/>
                    <a:p>
                      <a:pPr marL="0" algn="just" defTabSz="914400" rtl="0" eaLnBrk="1" latinLnBrk="0" hangingPunct="1">
                        <a:lnSpc>
                          <a:spcPts val="1500"/>
                        </a:lnSpc>
                        <a:buNone/>
                      </a:pP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如有全年累計超過投保金額</a:t>
                      </a:r>
                      <a:r>
                        <a:rPr lang="en-US" sz="1600" b="0" strike="noStrike" kern="1200" spc="-1" dirty="0">
                          <a:solidFill>
                            <a:srgbClr val="FF0000"/>
                          </a:solidFill>
                          <a:latin typeface="標楷體" panose="03000509000000000000" pitchFamily="65" charset="-120"/>
                          <a:ea typeface="標楷體" panose="03000509000000000000" pitchFamily="65" charset="-120"/>
                          <a:cs typeface="+mn-cs"/>
                        </a:rPr>
                        <a:t>4</a:t>
                      </a: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倍部分之獎金，及單次給付達</a:t>
                      </a:r>
                      <a:r>
                        <a:rPr lang="en-US" sz="1600" b="0" strike="noStrike" kern="1200" spc="-1" dirty="0">
                          <a:solidFill>
                            <a:srgbClr val="FF0000"/>
                          </a:solidFill>
                          <a:latin typeface="標楷體" panose="03000509000000000000" pitchFamily="65" charset="-120"/>
                          <a:ea typeface="標楷體" panose="03000509000000000000" pitchFamily="65" charset="-120"/>
                          <a:cs typeface="+mn-cs"/>
                        </a:rPr>
                        <a:t>20,000</a:t>
                      </a: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元之兼職薪資所得、執行業務收入、股利所得、利息所得、租金收入者，另由給付單位扣繳</a:t>
                      </a:r>
                      <a:r>
                        <a:rPr lang="en-US" sz="1600" b="0" strike="noStrike" kern="1200" spc="-1" dirty="0">
                          <a:solidFill>
                            <a:srgbClr val="FF0000"/>
                          </a:solidFill>
                          <a:latin typeface="標楷體" panose="03000509000000000000" pitchFamily="65" charset="-120"/>
                          <a:ea typeface="標楷體" panose="03000509000000000000" pitchFamily="65" charset="-120"/>
                          <a:cs typeface="+mn-cs"/>
                        </a:rPr>
                        <a:t>2%</a:t>
                      </a: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補充保險費</a:t>
                      </a:r>
                      <a:endParaRPr lang="en-US" sz="1600" b="0" strike="noStrike" kern="1200" spc="-1" dirty="0">
                        <a:solidFill>
                          <a:srgbClr val="FF0000"/>
                        </a:solidFill>
                        <a:latin typeface="標楷體" panose="03000509000000000000" pitchFamily="65" charset="-120"/>
                        <a:ea typeface="標楷體" panose="03000509000000000000" pitchFamily="65" charset="-120"/>
                        <a:cs typeface="+mn-cs"/>
                      </a:endParaRPr>
                    </a:p>
                  </a:txBody>
                  <a:tcPr marL="17640" marR="17640" anchor="ctr">
                    <a:lnL w="12240">
                      <a:solidFill>
                        <a:srgbClr val="000000"/>
                      </a:solidFill>
                    </a:lnL>
                    <a:lnR w="18720">
                      <a:solidFill>
                        <a:srgbClr val="000000"/>
                      </a:solidFill>
                    </a:lnR>
                    <a:lnT w="12240">
                      <a:solidFill>
                        <a:srgbClr val="000000"/>
                      </a:solidFill>
                    </a:lnT>
                    <a:lnB w="18720">
                      <a:solidFill>
                        <a:srgbClr val="000000"/>
                      </a:solidFill>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p>
                  </a:txBody>
                  <a:tcPr marL="90000" marR="90000">
                    <a:solidFill>
                      <a:srgbClr val="729FCF"/>
                    </a:solidFill>
                  </a:tcPr>
                </a:tc>
                <a:tc hMerge="1">
                  <a:txBody>
                    <a:bodyPr/>
                    <a:lstStyle/>
                    <a:p>
                      <a:endParaRPr lang="zh-TW" altLang="en-US"/>
                    </a:p>
                  </a:txBody>
                  <a:tcPr/>
                </a:tc>
                <a:extLst>
                  <a:ext uri="{0D108BD9-81ED-4DB2-BD59-A6C34878D82A}">
                    <a16:rowId xmlns:a16="http://schemas.microsoft.com/office/drawing/2014/main" val="10007"/>
                  </a:ext>
                </a:extLst>
              </a:tr>
              <a:tr h="635827">
                <a:tc>
                  <a:txBody>
                    <a:bodyPr/>
                    <a:lstStyle/>
                    <a:p>
                      <a:pPr marL="0" algn="ctr" defTabSz="914400" rtl="0" eaLnBrk="1" latinLnBrk="0" hangingPunct="1">
                        <a:lnSpc>
                          <a:spcPts val="1500"/>
                        </a:lnSpc>
                        <a:buNone/>
                      </a:pPr>
                      <a:r>
                        <a:rPr lang="zh-TW" sz="1600" b="1" strike="noStrike" kern="1200" spc="-1" dirty="0">
                          <a:solidFill>
                            <a:srgbClr val="FF0000"/>
                          </a:solidFill>
                          <a:latin typeface="標楷體" panose="03000509000000000000" pitchFamily="65" charset="-120"/>
                          <a:ea typeface="標楷體" panose="03000509000000000000" pitchFamily="65" charset="-120"/>
                          <a:cs typeface="+mn-cs"/>
                        </a:rPr>
                        <a:t>勞工</a:t>
                      </a:r>
                      <a:endParaRPr lang="en-US" sz="1600" b="1" strike="noStrike" kern="1200" spc="-1" dirty="0">
                        <a:solidFill>
                          <a:srgbClr val="FF0000"/>
                        </a:solidFill>
                        <a:latin typeface="標楷體" panose="03000509000000000000" pitchFamily="65" charset="-120"/>
                        <a:ea typeface="標楷體" panose="03000509000000000000" pitchFamily="65" charset="-120"/>
                        <a:cs typeface="+mn-cs"/>
                      </a:endParaRPr>
                    </a:p>
                    <a:p>
                      <a:pPr marL="0" algn="ctr" defTabSz="914400" rtl="0" eaLnBrk="1" latinLnBrk="0" hangingPunct="1">
                        <a:lnSpc>
                          <a:spcPts val="1500"/>
                        </a:lnSpc>
                        <a:buNone/>
                      </a:pPr>
                      <a:r>
                        <a:rPr lang="zh-TW" sz="1600" b="1" strike="noStrike" kern="1200" spc="-1" dirty="0">
                          <a:solidFill>
                            <a:srgbClr val="FF0000"/>
                          </a:solidFill>
                          <a:latin typeface="標楷體" panose="03000509000000000000" pitchFamily="65" charset="-120"/>
                          <a:ea typeface="標楷體" panose="03000509000000000000" pitchFamily="65" charset="-120"/>
                          <a:cs typeface="+mn-cs"/>
                        </a:rPr>
                        <a:t>保險</a:t>
                      </a:r>
                      <a:endParaRPr lang="en-US" sz="1600" b="1" strike="noStrike" kern="1200" spc="-1" dirty="0">
                        <a:solidFill>
                          <a:srgbClr val="FF0000"/>
                        </a:solidFill>
                        <a:latin typeface="標楷體" panose="03000509000000000000" pitchFamily="65" charset="-120"/>
                        <a:ea typeface="標楷體" panose="03000509000000000000" pitchFamily="65" charset="-120"/>
                        <a:cs typeface="+mn-cs"/>
                      </a:endParaRPr>
                    </a:p>
                  </a:txBody>
                  <a:tcPr marL="17640" marR="17640" anchor="ctr">
                    <a:lnL w="18720">
                      <a:solidFill>
                        <a:srgbClr val="000000"/>
                      </a:solidFill>
                    </a:lnL>
                    <a:lnR w="12240">
                      <a:solidFill>
                        <a:srgbClr val="000000"/>
                      </a:solidFill>
                    </a:lnR>
                    <a:lnT w="18720">
                      <a:solidFill>
                        <a:srgbClr val="000000"/>
                      </a:solidFill>
                    </a:lnT>
                    <a:lnB w="18720">
                      <a:solidFill>
                        <a:srgbClr val="000000"/>
                      </a:solidFill>
                    </a:lnB>
                    <a:noFill/>
                  </a:tcPr>
                </a:tc>
                <a:tc>
                  <a:txBody>
                    <a:bodyPr/>
                    <a:lstStyle/>
                    <a:p>
                      <a:pPr algn="just">
                        <a:lnSpc>
                          <a:spcPts val="1199"/>
                        </a:lnSpc>
                        <a:buNone/>
                      </a:pPr>
                      <a:r>
                        <a:rPr lang="zh-TW" sz="1600" b="0" strike="noStrike" spc="-1" dirty="0">
                          <a:solidFill>
                            <a:srgbClr val="FF0000"/>
                          </a:solidFill>
                          <a:latin typeface="標楷體" panose="03000509000000000000" pitchFamily="65" charset="-120"/>
                          <a:ea typeface="標楷體" panose="03000509000000000000" pitchFamily="65" charset="-120"/>
                        </a:rPr>
                        <a:t>工友及所有非正式人員</a:t>
                      </a:r>
                      <a:endParaRPr lang="en-US" sz="1600" b="0" strike="noStrike" spc="-1" dirty="0">
                        <a:latin typeface="標楷體" panose="03000509000000000000" pitchFamily="65" charset="-120"/>
                        <a:ea typeface="標楷體" panose="03000509000000000000" pitchFamily="65" charset="-120"/>
                      </a:endParaRPr>
                    </a:p>
                  </a:txBody>
                  <a:tcPr marL="17640" marR="17640" anchor="ctr">
                    <a:lnL w="12240">
                      <a:solidFill>
                        <a:srgbClr val="000000"/>
                      </a:solidFill>
                    </a:lnL>
                    <a:lnR w="12240">
                      <a:solidFill>
                        <a:srgbClr val="000000"/>
                      </a:solidFill>
                    </a:lnR>
                    <a:lnT w="18720">
                      <a:solidFill>
                        <a:srgbClr val="000000"/>
                      </a:solidFill>
                    </a:lnT>
                    <a:lnB w="18720">
                      <a:solidFill>
                        <a:srgbClr val="000000"/>
                      </a:solidFill>
                    </a:lnB>
                    <a:noFill/>
                  </a:tcPr>
                </a:tc>
                <a:tc>
                  <a:txBody>
                    <a:bodyPr/>
                    <a:lstStyle/>
                    <a:p>
                      <a:pPr marL="0" algn="just" defTabSz="914400" rtl="0" eaLnBrk="1" latinLnBrk="0" hangingPunct="1">
                        <a:lnSpc>
                          <a:spcPts val="1500"/>
                        </a:lnSpc>
                        <a:buNone/>
                      </a:pP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依「全月薪資所得」合計，再對照所適用之級距，另須加計就業保險費率</a:t>
                      </a:r>
                      <a:r>
                        <a:rPr lang="en-US" sz="1600" b="0" strike="noStrike" kern="1200" spc="-1" dirty="0">
                          <a:solidFill>
                            <a:srgbClr val="FF0000"/>
                          </a:solidFill>
                          <a:latin typeface="標楷體" panose="03000509000000000000" pitchFamily="65" charset="-120"/>
                          <a:ea typeface="標楷體" panose="03000509000000000000" pitchFamily="65" charset="-120"/>
                          <a:cs typeface="+mn-cs"/>
                        </a:rPr>
                        <a:t>1%</a:t>
                      </a:r>
                    </a:p>
                  </a:txBody>
                  <a:tcPr marL="17640" marR="17640" anchor="ctr">
                    <a:lnL w="12240">
                      <a:solidFill>
                        <a:srgbClr val="000000"/>
                      </a:solidFill>
                    </a:lnL>
                    <a:lnR w="12240">
                      <a:solidFill>
                        <a:srgbClr val="000000"/>
                      </a:solidFill>
                    </a:lnR>
                    <a:lnT w="18720" cap="flat" cmpd="sng" algn="ctr">
                      <a:solidFill>
                        <a:srgbClr val="000000"/>
                      </a:solidFill>
                      <a:prstDash val="solid"/>
                      <a:round/>
                      <a:headEnd type="none" w="med" len="med"/>
                      <a:tailEnd type="none" w="med" len="med"/>
                    </a:lnT>
                    <a:lnB w="18720">
                      <a:solidFill>
                        <a:srgbClr val="000000"/>
                      </a:solidFill>
                    </a:lnB>
                    <a:noFill/>
                  </a:tcPr>
                </a:tc>
                <a:tc>
                  <a:txBody>
                    <a:bodyPr/>
                    <a:lstStyle/>
                    <a:p>
                      <a:pPr algn="ctr">
                        <a:lnSpc>
                          <a:spcPts val="1199"/>
                        </a:lnSpc>
                        <a:buNone/>
                      </a:pPr>
                      <a:r>
                        <a:rPr lang="en-US" sz="1600" b="1" strike="noStrike" spc="-1" dirty="0">
                          <a:solidFill>
                            <a:srgbClr val="000066"/>
                          </a:solidFill>
                          <a:latin typeface="標楷體" panose="03000509000000000000" pitchFamily="65" charset="-120"/>
                          <a:ea typeface="標楷體" panose="03000509000000000000" pitchFamily="65" charset="-120"/>
                        </a:rPr>
                        <a:t>9%</a:t>
                      </a:r>
                      <a:endParaRPr lang="en-US" sz="1600" b="0" strike="noStrike" spc="-1" dirty="0">
                        <a:latin typeface="標楷體" panose="03000509000000000000" pitchFamily="65" charset="-120"/>
                        <a:ea typeface="標楷體" panose="03000509000000000000" pitchFamily="65" charset="-120"/>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cap="flat" cmpd="sng" algn="ctr">
                      <a:solidFill>
                        <a:srgbClr val="000000"/>
                      </a:solidFill>
                      <a:prstDash val="solid"/>
                      <a:round/>
                      <a:headEnd type="none" w="med" len="med"/>
                      <a:tailEnd type="none" w="med" len="med"/>
                    </a:lnT>
                    <a:lnB w="18720" cap="flat" cmpd="sng" algn="ctr">
                      <a:solidFill>
                        <a:srgbClr val="000000"/>
                      </a:solidFill>
                      <a:prstDash val="solid"/>
                      <a:round/>
                      <a:headEnd type="none" w="med" len="med"/>
                      <a:tailEnd type="none" w="med" len="med"/>
                    </a:lnB>
                    <a:noFill/>
                  </a:tcPr>
                </a:tc>
                <a:tc>
                  <a:txBody>
                    <a:bodyPr/>
                    <a:lstStyle/>
                    <a:p>
                      <a:pPr algn="ctr">
                        <a:lnSpc>
                          <a:spcPts val="1199"/>
                        </a:lnSpc>
                        <a:buNone/>
                      </a:pPr>
                      <a:r>
                        <a:rPr lang="en-US" sz="1600" b="1" strike="noStrike" spc="-1" dirty="0">
                          <a:solidFill>
                            <a:srgbClr val="000066"/>
                          </a:solidFill>
                          <a:latin typeface="標楷體" panose="03000509000000000000" pitchFamily="65" charset="-120"/>
                          <a:ea typeface="標楷體" panose="03000509000000000000" pitchFamily="65" charset="-120"/>
                        </a:rPr>
                        <a:t>70%</a:t>
                      </a:r>
                      <a:endParaRPr lang="en-US" sz="1600" b="0" strike="noStrike" spc="-1" dirty="0">
                        <a:latin typeface="標楷體" panose="03000509000000000000" pitchFamily="65" charset="-120"/>
                        <a:ea typeface="標楷體" panose="03000509000000000000" pitchFamily="65" charset="-120"/>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cap="flat" cmpd="sng" algn="ctr">
                      <a:solidFill>
                        <a:srgbClr val="000000"/>
                      </a:solidFill>
                      <a:prstDash val="solid"/>
                      <a:round/>
                      <a:headEnd type="none" w="med" len="med"/>
                      <a:tailEnd type="none" w="med" len="med"/>
                    </a:lnT>
                    <a:lnB w="18720" cap="flat" cmpd="sng" algn="ctr">
                      <a:solidFill>
                        <a:srgbClr val="000000"/>
                      </a:solidFill>
                      <a:prstDash val="solid"/>
                      <a:round/>
                      <a:headEnd type="none" w="med" len="med"/>
                      <a:tailEnd type="none" w="med" len="med"/>
                    </a:lnB>
                    <a:noFill/>
                  </a:tcPr>
                </a:tc>
                <a:tc>
                  <a:txBody>
                    <a:bodyPr/>
                    <a:lstStyle/>
                    <a:p>
                      <a:pPr algn="ctr">
                        <a:lnSpc>
                          <a:spcPts val="1199"/>
                        </a:lnSpc>
                        <a:buNone/>
                      </a:pPr>
                      <a:r>
                        <a:rPr lang="en-US" sz="1600" b="1" strike="noStrike" spc="-1">
                          <a:solidFill>
                            <a:srgbClr val="000066"/>
                          </a:solidFill>
                          <a:latin typeface="細明體"/>
                          <a:ea typeface="新細明體"/>
                        </a:rPr>
                        <a:t>10%</a:t>
                      </a:r>
                      <a:endParaRPr lang="en-US" sz="1600" b="0" strike="noStrike" spc="-1">
                        <a:latin typeface="Arial"/>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cap="flat" cmpd="sng" algn="ctr">
                      <a:solidFill>
                        <a:srgbClr val="000000"/>
                      </a:solidFill>
                      <a:prstDash val="solid"/>
                      <a:round/>
                      <a:headEnd type="none" w="med" len="med"/>
                      <a:tailEnd type="none" w="med" len="med"/>
                    </a:lnT>
                    <a:lnB w="18720" cap="flat" cmpd="sng" algn="ctr">
                      <a:solidFill>
                        <a:srgbClr val="000000"/>
                      </a:solidFill>
                      <a:prstDash val="solid"/>
                      <a:round/>
                      <a:headEnd type="none" w="med" len="med"/>
                      <a:tailEnd type="none" w="med" len="med"/>
                    </a:lnB>
                    <a:noFill/>
                  </a:tcPr>
                </a:tc>
                <a:tc>
                  <a:txBody>
                    <a:bodyPr/>
                    <a:lstStyle/>
                    <a:p>
                      <a:pPr algn="ctr">
                        <a:lnSpc>
                          <a:spcPts val="1199"/>
                        </a:lnSpc>
                        <a:buNone/>
                      </a:pPr>
                      <a:r>
                        <a:rPr lang="en-US" sz="1600" b="1" strike="noStrike" spc="-1" dirty="0">
                          <a:solidFill>
                            <a:srgbClr val="000066"/>
                          </a:solidFill>
                          <a:latin typeface="細明體"/>
                          <a:ea typeface="新細明體"/>
                        </a:rPr>
                        <a:t>20%</a:t>
                      </a:r>
                      <a:endParaRPr lang="en-US" sz="1600" b="0" strike="noStrike" spc="-1" dirty="0">
                        <a:latin typeface="Arial"/>
                      </a:endParaRPr>
                    </a:p>
                  </a:txBody>
                  <a:tcPr marL="17640" marR="17640" anchor="ctr">
                    <a:lnL w="12240" cap="flat" cmpd="sng" algn="ctr">
                      <a:solidFill>
                        <a:srgbClr val="000000"/>
                      </a:solidFill>
                      <a:prstDash val="solid"/>
                      <a:round/>
                      <a:headEnd type="none" w="med" len="med"/>
                      <a:tailEnd type="none" w="med" len="med"/>
                    </a:lnL>
                    <a:lnR w="18720">
                      <a:solidFill>
                        <a:srgbClr val="000000"/>
                      </a:solidFill>
                    </a:lnR>
                    <a:lnT w="18720" cap="flat" cmpd="sng" algn="ctr">
                      <a:solidFill>
                        <a:srgbClr val="000000"/>
                      </a:solidFill>
                      <a:prstDash val="solid"/>
                      <a:round/>
                      <a:headEnd type="none" w="med" len="med"/>
                      <a:tailEnd type="none" w="med" len="med"/>
                    </a:lnT>
                    <a:lnB w="187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531337">
                <a:tc rowSpan="2">
                  <a:txBody>
                    <a:bodyPr/>
                    <a:lstStyle/>
                    <a:p>
                      <a:pPr marL="0" algn="ctr" defTabSz="914400" rtl="0" eaLnBrk="1" latinLnBrk="0" hangingPunct="1">
                        <a:lnSpc>
                          <a:spcPts val="1500"/>
                        </a:lnSpc>
                        <a:buNone/>
                      </a:pPr>
                      <a:r>
                        <a:rPr lang="zh-TW" sz="1600" b="1" strike="noStrike" kern="1200" spc="-1" dirty="0">
                          <a:solidFill>
                            <a:srgbClr val="FF0000"/>
                          </a:solidFill>
                          <a:latin typeface="標楷體" panose="03000509000000000000" pitchFamily="65" charset="-120"/>
                          <a:ea typeface="標楷體" panose="03000509000000000000" pitchFamily="65" charset="-120"/>
                          <a:cs typeface="+mn-cs"/>
                        </a:rPr>
                        <a:t>勞工</a:t>
                      </a:r>
                      <a:endParaRPr lang="en-US" sz="1600" b="1" strike="noStrike" kern="1200" spc="-1" dirty="0">
                        <a:solidFill>
                          <a:srgbClr val="FF0000"/>
                        </a:solidFill>
                        <a:latin typeface="標楷體" panose="03000509000000000000" pitchFamily="65" charset="-120"/>
                        <a:ea typeface="標楷體" panose="03000509000000000000" pitchFamily="65" charset="-120"/>
                        <a:cs typeface="+mn-cs"/>
                      </a:endParaRPr>
                    </a:p>
                    <a:p>
                      <a:pPr marL="0" algn="ctr" defTabSz="914400" rtl="0" eaLnBrk="1" latinLnBrk="0" hangingPunct="1">
                        <a:lnSpc>
                          <a:spcPts val="1500"/>
                        </a:lnSpc>
                        <a:buNone/>
                      </a:pPr>
                      <a:r>
                        <a:rPr lang="zh-TW" sz="1600" b="1" strike="noStrike" kern="1200" spc="-1" dirty="0">
                          <a:solidFill>
                            <a:srgbClr val="FF0000"/>
                          </a:solidFill>
                          <a:latin typeface="標楷體" panose="03000509000000000000" pitchFamily="65" charset="-120"/>
                          <a:ea typeface="標楷體" panose="03000509000000000000" pitchFamily="65" charset="-120"/>
                          <a:cs typeface="+mn-cs"/>
                        </a:rPr>
                        <a:t>退休金</a:t>
                      </a:r>
                      <a:endParaRPr lang="en-US" sz="1600" b="1" strike="noStrike" kern="1200" spc="-1" dirty="0">
                        <a:solidFill>
                          <a:srgbClr val="FF0000"/>
                        </a:solidFill>
                        <a:latin typeface="標楷體" panose="03000509000000000000" pitchFamily="65" charset="-120"/>
                        <a:ea typeface="標楷體" panose="03000509000000000000" pitchFamily="65" charset="-120"/>
                        <a:cs typeface="+mn-cs"/>
                      </a:endParaRPr>
                    </a:p>
                  </a:txBody>
                  <a:tcPr marL="17640" marR="17640" anchor="ctr">
                    <a:lnL w="18720">
                      <a:solidFill>
                        <a:srgbClr val="000000"/>
                      </a:solidFill>
                    </a:lnL>
                    <a:lnR w="12240">
                      <a:solidFill>
                        <a:srgbClr val="000000"/>
                      </a:solidFill>
                    </a:lnR>
                    <a:lnT w="18720">
                      <a:solidFill>
                        <a:srgbClr val="000000"/>
                      </a:solidFill>
                    </a:lnT>
                    <a:lnB w="18720">
                      <a:solidFill>
                        <a:srgbClr val="000000"/>
                      </a:solidFill>
                    </a:lnB>
                    <a:noFill/>
                  </a:tcPr>
                </a:tc>
                <a:tc>
                  <a:txBody>
                    <a:bodyPr/>
                    <a:lstStyle/>
                    <a:p>
                      <a:pPr algn="just">
                        <a:lnSpc>
                          <a:spcPts val="1199"/>
                        </a:lnSpc>
                        <a:buNone/>
                      </a:pPr>
                      <a:r>
                        <a:rPr lang="zh-TW" sz="1600" b="0" strike="noStrike" spc="-1">
                          <a:solidFill>
                            <a:srgbClr val="FF0000"/>
                          </a:solidFill>
                          <a:latin typeface="標楷體" panose="03000509000000000000" pitchFamily="65" charset="-120"/>
                          <a:ea typeface="標楷體" panose="03000509000000000000" pitchFamily="65" charset="-120"/>
                        </a:rPr>
                        <a:t>工友及所有非正式人員</a:t>
                      </a:r>
                      <a:endParaRPr lang="en-US" sz="1600" b="0" strike="noStrike" spc="-1">
                        <a:latin typeface="標楷體" panose="03000509000000000000" pitchFamily="65" charset="-120"/>
                        <a:ea typeface="標楷體" panose="03000509000000000000" pitchFamily="65" charset="-120"/>
                      </a:endParaRPr>
                    </a:p>
                  </a:txBody>
                  <a:tcPr marL="17640" marR="17640" anchor="ctr">
                    <a:lnL w="12240">
                      <a:solidFill>
                        <a:srgbClr val="000000"/>
                      </a:solidFill>
                    </a:lnL>
                    <a:lnR w="12240">
                      <a:solidFill>
                        <a:srgbClr val="000000"/>
                      </a:solidFill>
                    </a:lnR>
                    <a:lnT w="18720">
                      <a:solidFill>
                        <a:srgbClr val="000000"/>
                      </a:solidFill>
                    </a:lnT>
                    <a:lnB w="12240">
                      <a:solidFill>
                        <a:srgbClr val="000000"/>
                      </a:solidFill>
                    </a:lnB>
                    <a:noFill/>
                  </a:tcPr>
                </a:tc>
                <a:tc>
                  <a:txBody>
                    <a:bodyPr/>
                    <a:lstStyle/>
                    <a:p>
                      <a:pPr marL="0" algn="just" defTabSz="914400" rtl="0" eaLnBrk="1" latinLnBrk="0" hangingPunct="1">
                        <a:lnSpc>
                          <a:spcPts val="1500"/>
                        </a:lnSpc>
                        <a:buNone/>
                      </a:pP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依「全月薪資所得」合計後，再對照所適用之級距</a:t>
                      </a:r>
                      <a:endParaRPr lang="en-US" sz="1600" b="0" strike="noStrike" kern="1200" spc="-1" dirty="0">
                        <a:solidFill>
                          <a:srgbClr val="FF0000"/>
                        </a:solidFill>
                        <a:latin typeface="標楷體" panose="03000509000000000000" pitchFamily="65" charset="-120"/>
                        <a:ea typeface="標楷體" panose="03000509000000000000" pitchFamily="65" charset="-120"/>
                        <a:cs typeface="+mn-cs"/>
                      </a:endParaRPr>
                    </a:p>
                  </a:txBody>
                  <a:tcPr marL="17640" marR="17640" anchor="ctr">
                    <a:lnL w="12240">
                      <a:solidFill>
                        <a:srgbClr val="000000"/>
                      </a:solidFill>
                    </a:lnL>
                    <a:lnR w="12240">
                      <a:solidFill>
                        <a:srgbClr val="000000"/>
                      </a:solidFill>
                    </a:lnR>
                    <a:lnT w="18720">
                      <a:solidFill>
                        <a:srgbClr val="000000"/>
                      </a:solidFill>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zh-TW" sz="1600" b="1" strike="noStrike" spc="-1" dirty="0">
                          <a:solidFill>
                            <a:srgbClr val="000066"/>
                          </a:solidFill>
                          <a:latin typeface="標楷體" panose="03000509000000000000" pitchFamily="65" charset="-120"/>
                          <a:ea typeface="標楷體" panose="03000509000000000000" pitchFamily="65" charset="-120"/>
                        </a:rPr>
                        <a:t>－</a:t>
                      </a:r>
                      <a:endParaRPr lang="en-US" sz="1600" b="0" strike="noStrike" spc="-1" dirty="0">
                        <a:latin typeface="標楷體" panose="03000509000000000000" pitchFamily="65" charset="-120"/>
                        <a:ea typeface="標楷體" panose="03000509000000000000" pitchFamily="65" charset="-120"/>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en-US" sz="1600" b="1" strike="noStrike" spc="-1">
                          <a:solidFill>
                            <a:srgbClr val="000066"/>
                          </a:solidFill>
                          <a:latin typeface="標楷體" panose="03000509000000000000" pitchFamily="65" charset="-120"/>
                          <a:ea typeface="標楷體" panose="03000509000000000000" pitchFamily="65" charset="-120"/>
                        </a:rPr>
                        <a:t>6%</a:t>
                      </a:r>
                      <a:endParaRPr lang="en-US" sz="1600" b="0" strike="noStrike" spc="-1">
                        <a:latin typeface="標楷體" panose="03000509000000000000" pitchFamily="65" charset="-120"/>
                        <a:ea typeface="標楷體" panose="03000509000000000000" pitchFamily="65" charset="-120"/>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zh-TW" sz="1600" b="1" strike="noStrike" spc="-1">
                          <a:solidFill>
                            <a:srgbClr val="000066"/>
                          </a:solidFill>
                          <a:latin typeface="Times New Roman"/>
                          <a:ea typeface="細明體"/>
                        </a:rPr>
                        <a:t>－</a:t>
                      </a:r>
                      <a:endParaRPr lang="en-US" sz="1600" b="0" strike="noStrike" spc="-1">
                        <a:latin typeface="Arial"/>
                      </a:endParaRPr>
                    </a:p>
                  </a:txBody>
                  <a:tcPr marL="17640" marR="17640" anchor="ctr">
                    <a:lnL w="12240" cap="flat" cmpd="sng" algn="ctr">
                      <a:solidFill>
                        <a:srgbClr val="000000"/>
                      </a:solidFill>
                      <a:prstDash val="solid"/>
                      <a:round/>
                      <a:headEnd type="none" w="med" len="med"/>
                      <a:tailEnd type="none" w="med" len="med"/>
                    </a:lnL>
                    <a:lnR w="12240">
                      <a:solidFill>
                        <a:srgbClr val="000000"/>
                      </a:solidFill>
                    </a:lnR>
                    <a:lnT w="1872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gn="ctr">
                        <a:lnSpc>
                          <a:spcPts val="1199"/>
                        </a:lnSpc>
                        <a:buNone/>
                      </a:pPr>
                      <a:r>
                        <a:rPr lang="en-US" sz="1600" b="1" strike="noStrike" spc="-1">
                          <a:solidFill>
                            <a:srgbClr val="000066"/>
                          </a:solidFill>
                          <a:latin typeface="細明體"/>
                          <a:ea typeface="新細明體"/>
                        </a:rPr>
                        <a:t>0-6%</a:t>
                      </a:r>
                      <a:endParaRPr lang="en-US" sz="1600" b="0" strike="noStrike" spc="-1">
                        <a:latin typeface="Arial"/>
                      </a:endParaRPr>
                    </a:p>
                  </a:txBody>
                  <a:tcPr marL="17640" marR="17640" anchor="ctr">
                    <a:lnL w="12240" cap="flat" cmpd="sng" algn="ctr">
                      <a:solidFill>
                        <a:srgbClr val="000000"/>
                      </a:solidFill>
                      <a:prstDash val="solid"/>
                      <a:round/>
                      <a:headEnd type="none" w="med" len="med"/>
                      <a:tailEnd type="none" w="med" len="med"/>
                    </a:lnL>
                    <a:lnR w="18720">
                      <a:solidFill>
                        <a:srgbClr val="000000"/>
                      </a:solidFill>
                    </a:lnR>
                    <a:lnT w="1872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480869">
                <a:tc vMerge="1">
                  <a:txBody>
                    <a:bodyPr/>
                    <a:lstStyle/>
                    <a:p>
                      <a:endParaRPr lang="zh-TW"/>
                    </a:p>
                  </a:txBody>
                  <a:tcPr marL="90000" marR="90000">
                    <a:solidFill>
                      <a:srgbClr val="729FCF"/>
                    </a:solidFill>
                  </a:tcPr>
                </a:tc>
                <a:tc gridSpan="6">
                  <a:txBody>
                    <a:bodyPr/>
                    <a:lstStyle/>
                    <a:p>
                      <a:pPr marL="0" algn="just" defTabSz="914400" rtl="0" eaLnBrk="1" latinLnBrk="0" hangingPunct="1">
                        <a:lnSpc>
                          <a:spcPts val="1500"/>
                        </a:lnSpc>
                        <a:buNone/>
                      </a:pP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註：單位固定提撥</a:t>
                      </a:r>
                      <a:r>
                        <a:rPr lang="en-US" sz="1600" b="0" strike="noStrike" kern="1200" spc="-1" dirty="0">
                          <a:solidFill>
                            <a:srgbClr val="FF0000"/>
                          </a:solidFill>
                          <a:latin typeface="標楷體" panose="03000509000000000000" pitchFamily="65" charset="-120"/>
                          <a:ea typeface="標楷體" panose="03000509000000000000" pitchFamily="65" charset="-120"/>
                          <a:cs typeface="+mn-cs"/>
                        </a:rPr>
                        <a:t>6%</a:t>
                      </a: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，個人可在</a:t>
                      </a:r>
                      <a:r>
                        <a:rPr lang="en-US" sz="1600" b="0" strike="noStrike" kern="1200" spc="-1" dirty="0">
                          <a:solidFill>
                            <a:srgbClr val="FF0000"/>
                          </a:solidFill>
                          <a:latin typeface="標楷體" panose="03000509000000000000" pitchFamily="65" charset="-120"/>
                          <a:ea typeface="標楷體" panose="03000509000000000000" pitchFamily="65" charset="-120"/>
                          <a:cs typeface="+mn-cs"/>
                        </a:rPr>
                        <a:t>0%~6%</a:t>
                      </a: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範圍內選擇是否自願提撥；</a:t>
                      </a:r>
                      <a:r>
                        <a:rPr lang="en-US" sz="1600" b="0" strike="noStrike" kern="1200" spc="-1" dirty="0">
                          <a:solidFill>
                            <a:srgbClr val="FF0000"/>
                          </a:solidFill>
                          <a:latin typeface="標楷體" panose="03000509000000000000" pitchFamily="65" charset="-120"/>
                          <a:ea typeface="標楷體" panose="03000509000000000000" pitchFamily="65" charset="-120"/>
                          <a:cs typeface="+mn-cs"/>
                        </a:rPr>
                        <a:t>94</a:t>
                      </a: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年</a:t>
                      </a:r>
                      <a:r>
                        <a:rPr lang="en-US" sz="1600" b="0" strike="noStrike" kern="1200" spc="-1" dirty="0">
                          <a:solidFill>
                            <a:srgbClr val="FF0000"/>
                          </a:solidFill>
                          <a:latin typeface="標楷體" panose="03000509000000000000" pitchFamily="65" charset="-120"/>
                          <a:ea typeface="標楷體" panose="03000509000000000000" pitchFamily="65" charset="-120"/>
                          <a:cs typeface="+mn-cs"/>
                        </a:rPr>
                        <a:t>7</a:t>
                      </a:r>
                      <a:r>
                        <a:rPr lang="zh-TW" sz="1600" b="0" strike="noStrike" kern="1200" spc="-1" dirty="0">
                          <a:solidFill>
                            <a:srgbClr val="FF0000"/>
                          </a:solidFill>
                          <a:latin typeface="標楷體" panose="03000509000000000000" pitchFamily="65" charset="-120"/>
                          <a:ea typeface="標楷體" panose="03000509000000000000" pitchFamily="65" charset="-120"/>
                          <a:cs typeface="+mn-cs"/>
                        </a:rPr>
                        <a:t>月勞工退休新制實施前已進用之工友，如選擇適用勞工退休新制者，始須提撥。</a:t>
                      </a:r>
                      <a:endParaRPr lang="en-US" sz="1600" b="0" strike="noStrike" kern="1200" spc="-1" dirty="0">
                        <a:solidFill>
                          <a:srgbClr val="FF0000"/>
                        </a:solidFill>
                        <a:latin typeface="標楷體" panose="03000509000000000000" pitchFamily="65" charset="-120"/>
                        <a:ea typeface="標楷體" panose="03000509000000000000" pitchFamily="65" charset="-120"/>
                        <a:cs typeface="+mn-cs"/>
                      </a:endParaRPr>
                    </a:p>
                  </a:txBody>
                  <a:tcPr marL="17640" marR="17640" anchor="ctr">
                    <a:lnL w="12240">
                      <a:solidFill>
                        <a:srgbClr val="000000"/>
                      </a:solidFill>
                    </a:lnL>
                    <a:lnR w="18720">
                      <a:solidFill>
                        <a:srgbClr val="000000"/>
                      </a:solidFill>
                    </a:lnR>
                    <a:lnT w="12240">
                      <a:solidFill>
                        <a:srgbClr val="000000"/>
                      </a:solidFill>
                    </a:lnT>
                    <a:lnB w="18720">
                      <a:solidFill>
                        <a:srgbClr val="000000"/>
                      </a:solidFill>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p>
                  </a:txBody>
                  <a:tcPr marL="90000" marR="90000">
                    <a:solidFill>
                      <a:srgbClr val="729FCF"/>
                    </a:solidFill>
                  </a:tcPr>
                </a:tc>
                <a:tc hMerge="1">
                  <a:txBody>
                    <a:bodyPr/>
                    <a:lstStyle/>
                    <a:p>
                      <a:endParaRPr lang="zh-TW" altLang="en-US"/>
                    </a:p>
                  </a:txBody>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 name="PlaceHolder 1"/>
          <p:cNvSpPr>
            <a:spLocks noGrp="1"/>
          </p:cNvSpPr>
          <p:nvPr>
            <p:ph type="title"/>
          </p:nvPr>
        </p:nvSpPr>
        <p:spPr>
          <a:xfrm>
            <a:off x="1370160" y="301680"/>
            <a:ext cx="7313040" cy="1142280"/>
          </a:xfrm>
          <a:prstGeom prst="rect">
            <a:avLst/>
          </a:prstGeom>
          <a:noFill/>
          <a:ln w="0">
            <a:noFill/>
          </a:ln>
        </p:spPr>
        <p:txBody>
          <a:bodyPr lIns="90000" tIns="45000" rIns="90000" bIns="45000" numCol="1" spcCol="0" anchor="b">
            <a:noAutofit/>
          </a:bodyPr>
          <a:lstStyle/>
          <a:p>
            <a:pPr>
              <a:lnSpc>
                <a:spcPct val="100000"/>
              </a:lnSpc>
              <a:buNone/>
            </a:pPr>
            <a:r>
              <a:rPr lang="zh-TW" sz="4400" b="1" strike="noStrike" spc="-1">
                <a:solidFill>
                  <a:srgbClr val="FF0000"/>
                </a:solidFill>
                <a:latin typeface="標楷體"/>
                <a:ea typeface="標楷體"/>
              </a:rPr>
              <a:t>赴大陸地區</a:t>
            </a:r>
            <a:r>
              <a:rPr lang="en-US" sz="4400" b="1" strike="noStrike" spc="-1">
                <a:solidFill>
                  <a:srgbClr val="FF0000"/>
                </a:solidFill>
                <a:latin typeface="標楷體"/>
                <a:ea typeface="標楷體"/>
              </a:rPr>
              <a:t>(</a:t>
            </a:r>
            <a:r>
              <a:rPr lang="zh-TW" sz="4400" b="1" strike="noStrike" spc="-1">
                <a:solidFill>
                  <a:srgbClr val="FF0000"/>
                </a:solidFill>
                <a:latin typeface="標楷體"/>
                <a:ea typeface="標楷體"/>
              </a:rPr>
              <a:t>出境</a:t>
            </a:r>
            <a:r>
              <a:rPr lang="en-US" sz="4400" b="1" strike="noStrike" spc="-1">
                <a:solidFill>
                  <a:srgbClr val="FF0000"/>
                </a:solidFill>
                <a:latin typeface="標楷體"/>
                <a:ea typeface="標楷體"/>
              </a:rPr>
              <a:t>)</a:t>
            </a:r>
            <a:r>
              <a:rPr lang="zh-TW" sz="4400" b="1" strike="noStrike" spc="-1">
                <a:solidFill>
                  <a:srgbClr val="FF0000"/>
                </a:solidFill>
                <a:latin typeface="標楷體"/>
                <a:ea typeface="標楷體"/>
              </a:rPr>
              <a:t>規定</a:t>
            </a:r>
            <a:endParaRPr lang="en-US" sz="4400" b="0" strike="noStrike" spc="-1">
              <a:latin typeface="Arial"/>
            </a:endParaRPr>
          </a:p>
        </p:txBody>
      </p:sp>
      <p:sp>
        <p:nvSpPr>
          <p:cNvPr id="1061" name="PlaceHolder 2"/>
          <p:cNvSpPr>
            <a:spLocks noGrp="1"/>
          </p:cNvSpPr>
          <p:nvPr>
            <p:ph/>
          </p:nvPr>
        </p:nvSpPr>
        <p:spPr>
          <a:xfrm>
            <a:off x="1195920" y="1827360"/>
            <a:ext cx="7313040" cy="4114080"/>
          </a:xfrm>
          <a:prstGeom prst="rect">
            <a:avLst/>
          </a:prstGeom>
          <a:noFill/>
          <a:ln w="0">
            <a:noFill/>
          </a:ln>
        </p:spPr>
        <p:txBody>
          <a:bodyPr lIns="90000" tIns="45000" rIns="90000" bIns="45000" numCol="1" spcCol="0" anchor="t">
            <a:noAutofit/>
          </a:bodyPr>
          <a:lstStyle/>
          <a:p>
            <a:pPr marL="343080" indent="-343080" algn="just">
              <a:lnSpc>
                <a:spcPct val="100000"/>
              </a:lnSpc>
              <a:spcBef>
                <a:spcPts val="641"/>
              </a:spcBef>
              <a:buNone/>
              <a:tabLst>
                <a:tab pos="0" algn="l"/>
              </a:tabLst>
            </a:pPr>
            <a:r>
              <a:rPr lang="zh-TW" sz="3200" b="1" strike="noStrike" spc="-1">
                <a:solidFill>
                  <a:srgbClr val="000000"/>
                </a:solidFill>
                <a:latin typeface="標楷體"/>
                <a:ea typeface="標楷體"/>
              </a:rPr>
              <a:t>簡任第十職等及警監四階以下未涉及國家安全機密之公務員及警察人員</a:t>
            </a:r>
            <a:endParaRPr lang="en-US" sz="3200" b="0" strike="noStrike" spc="-1">
              <a:latin typeface="Arial"/>
            </a:endParaRPr>
          </a:p>
          <a:p>
            <a:pPr marL="343080" indent="-343080" algn="just">
              <a:lnSpc>
                <a:spcPct val="100000"/>
              </a:lnSpc>
              <a:spcBef>
                <a:spcPts val="641"/>
              </a:spcBef>
              <a:buClr>
                <a:srgbClr val="99CC00"/>
              </a:buClr>
              <a:buSzPct val="70000"/>
              <a:buFont typeface="Wingdings" charset="2"/>
              <a:buChar char=""/>
              <a:tabLst>
                <a:tab pos="0" algn="l"/>
              </a:tabLst>
            </a:pPr>
            <a:r>
              <a:rPr lang="zh-TW" sz="3200" b="0" strike="noStrike" spc="-1">
                <a:solidFill>
                  <a:srgbClr val="000000"/>
                </a:solidFill>
                <a:latin typeface="標楷體"/>
                <a:ea typeface="標楷體"/>
              </a:rPr>
              <a:t>適用法規：「簡任第十職等及警監四階以下未涉及國家安全機密之公務員及警察人員赴大陸地區作業要點」辦理。</a:t>
            </a:r>
            <a:endParaRPr lang="en-US" sz="3200" b="0" strike="noStrike" spc="-1">
              <a:latin typeface="Arial"/>
            </a:endParaRPr>
          </a:p>
          <a:p>
            <a:pPr marL="343080" indent="-343080" algn="just">
              <a:lnSpc>
                <a:spcPct val="100000"/>
              </a:lnSpc>
              <a:spcBef>
                <a:spcPts val="641"/>
              </a:spcBef>
              <a:buClr>
                <a:srgbClr val="99CC00"/>
              </a:buClr>
              <a:buSzPct val="70000"/>
              <a:buFont typeface="Wingdings" charset="2"/>
              <a:buChar char=""/>
              <a:tabLst>
                <a:tab pos="0" algn="l"/>
              </a:tabLst>
            </a:pPr>
            <a:r>
              <a:rPr lang="zh-TW" sz="3200" b="0" u="sng" strike="noStrike" spc="-1">
                <a:solidFill>
                  <a:srgbClr val="000000"/>
                </a:solidFill>
                <a:uFillTx/>
                <a:latin typeface="標楷體"/>
                <a:ea typeface="標楷體"/>
              </a:rPr>
              <a:t>適用對象</a:t>
            </a:r>
            <a:r>
              <a:rPr lang="zh-TW" sz="3200" b="0" strike="noStrike" spc="-1">
                <a:solidFill>
                  <a:srgbClr val="000000"/>
                </a:solidFill>
                <a:latin typeface="標楷體"/>
                <a:ea typeface="標楷體"/>
              </a:rPr>
              <a:t>：指公務員服務法第</a:t>
            </a:r>
            <a:r>
              <a:rPr lang="en-US" sz="3200" b="1" strike="noStrike" spc="-1">
                <a:solidFill>
                  <a:srgbClr val="000000"/>
                </a:solidFill>
                <a:latin typeface="標楷體"/>
                <a:ea typeface="標楷體"/>
              </a:rPr>
              <a:t>24</a:t>
            </a:r>
            <a:r>
              <a:rPr lang="zh-TW" sz="3200" b="0" strike="noStrike" spc="-1">
                <a:solidFill>
                  <a:srgbClr val="000000"/>
                </a:solidFill>
                <a:latin typeface="標楷體"/>
                <a:ea typeface="標楷體"/>
              </a:rPr>
              <a:t>條規定之人員。</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PlaceHolder 1"/>
          <p:cNvSpPr>
            <a:spLocks noGrp="1"/>
          </p:cNvSpPr>
          <p:nvPr>
            <p:ph type="title"/>
          </p:nvPr>
        </p:nvSpPr>
        <p:spPr>
          <a:xfrm>
            <a:off x="1370160" y="301680"/>
            <a:ext cx="5733360" cy="1142280"/>
          </a:xfrm>
          <a:prstGeom prst="rect">
            <a:avLst/>
          </a:prstGeom>
          <a:noFill/>
          <a:ln w="0">
            <a:noFill/>
          </a:ln>
        </p:spPr>
        <p:txBody>
          <a:bodyPr lIns="90000" tIns="45000" rIns="90000" bIns="45000" numCol="1" spcCol="0" anchor="b">
            <a:noAutofit/>
          </a:bodyPr>
          <a:lstStyle/>
          <a:p>
            <a:pPr>
              <a:lnSpc>
                <a:spcPct val="100000"/>
              </a:lnSpc>
              <a:buNone/>
            </a:pPr>
            <a:r>
              <a:rPr lang="zh-TW" sz="4400" b="1" strike="noStrike" spc="-1">
                <a:solidFill>
                  <a:srgbClr val="FF0000"/>
                </a:solidFill>
                <a:latin typeface="標楷體"/>
                <a:ea typeface="標楷體"/>
              </a:rPr>
              <a:t>赴大陸地區</a:t>
            </a:r>
            <a:r>
              <a:rPr lang="en-US" sz="4400" b="1" strike="noStrike" spc="-1">
                <a:solidFill>
                  <a:srgbClr val="FF0000"/>
                </a:solidFill>
                <a:latin typeface="標楷體"/>
                <a:ea typeface="標楷體"/>
              </a:rPr>
              <a:t>(</a:t>
            </a:r>
            <a:r>
              <a:rPr lang="zh-TW" sz="4400" b="1" strike="noStrike" spc="-1">
                <a:solidFill>
                  <a:srgbClr val="FF0000"/>
                </a:solidFill>
                <a:latin typeface="標楷體"/>
                <a:ea typeface="標楷體"/>
              </a:rPr>
              <a:t>出境</a:t>
            </a:r>
            <a:r>
              <a:rPr lang="en-US" sz="4400" b="1" strike="noStrike" spc="-1">
                <a:solidFill>
                  <a:srgbClr val="FF0000"/>
                </a:solidFill>
                <a:latin typeface="標楷體"/>
                <a:ea typeface="標楷體"/>
              </a:rPr>
              <a:t>)</a:t>
            </a:r>
            <a:r>
              <a:rPr lang="zh-TW" sz="4400" b="1" strike="noStrike" spc="-1">
                <a:solidFill>
                  <a:srgbClr val="FF0000"/>
                </a:solidFill>
                <a:latin typeface="標楷體"/>
                <a:ea typeface="標楷體"/>
              </a:rPr>
              <a:t>規定</a:t>
            </a:r>
            <a:endParaRPr lang="en-US" sz="4400" b="0" strike="noStrike" spc="-1">
              <a:latin typeface="Arial"/>
            </a:endParaRPr>
          </a:p>
        </p:txBody>
      </p:sp>
      <p:sp>
        <p:nvSpPr>
          <p:cNvPr id="1063" name="PlaceHolder 2"/>
          <p:cNvSpPr>
            <a:spLocks noGrp="1"/>
          </p:cNvSpPr>
          <p:nvPr>
            <p:ph/>
          </p:nvPr>
        </p:nvSpPr>
        <p:spPr>
          <a:xfrm>
            <a:off x="1055160" y="1676520"/>
            <a:ext cx="7313040" cy="4114080"/>
          </a:xfrm>
          <a:prstGeom prst="rect">
            <a:avLst/>
          </a:prstGeom>
          <a:noFill/>
          <a:ln w="0">
            <a:noFill/>
          </a:ln>
        </p:spPr>
        <p:txBody>
          <a:bodyPr lIns="90000" tIns="45000" rIns="90000" bIns="45000" numCol="1" spcCol="0" anchor="t">
            <a:noAutofit/>
          </a:bodyPr>
          <a:lstStyle/>
          <a:p>
            <a:pPr marL="343080" indent="-343080" algn="just">
              <a:lnSpc>
                <a:spcPct val="100000"/>
              </a:lnSpc>
              <a:spcBef>
                <a:spcPts val="641"/>
              </a:spcBef>
              <a:buClr>
                <a:srgbClr val="99CC00"/>
              </a:buClr>
              <a:buSzPct val="70000"/>
              <a:buFont typeface="Wingdings" charset="2"/>
              <a:buChar char=""/>
            </a:pPr>
            <a:r>
              <a:rPr lang="zh-TW" sz="3200" b="0" strike="noStrike" spc="-1">
                <a:solidFill>
                  <a:srgbClr val="0000CC"/>
                </a:solidFill>
                <a:latin typeface="標楷體"/>
                <a:ea typeface="標楷體"/>
              </a:rPr>
              <a:t>非公務事由</a:t>
            </a:r>
            <a:r>
              <a:rPr lang="zh-TW" sz="3200" b="0" strike="noStrike" spc="-1">
                <a:solidFill>
                  <a:srgbClr val="000000"/>
                </a:solidFill>
                <a:latin typeface="標楷體"/>
                <a:ea typeface="標楷體"/>
              </a:rPr>
              <a:t>申請赴大陸地區者，應於赴大陸地區</a:t>
            </a:r>
            <a:r>
              <a:rPr lang="en-US" sz="3200" b="0" strike="noStrike" spc="-1">
                <a:solidFill>
                  <a:srgbClr val="000000"/>
                </a:solidFill>
                <a:latin typeface="標楷體"/>
                <a:ea typeface="標楷體"/>
              </a:rPr>
              <a:t>7</a:t>
            </a:r>
            <a:r>
              <a:rPr lang="zh-TW" sz="3200" b="0" strike="noStrike" spc="-1">
                <a:solidFill>
                  <a:srgbClr val="000000"/>
                </a:solidFill>
                <a:latin typeface="標楷體"/>
                <a:ea typeface="標楷體"/>
              </a:rPr>
              <a:t>日前填具申請表，向服務機關申請核准；校長則應於赴大陸地區</a:t>
            </a:r>
            <a:r>
              <a:rPr lang="en-US" sz="3200" b="0" strike="noStrike" spc="-1">
                <a:solidFill>
                  <a:srgbClr val="000000"/>
                </a:solidFill>
                <a:latin typeface="標楷體"/>
                <a:ea typeface="標楷體"/>
              </a:rPr>
              <a:t>14</a:t>
            </a:r>
            <a:r>
              <a:rPr lang="zh-TW" sz="3200" b="0" strike="noStrike" spc="-1">
                <a:solidFill>
                  <a:srgbClr val="000000"/>
                </a:solidFill>
                <a:latin typeface="標楷體"/>
                <a:ea typeface="標楷體"/>
              </a:rPr>
              <a:t>日前填具申請表陳報本府同意。</a:t>
            </a:r>
            <a:endParaRPr lang="en-US" sz="3200" b="0" strike="noStrike" spc="-1">
              <a:latin typeface="Arial"/>
            </a:endParaRPr>
          </a:p>
          <a:p>
            <a:pPr marL="343080" indent="-343080" algn="just">
              <a:lnSpc>
                <a:spcPct val="100000"/>
              </a:lnSpc>
              <a:spcBef>
                <a:spcPts val="641"/>
              </a:spcBef>
              <a:buClr>
                <a:srgbClr val="99CC00"/>
              </a:buClr>
              <a:buSzPct val="70000"/>
              <a:buFont typeface="Wingdings" charset="2"/>
              <a:buChar char=""/>
            </a:pPr>
            <a:r>
              <a:rPr lang="zh-TW" sz="3200" b="0" strike="noStrike" spc="-1">
                <a:solidFill>
                  <a:srgbClr val="0000CC"/>
                </a:solidFill>
                <a:latin typeface="標楷體"/>
                <a:ea typeface="標楷體"/>
              </a:rPr>
              <a:t>公務事由</a:t>
            </a:r>
            <a:r>
              <a:rPr lang="zh-TW" sz="3200" b="0" strike="noStrike" spc="-1">
                <a:solidFill>
                  <a:srgbClr val="000000"/>
                </a:solidFill>
                <a:latin typeface="標楷體"/>
                <a:ea typeface="標楷體"/>
              </a:rPr>
              <a:t>申請赴大陸地區者，應於預定赴大陸地區</a:t>
            </a:r>
            <a:r>
              <a:rPr lang="en-US" sz="3200" b="0" strike="noStrike" spc="-1">
                <a:solidFill>
                  <a:srgbClr val="000000"/>
                </a:solidFill>
                <a:latin typeface="標楷體"/>
                <a:ea typeface="標楷體"/>
              </a:rPr>
              <a:t>14</a:t>
            </a:r>
            <a:r>
              <a:rPr lang="zh-TW" sz="3200" b="0" strike="noStrike" spc="-1">
                <a:solidFill>
                  <a:srgbClr val="000000"/>
                </a:solidFill>
                <a:latin typeface="標楷體"/>
                <a:ea typeface="標楷體"/>
              </a:rPr>
              <a:t>日前前填具申請表及檢附相關附件陳請服務機關核准層報本府同意</a:t>
            </a:r>
            <a:r>
              <a:rPr lang="zh-TW" sz="3200" b="0" strike="noStrike" spc="-1">
                <a:solidFill>
                  <a:srgbClr val="777777"/>
                </a:solidFill>
                <a:latin typeface="標楷體"/>
                <a:ea typeface="標楷體"/>
              </a:rPr>
              <a:t>。</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 name="矩形 2"/>
          <p:cNvSpPr/>
          <p:nvPr/>
        </p:nvSpPr>
        <p:spPr>
          <a:xfrm>
            <a:off x="611640" y="548640"/>
            <a:ext cx="8352360" cy="513841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600" b="1" strike="noStrike" spc="-1" dirty="0">
                <a:solidFill>
                  <a:srgbClr val="007A77"/>
                </a:solidFill>
                <a:latin typeface="標楷體" panose="03000509000000000000" pitchFamily="65" charset="-120"/>
                <a:ea typeface="標楷體" panose="03000509000000000000" pitchFamily="65" charset="-120"/>
              </a:rPr>
              <a:t>           </a:t>
            </a:r>
            <a:r>
              <a:rPr lang="zh-TW" sz="3600" b="1" strike="noStrike" spc="-1" dirty="0">
                <a:solidFill>
                  <a:srgbClr val="FF0000"/>
                </a:solidFill>
                <a:latin typeface="標楷體" panose="03000509000000000000" pitchFamily="65" charset="-120"/>
                <a:ea typeface="標楷體" panose="03000509000000000000" pitchFamily="65" charset="-120"/>
              </a:rPr>
              <a:t>新退休法簡介</a:t>
            </a:r>
            <a:endParaRPr lang="en-US" sz="3600" b="0" strike="noStrike" spc="-1" dirty="0">
              <a:latin typeface="標楷體" panose="03000509000000000000" pitchFamily="65" charset="-120"/>
              <a:ea typeface="標楷體" panose="03000509000000000000" pitchFamily="65" charset="-120"/>
            </a:endParaRPr>
          </a:p>
          <a:p>
            <a:pPr>
              <a:lnSpc>
                <a:spcPct val="100000"/>
              </a:lnSpc>
              <a:buNone/>
            </a:pPr>
            <a:endParaRPr lang="en-US" sz="3600" b="0" strike="noStrike" spc="-1" dirty="0">
              <a:latin typeface="標楷體" panose="03000509000000000000" pitchFamily="65" charset="-120"/>
              <a:ea typeface="標楷體" panose="03000509000000000000" pitchFamily="65" charset="-120"/>
            </a:endParaRPr>
          </a:p>
          <a:p>
            <a:pPr>
              <a:lnSpc>
                <a:spcPct val="100000"/>
              </a:lnSpc>
              <a:buNone/>
            </a:pPr>
            <a:r>
              <a:rPr lang="en-US" altLang="zh-TW" sz="3200" b="1" spc="-1" dirty="0">
                <a:solidFill>
                  <a:srgbClr val="FF0000"/>
                </a:solidFill>
                <a:latin typeface="標楷體" panose="03000509000000000000" pitchFamily="65" charset="-120"/>
                <a:ea typeface="標楷體" panose="03000509000000000000" pitchFamily="65" charset="-120"/>
              </a:rPr>
              <a:t>●</a:t>
            </a:r>
            <a:r>
              <a:rPr lang="zh-TW" sz="3200" b="1" strike="noStrike" spc="-1" dirty="0" smtClean="0">
                <a:solidFill>
                  <a:srgbClr val="FF0000"/>
                </a:solidFill>
                <a:latin typeface="標楷體" panose="03000509000000000000" pitchFamily="65" charset="-120"/>
                <a:ea typeface="標楷體" panose="03000509000000000000" pitchFamily="65" charset="-120"/>
              </a:rPr>
              <a:t>一</a:t>
            </a:r>
            <a:r>
              <a:rPr lang="zh-TW" sz="3200" b="1" strike="noStrike" spc="-1" dirty="0">
                <a:solidFill>
                  <a:srgbClr val="FF0000"/>
                </a:solidFill>
                <a:latin typeface="標楷體" panose="03000509000000000000" pitchFamily="65" charset="-120"/>
                <a:ea typeface="標楷體" panose="03000509000000000000" pitchFamily="65" charset="-120"/>
              </a:rPr>
              <a:t>、</a:t>
            </a:r>
            <a:r>
              <a:rPr lang="en-US" sz="3200" b="1" strike="noStrike" spc="-1" dirty="0">
                <a:solidFill>
                  <a:srgbClr val="FF0000"/>
                </a:solidFill>
                <a:latin typeface="標楷體" panose="03000509000000000000" pitchFamily="65" charset="-120"/>
                <a:ea typeface="標楷體" panose="03000509000000000000" pitchFamily="65" charset="-120"/>
              </a:rPr>
              <a:t>18%</a:t>
            </a:r>
            <a:r>
              <a:rPr lang="zh-TW" sz="3200" b="1" strike="noStrike" spc="-1" dirty="0">
                <a:solidFill>
                  <a:srgbClr val="FF0000"/>
                </a:solidFill>
                <a:latin typeface="標楷體" panose="03000509000000000000" pitchFamily="65" charset="-120"/>
                <a:ea typeface="標楷體" panose="03000509000000000000" pitchFamily="65" charset="-120"/>
              </a:rPr>
              <a:t>優存利率</a:t>
            </a:r>
            <a:r>
              <a:rPr lang="en-US" sz="3200" b="1" strike="noStrike" spc="-1" dirty="0">
                <a:solidFill>
                  <a:srgbClr val="FF0000"/>
                </a:solidFill>
                <a:latin typeface="標楷體" panose="03000509000000000000" pitchFamily="65" charset="-120"/>
                <a:ea typeface="標楷體" panose="03000509000000000000" pitchFamily="65" charset="-120"/>
              </a:rPr>
              <a:t>2</a:t>
            </a:r>
            <a:r>
              <a:rPr lang="zh-TW" sz="3200" b="1" strike="noStrike" spc="-1" dirty="0">
                <a:solidFill>
                  <a:srgbClr val="FF0000"/>
                </a:solidFill>
                <a:latin typeface="標楷體" panose="03000509000000000000" pitchFamily="65" charset="-120"/>
                <a:ea typeface="標楷體" panose="03000509000000000000" pitchFamily="65" charset="-120"/>
              </a:rPr>
              <a:t>年歸零。</a:t>
            </a:r>
            <a:endParaRPr lang="en-US" sz="3200" b="0" strike="noStrike" spc="-1" dirty="0">
              <a:latin typeface="標楷體" panose="03000509000000000000" pitchFamily="65" charset="-120"/>
              <a:ea typeface="標楷體" panose="03000509000000000000" pitchFamily="65" charset="-120"/>
            </a:endParaRPr>
          </a:p>
          <a:p>
            <a:pPr>
              <a:lnSpc>
                <a:spcPct val="100000"/>
              </a:lnSpc>
              <a:buNone/>
            </a:pPr>
            <a:r>
              <a:rPr lang="en-US" sz="3200" b="1" strike="noStrike" spc="-1" dirty="0">
                <a:solidFill>
                  <a:srgbClr val="FF0000"/>
                </a:solidFill>
                <a:latin typeface="標楷體" panose="03000509000000000000" pitchFamily="65" charset="-120"/>
                <a:ea typeface="標楷體" panose="03000509000000000000" pitchFamily="65" charset="-120"/>
              </a:rPr>
              <a:t>●</a:t>
            </a:r>
            <a:r>
              <a:rPr lang="zh-TW" sz="3200" b="1" strike="noStrike" spc="-1" dirty="0">
                <a:solidFill>
                  <a:srgbClr val="FF0000"/>
                </a:solidFill>
                <a:latin typeface="標楷體" panose="03000509000000000000" pitchFamily="65" charset="-120"/>
                <a:ea typeface="標楷體" panose="03000509000000000000" pitchFamily="65" charset="-120"/>
              </a:rPr>
              <a:t>二、所得替代率計算基準採本俸兩倍。</a:t>
            </a:r>
            <a:endParaRPr lang="en-US" sz="3200" b="0" strike="noStrike" spc="-1" dirty="0">
              <a:latin typeface="標楷體" panose="03000509000000000000" pitchFamily="65" charset="-120"/>
              <a:ea typeface="標楷體" panose="03000509000000000000" pitchFamily="65" charset="-120"/>
            </a:endParaRPr>
          </a:p>
          <a:p>
            <a:pPr>
              <a:lnSpc>
                <a:spcPct val="100000"/>
              </a:lnSpc>
              <a:buNone/>
            </a:pPr>
            <a:r>
              <a:rPr lang="en-US" sz="3200" b="1" strike="noStrike" spc="-1" dirty="0">
                <a:solidFill>
                  <a:srgbClr val="FF0000"/>
                </a:solidFill>
                <a:latin typeface="標楷體" panose="03000509000000000000" pitchFamily="65" charset="-120"/>
                <a:ea typeface="標楷體" panose="03000509000000000000" pitchFamily="65" charset="-120"/>
              </a:rPr>
              <a:t>●</a:t>
            </a:r>
            <a:r>
              <a:rPr lang="zh-TW" sz="3200" b="1" strike="noStrike" spc="-1" dirty="0">
                <a:solidFill>
                  <a:srgbClr val="FF0000"/>
                </a:solidFill>
                <a:latin typeface="標楷體" panose="03000509000000000000" pitchFamily="65" charset="-120"/>
                <a:ea typeface="標楷體" panose="03000509000000000000" pitchFamily="65" charset="-120"/>
              </a:rPr>
              <a:t>三、退休支領年齡延至</a:t>
            </a:r>
            <a:r>
              <a:rPr lang="en-US" sz="3200" b="1" strike="noStrike" spc="-1" dirty="0">
                <a:solidFill>
                  <a:srgbClr val="FF0000"/>
                </a:solidFill>
                <a:latin typeface="標楷體" panose="03000509000000000000" pitchFamily="65" charset="-120"/>
                <a:ea typeface="標楷體" panose="03000509000000000000" pitchFamily="65" charset="-120"/>
              </a:rPr>
              <a:t>65</a:t>
            </a:r>
            <a:r>
              <a:rPr lang="zh-TW" sz="3200" b="1" strike="noStrike" spc="-1" dirty="0">
                <a:solidFill>
                  <a:srgbClr val="FF0000"/>
                </a:solidFill>
                <a:latin typeface="標楷體" panose="03000509000000000000" pitchFamily="65" charset="-120"/>
                <a:ea typeface="標楷體" panose="03000509000000000000" pitchFamily="65" charset="-120"/>
              </a:rPr>
              <a:t>歲</a:t>
            </a:r>
            <a:endParaRPr lang="en-US" sz="3200" b="0" strike="noStrike" spc="-1" dirty="0">
              <a:latin typeface="標楷體" panose="03000509000000000000" pitchFamily="65" charset="-120"/>
              <a:ea typeface="標楷體" panose="03000509000000000000" pitchFamily="65" charset="-120"/>
            </a:endParaRPr>
          </a:p>
          <a:p>
            <a:pPr>
              <a:lnSpc>
                <a:spcPct val="100000"/>
              </a:lnSpc>
              <a:buNone/>
            </a:pPr>
            <a:r>
              <a:rPr lang="en-US" sz="3200" b="1" strike="noStrike" spc="-1" dirty="0">
                <a:solidFill>
                  <a:srgbClr val="FF0000"/>
                </a:solidFill>
                <a:latin typeface="標楷體" panose="03000509000000000000" pitchFamily="65" charset="-120"/>
                <a:ea typeface="標楷體" panose="03000509000000000000" pitchFamily="65" charset="-120"/>
              </a:rPr>
              <a:t>●</a:t>
            </a:r>
            <a:r>
              <a:rPr lang="zh-TW" sz="3200" b="1" strike="noStrike" spc="-1" dirty="0">
                <a:solidFill>
                  <a:srgbClr val="FF0000"/>
                </a:solidFill>
                <a:latin typeface="標楷體" panose="03000509000000000000" pitchFamily="65" charset="-120"/>
                <a:ea typeface="標楷體" panose="03000509000000000000" pitchFamily="65" charset="-120"/>
              </a:rPr>
              <a:t>四、</a:t>
            </a:r>
            <a:r>
              <a:rPr lang="zh-TW" sz="3200" b="1" u="sng" strike="noStrike" spc="-1" dirty="0">
                <a:solidFill>
                  <a:srgbClr val="0080FF"/>
                </a:solidFill>
                <a:uFillTx/>
                <a:latin typeface="標楷體" panose="03000509000000000000" pitchFamily="65" charset="-120"/>
                <a:ea typeface="標楷體" panose="03000509000000000000" pitchFamily="65" charset="-120"/>
                <a:hlinkClick r:id="rId2"/>
              </a:rPr>
              <a:t>退休金</a:t>
            </a:r>
            <a:r>
              <a:rPr lang="zh-TW" sz="3200" b="1" strike="noStrike" spc="-1" dirty="0">
                <a:solidFill>
                  <a:srgbClr val="FF0000"/>
                </a:solidFill>
                <a:latin typeface="標楷體" panose="03000509000000000000" pitchFamily="65" charset="-120"/>
                <a:ea typeface="標楷體" panose="03000509000000000000" pitchFamily="65" charset="-120"/>
              </a:rPr>
              <a:t>採計標準逐年調至</a:t>
            </a:r>
            <a:r>
              <a:rPr lang="en-US" sz="3200" b="1" strike="noStrike" spc="-1" dirty="0">
                <a:solidFill>
                  <a:srgbClr val="FF0000"/>
                </a:solidFill>
                <a:latin typeface="標楷體" panose="03000509000000000000" pitchFamily="65" charset="-120"/>
                <a:ea typeface="標楷體" panose="03000509000000000000" pitchFamily="65" charset="-120"/>
              </a:rPr>
              <a:t>15</a:t>
            </a:r>
            <a:r>
              <a:rPr lang="zh-TW" sz="3200" b="1" strike="noStrike" spc="-1" dirty="0">
                <a:solidFill>
                  <a:srgbClr val="FF0000"/>
                </a:solidFill>
                <a:latin typeface="標楷體" panose="03000509000000000000" pitchFamily="65" charset="-120"/>
                <a:ea typeface="標楷體" panose="03000509000000000000" pitchFamily="65" charset="-120"/>
              </a:rPr>
              <a:t>年平均俸額。</a:t>
            </a:r>
            <a:endParaRPr lang="en-US" sz="3200" b="0" strike="noStrike" spc="-1" dirty="0">
              <a:latin typeface="標楷體" panose="03000509000000000000" pitchFamily="65" charset="-120"/>
              <a:ea typeface="標楷體" panose="03000509000000000000" pitchFamily="65" charset="-120"/>
            </a:endParaRPr>
          </a:p>
          <a:p>
            <a:pPr>
              <a:lnSpc>
                <a:spcPct val="100000"/>
              </a:lnSpc>
              <a:buNone/>
            </a:pPr>
            <a:r>
              <a:rPr lang="en-US" sz="3200" b="1" strike="noStrike" spc="-1" dirty="0">
                <a:solidFill>
                  <a:srgbClr val="FF0000"/>
                </a:solidFill>
                <a:latin typeface="標楷體" panose="03000509000000000000" pitchFamily="65" charset="-120"/>
                <a:ea typeface="標楷體" panose="03000509000000000000" pitchFamily="65" charset="-120"/>
              </a:rPr>
              <a:t>●</a:t>
            </a:r>
            <a:r>
              <a:rPr lang="zh-TW" sz="3200" b="1" strike="noStrike" spc="-1" dirty="0">
                <a:solidFill>
                  <a:srgbClr val="FF0000"/>
                </a:solidFill>
                <a:latin typeface="標楷體" panose="03000509000000000000" pitchFamily="65" charset="-120"/>
                <a:ea typeface="標楷體" panose="03000509000000000000" pitchFamily="65" charset="-120"/>
              </a:rPr>
              <a:t>五、最低保障金額（樓地板）為</a:t>
            </a:r>
            <a:r>
              <a:rPr lang="en-US" sz="3200" b="1" strike="noStrike" spc="-1" dirty="0">
                <a:solidFill>
                  <a:srgbClr val="FF0000"/>
                </a:solidFill>
                <a:latin typeface="標楷體" panose="03000509000000000000" pitchFamily="65" charset="-120"/>
                <a:ea typeface="標楷體" panose="03000509000000000000" pitchFamily="65" charset="-120"/>
              </a:rPr>
              <a:t>32160</a:t>
            </a:r>
            <a:r>
              <a:rPr lang="zh-TW" sz="3200" b="1" strike="noStrike" spc="-1" dirty="0">
                <a:solidFill>
                  <a:srgbClr val="FF0000"/>
                </a:solidFill>
                <a:latin typeface="標楷體" panose="03000509000000000000" pitchFamily="65" charset="-120"/>
                <a:ea typeface="標楷體" panose="03000509000000000000" pitchFamily="65" charset="-120"/>
              </a:rPr>
              <a:t>元。</a:t>
            </a:r>
            <a:endParaRPr lang="en-US" sz="3200" b="0" strike="noStrike" spc="-1" dirty="0">
              <a:latin typeface="標楷體" panose="03000509000000000000" pitchFamily="65" charset="-120"/>
              <a:ea typeface="標楷體" panose="03000509000000000000" pitchFamily="65" charset="-120"/>
            </a:endParaRPr>
          </a:p>
          <a:p>
            <a:pPr>
              <a:lnSpc>
                <a:spcPct val="100000"/>
              </a:lnSpc>
              <a:buNone/>
            </a:pPr>
            <a:r>
              <a:rPr lang="en-US" sz="3200" b="1" strike="noStrike" spc="-1" dirty="0">
                <a:solidFill>
                  <a:srgbClr val="FF0000"/>
                </a:solidFill>
                <a:latin typeface="標楷體" panose="03000509000000000000" pitchFamily="65" charset="-120"/>
                <a:ea typeface="標楷體" panose="03000509000000000000" pitchFamily="65" charset="-120"/>
              </a:rPr>
              <a:t>●</a:t>
            </a:r>
            <a:r>
              <a:rPr lang="zh-TW" sz="3200" b="1" strike="noStrike" spc="-1" dirty="0">
                <a:solidFill>
                  <a:srgbClr val="FF0000"/>
                </a:solidFill>
                <a:latin typeface="標楷體" panose="03000509000000000000" pitchFamily="65" charset="-120"/>
                <a:ea typeface="標楷體" panose="03000509000000000000" pitchFamily="65" charset="-120"/>
              </a:rPr>
              <a:t>六、育嬰留職停薪年資採計公務員的育嬰留職停薪期間的年資，可併計退休年資但前提是必須自負提撥費用。</a:t>
            </a:r>
            <a:endParaRPr lang="en-US" sz="3200" b="0" strike="noStrike" spc="-1" dirty="0">
              <a:latin typeface="標楷體" panose="03000509000000000000" pitchFamily="65" charset="-120"/>
              <a:ea typeface="標楷體" panose="03000509000000000000" pitchFamily="65" charset="-120"/>
            </a:endParaRPr>
          </a:p>
        </p:txBody>
      </p:sp>
    </p:spTree>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 name="PlaceHolder 1"/>
          <p:cNvSpPr>
            <a:spLocks noGrp="1"/>
          </p:cNvSpPr>
          <p:nvPr>
            <p:ph type="title"/>
          </p:nvPr>
        </p:nvSpPr>
        <p:spPr>
          <a:xfrm>
            <a:off x="301680" y="609480"/>
            <a:ext cx="8539920" cy="1142280"/>
          </a:xfrm>
          <a:prstGeom prst="rect">
            <a:avLst/>
          </a:prstGeom>
          <a:noFill/>
          <a:ln w="0">
            <a:noFill/>
          </a:ln>
        </p:spPr>
        <p:txBody>
          <a:bodyPr lIns="90000" tIns="45000" rIns="90000" bIns="45000" numCol="1" spcCol="0" anchor="ctr">
            <a:noAutofit/>
          </a:bodyPr>
          <a:lstStyle/>
          <a:p>
            <a:pPr algn="ctr">
              <a:lnSpc>
                <a:spcPct val="100000"/>
              </a:lnSpc>
              <a:buNone/>
            </a:pPr>
            <a:r>
              <a:rPr lang="zh-TW" sz="4000" b="1" strike="noStrike" spc="-1">
                <a:solidFill>
                  <a:srgbClr val="990000"/>
                </a:solidFill>
                <a:latin typeface="標楷體"/>
                <a:ea typeface="標楷體"/>
              </a:rPr>
              <a:t>【公務人員退休制度】</a:t>
            </a:r>
            <a:endParaRPr lang="en-US" sz="4000" b="0" strike="noStrike" spc="-1">
              <a:latin typeface="Arial"/>
            </a:endParaRPr>
          </a:p>
        </p:txBody>
      </p:sp>
      <p:sp>
        <p:nvSpPr>
          <p:cNvPr id="1066" name="PlaceHolder 2"/>
          <p:cNvSpPr>
            <a:spLocks noGrp="1"/>
          </p:cNvSpPr>
          <p:nvPr>
            <p:ph/>
          </p:nvPr>
        </p:nvSpPr>
        <p:spPr>
          <a:xfrm>
            <a:off x="301680" y="1557360"/>
            <a:ext cx="8539920" cy="4541040"/>
          </a:xfrm>
          <a:prstGeom prst="rect">
            <a:avLst/>
          </a:prstGeom>
          <a:noFill/>
          <a:ln w="0">
            <a:noFill/>
          </a:ln>
        </p:spPr>
        <p:txBody>
          <a:bodyPr lIns="90000" tIns="45000" rIns="90000" bIns="45000" numCol="1" spcCol="0" anchor="t">
            <a:noAutofit/>
          </a:bodyPr>
          <a:lstStyle/>
          <a:p>
            <a:pPr marL="343080" indent="-343080">
              <a:lnSpc>
                <a:spcPct val="100000"/>
              </a:lnSpc>
              <a:spcBef>
                <a:spcPts val="479"/>
              </a:spcBef>
              <a:buClr>
                <a:srgbClr val="DC5900"/>
              </a:buClr>
              <a:buSzPct val="75000"/>
              <a:buFont typeface="Wingdings" charset="2"/>
              <a:buChar char=""/>
            </a:pPr>
            <a:r>
              <a:rPr lang="zh-TW" sz="2400" b="1" strike="noStrike" spc="-1">
                <a:solidFill>
                  <a:srgbClr val="990000"/>
                </a:solidFill>
                <a:latin typeface="標楷體"/>
                <a:ea typeface="標楷體"/>
              </a:rPr>
              <a:t>公務人員有下列情形之一者，應准其自願退休：</a:t>
            </a:r>
            <a:r>
              <a:rPr lang="en-US" sz="2400" b="1" strike="noStrike" spc="-1">
                <a:solidFill>
                  <a:srgbClr val="990000"/>
                </a:solidFill>
                <a:latin typeface="標楷體"/>
                <a:ea typeface="標楷體"/>
              </a:rPr>
              <a:t>1.</a:t>
            </a:r>
            <a:r>
              <a:rPr lang="zh-TW" sz="2400" b="1" strike="noStrike" spc="-1">
                <a:solidFill>
                  <a:srgbClr val="990000"/>
                </a:solidFill>
                <a:latin typeface="標楷體"/>
                <a:ea typeface="標楷體"/>
              </a:rPr>
              <a:t>任職滿五年以上，年滿六十歲者。</a:t>
            </a:r>
            <a:r>
              <a:rPr lang="en-US" sz="2400" b="1" strike="noStrike" spc="-1">
                <a:solidFill>
                  <a:srgbClr val="990000"/>
                </a:solidFill>
                <a:latin typeface="標楷體"/>
                <a:ea typeface="標楷體"/>
              </a:rPr>
              <a:t>2.</a:t>
            </a:r>
            <a:r>
              <a:rPr lang="zh-TW" sz="2400" b="1" strike="noStrike" spc="-1">
                <a:solidFill>
                  <a:srgbClr val="990000"/>
                </a:solidFill>
                <a:latin typeface="標楷體"/>
                <a:ea typeface="標楷體"/>
              </a:rPr>
              <a:t>任職滿二十五年者。</a:t>
            </a:r>
            <a:endParaRPr lang="en-US" sz="2400" b="0" strike="noStrike" spc="-1">
              <a:latin typeface="Arial"/>
            </a:endParaRPr>
          </a:p>
          <a:p>
            <a:pPr marL="343080" indent="-343080">
              <a:lnSpc>
                <a:spcPct val="100000"/>
              </a:lnSpc>
              <a:spcBef>
                <a:spcPts val="479"/>
              </a:spcBef>
              <a:buClr>
                <a:srgbClr val="DC5900"/>
              </a:buClr>
              <a:buSzPct val="75000"/>
              <a:buFont typeface="Wingdings" charset="2"/>
              <a:buChar char=""/>
            </a:pPr>
            <a:r>
              <a:rPr lang="zh-TW" sz="2400" b="1" strike="noStrike" spc="-1">
                <a:solidFill>
                  <a:srgbClr val="990000"/>
                </a:solidFill>
                <a:latin typeface="標楷體"/>
                <a:ea typeface="標楷體"/>
              </a:rPr>
              <a:t>公務人員任職滿五年以上年滿六十五歲者，應予屆齡退休。</a:t>
            </a:r>
            <a:endParaRPr lang="en-US" sz="2400" b="0" strike="noStrike" spc="-1">
              <a:latin typeface="Arial"/>
            </a:endParaRPr>
          </a:p>
          <a:p>
            <a:pPr marL="343080" indent="-343080">
              <a:lnSpc>
                <a:spcPct val="100000"/>
              </a:lnSpc>
              <a:spcBef>
                <a:spcPts val="479"/>
              </a:spcBef>
              <a:buClr>
                <a:srgbClr val="DC5900"/>
              </a:buClr>
              <a:buSzPct val="75000"/>
              <a:buFont typeface="Wingdings" charset="2"/>
              <a:buChar char=""/>
            </a:pPr>
            <a:r>
              <a:rPr lang="zh-TW" sz="2400" b="1" strike="noStrike" spc="-1">
                <a:solidFill>
                  <a:srgbClr val="990000"/>
                </a:solidFill>
                <a:latin typeface="標楷體"/>
                <a:ea typeface="標楷體"/>
              </a:rPr>
              <a:t>如欲支</a:t>
            </a:r>
            <a:r>
              <a:rPr lang="en-US" sz="2400" b="1" strike="noStrike" spc="-1">
                <a:solidFill>
                  <a:srgbClr val="990000"/>
                </a:solidFill>
                <a:latin typeface="標楷體"/>
                <a:ea typeface="標楷體"/>
              </a:rPr>
              <a:t>(</a:t>
            </a:r>
            <a:r>
              <a:rPr lang="zh-TW" sz="2400" b="1" strike="noStrike" spc="-1">
                <a:solidFill>
                  <a:srgbClr val="990000"/>
                </a:solidFill>
                <a:latin typeface="標楷體"/>
                <a:ea typeface="標楷體"/>
              </a:rPr>
              <a:t>兼</a:t>
            </a:r>
            <a:r>
              <a:rPr lang="en-US" sz="2400" b="1" strike="noStrike" spc="-1">
                <a:solidFill>
                  <a:srgbClr val="990000"/>
                </a:solidFill>
                <a:latin typeface="標楷體"/>
                <a:ea typeface="標楷體"/>
              </a:rPr>
              <a:t>)</a:t>
            </a:r>
            <a:r>
              <a:rPr lang="zh-TW" sz="2400" b="1" u="sng" strike="noStrike" spc="-1">
                <a:solidFill>
                  <a:srgbClr val="990000"/>
                </a:solidFill>
                <a:uFillTx/>
                <a:latin typeface="標楷體"/>
                <a:ea typeface="標楷體"/>
              </a:rPr>
              <a:t>月退休金人員</a:t>
            </a:r>
            <a:r>
              <a:rPr lang="zh-TW" sz="2400" b="1" strike="noStrike" spc="-1">
                <a:solidFill>
                  <a:srgbClr val="990000"/>
                </a:solidFill>
                <a:latin typeface="標楷體"/>
                <a:ea typeface="標楷體"/>
              </a:rPr>
              <a:t>，需符合</a:t>
            </a:r>
            <a:r>
              <a:rPr lang="en-US" sz="2400" b="1" strike="noStrike" spc="-1">
                <a:solidFill>
                  <a:srgbClr val="990000"/>
                </a:solidFill>
                <a:latin typeface="標楷體"/>
                <a:ea typeface="標楷體"/>
              </a:rPr>
              <a:t>85</a:t>
            </a:r>
            <a:r>
              <a:rPr lang="zh-TW" sz="2400" b="1" strike="noStrike" spc="-1">
                <a:solidFill>
                  <a:srgbClr val="990000"/>
                </a:solidFill>
                <a:latin typeface="標楷體"/>
                <a:ea typeface="標楷體"/>
              </a:rPr>
              <a:t>制，即年齡加年資需達</a:t>
            </a:r>
            <a:r>
              <a:rPr lang="en-US" sz="2400" b="1" strike="noStrike" spc="-1">
                <a:solidFill>
                  <a:srgbClr val="990000"/>
                </a:solidFill>
                <a:latin typeface="標楷體"/>
                <a:ea typeface="標楷體"/>
              </a:rPr>
              <a:t>85</a:t>
            </a:r>
            <a:r>
              <a:rPr lang="zh-TW" sz="2400" b="1" strike="noStrike" spc="-1">
                <a:solidFill>
                  <a:srgbClr val="990000"/>
                </a:solidFill>
                <a:latin typeface="標楷體"/>
                <a:ea typeface="標楷體"/>
              </a:rPr>
              <a:t>，自</a:t>
            </a:r>
            <a:r>
              <a:rPr lang="en-US" sz="2400" b="1" strike="noStrike" spc="-1">
                <a:solidFill>
                  <a:srgbClr val="990000"/>
                </a:solidFill>
                <a:latin typeface="標楷體"/>
                <a:ea typeface="標楷體"/>
              </a:rPr>
              <a:t>100</a:t>
            </a:r>
            <a:r>
              <a:rPr lang="zh-TW" sz="2400" b="1" strike="noStrike" spc="-1">
                <a:solidFill>
                  <a:srgbClr val="990000"/>
                </a:solidFill>
                <a:latin typeface="標楷體"/>
                <a:ea typeface="標楷體"/>
              </a:rPr>
              <a:t>年實施起計有</a:t>
            </a:r>
            <a:r>
              <a:rPr lang="en-US" sz="2400" b="1" strike="noStrike" spc="-1">
                <a:solidFill>
                  <a:srgbClr val="990000"/>
                </a:solidFill>
                <a:latin typeface="標楷體"/>
                <a:ea typeface="標楷體"/>
              </a:rPr>
              <a:t>10</a:t>
            </a:r>
            <a:r>
              <a:rPr lang="zh-TW" sz="2400" b="1" strike="noStrike" spc="-1">
                <a:solidFill>
                  <a:srgbClr val="990000"/>
                </a:solidFill>
                <a:latin typeface="標楷體"/>
                <a:ea typeface="標楷體"/>
              </a:rPr>
              <a:t>年緩衝期。</a:t>
            </a:r>
            <a:r>
              <a:rPr lang="en-US" sz="2200" b="1" strike="noStrike" spc="-1">
                <a:solidFill>
                  <a:srgbClr val="990000"/>
                </a:solidFill>
                <a:latin typeface="標楷體"/>
                <a:ea typeface="標楷體"/>
              </a:rPr>
              <a:t>(100→75</a:t>
            </a:r>
            <a:r>
              <a:rPr lang="zh-TW" sz="2200" b="1" strike="noStrike" spc="-1">
                <a:solidFill>
                  <a:srgbClr val="990000"/>
                </a:solidFill>
                <a:latin typeface="標楷體"/>
                <a:ea typeface="標楷體"/>
              </a:rPr>
              <a:t>、</a:t>
            </a:r>
            <a:r>
              <a:rPr lang="en-US" sz="2200" b="1" strike="noStrike" spc="-1">
                <a:solidFill>
                  <a:srgbClr val="990000"/>
                </a:solidFill>
                <a:latin typeface="標楷體"/>
                <a:ea typeface="標楷體"/>
              </a:rPr>
              <a:t>101→76...)</a:t>
            </a:r>
            <a:endParaRPr lang="en-US" sz="2200" b="0" strike="noStrike" spc="-1">
              <a:latin typeface="Arial"/>
            </a:endParaRPr>
          </a:p>
          <a:p>
            <a:pPr marL="343080" indent="-343080">
              <a:lnSpc>
                <a:spcPct val="100000"/>
              </a:lnSpc>
              <a:spcBef>
                <a:spcPts val="479"/>
              </a:spcBef>
              <a:buClr>
                <a:srgbClr val="DC5900"/>
              </a:buClr>
              <a:buSzPct val="75000"/>
              <a:buFont typeface="Wingdings" charset="2"/>
              <a:buChar char=""/>
            </a:pPr>
            <a:r>
              <a:rPr lang="zh-TW" sz="2400" b="1" strike="noStrike" spc="-1">
                <a:solidFill>
                  <a:srgbClr val="990000"/>
                </a:solidFill>
                <a:latin typeface="標楷體"/>
                <a:ea typeface="標楷體"/>
              </a:rPr>
              <a:t>支領月退休金人員依年資計算其所得替代率，以現職待遇計算退休後應支領全部月退休金金額。如</a:t>
            </a:r>
            <a:r>
              <a:rPr lang="en-US" sz="2400" b="1" strike="noStrike" spc="-1">
                <a:solidFill>
                  <a:srgbClr val="990000"/>
                </a:solidFill>
                <a:latin typeface="標楷體"/>
                <a:ea typeface="標楷體"/>
              </a:rPr>
              <a:t>B</a:t>
            </a:r>
            <a:r>
              <a:rPr lang="zh-TW" sz="2400" b="1" strike="noStrike" spc="-1">
                <a:solidFill>
                  <a:srgbClr val="990000"/>
                </a:solidFill>
                <a:latin typeface="標楷體"/>
                <a:ea typeface="標楷體"/>
              </a:rPr>
              <a:t>君所得替代率</a:t>
            </a:r>
            <a:r>
              <a:rPr lang="en-US" sz="2400" b="1" strike="noStrike" spc="-1">
                <a:solidFill>
                  <a:srgbClr val="990000"/>
                </a:solidFill>
                <a:latin typeface="標楷體"/>
                <a:ea typeface="標楷體"/>
              </a:rPr>
              <a:t>80%</a:t>
            </a:r>
            <a:r>
              <a:rPr lang="zh-TW" sz="2400" b="1" strike="noStrike" spc="-1">
                <a:solidFill>
                  <a:srgbClr val="990000"/>
                </a:solidFill>
                <a:latin typeface="標楷體"/>
                <a:ea typeface="標楷體"/>
              </a:rPr>
              <a:t>，現職待遇</a:t>
            </a:r>
            <a:r>
              <a:rPr lang="en-US" sz="2400" b="1" strike="noStrike" spc="-1">
                <a:solidFill>
                  <a:srgbClr val="990000"/>
                </a:solidFill>
                <a:latin typeface="標楷體"/>
                <a:ea typeface="標楷體"/>
              </a:rPr>
              <a:t>60000</a:t>
            </a:r>
            <a:r>
              <a:rPr lang="zh-TW" sz="2400" b="1" strike="noStrike" spc="-1">
                <a:solidFill>
                  <a:srgbClr val="990000"/>
                </a:solidFill>
                <a:latin typeface="標楷體"/>
                <a:ea typeface="標楷體"/>
              </a:rPr>
              <a:t>元，即退休後應領</a:t>
            </a:r>
            <a:r>
              <a:rPr lang="en-US" sz="2400" b="1" strike="noStrike" spc="-1">
                <a:solidFill>
                  <a:srgbClr val="990000"/>
                </a:solidFill>
                <a:latin typeface="標楷體"/>
                <a:ea typeface="標楷體"/>
              </a:rPr>
              <a:t>48000</a:t>
            </a:r>
            <a:r>
              <a:rPr lang="zh-TW" sz="2400" b="1" strike="noStrike" spc="-1">
                <a:solidFill>
                  <a:srgbClr val="990000"/>
                </a:solidFill>
                <a:latin typeface="標楷體"/>
                <a:ea typeface="標楷體"/>
              </a:rPr>
              <a:t>元。</a:t>
            </a:r>
            <a:r>
              <a:rPr lang="en-US" sz="2400" b="1" strike="noStrike" spc="-1">
                <a:solidFill>
                  <a:srgbClr val="990000"/>
                </a:solidFill>
                <a:latin typeface="標楷體"/>
                <a:ea typeface="標楷體"/>
              </a:rPr>
              <a:t>B</a:t>
            </a:r>
            <a:r>
              <a:rPr lang="zh-TW" sz="2400" b="1" strike="noStrike" spc="-1">
                <a:solidFill>
                  <a:srgbClr val="990000"/>
                </a:solidFill>
                <a:latin typeface="標楷體"/>
                <a:ea typeface="標楷體"/>
              </a:rPr>
              <a:t>君每月月退休金總額為：舊制月退休金</a:t>
            </a:r>
            <a:r>
              <a:rPr lang="en-US" sz="2400" b="1" strike="noStrike" spc="-1">
                <a:solidFill>
                  <a:srgbClr val="990000"/>
                </a:solidFill>
                <a:latin typeface="標楷體"/>
                <a:ea typeface="標楷體"/>
              </a:rPr>
              <a:t>+</a:t>
            </a:r>
            <a:r>
              <a:rPr lang="zh-TW" sz="2400" b="1" strike="noStrike" spc="-1">
                <a:solidFill>
                  <a:srgbClr val="990000"/>
                </a:solidFill>
                <a:latin typeface="標楷體"/>
                <a:ea typeface="標楷體"/>
              </a:rPr>
              <a:t>新制月退休金</a:t>
            </a:r>
            <a:r>
              <a:rPr lang="en-US" sz="2400" b="1" strike="noStrike" spc="-1">
                <a:solidFill>
                  <a:srgbClr val="990000"/>
                </a:solidFill>
                <a:latin typeface="標楷體"/>
                <a:ea typeface="標楷體"/>
              </a:rPr>
              <a:t>+</a:t>
            </a:r>
            <a:r>
              <a:rPr lang="zh-TW" sz="2400" b="1" strike="noStrike" spc="-1">
                <a:solidFill>
                  <a:srgbClr val="990000"/>
                </a:solidFill>
                <a:latin typeface="標楷體"/>
                <a:ea typeface="標楷體"/>
              </a:rPr>
              <a:t>公保養老給付</a:t>
            </a:r>
            <a:r>
              <a:rPr lang="en-US" sz="2400" b="1" strike="noStrike" spc="-1">
                <a:solidFill>
                  <a:srgbClr val="990000"/>
                </a:solidFill>
                <a:latin typeface="標楷體"/>
                <a:ea typeface="標楷體"/>
              </a:rPr>
              <a:t>18%</a:t>
            </a:r>
            <a:r>
              <a:rPr lang="zh-TW" sz="2400" b="1" strike="noStrike" spc="-1">
                <a:solidFill>
                  <a:srgbClr val="990000"/>
                </a:solidFill>
                <a:latin typeface="標楷體"/>
                <a:ea typeface="標楷體"/>
              </a:rPr>
              <a:t>每月利息</a:t>
            </a:r>
            <a:r>
              <a:rPr lang="en-US" sz="2400" b="1" strike="noStrike" spc="-1">
                <a:solidFill>
                  <a:srgbClr val="990000"/>
                </a:solidFill>
                <a:latin typeface="標楷體"/>
                <a:ea typeface="標楷體"/>
              </a:rPr>
              <a:t>=48000</a:t>
            </a:r>
            <a:r>
              <a:rPr lang="zh-TW" sz="2400" b="1" strike="noStrike" spc="-1">
                <a:solidFill>
                  <a:srgbClr val="990000"/>
                </a:solidFill>
                <a:latin typeface="標楷體"/>
                <a:ea typeface="標楷體"/>
              </a:rPr>
              <a:t>元。</a:t>
            </a:r>
            <a:endParaRPr lang="en-US" sz="2400" b="0" strike="noStrike" spc="-1">
              <a:latin typeface="Arial"/>
            </a:endParaRPr>
          </a:p>
          <a:p>
            <a:pPr marL="343080" indent="-343080">
              <a:lnSpc>
                <a:spcPct val="100000"/>
              </a:lnSpc>
              <a:spcBef>
                <a:spcPts val="479"/>
              </a:spcBef>
              <a:buClr>
                <a:srgbClr val="DC5900"/>
              </a:buClr>
              <a:buSzPct val="75000"/>
              <a:buFont typeface="Wingdings" charset="2"/>
              <a:buChar char=""/>
            </a:pPr>
            <a:r>
              <a:rPr lang="zh-TW" sz="2400" b="1" strike="noStrike" spc="-1">
                <a:solidFill>
                  <a:srgbClr val="990000"/>
                </a:solidFill>
                <a:latin typeface="標楷體"/>
                <a:ea typeface="標楷體"/>
              </a:rPr>
              <a:t>具補償金請領資格人員，得申請一次補償金或月補償金。</a:t>
            </a:r>
            <a:endParaRPr lang="en-US" sz="2400" b="0" strike="noStrike" spc="-1">
              <a:latin typeface="Arial"/>
            </a:endParaRPr>
          </a:p>
        </p:txBody>
      </p:sp>
    </p:spTree>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 name="PlaceHolder 1"/>
          <p:cNvSpPr>
            <a:spLocks noGrp="1"/>
          </p:cNvSpPr>
          <p:nvPr>
            <p:ph type="title"/>
          </p:nvPr>
        </p:nvSpPr>
        <p:spPr>
          <a:xfrm>
            <a:off x="301680" y="609480"/>
            <a:ext cx="8539920" cy="1142280"/>
          </a:xfrm>
          <a:prstGeom prst="rect">
            <a:avLst/>
          </a:prstGeom>
          <a:noFill/>
          <a:ln w="0">
            <a:noFill/>
          </a:ln>
        </p:spPr>
        <p:txBody>
          <a:bodyPr lIns="90000" tIns="45000" rIns="90000" bIns="45000" numCol="1" spcCol="0" anchor="ctr">
            <a:noAutofit/>
          </a:bodyPr>
          <a:lstStyle/>
          <a:p>
            <a:pPr algn="ctr">
              <a:lnSpc>
                <a:spcPct val="100000"/>
              </a:lnSpc>
              <a:buNone/>
            </a:pPr>
            <a:r>
              <a:rPr lang="zh-TW" sz="4000" b="1" strike="noStrike" spc="-1">
                <a:solidFill>
                  <a:srgbClr val="990000"/>
                </a:solidFill>
                <a:latin typeface="標楷體"/>
                <a:ea typeface="標楷體"/>
              </a:rPr>
              <a:t>【離島公務人員】</a:t>
            </a:r>
            <a:endParaRPr lang="en-US" sz="4000" b="0" strike="noStrike" spc="-1">
              <a:latin typeface="Arial"/>
            </a:endParaRPr>
          </a:p>
        </p:txBody>
      </p:sp>
      <p:sp>
        <p:nvSpPr>
          <p:cNvPr id="1068" name="PlaceHolder 2"/>
          <p:cNvSpPr>
            <a:spLocks noGrp="1"/>
          </p:cNvSpPr>
          <p:nvPr>
            <p:ph/>
          </p:nvPr>
        </p:nvSpPr>
        <p:spPr>
          <a:xfrm>
            <a:off x="301680" y="1557360"/>
            <a:ext cx="8539920" cy="4541040"/>
          </a:xfrm>
          <a:prstGeom prst="rect">
            <a:avLst/>
          </a:prstGeom>
          <a:noFill/>
          <a:ln w="0">
            <a:noFill/>
          </a:ln>
        </p:spPr>
        <p:txBody>
          <a:bodyPr lIns="90000" tIns="45000" rIns="90000" bIns="45000" numCol="1" spcCol="0" anchor="t">
            <a:noAutofit/>
          </a:bodyPr>
          <a:lstStyle/>
          <a:p>
            <a:pPr marL="343080" indent="-343080">
              <a:lnSpc>
                <a:spcPct val="100000"/>
              </a:lnSpc>
              <a:spcBef>
                <a:spcPts val="561"/>
              </a:spcBef>
              <a:buClr>
                <a:srgbClr val="DC5900"/>
              </a:buClr>
              <a:buSzPct val="75000"/>
              <a:buFont typeface="Wingdings" charset="2"/>
              <a:buChar char=""/>
            </a:pPr>
            <a:r>
              <a:rPr lang="zh-TW" sz="2800" b="1" strike="noStrike" spc="-1">
                <a:solidFill>
                  <a:srgbClr val="990000"/>
                </a:solidFill>
                <a:latin typeface="標楷體"/>
                <a:ea typeface="標楷體"/>
              </a:rPr>
              <a:t>職務列等</a:t>
            </a:r>
            <a:r>
              <a:rPr lang="en-US" sz="2800" b="1" strike="noStrike" spc="-1">
                <a:solidFill>
                  <a:srgbClr val="990000"/>
                </a:solidFill>
                <a:latin typeface="標楷體"/>
                <a:ea typeface="標楷體"/>
              </a:rPr>
              <a:t>(</a:t>
            </a:r>
            <a:r>
              <a:rPr lang="zh-TW" sz="2800" b="1" strike="noStrike" spc="-1">
                <a:solidFill>
                  <a:srgbClr val="990000"/>
                </a:solidFill>
                <a:latin typeface="標楷體"/>
                <a:ea typeface="標楷體"/>
              </a:rPr>
              <a:t>副首長簡任</a:t>
            </a:r>
            <a:r>
              <a:rPr lang="en-US" sz="2800" b="1" strike="noStrike" spc="-1">
                <a:solidFill>
                  <a:srgbClr val="990000"/>
                </a:solidFill>
                <a:latin typeface="標楷體"/>
                <a:ea typeface="標楷體"/>
              </a:rPr>
              <a:t>)</a:t>
            </a:r>
            <a:endParaRPr lang="en-US" sz="2800" b="0" strike="noStrike" spc="-1">
              <a:latin typeface="Arial"/>
            </a:endParaRPr>
          </a:p>
          <a:p>
            <a:pPr marL="343080" indent="-343080">
              <a:lnSpc>
                <a:spcPct val="100000"/>
              </a:lnSpc>
              <a:spcBef>
                <a:spcPts val="561"/>
              </a:spcBef>
              <a:buClr>
                <a:srgbClr val="DC5900"/>
              </a:buClr>
              <a:buSzPct val="75000"/>
              <a:buFont typeface="Wingdings" charset="2"/>
              <a:buChar char=""/>
            </a:pPr>
            <a:r>
              <a:rPr lang="zh-TW" sz="2800" b="1" strike="noStrike" spc="-1">
                <a:solidFill>
                  <a:srgbClr val="990000"/>
                </a:solidFill>
                <a:latin typeface="標楷體"/>
                <a:ea typeface="標楷體"/>
              </a:rPr>
              <a:t>升遷管道</a:t>
            </a:r>
            <a:r>
              <a:rPr lang="en-US" sz="2800" b="1" strike="noStrike" spc="-1">
                <a:solidFill>
                  <a:srgbClr val="990000"/>
                </a:solidFill>
                <a:latin typeface="標楷體"/>
                <a:ea typeface="標楷體"/>
              </a:rPr>
              <a:t>(</a:t>
            </a:r>
            <a:r>
              <a:rPr lang="zh-TW" sz="2800" b="1" strike="noStrike" spc="-1">
                <a:solidFill>
                  <a:srgbClr val="990000"/>
                </a:solidFill>
                <a:latin typeface="標楷體"/>
                <a:ea typeface="標楷體"/>
              </a:rPr>
              <a:t>內升外補</a:t>
            </a:r>
            <a:r>
              <a:rPr lang="en-US" sz="2800" b="1" strike="noStrike" spc="-1">
                <a:solidFill>
                  <a:srgbClr val="990000"/>
                </a:solidFill>
                <a:latin typeface="標楷體"/>
                <a:ea typeface="標楷體"/>
              </a:rPr>
              <a:t>)(</a:t>
            </a:r>
            <a:r>
              <a:rPr lang="zh-TW" sz="2800" b="1" strike="noStrike" spc="-1">
                <a:solidFill>
                  <a:srgbClr val="990000"/>
                </a:solidFill>
                <a:latin typeface="標楷體"/>
                <a:ea typeface="標楷體"/>
              </a:rPr>
              <a:t>年改延退衝擊</a:t>
            </a:r>
            <a:r>
              <a:rPr lang="en-US" sz="2800" b="1" strike="noStrike" spc="-1">
                <a:solidFill>
                  <a:srgbClr val="990000"/>
                </a:solidFill>
                <a:latin typeface="標楷體"/>
                <a:ea typeface="標楷體"/>
              </a:rPr>
              <a:t>)</a:t>
            </a:r>
            <a:endParaRPr lang="en-US" sz="2800" b="0" strike="noStrike" spc="-1">
              <a:latin typeface="Arial"/>
            </a:endParaRPr>
          </a:p>
          <a:p>
            <a:pPr marL="343080" indent="-343080">
              <a:lnSpc>
                <a:spcPct val="100000"/>
              </a:lnSpc>
              <a:spcBef>
                <a:spcPts val="561"/>
              </a:spcBef>
              <a:buClr>
                <a:srgbClr val="DC5900"/>
              </a:buClr>
              <a:buSzPct val="75000"/>
              <a:buFont typeface="Wingdings" charset="2"/>
              <a:buChar char=""/>
            </a:pPr>
            <a:r>
              <a:rPr lang="zh-TW" sz="2800" b="1" strike="noStrike" spc="-1">
                <a:solidFill>
                  <a:srgbClr val="990000"/>
                </a:solidFill>
                <a:latin typeface="標楷體"/>
                <a:ea typeface="標楷體"/>
              </a:rPr>
              <a:t>地方特考與高普考</a:t>
            </a:r>
            <a:r>
              <a:rPr lang="en-US" sz="2800" b="1" strike="noStrike" spc="-1">
                <a:solidFill>
                  <a:srgbClr val="990000"/>
                </a:solidFill>
                <a:latin typeface="標楷體"/>
                <a:ea typeface="標楷體"/>
              </a:rPr>
              <a:t>(</a:t>
            </a:r>
            <a:r>
              <a:rPr lang="zh-TW" sz="2800" b="1" strike="noStrike" spc="-1">
                <a:solidFill>
                  <a:srgbClr val="990000"/>
                </a:solidFill>
                <a:latin typeface="標楷體"/>
                <a:ea typeface="標楷體"/>
              </a:rPr>
              <a:t>服務年限及考試資訊</a:t>
            </a:r>
            <a:r>
              <a:rPr lang="en-US" sz="2800" b="1" strike="noStrike" spc="-1">
                <a:solidFill>
                  <a:srgbClr val="990000"/>
                </a:solidFill>
                <a:latin typeface="標楷體"/>
                <a:ea typeface="標楷體"/>
              </a:rPr>
              <a:t>)</a:t>
            </a:r>
            <a:endParaRPr lang="en-US" sz="2800" b="0" strike="noStrike" spc="-1">
              <a:latin typeface="Arial"/>
            </a:endParaRPr>
          </a:p>
          <a:p>
            <a:pPr marL="343080" indent="-343080">
              <a:lnSpc>
                <a:spcPct val="100000"/>
              </a:lnSpc>
              <a:spcBef>
                <a:spcPts val="561"/>
              </a:spcBef>
              <a:buClr>
                <a:srgbClr val="DC5900"/>
              </a:buClr>
              <a:buSzPct val="75000"/>
              <a:buFont typeface="Wingdings" charset="2"/>
              <a:buChar char=""/>
            </a:pPr>
            <a:r>
              <a:rPr lang="zh-TW" sz="2800" b="1" strike="noStrike" spc="-1">
                <a:solidFill>
                  <a:srgbClr val="990000"/>
                </a:solidFill>
                <a:latin typeface="標楷體"/>
                <a:ea typeface="標楷體"/>
              </a:rPr>
              <a:t>地域加給及年資加成</a:t>
            </a:r>
            <a:endParaRPr lang="en-US" sz="2800" b="0" strike="noStrike" spc="-1">
              <a:latin typeface="Arial"/>
            </a:endParaRPr>
          </a:p>
          <a:p>
            <a:pPr marL="343080" indent="-343080">
              <a:lnSpc>
                <a:spcPct val="100000"/>
              </a:lnSpc>
              <a:spcBef>
                <a:spcPts val="561"/>
              </a:spcBef>
              <a:buClr>
                <a:srgbClr val="DC5900"/>
              </a:buClr>
              <a:buSzPct val="75000"/>
              <a:buFont typeface="Wingdings" charset="2"/>
              <a:buChar char=""/>
            </a:pPr>
            <a:r>
              <a:rPr lang="zh-TW" sz="2800" b="1" strike="noStrike" spc="-1">
                <a:solidFill>
                  <a:srgbClr val="990000"/>
                </a:solidFill>
                <a:latin typeface="標楷體"/>
                <a:ea typeface="標楷體"/>
              </a:rPr>
              <a:t>臨時人員</a:t>
            </a:r>
            <a:r>
              <a:rPr lang="en-US" sz="2800" b="1" strike="noStrike" spc="-1">
                <a:solidFill>
                  <a:srgbClr val="990000"/>
                </a:solidFill>
                <a:latin typeface="標楷體"/>
                <a:ea typeface="標楷體"/>
              </a:rPr>
              <a:t>(</a:t>
            </a:r>
            <a:r>
              <a:rPr lang="zh-TW" sz="2800" b="1" strike="noStrike" spc="-1">
                <a:solidFill>
                  <a:srgbClr val="990000"/>
                </a:solidFill>
                <a:latin typeface="標楷體"/>
                <a:ea typeface="標楷體"/>
              </a:rPr>
              <a:t>約聘僱、約用人員</a:t>
            </a:r>
            <a:r>
              <a:rPr lang="en-US" sz="2800" b="1" strike="noStrike" spc="-1">
                <a:solidFill>
                  <a:srgbClr val="990000"/>
                </a:solidFill>
                <a:latin typeface="標楷體"/>
                <a:ea typeface="標楷體"/>
              </a:rPr>
              <a:t>)</a:t>
            </a:r>
            <a:r>
              <a:rPr lang="zh-TW" sz="2800" b="1" strike="noStrike" spc="-1">
                <a:solidFill>
                  <a:srgbClr val="990000"/>
                </a:solidFill>
                <a:latin typeface="標楷體"/>
                <a:ea typeface="標楷體"/>
              </a:rPr>
              <a:t>：休假、加班費、退休金、聘期契約等差異、聘僱勞退金</a:t>
            </a:r>
            <a:endParaRPr lang="en-US" sz="2800" b="0" strike="noStrike" spc="-1">
              <a:latin typeface="Arial"/>
            </a:endParaRPr>
          </a:p>
          <a:p>
            <a:pPr marL="343080" indent="-343080">
              <a:lnSpc>
                <a:spcPct val="100000"/>
              </a:lnSpc>
              <a:spcBef>
                <a:spcPts val="561"/>
              </a:spcBef>
              <a:buClr>
                <a:srgbClr val="DC5900"/>
              </a:buClr>
              <a:buSzPct val="75000"/>
              <a:buFont typeface="Wingdings" charset="2"/>
              <a:buChar char=""/>
            </a:pPr>
            <a:r>
              <a:rPr lang="zh-TW" sz="2800" b="1" strike="noStrike" spc="-1">
                <a:solidFill>
                  <a:srgbClr val="990000"/>
                </a:solidFill>
                <a:latin typeface="標楷體"/>
                <a:ea typeface="標楷體"/>
              </a:rPr>
              <a:t>兼職兼差觸法與處罰</a:t>
            </a:r>
            <a:endParaRPr lang="en-US" sz="2800" b="0" strike="noStrike" spc="-1">
              <a:latin typeface="Arial"/>
            </a:endParaRPr>
          </a:p>
          <a:p>
            <a:pPr marL="343080" indent="-343080">
              <a:lnSpc>
                <a:spcPct val="100000"/>
              </a:lnSpc>
              <a:spcBef>
                <a:spcPts val="561"/>
              </a:spcBef>
              <a:buClr>
                <a:srgbClr val="DC5900"/>
              </a:buClr>
              <a:buSzPct val="75000"/>
              <a:buFont typeface="Wingdings" charset="2"/>
              <a:buChar char=""/>
            </a:pPr>
            <a:r>
              <a:rPr lang="zh-TW" sz="2800" b="1" strike="noStrike" spc="-1">
                <a:solidFill>
                  <a:srgbClr val="990000"/>
                </a:solidFill>
                <a:latin typeface="標楷體"/>
                <a:ea typeface="標楷體"/>
              </a:rPr>
              <a:t>考績法修正</a:t>
            </a:r>
            <a:endParaRPr lang="en-US" sz="2800" b="0" strike="noStrike" spc="-1">
              <a:latin typeface="Arial"/>
            </a:endParaRPr>
          </a:p>
          <a:p>
            <a:pPr marL="343080" indent="-343080">
              <a:lnSpc>
                <a:spcPct val="100000"/>
              </a:lnSpc>
              <a:spcBef>
                <a:spcPts val="561"/>
              </a:spcBef>
              <a:buClr>
                <a:srgbClr val="DC5900"/>
              </a:buClr>
              <a:buSzPct val="75000"/>
              <a:buFont typeface="Wingdings" charset="2"/>
              <a:buChar char=""/>
            </a:pPr>
            <a:r>
              <a:rPr lang="zh-TW" sz="2800" b="1" strike="noStrike" spc="-1">
                <a:solidFill>
                  <a:srgbClr val="990000"/>
                </a:solidFill>
                <a:latin typeface="標楷體"/>
                <a:ea typeface="標楷體"/>
              </a:rPr>
              <a:t>公差公假公出之差異</a:t>
            </a:r>
            <a:endParaRPr lang="en-US" sz="2800" b="0" strike="noStrike" spc="-1">
              <a:latin typeface="Arial"/>
            </a:endParaRPr>
          </a:p>
          <a:p>
            <a:pPr>
              <a:lnSpc>
                <a:spcPct val="100000"/>
              </a:lnSpc>
              <a:spcBef>
                <a:spcPts val="479"/>
              </a:spcBef>
              <a:buNone/>
            </a:pPr>
            <a:endParaRPr lang="en-US" sz="2800" b="0" strike="noStrike" spc="-1">
              <a:latin typeface="Arial"/>
            </a:endParaRPr>
          </a:p>
          <a:p>
            <a:pPr>
              <a:lnSpc>
                <a:spcPct val="100000"/>
              </a:lnSpc>
              <a:spcBef>
                <a:spcPts val="479"/>
              </a:spcBef>
              <a:buNone/>
            </a:pPr>
            <a:endParaRPr lang="en-US" sz="2800" b="0" strike="noStrike" spc="-1">
              <a:latin typeface="Arial"/>
            </a:endParaRPr>
          </a:p>
          <a:p>
            <a:pPr>
              <a:lnSpc>
                <a:spcPct val="100000"/>
              </a:lnSpc>
              <a:spcBef>
                <a:spcPts val="479"/>
              </a:spcBef>
              <a:buNone/>
            </a:pPr>
            <a:endParaRPr lang="en-US" sz="2800" b="0" strike="noStrike" spc="-1">
              <a:latin typeface="Arial"/>
            </a:endParaRPr>
          </a:p>
          <a:p>
            <a:pPr>
              <a:lnSpc>
                <a:spcPct val="100000"/>
              </a:lnSpc>
              <a:spcBef>
                <a:spcPts val="479"/>
              </a:spcBef>
              <a:buNone/>
            </a:pPr>
            <a:endParaRPr lang="en-US" sz="2800" b="0" strike="noStrike" spc="-1">
              <a:latin typeface="Arial"/>
            </a:endParaRPr>
          </a:p>
          <a:p>
            <a:pPr>
              <a:lnSpc>
                <a:spcPct val="100000"/>
              </a:lnSpc>
              <a:spcBef>
                <a:spcPts val="479"/>
              </a:spcBef>
              <a:buNone/>
            </a:pPr>
            <a:endParaRPr lang="en-US" sz="2800" b="0" strike="noStrike" spc="-1">
              <a:latin typeface="Arial"/>
            </a:endParaRPr>
          </a:p>
        </p:txBody>
      </p:sp>
    </p:spTree>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 </a:t>
            </a:r>
            <a:endParaRPr lang="zh-TW" altLang="en-US" dirty="0"/>
          </a:p>
        </p:txBody>
      </p:sp>
      <p:sp>
        <p:nvSpPr>
          <p:cNvPr id="3" name="副標題 2"/>
          <p:cNvSpPr>
            <a:spLocks noGrp="1"/>
          </p:cNvSpPr>
          <p:nvPr>
            <p:ph type="subTitle"/>
          </p:nvPr>
        </p:nvSpPr>
        <p:spPr/>
        <p:txBody>
          <a:bodyPr/>
          <a:lstStyle/>
          <a:p>
            <a:r>
              <a:rPr lang="zh-TW" altLang="en-US" dirty="0" smtClean="0"/>
              <a:t> </a:t>
            </a:r>
            <a:endParaRPr lang="zh-TW" altLang="en-US" dirty="0"/>
          </a:p>
        </p:txBody>
      </p:sp>
      <p:grpSp>
        <p:nvGrpSpPr>
          <p:cNvPr id="4" name="群組 3"/>
          <p:cNvGrpSpPr/>
          <p:nvPr/>
        </p:nvGrpSpPr>
        <p:grpSpPr>
          <a:xfrm>
            <a:off x="131886" y="692834"/>
            <a:ext cx="8862646" cy="5409027"/>
            <a:chOff x="557280" y="772920"/>
            <a:chExt cx="11032200" cy="4434840"/>
          </a:xfrm>
        </p:grpSpPr>
        <p:sp>
          <p:nvSpPr>
            <p:cNvPr id="5" name="橢圓 4"/>
            <p:cNvSpPr/>
            <p:nvPr/>
          </p:nvSpPr>
          <p:spPr>
            <a:xfrm>
              <a:off x="621720" y="772920"/>
              <a:ext cx="2962080" cy="170532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501"/>
                </a:lnSpc>
                <a:buNone/>
              </a:pPr>
              <a:r>
                <a:rPr lang="zh-TW" sz="3000" b="1" strike="noStrike" spc="-1">
                  <a:solidFill>
                    <a:srgbClr val="000000"/>
                  </a:solidFill>
                  <a:latin typeface="標楷體"/>
                  <a:ea typeface="標楷體"/>
                </a:rPr>
                <a:t>基層公務人才留任困難</a:t>
              </a:r>
              <a:endParaRPr lang="en-US" sz="3000" b="0" strike="noStrike" spc="-1">
                <a:latin typeface="Arial"/>
              </a:endParaRPr>
            </a:p>
          </p:txBody>
        </p:sp>
        <p:sp>
          <p:nvSpPr>
            <p:cNvPr id="6" name="橢圓 5"/>
            <p:cNvSpPr/>
            <p:nvPr/>
          </p:nvSpPr>
          <p:spPr>
            <a:xfrm>
              <a:off x="557280" y="3367080"/>
              <a:ext cx="2962080" cy="184068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501"/>
                </a:lnSpc>
                <a:buNone/>
              </a:pPr>
              <a:r>
                <a:rPr lang="zh-TW" sz="3000" b="1" strike="noStrike" spc="-1" dirty="0">
                  <a:solidFill>
                    <a:srgbClr val="000000"/>
                  </a:solidFill>
                  <a:latin typeface="標楷體"/>
                  <a:ea typeface="標楷體"/>
                </a:rPr>
                <a:t>人才考選</a:t>
              </a:r>
              <a:endParaRPr lang="en-US" sz="3000" b="0" strike="noStrike" spc="-1" dirty="0">
                <a:latin typeface="Arial"/>
              </a:endParaRPr>
            </a:p>
            <a:p>
              <a:pPr algn="ctr">
                <a:lnSpc>
                  <a:spcPts val="3501"/>
                </a:lnSpc>
                <a:buNone/>
              </a:pPr>
              <a:r>
                <a:rPr lang="zh-TW" sz="3000" b="1" strike="noStrike" spc="-1" dirty="0">
                  <a:solidFill>
                    <a:srgbClr val="000000"/>
                  </a:solidFill>
                  <a:latin typeface="標楷體"/>
                  <a:ea typeface="標楷體"/>
                </a:rPr>
                <a:t>甄補不易</a:t>
              </a:r>
              <a:endParaRPr lang="en-US" sz="3000" b="0" strike="noStrike" spc="-1" dirty="0">
                <a:latin typeface="Arial"/>
              </a:endParaRPr>
            </a:p>
          </p:txBody>
        </p:sp>
        <p:sp>
          <p:nvSpPr>
            <p:cNvPr id="7" name="加號 6"/>
            <p:cNvSpPr/>
            <p:nvPr/>
          </p:nvSpPr>
          <p:spPr>
            <a:xfrm>
              <a:off x="1634760" y="2501640"/>
              <a:ext cx="738000" cy="842040"/>
            </a:xfrm>
            <a:prstGeom prst="mathPlus">
              <a:avLst>
                <a:gd name="adj1" fmla="val 2352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zh-TW" altLang="en-US"/>
            </a:p>
          </p:txBody>
        </p:sp>
        <p:sp>
          <p:nvSpPr>
            <p:cNvPr id="8" name="右大括弧 7"/>
            <p:cNvSpPr/>
            <p:nvPr/>
          </p:nvSpPr>
          <p:spPr>
            <a:xfrm>
              <a:off x="3602160" y="1832040"/>
              <a:ext cx="846720" cy="2362680"/>
            </a:xfrm>
            <a:prstGeom prst="rightBrace">
              <a:avLst>
                <a:gd name="adj1" fmla="val 10972"/>
                <a:gd name="adj2" fmla="val 50000"/>
              </a:avLst>
            </a:prstGeom>
            <a:noFill/>
            <a:ln w="34925" cap="rnd">
              <a:solidFill>
                <a:srgbClr val="F77754">
                  <a:lumMod val="50000"/>
                </a:srgbClr>
              </a:solidFill>
              <a:round/>
            </a:ln>
          </p:spPr>
          <p:style>
            <a:lnRef idx="1">
              <a:schemeClr val="accent1"/>
            </a:lnRef>
            <a:fillRef idx="0">
              <a:schemeClr val="accent1"/>
            </a:fillRef>
            <a:effectRef idx="0">
              <a:schemeClr val="accent1"/>
            </a:effectRef>
            <a:fontRef idx="minor"/>
          </p:style>
          <p:txBody>
            <a:bodyPr/>
            <a:lstStyle/>
            <a:p>
              <a:endParaRPr lang="zh-TW" altLang="en-US"/>
            </a:p>
          </p:txBody>
        </p:sp>
        <p:sp>
          <p:nvSpPr>
            <p:cNvPr id="9" name="圓角矩形 8"/>
            <p:cNvSpPr/>
            <p:nvPr/>
          </p:nvSpPr>
          <p:spPr>
            <a:xfrm>
              <a:off x="4467600" y="1963440"/>
              <a:ext cx="2745360" cy="1918440"/>
            </a:xfrm>
            <a:prstGeom prst="roundRect">
              <a:avLst>
                <a:gd name="adj" fmla="val 16667"/>
              </a:avLst>
            </a:prstGeom>
            <a:solidFill>
              <a:schemeClr val="accent3">
                <a:lumMod val="20000"/>
                <a:lumOff val="80000"/>
              </a:schemeClr>
            </a:solidFill>
            <a:ln w="635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buNone/>
              </a:pPr>
              <a:r>
                <a:rPr lang="zh-TW" sz="3000" b="1" strike="noStrike" spc="-1">
                  <a:solidFill>
                    <a:srgbClr val="000000"/>
                  </a:solidFill>
                  <a:latin typeface="標楷體"/>
                  <a:ea typeface="標楷體"/>
                </a:rPr>
                <a:t>阻礙人才培育</a:t>
              </a:r>
              <a:endParaRPr lang="en-US" sz="3000" b="0" strike="noStrike" spc="-1">
                <a:latin typeface="Arial"/>
              </a:endParaRPr>
            </a:p>
            <a:p>
              <a:pPr algn="ctr">
                <a:lnSpc>
                  <a:spcPct val="100000"/>
                </a:lnSpc>
                <a:buNone/>
              </a:pPr>
              <a:r>
                <a:rPr lang="zh-TW" sz="3000" b="1" strike="noStrike" spc="-1">
                  <a:solidFill>
                    <a:srgbClr val="000000"/>
                  </a:solidFill>
                  <a:latin typeface="標楷體"/>
                  <a:ea typeface="標楷體"/>
                </a:rPr>
                <a:t>影響縣政推展</a:t>
              </a:r>
              <a:endParaRPr lang="en-US" sz="3000" b="0" strike="noStrike" spc="-1">
                <a:latin typeface="Arial"/>
              </a:endParaRPr>
            </a:p>
          </p:txBody>
        </p:sp>
        <p:sp>
          <p:nvSpPr>
            <p:cNvPr id="10" name="直線單箭頭接點 13"/>
            <p:cNvSpPr/>
            <p:nvPr/>
          </p:nvSpPr>
          <p:spPr>
            <a:xfrm>
              <a:off x="7336080" y="3002760"/>
              <a:ext cx="1087920" cy="10800"/>
            </a:xfrm>
            <a:custGeom>
              <a:avLst/>
              <a:gdLst/>
              <a:ahLst/>
              <a:cxnLst/>
              <a:rect l="l" t="t" r="r" b="b"/>
              <a:pathLst>
                <a:path w="21600" h="21600">
                  <a:moveTo>
                    <a:pt x="0" y="0"/>
                  </a:moveTo>
                  <a:lnTo>
                    <a:pt x="21600" y="21600"/>
                  </a:lnTo>
                </a:path>
              </a:pathLst>
            </a:custGeom>
            <a:noFill/>
            <a:ln w="101600" cap="rnd">
              <a:solidFill>
                <a:srgbClr val="FF0000"/>
              </a:solidFill>
              <a:round/>
              <a:tailEnd type="triangle" w="med" len="med"/>
            </a:ln>
          </p:spPr>
          <p:style>
            <a:lnRef idx="1">
              <a:schemeClr val="accent4"/>
            </a:lnRef>
            <a:fillRef idx="0">
              <a:schemeClr val="accent4"/>
            </a:fillRef>
            <a:effectRef idx="0">
              <a:schemeClr val="accent4"/>
            </a:effectRef>
            <a:fontRef idx="minor"/>
          </p:style>
          <p:txBody>
            <a:bodyPr/>
            <a:lstStyle/>
            <a:p>
              <a:endParaRPr lang="zh-TW" altLang="en-US"/>
            </a:p>
          </p:txBody>
        </p:sp>
        <p:sp>
          <p:nvSpPr>
            <p:cNvPr id="11" name="書卷 (水平) 10"/>
            <p:cNvSpPr/>
            <p:nvPr/>
          </p:nvSpPr>
          <p:spPr>
            <a:xfrm>
              <a:off x="8546760" y="1679040"/>
              <a:ext cx="3042720" cy="2436840"/>
            </a:xfrm>
            <a:prstGeom prst="horizontalScroll">
              <a:avLst>
                <a:gd name="adj" fmla="val 12500"/>
              </a:avLst>
            </a:prstGeom>
            <a:blipFill rotWithShape="0">
              <a:blip r:embed="rId2"/>
              <a:srcRect/>
              <a:tile/>
            </a:blipFill>
            <a:ln w="63500" cap="rnd">
              <a:solidFill>
                <a:srgbClr val="F77754">
                  <a:lumMod val="50000"/>
                </a:srgbClr>
              </a:solidFill>
              <a:round/>
            </a:ln>
            <a:effectLst>
              <a:softEdge rad="12600"/>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buNone/>
              </a:pPr>
              <a:r>
                <a:rPr lang="zh-TW" sz="4500" b="1" strike="noStrike" spc="-1" dirty="0">
                  <a:solidFill>
                    <a:srgbClr val="466932"/>
                  </a:solidFill>
                  <a:latin typeface="標楷體"/>
                  <a:ea typeface="標楷體"/>
                </a:rPr>
                <a:t>規劃辦理離島特考</a:t>
              </a:r>
              <a:endParaRPr lang="en-US" sz="4500" b="0" strike="noStrike" spc="-1" dirty="0">
                <a:latin typeface="Arial"/>
              </a:endParaRPr>
            </a:p>
          </p:txBody>
        </p:sp>
      </p:grpSp>
    </p:spTree>
    <p:extLst>
      <p:ext uri="{BB962C8B-B14F-4D97-AF65-F5344CB8AC3E}">
        <p14:creationId xmlns:p14="http://schemas.microsoft.com/office/powerpoint/2010/main" val="303367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PlaceHolder 1"/>
          <p:cNvSpPr>
            <a:spLocks noGrp="1"/>
          </p:cNvSpPr>
          <p:nvPr>
            <p:ph/>
          </p:nvPr>
        </p:nvSpPr>
        <p:spPr>
          <a:xfrm>
            <a:off x="871920" y="1628640"/>
            <a:ext cx="7407720" cy="4496760"/>
          </a:xfrm>
          <a:prstGeom prst="rect">
            <a:avLst/>
          </a:prstGeom>
          <a:noFill/>
          <a:ln w="0">
            <a:noFill/>
          </a:ln>
        </p:spPr>
        <p:txBody>
          <a:bodyPr lIns="90000" tIns="45000" rIns="90000" bIns="45000" anchor="t">
            <a:normAutofit/>
          </a:bodyPr>
          <a:lstStyle/>
          <a:p>
            <a:pPr marL="274320" indent="-274320">
              <a:lnSpc>
                <a:spcPct val="100000"/>
              </a:lnSpc>
              <a:spcBef>
                <a:spcPts val="641"/>
              </a:spcBef>
              <a:buClr>
                <a:srgbClr val="31B6FD"/>
              </a:buClr>
              <a:buFont typeface="Symbol"/>
              <a:buChar char=""/>
            </a:pPr>
            <a:r>
              <a:rPr lang="zh-TW" sz="3200" b="0" u="sng" strike="noStrike" spc="-1" dirty="0">
                <a:solidFill>
                  <a:srgbClr val="FF0000"/>
                </a:solidFill>
                <a:uFillTx/>
                <a:latin typeface="標楷體" panose="03000509000000000000" pitchFamily="65" charset="-120"/>
                <a:ea typeface="標楷體" panose="03000509000000000000" pitchFamily="65" charset="-120"/>
              </a:rPr>
              <a:t>人事處網頁</a:t>
            </a:r>
            <a:r>
              <a:rPr lang="en-US" sz="3200" b="0" strike="noStrike" spc="-1" dirty="0">
                <a:solidFill>
                  <a:srgbClr val="073E87"/>
                </a:solidFill>
                <a:latin typeface="標楷體" panose="03000509000000000000" pitchFamily="65" charset="-120"/>
                <a:ea typeface="標楷體" panose="03000509000000000000" pitchFamily="65" charset="-120"/>
              </a:rPr>
              <a:t>-</a:t>
            </a:r>
            <a:r>
              <a:rPr lang="zh-TW" sz="3200" b="0" strike="noStrike" spc="-1" dirty="0">
                <a:solidFill>
                  <a:srgbClr val="073E87"/>
                </a:solidFill>
                <a:latin typeface="標楷體" panose="03000509000000000000" pitchFamily="65" charset="-120"/>
                <a:ea typeface="標楷體" panose="03000509000000000000" pitchFamily="65" charset="-120"/>
              </a:rPr>
              <a:t>縣府首頁→機關通訊→人事處</a:t>
            </a:r>
            <a:r>
              <a:rPr lang="en-US" sz="3200" b="0" strike="noStrike" spc="-1" dirty="0">
                <a:solidFill>
                  <a:srgbClr val="073E87"/>
                </a:solidFill>
                <a:latin typeface="標楷體" panose="03000509000000000000" pitchFamily="65" charset="-120"/>
                <a:ea typeface="標楷體" panose="03000509000000000000" pitchFamily="65" charset="-120"/>
              </a:rPr>
              <a:t>https://www.matsu.gov.tw</a:t>
            </a:r>
            <a:endParaRPr lang="en-US" sz="3200" b="0" strike="noStrike" spc="-1" dirty="0">
              <a:latin typeface="標楷體" panose="03000509000000000000" pitchFamily="65" charset="-120"/>
              <a:ea typeface="標楷體" panose="03000509000000000000" pitchFamily="65" charset="-120"/>
            </a:endParaRPr>
          </a:p>
          <a:p>
            <a:pPr marL="274320" indent="-274320">
              <a:lnSpc>
                <a:spcPct val="100000"/>
              </a:lnSpc>
              <a:spcBef>
                <a:spcPts val="641"/>
              </a:spcBef>
              <a:buClr>
                <a:srgbClr val="31B6FD"/>
              </a:buClr>
              <a:buFont typeface="Symbol"/>
              <a:buChar char=""/>
            </a:pPr>
            <a:r>
              <a:rPr lang="zh-TW" sz="3200" b="0" strike="noStrike" spc="-1" dirty="0">
                <a:solidFill>
                  <a:srgbClr val="073E87"/>
                </a:solidFill>
                <a:latin typeface="標楷體" panose="03000509000000000000" pitchFamily="65" charset="-120"/>
                <a:ea typeface="標楷體" panose="03000509000000000000" pitchFamily="65" charset="-120"/>
              </a:rPr>
              <a:t>任免遷調</a:t>
            </a:r>
            <a:r>
              <a:rPr lang="en-US" sz="3200" b="0" strike="noStrike" spc="-1" dirty="0">
                <a:solidFill>
                  <a:srgbClr val="073E87"/>
                </a:solidFill>
                <a:latin typeface="標楷體" panose="03000509000000000000" pitchFamily="65" charset="-120"/>
                <a:ea typeface="標楷體" panose="03000509000000000000" pitchFamily="65" charset="-120"/>
              </a:rPr>
              <a:t>(</a:t>
            </a:r>
            <a:r>
              <a:rPr lang="zh-TW" sz="3200" b="0" strike="noStrike" spc="-1" dirty="0">
                <a:solidFill>
                  <a:srgbClr val="073E87"/>
                </a:solidFill>
                <a:latin typeface="標楷體" panose="03000509000000000000" pitchFamily="65" charset="-120"/>
                <a:ea typeface="標楷體" panose="03000509000000000000" pitchFamily="65" charset="-120"/>
              </a:rPr>
              <a:t>員額控管、招募、升遷</a:t>
            </a:r>
            <a:r>
              <a:rPr lang="en-US" sz="3200" b="0" strike="noStrike" spc="-1" dirty="0">
                <a:solidFill>
                  <a:srgbClr val="073E87"/>
                </a:solidFill>
                <a:latin typeface="標楷體" panose="03000509000000000000" pitchFamily="65" charset="-120"/>
                <a:ea typeface="標楷體" panose="03000509000000000000" pitchFamily="65" charset="-120"/>
              </a:rPr>
              <a:t>)</a:t>
            </a:r>
            <a:endParaRPr lang="en-US" sz="3200" b="0" strike="noStrike" spc="-1" dirty="0">
              <a:latin typeface="標楷體" panose="03000509000000000000" pitchFamily="65" charset="-120"/>
              <a:ea typeface="標楷體" panose="03000509000000000000" pitchFamily="65" charset="-120"/>
            </a:endParaRPr>
          </a:p>
          <a:p>
            <a:pPr marL="274320" indent="-274320">
              <a:lnSpc>
                <a:spcPct val="100000"/>
              </a:lnSpc>
              <a:spcBef>
                <a:spcPts val="641"/>
              </a:spcBef>
              <a:buClr>
                <a:srgbClr val="31B6FD"/>
              </a:buClr>
              <a:buFont typeface="Symbol"/>
              <a:buChar char=""/>
            </a:pPr>
            <a:r>
              <a:rPr lang="zh-TW" sz="3200" b="0" strike="noStrike" spc="-1" dirty="0">
                <a:solidFill>
                  <a:srgbClr val="073E87"/>
                </a:solidFill>
                <a:latin typeface="標楷體" panose="03000509000000000000" pitchFamily="65" charset="-120"/>
                <a:ea typeface="標楷體" panose="03000509000000000000" pitchFamily="65" charset="-120"/>
              </a:rPr>
              <a:t>獎懲考核</a:t>
            </a:r>
            <a:r>
              <a:rPr lang="en-US" sz="3200" b="0" strike="noStrike" spc="-1" dirty="0">
                <a:solidFill>
                  <a:srgbClr val="073E87"/>
                </a:solidFill>
                <a:latin typeface="標楷體" panose="03000509000000000000" pitchFamily="65" charset="-120"/>
                <a:ea typeface="標楷體" panose="03000509000000000000" pitchFamily="65" charset="-120"/>
              </a:rPr>
              <a:t>(</a:t>
            </a:r>
            <a:r>
              <a:rPr lang="zh-TW" sz="3200" b="0" strike="noStrike" spc="-1" dirty="0">
                <a:solidFill>
                  <a:srgbClr val="073E87"/>
                </a:solidFill>
                <a:latin typeface="標楷體" panose="03000509000000000000" pitchFamily="65" charset="-120"/>
                <a:ea typeface="標楷體" panose="03000509000000000000" pitchFamily="65" charset="-120"/>
              </a:rPr>
              <a:t>考績升等、出勤管理</a:t>
            </a:r>
            <a:r>
              <a:rPr lang="en-US" sz="3200" b="0" strike="noStrike" spc="-1" dirty="0">
                <a:solidFill>
                  <a:srgbClr val="073E87"/>
                </a:solidFill>
                <a:latin typeface="標楷體" panose="03000509000000000000" pitchFamily="65" charset="-120"/>
                <a:ea typeface="標楷體" panose="03000509000000000000" pitchFamily="65" charset="-120"/>
              </a:rPr>
              <a:t>)</a:t>
            </a:r>
            <a:endParaRPr lang="en-US" sz="3200" b="0" strike="noStrike" spc="-1" dirty="0">
              <a:latin typeface="標楷體" panose="03000509000000000000" pitchFamily="65" charset="-120"/>
              <a:ea typeface="標楷體" panose="03000509000000000000" pitchFamily="65" charset="-120"/>
            </a:endParaRPr>
          </a:p>
          <a:p>
            <a:pPr marL="274320" indent="-274320">
              <a:lnSpc>
                <a:spcPct val="100000"/>
              </a:lnSpc>
              <a:spcBef>
                <a:spcPts val="641"/>
              </a:spcBef>
              <a:buClr>
                <a:srgbClr val="31B6FD"/>
              </a:buClr>
              <a:buFont typeface="Symbol"/>
              <a:buChar char=""/>
            </a:pPr>
            <a:r>
              <a:rPr lang="zh-TW" sz="3200" b="0" strike="noStrike" spc="-1" dirty="0">
                <a:solidFill>
                  <a:srgbClr val="073E87"/>
                </a:solidFill>
                <a:latin typeface="標楷體" panose="03000509000000000000" pitchFamily="65" charset="-120"/>
                <a:ea typeface="標楷體" panose="03000509000000000000" pitchFamily="65" charset="-120"/>
              </a:rPr>
              <a:t>待遇福利</a:t>
            </a:r>
            <a:r>
              <a:rPr lang="en-US" sz="3200" b="0" strike="noStrike" spc="-1" dirty="0">
                <a:solidFill>
                  <a:srgbClr val="073E87"/>
                </a:solidFill>
                <a:latin typeface="標楷體" panose="03000509000000000000" pitchFamily="65" charset="-120"/>
                <a:ea typeface="標楷體" panose="03000509000000000000" pitchFamily="65" charset="-120"/>
              </a:rPr>
              <a:t>(</a:t>
            </a:r>
            <a:r>
              <a:rPr lang="zh-TW" sz="3200" b="0" strike="noStrike" spc="-1" dirty="0">
                <a:solidFill>
                  <a:srgbClr val="073E87"/>
                </a:solidFill>
                <a:latin typeface="標楷體" panose="03000509000000000000" pitchFamily="65" charset="-120"/>
                <a:ea typeface="標楷體" panose="03000509000000000000" pitchFamily="65" charset="-120"/>
              </a:rPr>
              <a:t>薪資標準、退休</a:t>
            </a:r>
            <a:r>
              <a:rPr lang="en-US" sz="3200" b="0" strike="noStrike" spc="-1" dirty="0">
                <a:solidFill>
                  <a:srgbClr val="073E87"/>
                </a:solidFill>
                <a:latin typeface="標楷體" panose="03000509000000000000" pitchFamily="65" charset="-120"/>
                <a:ea typeface="標楷體" panose="03000509000000000000" pitchFamily="65" charset="-120"/>
              </a:rPr>
              <a:t>)</a:t>
            </a:r>
            <a:endParaRPr lang="en-US" sz="3200" b="0" strike="noStrike" spc="-1" dirty="0">
              <a:latin typeface="標楷體" panose="03000509000000000000" pitchFamily="65" charset="-120"/>
              <a:ea typeface="標楷體" panose="03000509000000000000" pitchFamily="65" charset="-120"/>
            </a:endParaRPr>
          </a:p>
          <a:p>
            <a:pPr marL="274320" indent="-274320">
              <a:lnSpc>
                <a:spcPct val="100000"/>
              </a:lnSpc>
              <a:spcBef>
                <a:spcPts val="641"/>
              </a:spcBef>
              <a:buClr>
                <a:srgbClr val="31B6FD"/>
              </a:buClr>
              <a:buFont typeface="Symbol"/>
              <a:buChar char=""/>
            </a:pPr>
            <a:r>
              <a:rPr lang="zh-TW" sz="3200" b="0" strike="noStrike" spc="-1" dirty="0">
                <a:solidFill>
                  <a:srgbClr val="073E87"/>
                </a:solidFill>
                <a:latin typeface="標楷體" panose="03000509000000000000" pitchFamily="65" charset="-120"/>
                <a:ea typeface="標楷體" panose="03000509000000000000" pitchFamily="65" charset="-120"/>
              </a:rPr>
              <a:t>其他</a:t>
            </a:r>
            <a:r>
              <a:rPr lang="en-US" sz="3200" b="0" strike="noStrike" spc="-1" dirty="0">
                <a:solidFill>
                  <a:srgbClr val="073E87"/>
                </a:solidFill>
                <a:latin typeface="標楷體" panose="03000509000000000000" pitchFamily="65" charset="-120"/>
                <a:ea typeface="標楷體" panose="03000509000000000000" pitchFamily="65" charset="-120"/>
              </a:rPr>
              <a:t>(</a:t>
            </a:r>
            <a:r>
              <a:rPr lang="zh-TW" sz="3200" b="0" strike="noStrike" spc="-1" dirty="0">
                <a:solidFill>
                  <a:srgbClr val="073E87"/>
                </a:solidFill>
                <a:latin typeface="標楷體" panose="03000509000000000000" pitchFamily="65" charset="-120"/>
                <a:ea typeface="標楷體" panose="03000509000000000000" pitchFamily="65" charset="-120"/>
              </a:rPr>
              <a:t>員工協助</a:t>
            </a:r>
            <a:r>
              <a:rPr lang="en-US" sz="3200" b="0" strike="noStrike" spc="-1" dirty="0">
                <a:solidFill>
                  <a:srgbClr val="073E87"/>
                </a:solidFill>
                <a:latin typeface="標楷體" panose="03000509000000000000" pitchFamily="65" charset="-120"/>
                <a:ea typeface="標楷體" panose="03000509000000000000" pitchFamily="65" charset="-120"/>
              </a:rPr>
              <a:t>)</a:t>
            </a:r>
            <a:endParaRPr lang="en-US" sz="3200" b="0" strike="noStrike" spc="-1" dirty="0">
              <a:latin typeface="標楷體" panose="03000509000000000000" pitchFamily="65" charset="-120"/>
              <a:ea typeface="標楷體" panose="03000509000000000000" pitchFamily="65" charset="-120"/>
            </a:endParaRPr>
          </a:p>
        </p:txBody>
      </p:sp>
      <p:sp>
        <p:nvSpPr>
          <p:cNvPr id="893" name="PlaceHolder 2"/>
          <p:cNvSpPr>
            <a:spLocks noGrp="1"/>
          </p:cNvSpPr>
          <p:nvPr>
            <p:ph type="title"/>
          </p:nvPr>
        </p:nvSpPr>
        <p:spPr>
          <a:xfrm>
            <a:off x="457200" y="338400"/>
            <a:ext cx="8228880" cy="1252080"/>
          </a:xfrm>
          <a:prstGeom prst="rect">
            <a:avLst/>
          </a:prstGeom>
          <a:noFill/>
          <a:ln w="0">
            <a:noFill/>
          </a:ln>
        </p:spPr>
        <p:txBody>
          <a:bodyPr lIns="90000" tIns="45000" rIns="90000" bIns="45000" anchor="ctr">
            <a:noAutofit/>
          </a:bodyPr>
          <a:lstStyle/>
          <a:p>
            <a:pPr algn="ctr">
              <a:lnSpc>
                <a:spcPct val="100000"/>
              </a:lnSpc>
              <a:buNone/>
            </a:pPr>
            <a:r>
              <a:rPr lang="zh-TW" sz="4400" b="0" strike="noStrike" spc="-1" dirty="0">
                <a:solidFill>
                  <a:srgbClr val="FFFFFF"/>
                </a:solidFill>
                <a:latin typeface="標楷體" panose="03000509000000000000" pitchFamily="65" charset="-120"/>
                <a:ea typeface="標楷體" panose="03000509000000000000" pitchFamily="65" charset="-120"/>
              </a:rPr>
              <a:t>二、人事業務介紹</a:t>
            </a:r>
            <a:endParaRPr lang="en-US" sz="4400" b="0" strike="noStrike" spc="-1" dirty="0">
              <a:latin typeface="標楷體" panose="03000509000000000000" pitchFamily="65" charset="-120"/>
              <a:ea typeface="標楷體"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 name="橢圓 1"/>
          <p:cNvSpPr/>
          <p:nvPr/>
        </p:nvSpPr>
        <p:spPr>
          <a:xfrm>
            <a:off x="0" y="1800000"/>
            <a:ext cx="900000" cy="2050560"/>
          </a:xfrm>
          <a:prstGeom prst="ellipse">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zh-TW" sz="3000" b="1" strike="noStrike" spc="-1" dirty="0">
                <a:solidFill>
                  <a:srgbClr val="000000"/>
                </a:solidFill>
                <a:latin typeface="標楷體" panose="03000509000000000000" pitchFamily="65" charset="-120"/>
                <a:ea typeface="標楷體" panose="03000509000000000000" pitchFamily="65" charset="-120"/>
              </a:rPr>
              <a:t>實施內容</a:t>
            </a:r>
            <a:endParaRPr lang="en-US" sz="3000" b="0" strike="noStrike" spc="-1" dirty="0">
              <a:latin typeface="標楷體" panose="03000509000000000000" pitchFamily="65" charset="-120"/>
              <a:ea typeface="標楷體" panose="03000509000000000000" pitchFamily="65" charset="-120"/>
            </a:endParaRPr>
          </a:p>
        </p:txBody>
      </p:sp>
      <p:sp>
        <p:nvSpPr>
          <p:cNvPr id="1070" name="左大括弧 2"/>
          <p:cNvSpPr/>
          <p:nvPr/>
        </p:nvSpPr>
        <p:spPr>
          <a:xfrm>
            <a:off x="896040" y="1967400"/>
            <a:ext cx="440280" cy="2205720"/>
          </a:xfrm>
          <a:prstGeom prst="leftBrace">
            <a:avLst>
              <a:gd name="adj1" fmla="val 27000"/>
              <a:gd name="adj2" fmla="val 51373"/>
            </a:avLst>
          </a:prstGeom>
          <a:noFill/>
          <a:ln w="38100" cap="rnd">
            <a:solidFill>
              <a:srgbClr val="D8507E">
                <a:lumMod val="50000"/>
              </a:srgbClr>
            </a:solidFill>
            <a:round/>
          </a:ln>
        </p:spPr>
        <p:style>
          <a:lnRef idx="1">
            <a:schemeClr val="accent1"/>
          </a:lnRef>
          <a:fillRef idx="0">
            <a:schemeClr val="accent1"/>
          </a:fillRef>
          <a:effectRef idx="0">
            <a:schemeClr val="accent1"/>
          </a:effectRef>
          <a:fontRef idx="minor"/>
        </p:style>
      </p:sp>
      <p:sp>
        <p:nvSpPr>
          <p:cNvPr id="1071" name="圓角矩形 3"/>
          <p:cNvSpPr/>
          <p:nvPr/>
        </p:nvSpPr>
        <p:spPr>
          <a:xfrm>
            <a:off x="1364400" y="1242360"/>
            <a:ext cx="3675600" cy="1817640"/>
          </a:xfrm>
          <a:prstGeom prst="roundRect">
            <a:avLst>
              <a:gd name="adj"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ts val="3600"/>
              </a:lnSpc>
              <a:buNone/>
            </a:pPr>
            <a:r>
              <a:rPr lang="zh-TW" sz="2500" b="1" strike="noStrike" spc="-1" dirty="0">
                <a:latin typeface="標楷體" panose="03000509000000000000" pitchFamily="65" charset="-120"/>
                <a:ea typeface="標楷體" panose="03000509000000000000" pitchFamily="65" charset="-120"/>
              </a:rPr>
              <a:t>考試等別設</a:t>
            </a:r>
            <a:r>
              <a:rPr lang="zh-TW" sz="2500" b="1" strike="noStrike" spc="-1" dirty="0">
                <a:solidFill>
                  <a:srgbClr val="A1467E"/>
                </a:solidFill>
                <a:latin typeface="標楷體" panose="03000509000000000000" pitchFamily="65" charset="-120"/>
                <a:ea typeface="標楷體" panose="03000509000000000000" pitchFamily="65" charset="-120"/>
              </a:rPr>
              <a:t>三等</a:t>
            </a:r>
            <a:r>
              <a:rPr lang="zh-TW" sz="2500" b="1" strike="noStrike" spc="-1" dirty="0">
                <a:latin typeface="標楷體" panose="03000509000000000000" pitchFamily="65" charset="-120"/>
                <a:ea typeface="標楷體" panose="03000509000000000000" pitchFamily="65" charset="-120"/>
              </a:rPr>
              <a:t>、</a:t>
            </a:r>
            <a:r>
              <a:rPr lang="zh-TW" sz="2500" b="1" strike="noStrike" spc="-1" dirty="0">
                <a:solidFill>
                  <a:srgbClr val="A1467E"/>
                </a:solidFill>
                <a:latin typeface="標楷體" panose="03000509000000000000" pitchFamily="65" charset="-120"/>
                <a:ea typeface="標楷體" panose="03000509000000000000" pitchFamily="65" charset="-120"/>
              </a:rPr>
              <a:t>四等</a:t>
            </a:r>
            <a:r>
              <a:rPr lang="zh-TW" sz="2500" b="1" strike="noStrike" spc="-1" dirty="0">
                <a:latin typeface="標楷體" panose="03000509000000000000" pitchFamily="65" charset="-120"/>
                <a:ea typeface="標楷體" panose="03000509000000000000" pitchFamily="65" charset="-120"/>
              </a:rPr>
              <a:t>；類科設置以「</a:t>
            </a:r>
            <a:r>
              <a:rPr lang="zh-TW" sz="2500" b="1" strike="noStrike" spc="-1" dirty="0">
                <a:solidFill>
                  <a:srgbClr val="FF0000"/>
                </a:solidFill>
                <a:latin typeface="標楷體" panose="03000509000000000000" pitchFamily="65" charset="-120"/>
                <a:ea typeface="標楷體" panose="03000509000000000000" pitchFamily="65" charset="-120"/>
              </a:rPr>
              <a:t>行政類趨向通才，技術類維持專業</a:t>
            </a:r>
            <a:r>
              <a:rPr lang="zh-TW" sz="2500" b="1" strike="noStrike" spc="-1" dirty="0">
                <a:latin typeface="標楷體" panose="03000509000000000000" pitchFamily="65" charset="-120"/>
                <a:ea typeface="標楷體" panose="03000509000000000000" pitchFamily="65" charset="-120"/>
              </a:rPr>
              <a:t>」為原則</a:t>
            </a:r>
            <a:endParaRPr lang="en-US" sz="2500" b="0" strike="noStrike" spc="-1" dirty="0">
              <a:latin typeface="標楷體" panose="03000509000000000000" pitchFamily="65" charset="-120"/>
              <a:ea typeface="標楷體" panose="03000509000000000000" pitchFamily="65" charset="-120"/>
            </a:endParaRPr>
          </a:p>
        </p:txBody>
      </p:sp>
      <p:sp>
        <p:nvSpPr>
          <p:cNvPr id="1072" name="圓角矩形 1"/>
          <p:cNvSpPr/>
          <p:nvPr/>
        </p:nvSpPr>
        <p:spPr>
          <a:xfrm>
            <a:off x="1360080" y="3237480"/>
            <a:ext cx="3679920" cy="1982520"/>
          </a:xfrm>
          <a:prstGeom prst="roundRect">
            <a:avLst>
              <a:gd name="adj"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ts val="3600"/>
              </a:lnSpc>
              <a:buNone/>
            </a:pPr>
            <a:r>
              <a:rPr lang="zh-TW" sz="2500" b="1" strike="noStrike" spc="-1" dirty="0">
                <a:latin typeface="標楷體" panose="03000509000000000000" pitchFamily="65" charset="-120"/>
                <a:ea typeface="標楷體" panose="03000509000000000000" pitchFamily="65" charset="-120"/>
              </a:rPr>
              <a:t>考試方式為</a:t>
            </a:r>
            <a:r>
              <a:rPr lang="zh-TW" sz="2500" b="1" strike="noStrike" spc="-1" dirty="0">
                <a:solidFill>
                  <a:srgbClr val="A1467E"/>
                </a:solidFill>
                <a:latin typeface="標楷體" panose="03000509000000000000" pitchFamily="65" charset="-120"/>
                <a:ea typeface="標楷體" panose="03000509000000000000" pitchFamily="65" charset="-120"/>
              </a:rPr>
              <a:t>筆試</a:t>
            </a:r>
            <a:r>
              <a:rPr lang="en-US" sz="2500" b="1" strike="noStrike" spc="-1" dirty="0">
                <a:latin typeface="標楷體" panose="03000509000000000000" pitchFamily="65" charset="-120"/>
                <a:ea typeface="標楷體" panose="03000509000000000000" pitchFamily="65" charset="-120"/>
              </a:rPr>
              <a:t>+</a:t>
            </a:r>
            <a:r>
              <a:rPr lang="zh-TW" sz="2500" b="1" strike="noStrike" spc="-1" dirty="0">
                <a:solidFill>
                  <a:srgbClr val="A1467E"/>
                </a:solidFill>
                <a:latin typeface="標楷體" panose="03000509000000000000" pitchFamily="65" charset="-120"/>
                <a:ea typeface="標楷體" panose="03000509000000000000" pitchFamily="65" charset="-120"/>
              </a:rPr>
              <a:t>口試</a:t>
            </a:r>
            <a:r>
              <a:rPr lang="zh-TW" sz="2500" b="1" strike="noStrike" spc="-1" dirty="0">
                <a:latin typeface="標楷體" panose="03000509000000000000" pitchFamily="65" charset="-120"/>
                <a:ea typeface="標楷體" panose="03000509000000000000" pitchFamily="65" charset="-120"/>
              </a:rPr>
              <a:t>，分二試辦理；</a:t>
            </a:r>
            <a:r>
              <a:rPr lang="zh-TW" sz="2500" b="1" strike="noStrike" spc="-1" dirty="0">
                <a:solidFill>
                  <a:srgbClr val="FF0000"/>
                </a:solidFill>
                <a:latin typeface="標楷體" panose="03000509000000000000" pitchFamily="65" charset="-120"/>
                <a:ea typeface="標楷體" panose="03000509000000000000" pitchFamily="65" charset="-120"/>
              </a:rPr>
              <a:t>總成績以筆試占</a:t>
            </a:r>
            <a:r>
              <a:rPr lang="en-US" sz="2500" b="1" strike="noStrike" spc="-1" dirty="0">
                <a:solidFill>
                  <a:srgbClr val="FF0000"/>
                </a:solidFill>
                <a:latin typeface="標楷體" panose="03000509000000000000" pitchFamily="65" charset="-120"/>
                <a:ea typeface="標楷體" panose="03000509000000000000" pitchFamily="65" charset="-120"/>
              </a:rPr>
              <a:t>70</a:t>
            </a:r>
            <a:r>
              <a:rPr lang="zh-TW" sz="2500" b="1" strike="noStrike" spc="-1" dirty="0">
                <a:solidFill>
                  <a:srgbClr val="FF0000"/>
                </a:solidFill>
                <a:latin typeface="標楷體" panose="03000509000000000000" pitchFamily="65" charset="-120"/>
                <a:ea typeface="標楷體" panose="03000509000000000000" pitchFamily="65" charset="-120"/>
              </a:rPr>
              <a:t>％，口試占</a:t>
            </a:r>
            <a:r>
              <a:rPr lang="en-US" sz="2500" b="1" strike="noStrike" spc="-1" dirty="0">
                <a:solidFill>
                  <a:srgbClr val="FF0000"/>
                </a:solidFill>
                <a:latin typeface="標楷體" panose="03000509000000000000" pitchFamily="65" charset="-120"/>
                <a:ea typeface="標楷體" panose="03000509000000000000" pitchFamily="65" charset="-120"/>
              </a:rPr>
              <a:t>30</a:t>
            </a:r>
            <a:r>
              <a:rPr lang="zh-TW" sz="2500" b="1" strike="noStrike" spc="-1" dirty="0">
                <a:solidFill>
                  <a:srgbClr val="FF0000"/>
                </a:solidFill>
                <a:latin typeface="標楷體" panose="03000509000000000000" pitchFamily="65" charset="-120"/>
                <a:ea typeface="標楷體" panose="03000509000000000000" pitchFamily="65" charset="-120"/>
              </a:rPr>
              <a:t>％</a:t>
            </a:r>
            <a:r>
              <a:rPr lang="zh-TW" sz="2500" b="1" strike="noStrike" spc="-1" dirty="0">
                <a:latin typeface="標楷體" panose="03000509000000000000" pitchFamily="65" charset="-120"/>
                <a:ea typeface="標楷體" panose="03000509000000000000" pitchFamily="65" charset="-120"/>
              </a:rPr>
              <a:t>合併計算</a:t>
            </a:r>
            <a:endParaRPr lang="en-US" sz="2500" b="0" strike="noStrike" spc="-1" dirty="0">
              <a:latin typeface="標楷體" panose="03000509000000000000" pitchFamily="65" charset="-120"/>
              <a:ea typeface="標楷體" panose="03000509000000000000" pitchFamily="65" charset="-120"/>
            </a:endParaRPr>
          </a:p>
        </p:txBody>
      </p:sp>
      <p:sp>
        <p:nvSpPr>
          <p:cNvPr id="1073" name="流程圖: 替代處理程序 9"/>
          <p:cNvSpPr/>
          <p:nvPr/>
        </p:nvSpPr>
        <p:spPr>
          <a:xfrm>
            <a:off x="5158800" y="1242360"/>
            <a:ext cx="3756240" cy="69156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343080" indent="-343080" algn="just">
              <a:lnSpc>
                <a:spcPct val="100000"/>
              </a:lnSpc>
              <a:buClr>
                <a:srgbClr val="791B3B"/>
              </a:buClr>
              <a:buFont typeface="Wingdings" charset="2"/>
              <a:buChar char=""/>
            </a:pPr>
            <a:r>
              <a:rPr lang="zh-TW" sz="2400" b="1" strike="noStrike" spc="-1" dirty="0">
                <a:solidFill>
                  <a:srgbClr val="000000"/>
                </a:solidFill>
                <a:latin typeface="標楷體" panose="03000509000000000000" pitchFamily="65" charset="-120"/>
                <a:ea typeface="標楷體" panose="03000509000000000000" pitchFamily="65" charset="-120"/>
              </a:rPr>
              <a:t>應考資格比照地方特考，</a:t>
            </a:r>
            <a:r>
              <a:rPr lang="zh-TW" sz="2400" b="1" strike="noStrike" spc="-1" dirty="0">
                <a:solidFill>
                  <a:srgbClr val="FF0000"/>
                </a:solidFill>
                <a:latin typeface="標楷體" panose="03000509000000000000" pitchFamily="65" charset="-120"/>
                <a:ea typeface="標楷體" panose="03000509000000000000" pitchFamily="65" charset="-120"/>
              </a:rPr>
              <a:t>不另設限制條件</a:t>
            </a:r>
            <a:endParaRPr lang="en-US" sz="2400" b="0" strike="noStrike" spc="-1" dirty="0">
              <a:latin typeface="標楷體" panose="03000509000000000000" pitchFamily="65" charset="-120"/>
              <a:ea typeface="標楷體" panose="03000509000000000000" pitchFamily="65" charset="-120"/>
            </a:endParaRPr>
          </a:p>
        </p:txBody>
      </p:sp>
      <p:sp>
        <p:nvSpPr>
          <p:cNvPr id="1074" name="流程圖: 替代處理程序 10"/>
          <p:cNvSpPr/>
          <p:nvPr/>
        </p:nvSpPr>
        <p:spPr>
          <a:xfrm>
            <a:off x="5220000" y="2064240"/>
            <a:ext cx="3784680" cy="63576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343080" indent="-343080" algn="just">
              <a:lnSpc>
                <a:spcPct val="100000"/>
              </a:lnSpc>
              <a:buClr>
                <a:srgbClr val="791B3B"/>
              </a:buClr>
              <a:buFont typeface="Wingdings" charset="2"/>
              <a:buChar char=""/>
            </a:pPr>
            <a:r>
              <a:rPr lang="zh-TW" sz="2400" b="1" strike="noStrike" spc="-1" dirty="0">
                <a:solidFill>
                  <a:srgbClr val="000000"/>
                </a:solidFill>
                <a:latin typeface="標楷體" panose="03000509000000000000" pitchFamily="65" charset="-120"/>
                <a:ea typeface="標楷體" panose="03000509000000000000" pitchFamily="65" charset="-120"/>
              </a:rPr>
              <a:t>行政類科採</a:t>
            </a:r>
            <a:r>
              <a:rPr lang="zh-TW" sz="2400" b="1" strike="noStrike" spc="-1" dirty="0">
                <a:solidFill>
                  <a:srgbClr val="FF0000"/>
                </a:solidFill>
                <a:latin typeface="標楷體" panose="03000509000000000000" pitchFamily="65" charset="-120"/>
                <a:ea typeface="標楷體" panose="03000509000000000000" pitchFamily="65" charset="-120"/>
              </a:rPr>
              <a:t>整併</a:t>
            </a:r>
            <a:r>
              <a:rPr lang="zh-TW" sz="2400" b="1" strike="noStrike" spc="-1" dirty="0">
                <a:solidFill>
                  <a:srgbClr val="000000"/>
                </a:solidFill>
                <a:latin typeface="標楷體" panose="03000509000000000000" pitchFamily="65" charset="-120"/>
                <a:ea typeface="標楷體" panose="03000509000000000000" pitchFamily="65" charset="-120"/>
              </a:rPr>
              <a:t>方式漸進推動</a:t>
            </a:r>
            <a:endParaRPr lang="en-US" sz="2400" b="0" strike="noStrike" spc="-1" dirty="0">
              <a:latin typeface="標楷體" panose="03000509000000000000" pitchFamily="65" charset="-120"/>
              <a:ea typeface="標楷體" panose="03000509000000000000" pitchFamily="65" charset="-120"/>
            </a:endParaRPr>
          </a:p>
        </p:txBody>
      </p:sp>
      <p:sp>
        <p:nvSpPr>
          <p:cNvPr id="1075" name="流程圖: 替代處理程序 14"/>
          <p:cNvSpPr/>
          <p:nvPr/>
        </p:nvSpPr>
        <p:spPr>
          <a:xfrm>
            <a:off x="5220000" y="4500000"/>
            <a:ext cx="3784680" cy="63900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343080" indent="-343080" algn="just">
              <a:lnSpc>
                <a:spcPct val="100000"/>
              </a:lnSpc>
              <a:buClr>
                <a:srgbClr val="C00000"/>
              </a:buClr>
              <a:buFont typeface="Wingdings" charset="2"/>
              <a:buChar char=""/>
            </a:pPr>
            <a:r>
              <a:rPr lang="zh-TW" sz="2400" b="1" strike="noStrike" spc="-1" dirty="0">
                <a:solidFill>
                  <a:srgbClr val="FF0000"/>
                </a:solidFill>
                <a:latin typeface="標楷體" panose="03000509000000000000" pitchFamily="65" charset="-120"/>
                <a:ea typeface="標楷體" panose="03000509000000000000" pitchFamily="65" charset="-120"/>
              </a:rPr>
              <a:t>酌減筆試科目</a:t>
            </a:r>
            <a:r>
              <a:rPr lang="zh-TW" sz="2400" b="1" strike="noStrike" spc="-1" dirty="0">
                <a:solidFill>
                  <a:srgbClr val="000000"/>
                </a:solidFill>
                <a:latin typeface="標楷體" panose="03000509000000000000" pitchFamily="65" charset="-120"/>
                <a:ea typeface="標楷體" panose="03000509000000000000" pitchFamily="65" charset="-120"/>
              </a:rPr>
              <a:t>，聚焦核心能力，吸引更多人才報考</a:t>
            </a:r>
            <a:endParaRPr lang="en-US" sz="2400" b="0" strike="noStrike" spc="-1" dirty="0">
              <a:latin typeface="標楷體" panose="03000509000000000000" pitchFamily="65" charset="-120"/>
              <a:ea typeface="標楷體" panose="03000509000000000000" pitchFamily="65" charset="-120"/>
            </a:endParaRPr>
          </a:p>
        </p:txBody>
      </p:sp>
      <p:sp>
        <p:nvSpPr>
          <p:cNvPr id="1076" name="流程圖: 替代處理程序 15"/>
          <p:cNvSpPr/>
          <p:nvPr/>
        </p:nvSpPr>
        <p:spPr>
          <a:xfrm>
            <a:off x="5220720" y="5415161"/>
            <a:ext cx="3779280" cy="56880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343080" indent="-343080" algn="just">
              <a:lnSpc>
                <a:spcPct val="100000"/>
              </a:lnSpc>
              <a:buClr>
                <a:srgbClr val="C00000"/>
              </a:buClr>
              <a:buFont typeface="Wingdings" charset="2"/>
              <a:buChar char=""/>
            </a:pPr>
            <a:r>
              <a:rPr lang="zh-TW" sz="2400" b="1" strike="noStrike" spc="-1" dirty="0">
                <a:solidFill>
                  <a:srgbClr val="FF0000"/>
                </a:solidFill>
                <a:latin typeface="標楷體" panose="03000509000000000000" pitchFamily="65" charset="-120"/>
                <a:ea typeface="標楷體" panose="03000509000000000000" pitchFamily="65" charset="-120"/>
              </a:rPr>
              <a:t>結構化口試</a:t>
            </a:r>
            <a:r>
              <a:rPr lang="zh-TW" sz="2400" b="1" strike="noStrike" spc="-1" dirty="0">
                <a:solidFill>
                  <a:srgbClr val="000000"/>
                </a:solidFill>
                <a:latin typeface="標楷體" panose="03000509000000000000" pitchFamily="65" charset="-120"/>
                <a:ea typeface="標楷體" panose="03000509000000000000" pitchFamily="65" charset="-120"/>
              </a:rPr>
              <a:t>融入在地議題</a:t>
            </a:r>
            <a:endParaRPr lang="en-US" sz="2400" b="0" strike="noStrike" spc="-1" dirty="0">
              <a:latin typeface="標楷體" panose="03000509000000000000" pitchFamily="65" charset="-120"/>
              <a:ea typeface="標楷體" panose="03000509000000000000" pitchFamily="65" charset="-120"/>
            </a:endParaRPr>
          </a:p>
        </p:txBody>
      </p:sp>
      <p:sp>
        <p:nvSpPr>
          <p:cNvPr id="1077" name="流程圖: 替代處理程序 16"/>
          <p:cNvSpPr/>
          <p:nvPr/>
        </p:nvSpPr>
        <p:spPr>
          <a:xfrm>
            <a:off x="5185080" y="3348000"/>
            <a:ext cx="3814920" cy="77256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343080" indent="-343080" algn="just">
              <a:lnSpc>
                <a:spcPct val="100000"/>
              </a:lnSpc>
              <a:buClr>
                <a:srgbClr val="C00000"/>
              </a:buClr>
              <a:buFont typeface="Wingdings" charset="2"/>
              <a:buChar char=""/>
            </a:pPr>
            <a:r>
              <a:rPr lang="zh-TW" sz="2400" b="1" strike="noStrike" spc="97" dirty="0">
                <a:solidFill>
                  <a:srgbClr val="ED3C0B"/>
                </a:solidFill>
                <a:latin typeface="標楷體" panose="03000509000000000000" pitchFamily="65" charset="-120"/>
                <a:ea typeface="標楷體" panose="03000509000000000000" pitchFamily="65" charset="-120"/>
              </a:rPr>
              <a:t>第一試為筆試，第二試為口試</a:t>
            </a:r>
            <a:r>
              <a:rPr lang="zh-TW" sz="2400" b="1" strike="noStrike" spc="97" dirty="0">
                <a:solidFill>
                  <a:srgbClr val="000000"/>
                </a:solidFill>
                <a:latin typeface="標楷體" panose="03000509000000000000" pitchFamily="65" charset="-120"/>
                <a:ea typeface="標楷體" panose="03000509000000000000" pitchFamily="65" charset="-120"/>
              </a:rPr>
              <a:t>；第一試錄取始得應第二試</a:t>
            </a:r>
            <a:endParaRPr lang="en-US" sz="2400" b="0" strike="noStrike" spc="-1" dirty="0">
              <a:latin typeface="標楷體" panose="03000509000000000000" pitchFamily="65" charset="-120"/>
              <a:ea typeface="標楷體"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99951"/>
            <a:ext cx="8229240" cy="904569"/>
          </a:xfrm>
        </p:spPr>
        <p:txBody>
          <a:bodyPr/>
          <a:lstStyle/>
          <a:p>
            <a:r>
              <a:rPr lang="zh-TW" altLang="zh-TW" b="1" spc="-1" dirty="0" smtClean="0">
                <a:solidFill>
                  <a:srgbClr val="000000"/>
                </a:solidFill>
                <a:latin typeface="微軟正黑體"/>
                <a:ea typeface="微軟正黑體"/>
              </a:rPr>
              <a:t>離島</a:t>
            </a:r>
            <a:r>
              <a:rPr lang="zh-TW" altLang="zh-TW" b="1" spc="-1" dirty="0">
                <a:solidFill>
                  <a:srgbClr val="000000"/>
                </a:solidFill>
                <a:latin typeface="微軟正黑體"/>
                <a:ea typeface="微軟正黑體"/>
              </a:rPr>
              <a:t>特考</a:t>
            </a:r>
            <a:r>
              <a:rPr lang="zh-TW" altLang="zh-TW" sz="4000" b="1" strike="noStrike" spc="-1" dirty="0" smtClean="0">
                <a:solidFill>
                  <a:srgbClr val="C00000"/>
                </a:solidFill>
                <a:latin typeface="微軟正黑體"/>
                <a:ea typeface="微軟正黑體"/>
              </a:rPr>
              <a:t>與</a:t>
            </a:r>
            <a:r>
              <a:rPr lang="zh-TW" altLang="zh-TW" b="1" spc="-1" dirty="0">
                <a:solidFill>
                  <a:srgbClr val="000000"/>
                </a:solidFill>
                <a:latin typeface="微軟正黑體"/>
                <a:ea typeface="微軟正黑體"/>
              </a:rPr>
              <a:t>現行制度</a:t>
            </a:r>
            <a:r>
              <a:rPr lang="zh-TW" altLang="zh-TW" b="1" spc="-1" dirty="0">
                <a:solidFill>
                  <a:srgbClr val="ED3C0B"/>
                </a:solidFill>
                <a:latin typeface="微軟正黑體"/>
                <a:ea typeface="微軟正黑體"/>
              </a:rPr>
              <a:t>比較</a:t>
            </a:r>
            <a:r>
              <a:rPr lang="en-US" altLang="zh-TW" spc="-1" dirty="0"/>
              <a:t/>
            </a:r>
            <a:br>
              <a:rPr lang="en-US" altLang="zh-TW" spc="-1" dirty="0"/>
            </a:br>
            <a:endParaRPr lang="zh-TW" altLang="en-US" dirty="0"/>
          </a:p>
        </p:txBody>
      </p:sp>
      <p:sp>
        <p:nvSpPr>
          <p:cNvPr id="3" name="副標題 2"/>
          <p:cNvSpPr>
            <a:spLocks noGrp="1"/>
          </p:cNvSpPr>
          <p:nvPr>
            <p:ph type="subTitle"/>
          </p:nvPr>
        </p:nvSpPr>
        <p:spPr/>
        <p:txBody>
          <a:bodyPr/>
          <a:lstStyle/>
          <a:p>
            <a:r>
              <a:rPr lang="en-US" altLang="zh-TW" dirty="0" smtClean="0"/>
              <a:t> </a:t>
            </a:r>
            <a:endParaRPr lang="zh-TW" altLang="en-US" dirty="0"/>
          </a:p>
        </p:txBody>
      </p:sp>
      <p:pic>
        <p:nvPicPr>
          <p:cNvPr id="4" name="table"/>
          <p:cNvPicPr>
            <a:picLocks noChangeAspect="1"/>
          </p:cNvPicPr>
          <p:nvPr/>
        </p:nvPicPr>
        <p:blipFill>
          <a:blip r:embed="rId2"/>
          <a:stretch>
            <a:fillRect/>
          </a:stretch>
        </p:blipFill>
        <p:spPr>
          <a:xfrm>
            <a:off x="290146" y="1246874"/>
            <a:ext cx="8594695" cy="4775857"/>
          </a:xfrm>
          <a:prstGeom prst="rect">
            <a:avLst/>
          </a:prstGeom>
        </p:spPr>
      </p:pic>
    </p:spTree>
    <p:extLst>
      <p:ext uri="{BB962C8B-B14F-4D97-AF65-F5344CB8AC3E}">
        <p14:creationId xmlns:p14="http://schemas.microsoft.com/office/powerpoint/2010/main" val="15036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 name="PlaceHolder 1"/>
          <p:cNvSpPr>
            <a:spLocks noGrp="1"/>
          </p:cNvSpPr>
          <p:nvPr>
            <p:ph type="title"/>
          </p:nvPr>
        </p:nvSpPr>
        <p:spPr>
          <a:xfrm>
            <a:off x="2340000" y="457920"/>
            <a:ext cx="3994200" cy="1142280"/>
          </a:xfrm>
          <a:prstGeom prst="rect">
            <a:avLst/>
          </a:prstGeom>
          <a:noFill/>
          <a:ln w="0">
            <a:noFill/>
          </a:ln>
        </p:spPr>
        <p:txBody>
          <a:bodyPr lIns="90000" tIns="45000" rIns="90000" bIns="45000" numCol="1" spcCol="0" anchor="b">
            <a:noAutofit/>
          </a:bodyPr>
          <a:lstStyle/>
          <a:p>
            <a:pPr>
              <a:lnSpc>
                <a:spcPct val="100000"/>
              </a:lnSpc>
              <a:buNone/>
            </a:pPr>
            <a:r>
              <a:rPr lang="zh-TW" sz="5400" b="0" strike="noStrike" spc="-1">
                <a:solidFill>
                  <a:srgbClr val="FF0000"/>
                </a:solidFill>
                <a:latin typeface="Georgia"/>
                <a:ea typeface="標楷體"/>
              </a:rPr>
              <a:t>結      語</a:t>
            </a:r>
            <a:endParaRPr lang="en-US" sz="5400" b="0" strike="noStrike" spc="-1">
              <a:latin typeface="Arial"/>
            </a:endParaRPr>
          </a:p>
        </p:txBody>
      </p:sp>
      <p:sp>
        <p:nvSpPr>
          <p:cNvPr id="1079" name="PlaceHolder 2"/>
          <p:cNvSpPr>
            <a:spLocks noGrp="1"/>
          </p:cNvSpPr>
          <p:nvPr>
            <p:ph/>
          </p:nvPr>
        </p:nvSpPr>
        <p:spPr>
          <a:xfrm>
            <a:off x="914400" y="1600200"/>
            <a:ext cx="7313040" cy="4114080"/>
          </a:xfrm>
          <a:prstGeom prst="rect">
            <a:avLst/>
          </a:prstGeom>
          <a:noFill/>
          <a:ln w="0">
            <a:noFill/>
          </a:ln>
        </p:spPr>
        <p:txBody>
          <a:bodyPr lIns="90000" tIns="45000" rIns="90000" bIns="45000" numCol="1" spcCol="0" anchor="t">
            <a:noAutofit/>
          </a:bodyPr>
          <a:lstStyle/>
          <a:p>
            <a:pPr marL="343080" indent="-343080">
              <a:lnSpc>
                <a:spcPct val="100000"/>
              </a:lnSpc>
              <a:spcBef>
                <a:spcPts val="799"/>
              </a:spcBef>
              <a:buClr>
                <a:srgbClr val="99CC00"/>
              </a:buClr>
              <a:buSzPct val="70000"/>
              <a:buFont typeface="Wingdings" charset="2"/>
              <a:buChar char=""/>
            </a:pPr>
            <a:r>
              <a:rPr lang="zh-TW" sz="4000" b="0" strike="noStrike" spc="-1">
                <a:solidFill>
                  <a:srgbClr val="000000"/>
                </a:solidFill>
                <a:latin typeface="標楷體"/>
                <a:ea typeface="標楷體"/>
              </a:rPr>
              <a:t>權益、義務與責任，是一體兩面，只有盡義務，才能享受權利。</a:t>
            </a:r>
            <a:endParaRPr lang="en-US" sz="4000" b="0" strike="noStrike" spc="-1">
              <a:latin typeface="Arial"/>
            </a:endParaRPr>
          </a:p>
          <a:p>
            <a:pPr marL="343080" indent="-343080">
              <a:lnSpc>
                <a:spcPct val="100000"/>
              </a:lnSpc>
              <a:spcBef>
                <a:spcPts val="799"/>
              </a:spcBef>
              <a:buClr>
                <a:srgbClr val="99CC00"/>
              </a:buClr>
              <a:buSzPct val="70000"/>
              <a:buFont typeface="Wingdings" charset="2"/>
              <a:buChar char=""/>
            </a:pPr>
            <a:r>
              <a:rPr lang="zh-TW" sz="4000" b="0" strike="noStrike" spc="-1">
                <a:solidFill>
                  <a:srgbClr val="000000"/>
                </a:solidFill>
                <a:latin typeface="標楷體"/>
                <a:ea typeface="標楷體"/>
              </a:rPr>
              <a:t>重要的是</a:t>
            </a:r>
            <a:r>
              <a:rPr lang="en-US" sz="4000" b="0" strike="noStrike" spc="-1">
                <a:solidFill>
                  <a:srgbClr val="000000"/>
                </a:solidFill>
                <a:latin typeface="標楷體"/>
                <a:ea typeface="標楷體"/>
              </a:rPr>
              <a:t>-</a:t>
            </a:r>
            <a:r>
              <a:rPr lang="zh-TW" sz="4000" b="0" strike="noStrike" spc="-1">
                <a:solidFill>
                  <a:srgbClr val="000000"/>
                </a:solidFill>
                <a:latin typeface="標楷體"/>
                <a:ea typeface="標楷體"/>
              </a:rPr>
              <a:t>人在公門好修行  </a:t>
            </a:r>
            <a:endParaRPr lang="en-US" sz="4000" b="0" strike="noStrike" spc="-1">
              <a:latin typeface="Arial"/>
            </a:endParaRPr>
          </a:p>
          <a:p>
            <a:pPr>
              <a:lnSpc>
                <a:spcPct val="100000"/>
              </a:lnSpc>
              <a:spcBef>
                <a:spcPts val="799"/>
              </a:spcBef>
              <a:buNone/>
              <a:tabLst>
                <a:tab pos="0" algn="l"/>
              </a:tabLst>
            </a:pPr>
            <a:r>
              <a:rPr lang="en-US" sz="4000" b="0" strike="noStrike" spc="-1">
                <a:solidFill>
                  <a:srgbClr val="000000"/>
                </a:solidFill>
                <a:latin typeface="標楷體"/>
                <a:ea typeface="標楷體"/>
              </a:rPr>
              <a:t>                    </a:t>
            </a:r>
            <a:r>
              <a:rPr lang="zh-TW" sz="4000" b="0" strike="noStrike" spc="-1">
                <a:solidFill>
                  <a:srgbClr val="000000"/>
                </a:solidFill>
                <a:latin typeface="標楷體"/>
                <a:ea typeface="標楷體"/>
              </a:rPr>
              <a:t>敬祝平安！</a:t>
            </a:r>
            <a:endParaRPr lang="en-US"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PlaceHolder 1"/>
          <p:cNvSpPr>
            <a:spLocks noGrp="1"/>
          </p:cNvSpPr>
          <p:nvPr>
            <p:ph type="title"/>
          </p:nvPr>
        </p:nvSpPr>
        <p:spPr>
          <a:xfrm>
            <a:off x="1370160" y="301680"/>
            <a:ext cx="7313040" cy="1142280"/>
          </a:xfrm>
          <a:prstGeom prst="rect">
            <a:avLst/>
          </a:prstGeom>
          <a:noFill/>
          <a:ln w="0">
            <a:noFill/>
          </a:ln>
        </p:spPr>
        <p:txBody>
          <a:bodyPr lIns="90000" tIns="45000" rIns="90000" bIns="45000" numCol="1" spcCol="0" anchor="b">
            <a:noAutofit/>
          </a:bodyPr>
          <a:lstStyle/>
          <a:p>
            <a:pPr algn="ctr">
              <a:buNone/>
            </a:pPr>
            <a:r>
              <a:rPr lang="zh-TW" altLang="en-US" sz="4400" b="0" strike="noStrike" spc="-1" dirty="0" smtClean="0">
                <a:latin typeface="Arial"/>
              </a:rPr>
              <a:t> </a:t>
            </a:r>
            <a:endParaRPr lang="en-US" sz="4400" b="0" strike="noStrike" spc="-1" dirty="0">
              <a:latin typeface="Arial"/>
            </a:endParaRPr>
          </a:p>
        </p:txBody>
      </p:sp>
      <p:sp>
        <p:nvSpPr>
          <p:cNvPr id="895" name="PlaceHolder 2"/>
          <p:cNvSpPr>
            <a:spLocks noGrp="1"/>
          </p:cNvSpPr>
          <p:nvPr>
            <p:ph/>
          </p:nvPr>
        </p:nvSpPr>
        <p:spPr>
          <a:xfrm>
            <a:off x="1370160" y="1417444"/>
            <a:ext cx="7313040" cy="4497480"/>
          </a:xfrm>
          <a:prstGeom prst="rect">
            <a:avLst/>
          </a:prstGeom>
          <a:solidFill>
            <a:srgbClr val="FFFFFF"/>
          </a:solidFill>
          <a:ln w="25560">
            <a:solidFill>
              <a:srgbClr val="FFCC00"/>
            </a:solidFill>
            <a:round/>
          </a:ln>
        </p:spPr>
        <p:txBody>
          <a:bodyPr lIns="90000" tIns="45000" rIns="90000" bIns="45000" numCol="1" spcCol="0" anchor="t">
            <a:noAutofit/>
          </a:bodyPr>
          <a:lstStyle/>
          <a:p>
            <a:pPr marL="343080" indent="-343080">
              <a:lnSpc>
                <a:spcPct val="100000"/>
              </a:lnSpc>
              <a:spcBef>
                <a:spcPts val="360"/>
              </a:spcBef>
              <a:buClr>
                <a:srgbClr val="99CC00"/>
              </a:buClr>
              <a:buSzPct val="70000"/>
              <a:buFont typeface="Wingdings" charset="2"/>
              <a:buChar char=""/>
            </a:pPr>
            <a:r>
              <a:rPr lang="zh-TW" sz="1800" b="0" strike="noStrike" spc="-1" dirty="0">
                <a:solidFill>
                  <a:srgbClr val="000000"/>
                </a:solidFill>
                <a:latin typeface="標楷體" panose="03000509000000000000" pitchFamily="65" charset="-120"/>
                <a:ea typeface="標楷體" panose="03000509000000000000" pitchFamily="65" charset="-120"/>
              </a:rPr>
              <a:t>中華民國國民兼具外國國籍者，擬任國籍法第</a:t>
            </a:r>
            <a:r>
              <a:rPr lang="en-US" sz="1800" b="0" strike="noStrike" spc="-1" dirty="0">
                <a:solidFill>
                  <a:srgbClr val="000000"/>
                </a:solidFill>
                <a:latin typeface="標楷體" panose="03000509000000000000" pitchFamily="65" charset="-120"/>
                <a:ea typeface="標楷體" panose="03000509000000000000" pitchFamily="65" charset="-120"/>
              </a:rPr>
              <a:t>20</a:t>
            </a:r>
            <a:r>
              <a:rPr lang="zh-TW" sz="1800" b="0" strike="noStrike" spc="-1" dirty="0">
                <a:solidFill>
                  <a:srgbClr val="000000"/>
                </a:solidFill>
                <a:latin typeface="標楷體" panose="03000509000000000000" pitchFamily="65" charset="-120"/>
                <a:ea typeface="標楷體" panose="03000509000000000000" pitchFamily="65" charset="-120"/>
              </a:rPr>
              <a:t>條所定應受國籍限制之公職時，應於</a:t>
            </a:r>
            <a:r>
              <a:rPr lang="zh-TW" sz="1800" b="1" strike="noStrike" spc="-1" dirty="0">
                <a:solidFill>
                  <a:srgbClr val="000000"/>
                </a:solidFill>
                <a:latin typeface="標楷體" panose="03000509000000000000" pitchFamily="65" charset="-120"/>
                <a:ea typeface="標楷體" panose="03000509000000000000" pitchFamily="65" charset="-120"/>
              </a:rPr>
              <a:t>就</a:t>
            </a:r>
            <a:r>
              <a:rPr lang="en-US" sz="1800" b="1" strike="noStrike" spc="-1" dirty="0">
                <a:solidFill>
                  <a:srgbClr val="000000"/>
                </a:solidFill>
                <a:latin typeface="標楷體" panose="03000509000000000000" pitchFamily="65" charset="-120"/>
                <a:ea typeface="標楷體" panose="03000509000000000000" pitchFamily="65" charset="-120"/>
              </a:rPr>
              <a:t>(</a:t>
            </a:r>
            <a:r>
              <a:rPr lang="zh-TW" sz="1800" b="1" strike="noStrike" spc="-1" dirty="0">
                <a:solidFill>
                  <a:srgbClr val="000000"/>
                </a:solidFill>
                <a:latin typeface="標楷體" panose="03000509000000000000" pitchFamily="65" charset="-120"/>
                <a:ea typeface="標楷體" panose="03000509000000000000" pitchFamily="65" charset="-120"/>
              </a:rPr>
              <a:t>到</a:t>
            </a:r>
            <a:r>
              <a:rPr lang="en-US" sz="1800" b="1" strike="noStrike" spc="-1" dirty="0">
                <a:solidFill>
                  <a:srgbClr val="000000"/>
                </a:solidFill>
                <a:latin typeface="標楷體" panose="03000509000000000000" pitchFamily="65" charset="-120"/>
                <a:ea typeface="標楷體" panose="03000509000000000000" pitchFamily="65" charset="-120"/>
              </a:rPr>
              <a:t>)</a:t>
            </a:r>
            <a:r>
              <a:rPr lang="zh-TW" sz="1800" b="1" strike="noStrike" spc="-1" dirty="0">
                <a:solidFill>
                  <a:srgbClr val="000000"/>
                </a:solidFill>
                <a:latin typeface="標楷體" panose="03000509000000000000" pitchFamily="65" charset="-120"/>
                <a:ea typeface="標楷體" panose="03000509000000000000" pitchFamily="65" charset="-120"/>
              </a:rPr>
              <a:t>職前辦理放棄</a:t>
            </a:r>
            <a:r>
              <a:rPr lang="zh-TW" sz="1800" b="0" strike="noStrike" spc="-1" dirty="0">
                <a:solidFill>
                  <a:srgbClr val="000000"/>
                </a:solidFill>
                <a:latin typeface="標楷體" panose="03000509000000000000" pitchFamily="65" charset="-120"/>
                <a:ea typeface="標楷體" panose="03000509000000000000" pitchFamily="65" charset="-120"/>
              </a:rPr>
              <a:t>外國國籍且</a:t>
            </a:r>
            <a:r>
              <a:rPr lang="zh-TW" sz="1800" b="1" strike="noStrike" spc="-1" dirty="0">
                <a:solidFill>
                  <a:srgbClr val="000000"/>
                </a:solidFill>
                <a:latin typeface="標楷體" panose="03000509000000000000" pitchFamily="65" charset="-120"/>
                <a:ea typeface="標楷體" panose="03000509000000000000" pitchFamily="65" charset="-120"/>
              </a:rPr>
              <a:t>另行具結</a:t>
            </a:r>
            <a:r>
              <a:rPr lang="zh-TW" sz="1800" b="0" strike="noStrike" spc="-1" dirty="0">
                <a:solidFill>
                  <a:srgbClr val="000000"/>
                </a:solidFill>
                <a:latin typeface="標楷體" panose="03000509000000000000" pitchFamily="65" charset="-120"/>
                <a:ea typeface="標楷體" panose="03000509000000000000" pitchFamily="65" charset="-120"/>
              </a:rPr>
              <a:t>，並於</a:t>
            </a:r>
            <a:r>
              <a:rPr lang="zh-TW" sz="1800" b="1" strike="noStrike" spc="-1" dirty="0">
                <a:solidFill>
                  <a:srgbClr val="000000"/>
                </a:solidFill>
                <a:latin typeface="標楷體" panose="03000509000000000000" pitchFamily="65" charset="-120"/>
                <a:ea typeface="標楷體" panose="03000509000000000000" pitchFamily="65" charset="-120"/>
              </a:rPr>
              <a:t>就</a:t>
            </a:r>
            <a:r>
              <a:rPr lang="en-US" sz="1800" b="1" strike="noStrike" spc="-1" dirty="0">
                <a:solidFill>
                  <a:srgbClr val="000000"/>
                </a:solidFill>
                <a:latin typeface="標楷體" panose="03000509000000000000" pitchFamily="65" charset="-120"/>
                <a:ea typeface="標楷體" panose="03000509000000000000" pitchFamily="65" charset="-120"/>
              </a:rPr>
              <a:t>(</a:t>
            </a:r>
            <a:r>
              <a:rPr lang="zh-TW" sz="1800" b="1" strike="noStrike" spc="-1" dirty="0">
                <a:solidFill>
                  <a:srgbClr val="000000"/>
                </a:solidFill>
                <a:latin typeface="標楷體" panose="03000509000000000000" pitchFamily="65" charset="-120"/>
                <a:ea typeface="標楷體" panose="03000509000000000000" pitchFamily="65" charset="-120"/>
              </a:rPr>
              <a:t>到</a:t>
            </a:r>
            <a:r>
              <a:rPr lang="en-US" sz="1800" b="1" strike="noStrike" spc="-1" dirty="0">
                <a:solidFill>
                  <a:srgbClr val="000000"/>
                </a:solidFill>
                <a:latin typeface="標楷體" panose="03000509000000000000" pitchFamily="65" charset="-120"/>
                <a:ea typeface="標楷體" panose="03000509000000000000" pitchFamily="65" charset="-120"/>
              </a:rPr>
              <a:t>)</a:t>
            </a:r>
            <a:r>
              <a:rPr lang="zh-TW" sz="1800" b="1" strike="noStrike" spc="-1" dirty="0">
                <a:solidFill>
                  <a:srgbClr val="000000"/>
                </a:solidFill>
                <a:latin typeface="標楷體" panose="03000509000000000000" pitchFamily="65" charset="-120"/>
                <a:ea typeface="標楷體" panose="03000509000000000000" pitchFamily="65" charset="-120"/>
              </a:rPr>
              <a:t>職之日起一年內，完成喪失該國國籍及取得證明文件</a:t>
            </a:r>
            <a:r>
              <a:rPr lang="zh-TW" sz="1800" b="0" strike="noStrike" spc="-1" dirty="0">
                <a:solidFill>
                  <a:srgbClr val="000000"/>
                </a:solidFill>
                <a:latin typeface="標楷體" panose="03000509000000000000" pitchFamily="65" charset="-120"/>
                <a:ea typeface="標楷體" panose="03000509000000000000" pitchFamily="65" charset="-120"/>
              </a:rPr>
              <a:t>（永久居留權者仍得依法任用為公務人員）。</a:t>
            </a:r>
            <a:endParaRPr lang="en-US" sz="1800" b="0" strike="noStrike" spc="-1" dirty="0">
              <a:latin typeface="標楷體" panose="03000509000000000000" pitchFamily="65" charset="-120"/>
              <a:ea typeface="標楷體" panose="03000509000000000000" pitchFamily="65" charset="-120"/>
            </a:endParaRPr>
          </a:p>
          <a:p>
            <a:pPr>
              <a:lnSpc>
                <a:spcPct val="100000"/>
              </a:lnSpc>
              <a:spcBef>
                <a:spcPts val="360"/>
              </a:spcBef>
              <a:buNone/>
            </a:pPr>
            <a:endParaRPr lang="en-US" sz="1800" b="0" strike="noStrike" spc="-1" dirty="0">
              <a:latin typeface="Arial"/>
            </a:endParaRPr>
          </a:p>
        </p:txBody>
      </p:sp>
      <p:sp>
        <p:nvSpPr>
          <p:cNvPr id="896" name="圓角矩形 4"/>
          <p:cNvSpPr/>
          <p:nvPr/>
        </p:nvSpPr>
        <p:spPr>
          <a:xfrm>
            <a:off x="1691639" y="3212999"/>
            <a:ext cx="6687429" cy="2563783"/>
          </a:xfrm>
          <a:prstGeom prst="roundRect">
            <a:avLst>
              <a:gd name="adj" fmla="val 16667"/>
            </a:avLst>
          </a:prstGeom>
          <a:solidFill>
            <a:srgbClr val="FFFFFF"/>
          </a:solidFill>
          <a:ln>
            <a:solidFill>
              <a:srgbClr val="99CC00"/>
            </a:solidFill>
            <a:round/>
          </a:ln>
        </p:spPr>
        <p:style>
          <a:lnRef idx="2">
            <a:schemeClr val="accent1"/>
          </a:lnRef>
          <a:fillRef idx="1">
            <a:schemeClr val="lt1"/>
          </a:fillRef>
          <a:effectRef idx="0">
            <a:schemeClr val="accent1"/>
          </a:effectRef>
          <a:fontRef idx="minor"/>
        </p:style>
      </p:sp>
      <p:grpSp>
        <p:nvGrpSpPr>
          <p:cNvPr id="897" name="Group 1079"/>
          <p:cNvGrpSpPr/>
          <p:nvPr/>
        </p:nvGrpSpPr>
        <p:grpSpPr>
          <a:xfrm>
            <a:off x="1871031" y="3594600"/>
            <a:ext cx="6158520" cy="1549080"/>
            <a:chOff x="1220400" y="2859480"/>
            <a:chExt cx="6158520" cy="1549080"/>
          </a:xfrm>
        </p:grpSpPr>
        <p:sp>
          <p:nvSpPr>
            <p:cNvPr id="898" name="Rectangle 1080"/>
            <p:cNvSpPr/>
            <p:nvPr/>
          </p:nvSpPr>
          <p:spPr>
            <a:xfrm rot="3419400">
              <a:off x="1422720" y="3137760"/>
              <a:ext cx="1070640" cy="1064160"/>
            </a:xfrm>
            <a:prstGeom prst="rect">
              <a:avLst/>
            </a:prstGeom>
            <a:gradFill rotWithShape="0">
              <a:gsLst>
                <a:gs pos="0">
                  <a:srgbClr val="FF0000"/>
                </a:gs>
                <a:gs pos="100000">
                  <a:srgbClr val="760000"/>
                </a:gs>
              </a:gsLst>
              <a:lin ang="8814000"/>
            </a:gradFill>
            <a:ln w="9525">
              <a:noFill/>
            </a:ln>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style>
            <a:lnRef idx="0">
              <a:scrgbClr r="0" g="0" b="0"/>
            </a:lnRef>
            <a:fillRef idx="0">
              <a:scrgbClr r="0" g="0" b="0"/>
            </a:fillRef>
            <a:effectRef idx="0">
              <a:scrgbClr r="0" g="0" b="0"/>
            </a:effectRef>
            <a:fontRef idx="minor"/>
          </p:style>
          <p:txBody>
            <a:bodyPr wrap="none" lIns="90000" tIns="45000" rIns="90000" bIns="45000" anchor="ctr">
              <a:noAutofi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a:bodyPr>
            <a:lstStyle/>
            <a:p>
              <a:pPr>
                <a:lnSpc>
                  <a:spcPct val="100000"/>
                </a:lnSpc>
                <a:buNone/>
              </a:pPr>
              <a:r>
                <a:rPr lang="zh-TW" sz="1800" b="0" strike="noStrike" spc="-1">
                  <a:solidFill>
                    <a:srgbClr val="000000"/>
                  </a:solidFill>
                  <a:latin typeface="Arial"/>
                  <a:ea typeface="新細明體"/>
                </a:rPr>
                <a:t>分發報到</a:t>
              </a:r>
              <a:endParaRPr lang="en-US" sz="1800" b="0" strike="noStrike" spc="-1">
                <a:latin typeface="Arial"/>
              </a:endParaRPr>
            </a:p>
          </p:txBody>
        </p:sp>
        <p:grpSp>
          <p:nvGrpSpPr>
            <p:cNvPr id="899" name="Group 1081"/>
            <p:cNvGrpSpPr/>
            <p:nvPr/>
          </p:nvGrpSpPr>
          <p:grpSpPr>
            <a:xfrm>
              <a:off x="2402640" y="3325680"/>
              <a:ext cx="859680" cy="152640"/>
              <a:chOff x="2402640" y="3325680"/>
              <a:chExt cx="859680" cy="152640"/>
            </a:xfrm>
          </p:grpSpPr>
          <p:sp>
            <p:nvSpPr>
              <p:cNvPr id="900" name="Oval 1082"/>
              <p:cNvSpPr/>
              <p:nvPr/>
            </p:nvSpPr>
            <p:spPr>
              <a:xfrm>
                <a:off x="2402640" y="3325680"/>
                <a:ext cx="144720" cy="151200"/>
              </a:xfrm>
              <a:prstGeom prst="ellipse">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sp>
            <p:nvSpPr>
              <p:cNvPr id="901" name="Rectangle 1083"/>
              <p:cNvSpPr/>
              <p:nvPr/>
            </p:nvSpPr>
            <p:spPr>
              <a:xfrm>
                <a:off x="2485080" y="3327120"/>
                <a:ext cx="712800" cy="151200"/>
              </a:xfrm>
              <a:prstGeom prst="rect">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sp>
            <p:nvSpPr>
              <p:cNvPr id="902" name="Oval 1084"/>
              <p:cNvSpPr/>
              <p:nvPr/>
            </p:nvSpPr>
            <p:spPr>
              <a:xfrm>
                <a:off x="3132360" y="3329640"/>
                <a:ext cx="129960" cy="145440"/>
              </a:xfrm>
              <a:prstGeom prst="ellipse">
                <a:avLst/>
              </a:prstGeom>
              <a:gradFill rotWithShape="0">
                <a:gsLst>
                  <a:gs pos="0">
                    <a:srgbClr val="767676"/>
                  </a:gs>
                  <a:gs pos="50000">
                    <a:srgbClr val="FFFFFF"/>
                  </a:gs>
                  <a:gs pos="100000">
                    <a:srgbClr val="767676"/>
                  </a:gs>
                </a:gsLst>
                <a:lin ang="5400000"/>
              </a:gradFill>
              <a:ln w="12700">
                <a:solidFill>
                  <a:srgbClr val="FFFFFF"/>
                </a:solidFill>
                <a:round/>
              </a:ln>
            </p:spPr>
            <p:style>
              <a:lnRef idx="0">
                <a:scrgbClr r="0" g="0" b="0"/>
              </a:lnRef>
              <a:fillRef idx="0">
                <a:scrgbClr r="0" g="0" b="0"/>
              </a:fillRef>
              <a:effectRef idx="0">
                <a:scrgbClr r="0" g="0" b="0"/>
              </a:effectRef>
              <a:fontRef idx="minor"/>
            </p:style>
          </p:sp>
          <p:sp>
            <p:nvSpPr>
              <p:cNvPr id="903" name="Oval 1085"/>
              <p:cNvSpPr/>
              <p:nvPr/>
            </p:nvSpPr>
            <p:spPr>
              <a:xfrm>
                <a:off x="3204360" y="3375360"/>
                <a:ext cx="36000" cy="43920"/>
              </a:xfrm>
              <a:prstGeom prst="ellipse">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grpSp>
        <p:sp>
          <p:nvSpPr>
            <p:cNvPr id="904" name="Rectangle 1086"/>
            <p:cNvSpPr/>
            <p:nvPr/>
          </p:nvSpPr>
          <p:spPr>
            <a:xfrm rot="3419400">
              <a:off x="2989440" y="3188160"/>
              <a:ext cx="1070640" cy="933120"/>
            </a:xfrm>
            <a:prstGeom prst="rect">
              <a:avLst/>
            </a:prstGeom>
            <a:gradFill rotWithShape="0">
              <a:gsLst>
                <a:gs pos="0">
                  <a:srgbClr val="FFCC00"/>
                </a:gs>
                <a:gs pos="100000">
                  <a:srgbClr val="765E00"/>
                </a:gs>
              </a:gsLst>
              <a:lin ang="8814000"/>
            </a:gradFill>
            <a:ln w="9525">
              <a:noFill/>
            </a:ln>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style>
            <a:lnRef idx="0">
              <a:scrgbClr r="0" g="0" b="0"/>
            </a:lnRef>
            <a:fillRef idx="0">
              <a:scrgbClr r="0" g="0" b="0"/>
            </a:fillRef>
            <a:effectRef idx="0">
              <a:scrgbClr r="0" g="0" b="0"/>
            </a:effectRef>
            <a:fontRef idx="minor"/>
          </p:style>
          <p:txBody>
            <a:bodyPr wrap="none" lIns="90000" tIns="45000" rIns="90000" bIns="45000" anchor="ctr">
              <a:noAutofi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a:bodyPr>
            <a:lstStyle/>
            <a:p>
              <a:pPr>
                <a:lnSpc>
                  <a:spcPct val="100000"/>
                </a:lnSpc>
                <a:buNone/>
              </a:pPr>
              <a:r>
                <a:rPr lang="zh-TW" sz="1800" b="0" strike="noStrike" spc="-1">
                  <a:solidFill>
                    <a:srgbClr val="000000"/>
                  </a:solidFill>
                  <a:latin typeface="Arial"/>
                  <a:ea typeface="新細明體"/>
                </a:rPr>
                <a:t>訓練期滿</a:t>
              </a:r>
              <a:endParaRPr lang="en-US" sz="1800" b="0" strike="noStrike" spc="-1">
                <a:latin typeface="Arial"/>
              </a:endParaRPr>
            </a:p>
          </p:txBody>
        </p:sp>
        <p:grpSp>
          <p:nvGrpSpPr>
            <p:cNvPr id="905" name="Group 1087"/>
            <p:cNvGrpSpPr/>
            <p:nvPr/>
          </p:nvGrpSpPr>
          <p:grpSpPr>
            <a:xfrm>
              <a:off x="3991320" y="3325680"/>
              <a:ext cx="860040" cy="152640"/>
              <a:chOff x="3991320" y="3325680"/>
              <a:chExt cx="860040" cy="152640"/>
            </a:xfrm>
          </p:grpSpPr>
          <p:sp>
            <p:nvSpPr>
              <p:cNvPr id="906" name="Oval 1088"/>
              <p:cNvSpPr/>
              <p:nvPr/>
            </p:nvSpPr>
            <p:spPr>
              <a:xfrm>
                <a:off x="3991320" y="3325680"/>
                <a:ext cx="144720" cy="151200"/>
              </a:xfrm>
              <a:prstGeom prst="ellipse">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sp>
            <p:nvSpPr>
              <p:cNvPr id="907" name="Rectangle 1089"/>
              <p:cNvSpPr/>
              <p:nvPr/>
            </p:nvSpPr>
            <p:spPr>
              <a:xfrm>
                <a:off x="4074120" y="3327120"/>
                <a:ext cx="712800" cy="151200"/>
              </a:xfrm>
              <a:prstGeom prst="rect">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sp>
            <p:nvSpPr>
              <p:cNvPr id="908" name="Oval 1090"/>
              <p:cNvSpPr/>
              <p:nvPr/>
            </p:nvSpPr>
            <p:spPr>
              <a:xfrm>
                <a:off x="4721400" y="3329640"/>
                <a:ext cx="129960" cy="145440"/>
              </a:xfrm>
              <a:prstGeom prst="ellipse">
                <a:avLst/>
              </a:prstGeom>
              <a:gradFill rotWithShape="0">
                <a:gsLst>
                  <a:gs pos="0">
                    <a:srgbClr val="767676"/>
                  </a:gs>
                  <a:gs pos="50000">
                    <a:srgbClr val="FFFFFF"/>
                  </a:gs>
                  <a:gs pos="100000">
                    <a:srgbClr val="767676"/>
                  </a:gs>
                </a:gsLst>
                <a:lin ang="5400000"/>
              </a:gradFill>
              <a:ln w="12700">
                <a:solidFill>
                  <a:srgbClr val="FFFFFF"/>
                </a:solidFill>
                <a:round/>
              </a:ln>
            </p:spPr>
            <p:style>
              <a:lnRef idx="0">
                <a:scrgbClr r="0" g="0" b="0"/>
              </a:lnRef>
              <a:fillRef idx="0">
                <a:scrgbClr r="0" g="0" b="0"/>
              </a:fillRef>
              <a:effectRef idx="0">
                <a:scrgbClr r="0" g="0" b="0"/>
              </a:effectRef>
              <a:fontRef idx="minor"/>
            </p:style>
          </p:sp>
          <p:sp>
            <p:nvSpPr>
              <p:cNvPr id="909" name="Oval 1091"/>
              <p:cNvSpPr/>
              <p:nvPr/>
            </p:nvSpPr>
            <p:spPr>
              <a:xfrm>
                <a:off x="4791240" y="3375360"/>
                <a:ext cx="36000" cy="43920"/>
              </a:xfrm>
              <a:prstGeom prst="ellipse">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grpSp>
        <p:sp>
          <p:nvSpPr>
            <p:cNvPr id="910" name="Rectangle 1092"/>
            <p:cNvSpPr/>
            <p:nvPr/>
          </p:nvSpPr>
          <p:spPr>
            <a:xfrm rot="3419400">
              <a:off x="4512240" y="3168360"/>
              <a:ext cx="1070640" cy="931680"/>
            </a:xfrm>
            <a:prstGeom prst="rect">
              <a:avLst/>
            </a:prstGeom>
            <a:gradFill rotWithShape="0">
              <a:gsLst>
                <a:gs pos="0">
                  <a:srgbClr val="FF0000"/>
                </a:gs>
                <a:gs pos="100000">
                  <a:srgbClr val="760000"/>
                </a:gs>
              </a:gsLst>
              <a:lin ang="8814000"/>
            </a:gradFill>
            <a:ln w="9525">
              <a:noFill/>
            </a:ln>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style>
            <a:lnRef idx="0">
              <a:scrgbClr r="0" g="0" b="0"/>
            </a:lnRef>
            <a:fillRef idx="0">
              <a:scrgbClr r="0" g="0" b="0"/>
            </a:fillRef>
            <a:effectRef idx="0">
              <a:scrgbClr r="0" g="0" b="0"/>
            </a:effectRef>
            <a:fontRef idx="minor"/>
          </p:style>
          <p:txBody>
            <a:bodyPr wrap="none" lIns="90000" tIns="45000" rIns="90000" bIns="45000" anchor="ctr">
              <a:noAutofi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a:bodyPr>
            <a:lstStyle/>
            <a:p>
              <a:pPr>
                <a:lnSpc>
                  <a:spcPct val="100000"/>
                </a:lnSpc>
                <a:buNone/>
              </a:pPr>
              <a:r>
                <a:rPr lang="zh-TW" sz="1800" b="0" strike="noStrike" spc="-1">
                  <a:solidFill>
                    <a:srgbClr val="000000"/>
                  </a:solidFill>
                  <a:latin typeface="Arial"/>
                  <a:ea typeface="新細明體"/>
                </a:rPr>
                <a:t>先予試用</a:t>
              </a:r>
              <a:endParaRPr lang="en-US" sz="1800" b="0" strike="noStrike" spc="-1">
                <a:latin typeface="Arial"/>
              </a:endParaRPr>
            </a:p>
          </p:txBody>
        </p:sp>
        <p:grpSp>
          <p:nvGrpSpPr>
            <p:cNvPr id="911" name="Group 1093"/>
            <p:cNvGrpSpPr/>
            <p:nvPr/>
          </p:nvGrpSpPr>
          <p:grpSpPr>
            <a:xfrm>
              <a:off x="5580000" y="3325680"/>
              <a:ext cx="1124640" cy="152640"/>
              <a:chOff x="5580000" y="3325680"/>
              <a:chExt cx="1124640" cy="152640"/>
            </a:xfrm>
          </p:grpSpPr>
          <p:sp>
            <p:nvSpPr>
              <p:cNvPr id="912" name="Oval 1094"/>
              <p:cNvSpPr/>
              <p:nvPr/>
            </p:nvSpPr>
            <p:spPr>
              <a:xfrm>
                <a:off x="5580000" y="3325680"/>
                <a:ext cx="189360" cy="151200"/>
              </a:xfrm>
              <a:prstGeom prst="ellipse">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sp>
            <p:nvSpPr>
              <p:cNvPr id="913" name="Rectangle 1095"/>
              <p:cNvSpPr/>
              <p:nvPr/>
            </p:nvSpPr>
            <p:spPr>
              <a:xfrm>
                <a:off x="5688360" y="3327120"/>
                <a:ext cx="932400" cy="151200"/>
              </a:xfrm>
              <a:prstGeom prst="rect">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sp>
            <p:nvSpPr>
              <p:cNvPr id="914" name="Oval 1096"/>
              <p:cNvSpPr/>
              <p:nvPr/>
            </p:nvSpPr>
            <p:spPr>
              <a:xfrm>
                <a:off x="6534720" y="3329640"/>
                <a:ext cx="169920" cy="145440"/>
              </a:xfrm>
              <a:prstGeom prst="ellipse">
                <a:avLst/>
              </a:prstGeom>
              <a:gradFill rotWithShape="0">
                <a:gsLst>
                  <a:gs pos="0">
                    <a:srgbClr val="767676"/>
                  </a:gs>
                  <a:gs pos="50000">
                    <a:srgbClr val="FFFFFF"/>
                  </a:gs>
                  <a:gs pos="100000">
                    <a:srgbClr val="767676"/>
                  </a:gs>
                </a:gsLst>
                <a:lin ang="5400000"/>
              </a:gradFill>
              <a:ln w="12700">
                <a:solidFill>
                  <a:srgbClr val="FFFFFF"/>
                </a:solidFill>
                <a:round/>
              </a:ln>
            </p:spPr>
            <p:style>
              <a:lnRef idx="0">
                <a:scrgbClr r="0" g="0" b="0"/>
              </a:lnRef>
              <a:fillRef idx="0">
                <a:scrgbClr r="0" g="0" b="0"/>
              </a:fillRef>
              <a:effectRef idx="0">
                <a:scrgbClr r="0" g="0" b="0"/>
              </a:effectRef>
              <a:fontRef idx="minor"/>
            </p:style>
          </p:sp>
          <p:sp>
            <p:nvSpPr>
              <p:cNvPr id="915" name="Oval 1097"/>
              <p:cNvSpPr/>
              <p:nvPr/>
            </p:nvSpPr>
            <p:spPr>
              <a:xfrm>
                <a:off x="6626160" y="3375360"/>
                <a:ext cx="47520" cy="43920"/>
              </a:xfrm>
              <a:prstGeom prst="ellipse">
                <a:avLst/>
              </a:prstGeom>
              <a:gradFill rotWithShape="0">
                <a:gsLst>
                  <a:gs pos="0">
                    <a:srgbClr val="767676"/>
                  </a:gs>
                  <a:gs pos="50000">
                    <a:srgbClr val="FFFFFF"/>
                  </a:gs>
                  <a:gs pos="100000">
                    <a:srgbClr val="767676"/>
                  </a:gs>
                </a:gsLst>
                <a:lin ang="5400000"/>
              </a:gradFill>
              <a:ln w="0">
                <a:noFill/>
              </a:ln>
            </p:spPr>
            <p:style>
              <a:lnRef idx="0">
                <a:scrgbClr r="0" g="0" b="0"/>
              </a:lnRef>
              <a:fillRef idx="0">
                <a:scrgbClr r="0" g="0" b="0"/>
              </a:fillRef>
              <a:effectRef idx="0">
                <a:scrgbClr r="0" g="0" b="0"/>
              </a:effectRef>
              <a:fontRef idx="minor"/>
            </p:style>
          </p:sp>
        </p:grpSp>
        <p:sp>
          <p:nvSpPr>
            <p:cNvPr id="916" name="Rectangle 1098"/>
            <p:cNvSpPr/>
            <p:nvPr/>
          </p:nvSpPr>
          <p:spPr>
            <a:xfrm rot="3419400">
              <a:off x="6141600" y="3043800"/>
              <a:ext cx="1020960" cy="1069560"/>
            </a:xfrm>
            <a:prstGeom prst="rect">
              <a:avLst/>
            </a:prstGeom>
            <a:gradFill rotWithShape="0">
              <a:gsLst>
                <a:gs pos="0">
                  <a:srgbClr val="FFCC00"/>
                </a:gs>
                <a:gs pos="100000">
                  <a:srgbClr val="765E00"/>
                </a:gs>
              </a:gsLst>
              <a:lin ang="8814000"/>
            </a:gradFill>
            <a:ln w="9525">
              <a:noFill/>
            </a:ln>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style>
            <a:lnRef idx="0">
              <a:scrgbClr r="0" g="0" b="0"/>
            </a:lnRef>
            <a:fillRef idx="0">
              <a:scrgbClr r="0" g="0" b="0"/>
            </a:fillRef>
            <a:effectRef idx="0">
              <a:scrgbClr r="0" g="0" b="0"/>
            </a:effectRef>
            <a:fontRef idx="minor"/>
          </p:style>
          <p:txBody>
            <a:bodyPr wrap="none" lIns="90000" tIns="45000" rIns="90000" bIns="45000" anchor="ctr">
              <a:noAutofi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a:bodyPr>
            <a:lstStyle/>
            <a:p>
              <a:pPr>
                <a:lnSpc>
                  <a:spcPct val="100000"/>
                </a:lnSpc>
                <a:buNone/>
              </a:pPr>
              <a:r>
                <a:rPr lang="zh-TW" sz="1800" b="0" strike="noStrike" spc="-1">
                  <a:solidFill>
                    <a:srgbClr val="000000"/>
                  </a:solidFill>
                  <a:latin typeface="Arial"/>
                  <a:ea typeface="新細明體"/>
                </a:rPr>
                <a:t>合格實授</a:t>
              </a:r>
              <a:endParaRPr lang="en-US" sz="1800" b="0" strike="noStrike" spc="-1">
                <a:latin typeface="Arial"/>
              </a:endParaRPr>
            </a:p>
          </p:txBody>
        </p:sp>
      </p:grpSp>
      <p:sp>
        <p:nvSpPr>
          <p:cNvPr id="917" name="向下箭號 46"/>
          <p:cNvSpPr/>
          <p:nvPr/>
        </p:nvSpPr>
        <p:spPr>
          <a:xfrm flipH="1">
            <a:off x="2122920" y="2579953"/>
            <a:ext cx="277920" cy="631247"/>
          </a:xfrm>
          <a:prstGeom prst="downArrow">
            <a:avLst>
              <a:gd name="adj1" fmla="val 50000"/>
              <a:gd name="adj2" fmla="val 50000"/>
            </a:avLst>
          </a:prstGeom>
          <a:gradFill rotWithShape="0">
            <a:gsLst>
              <a:gs pos="0">
                <a:srgbClr val="000000"/>
              </a:gs>
              <a:gs pos="50000">
                <a:srgbClr val="FFFF00"/>
              </a:gs>
              <a:gs pos="100000">
                <a:srgbClr val="000000"/>
              </a:gs>
            </a:gsLst>
            <a:lin ang="5400000"/>
          </a:gradFill>
          <a:ln w="19050">
            <a:solidFill>
              <a:srgbClr val="000000"/>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PlaceHolder 1"/>
          <p:cNvSpPr>
            <a:spLocks noGrp="1"/>
          </p:cNvSpPr>
          <p:nvPr>
            <p:ph type="title"/>
          </p:nvPr>
        </p:nvSpPr>
        <p:spPr>
          <a:xfrm>
            <a:off x="1370160" y="301680"/>
            <a:ext cx="5100120" cy="1142280"/>
          </a:xfrm>
          <a:prstGeom prst="rect">
            <a:avLst/>
          </a:prstGeom>
          <a:noFill/>
          <a:ln w="0">
            <a:noFill/>
          </a:ln>
        </p:spPr>
        <p:txBody>
          <a:bodyPr lIns="90000" tIns="45000" rIns="90000" bIns="45000" numCol="1" spcCol="0" anchor="b">
            <a:noAutofit/>
          </a:bodyPr>
          <a:lstStyle/>
          <a:p>
            <a:pPr>
              <a:lnSpc>
                <a:spcPct val="100000"/>
              </a:lnSpc>
              <a:buNone/>
            </a:pPr>
            <a:r>
              <a:rPr lang="zh-TW" sz="4200" b="1" strike="noStrike" spc="-1">
                <a:solidFill>
                  <a:srgbClr val="FF0000"/>
                </a:solidFill>
                <a:latin typeface="標楷體"/>
                <a:ea typeface="標楷體"/>
              </a:rPr>
              <a:t>公務人員義務</a:t>
            </a:r>
            <a:endParaRPr lang="en-US" sz="4200" b="0" strike="noStrike" spc="-1">
              <a:latin typeface="Arial"/>
            </a:endParaRPr>
          </a:p>
        </p:txBody>
      </p:sp>
      <p:pic>
        <p:nvPicPr>
          <p:cNvPr id="919" name="Picture 5"/>
          <p:cNvPicPr/>
          <p:nvPr/>
        </p:nvPicPr>
        <p:blipFill>
          <a:blip r:embed="rId2"/>
          <a:stretch/>
        </p:blipFill>
        <p:spPr>
          <a:xfrm>
            <a:off x="1382040" y="1709072"/>
            <a:ext cx="6782400" cy="4571280"/>
          </a:xfrm>
          <a:prstGeom prst="rect">
            <a:avLst/>
          </a:prstGeom>
          <a:ln w="0">
            <a:solidFill>
              <a:srgbClr val="000000"/>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0" name="Group 2"/>
          <p:cNvGrpSpPr/>
          <p:nvPr/>
        </p:nvGrpSpPr>
        <p:grpSpPr>
          <a:xfrm>
            <a:off x="1465200" y="4226077"/>
            <a:ext cx="1508127" cy="753788"/>
            <a:chOff x="1660320" y="4292280"/>
            <a:chExt cx="1304280" cy="519480"/>
          </a:xfrm>
        </p:grpSpPr>
        <p:sp>
          <p:nvSpPr>
            <p:cNvPr id="921" name="Oval 3"/>
            <p:cNvSpPr/>
            <p:nvPr/>
          </p:nvSpPr>
          <p:spPr>
            <a:xfrm>
              <a:off x="1660320" y="4293360"/>
              <a:ext cx="258840" cy="518400"/>
            </a:xfrm>
            <a:prstGeom prst="ellipse">
              <a:avLst/>
            </a:prstGeom>
            <a:gradFill rotWithShape="0">
              <a:gsLst>
                <a:gs pos="0">
                  <a:srgbClr val="FFFFFF"/>
                </a:gs>
                <a:gs pos="50000">
                  <a:srgbClr val="FF0000"/>
                </a:gs>
                <a:gs pos="100000">
                  <a:srgbClr val="FFFFFF"/>
                </a:gs>
              </a:gsLst>
              <a:lin ang="2700000"/>
            </a:gradFill>
            <a:ln w="0">
              <a:noFill/>
            </a:ln>
          </p:spPr>
          <p:style>
            <a:lnRef idx="0">
              <a:scrgbClr r="0" g="0" b="0"/>
            </a:lnRef>
            <a:fillRef idx="0">
              <a:scrgbClr r="0" g="0" b="0"/>
            </a:fillRef>
            <a:effectRef idx="0">
              <a:scrgbClr r="0" g="0" b="0"/>
            </a:effectRef>
            <a:fontRef idx="minor"/>
          </p:style>
        </p:sp>
        <p:sp>
          <p:nvSpPr>
            <p:cNvPr id="922" name="Oval 4"/>
            <p:cNvSpPr/>
            <p:nvPr/>
          </p:nvSpPr>
          <p:spPr>
            <a:xfrm>
              <a:off x="1660320" y="4293360"/>
              <a:ext cx="258840" cy="518400"/>
            </a:xfrm>
            <a:prstGeom prst="ellipse">
              <a:avLst/>
            </a:prstGeom>
            <a:gradFill rotWithShape="0">
              <a:gsLst>
                <a:gs pos="0">
                  <a:srgbClr val="FFDB4C"/>
                </a:gs>
                <a:gs pos="100000">
                  <a:srgbClr val="FFCC00"/>
                </a:gs>
              </a:gsLst>
              <a:lin ang="2700000"/>
            </a:gradFill>
            <a:ln w="0">
              <a:noFill/>
            </a:ln>
          </p:spPr>
          <p:style>
            <a:lnRef idx="0">
              <a:scrgbClr r="0" g="0" b="0"/>
            </a:lnRef>
            <a:fillRef idx="0">
              <a:scrgbClr r="0" g="0" b="0"/>
            </a:fillRef>
            <a:effectRef idx="0">
              <a:scrgbClr r="0" g="0" b="0"/>
            </a:effectRef>
            <a:fontRef idx="minor"/>
          </p:style>
        </p:sp>
        <p:sp>
          <p:nvSpPr>
            <p:cNvPr id="923" name="Oval 5"/>
            <p:cNvSpPr/>
            <p:nvPr/>
          </p:nvSpPr>
          <p:spPr>
            <a:xfrm>
              <a:off x="1750680" y="4292280"/>
              <a:ext cx="1213920" cy="518400"/>
            </a:xfrm>
            <a:prstGeom prst="ellipse">
              <a:avLst/>
            </a:prstGeom>
            <a:gradFill rotWithShape="0">
              <a:gsLst>
                <a:gs pos="0">
                  <a:srgbClr val="8A0000"/>
                </a:gs>
                <a:gs pos="50000">
                  <a:srgbClr val="FF0000"/>
                </a:gs>
                <a:gs pos="100000">
                  <a:srgbClr val="8A0000"/>
                </a:gs>
              </a:gsLst>
              <a:lin ang="18900000"/>
            </a:gradFill>
            <a:ln w="0">
              <a:noFill/>
            </a:ln>
          </p:spPr>
          <p:style>
            <a:lnRef idx="0">
              <a:scrgbClr r="0" g="0" b="0"/>
            </a:lnRef>
            <a:fillRef idx="0">
              <a:scrgbClr r="0" g="0" b="0"/>
            </a:fillRef>
            <a:effectRef idx="0">
              <a:scrgbClr r="0" g="0" b="0"/>
            </a:effectRef>
            <a:fontRef idx="minor"/>
          </p:style>
        </p:sp>
        <p:sp>
          <p:nvSpPr>
            <p:cNvPr id="924" name="Oval 6"/>
            <p:cNvSpPr/>
            <p:nvPr/>
          </p:nvSpPr>
          <p:spPr>
            <a:xfrm>
              <a:off x="1750680" y="4292280"/>
              <a:ext cx="1213920" cy="518400"/>
            </a:xfrm>
            <a:prstGeom prst="ellipse">
              <a:avLst/>
            </a:prstGeom>
            <a:gradFill rotWithShape="0">
              <a:gsLst>
                <a:gs pos="0">
                  <a:srgbClr val="FFCC00"/>
                </a:gs>
                <a:gs pos="100000">
                  <a:srgbClr val="7B6300"/>
                </a:gs>
              </a:gsLst>
              <a:lin ang="2700000"/>
            </a:gradFill>
            <a:ln w="0">
              <a:noFill/>
            </a:ln>
          </p:spPr>
          <p:style>
            <a:lnRef idx="0">
              <a:scrgbClr r="0" g="0" b="0"/>
            </a:lnRef>
            <a:fillRef idx="0">
              <a:scrgbClr r="0" g="0" b="0"/>
            </a:fillRef>
            <a:effectRef idx="0">
              <a:scrgbClr r="0" g="0" b="0"/>
            </a:effectRef>
            <a:fontRef idx="minor"/>
          </p:style>
        </p:sp>
        <p:sp>
          <p:nvSpPr>
            <p:cNvPr id="925" name="Oval 7"/>
            <p:cNvSpPr/>
            <p:nvPr/>
          </p:nvSpPr>
          <p:spPr>
            <a:xfrm>
              <a:off x="1812600" y="4292280"/>
              <a:ext cx="1090440" cy="518400"/>
            </a:xfrm>
            <a:prstGeom prst="ellipse">
              <a:avLst/>
            </a:prstGeom>
            <a:gradFill rotWithShape="0">
              <a:gsLst>
                <a:gs pos="0">
                  <a:srgbClr val="765E00"/>
                </a:gs>
                <a:gs pos="100000">
                  <a:srgbClr val="FFCC00"/>
                </a:gs>
              </a:gsLst>
              <a:lin ang="5400000"/>
            </a:gradFill>
            <a:ln w="0">
              <a:noFill/>
            </a:ln>
          </p:spPr>
          <p:style>
            <a:lnRef idx="0">
              <a:scrgbClr r="0" g="0" b="0"/>
            </a:lnRef>
            <a:fillRef idx="0">
              <a:scrgbClr r="0" g="0" b="0"/>
            </a:fillRef>
            <a:effectRef idx="0">
              <a:scrgbClr r="0" g="0" b="0"/>
            </a:effectRef>
            <a:fontRef idx="minor"/>
          </p:style>
        </p:sp>
      </p:grpSp>
      <p:sp>
        <p:nvSpPr>
          <p:cNvPr id="926" name="Rectangle 8"/>
          <p:cNvSpPr/>
          <p:nvPr/>
        </p:nvSpPr>
        <p:spPr>
          <a:xfrm>
            <a:off x="2675645" y="491760"/>
            <a:ext cx="4894560"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buNone/>
            </a:pPr>
            <a:r>
              <a:rPr lang="zh-TW" sz="4400" b="0" strike="noStrike" spc="-1" dirty="0">
                <a:solidFill>
                  <a:srgbClr val="000000"/>
                </a:solidFill>
                <a:latin typeface="標楷體"/>
                <a:ea typeface="標楷體"/>
              </a:rPr>
              <a:t>公務人員之</a:t>
            </a:r>
            <a:r>
              <a:rPr lang="zh-TW" sz="4400" b="0" strike="noStrike" spc="-1" dirty="0" smtClean="0">
                <a:solidFill>
                  <a:srgbClr val="000000"/>
                </a:solidFill>
                <a:latin typeface="標楷體"/>
                <a:ea typeface="標楷體"/>
              </a:rPr>
              <a:t>義務</a:t>
            </a:r>
            <a:endParaRPr lang="en-US" sz="4400" b="0" strike="noStrike" spc="-1" dirty="0">
              <a:latin typeface="Arial"/>
            </a:endParaRPr>
          </a:p>
        </p:txBody>
      </p:sp>
      <p:sp>
        <p:nvSpPr>
          <p:cNvPr id="927" name="AutoShape 9"/>
          <p:cNvSpPr/>
          <p:nvPr/>
        </p:nvSpPr>
        <p:spPr>
          <a:xfrm>
            <a:off x="2237760" y="2085840"/>
            <a:ext cx="5315760" cy="2158200"/>
          </a:xfrm>
          <a:prstGeom prst="upArrow">
            <a:avLst>
              <a:gd name="adj1" fmla="val 57296"/>
              <a:gd name="adj2" fmla="val 62796"/>
            </a:avLst>
          </a:prstGeom>
          <a:gradFill rotWithShape="0">
            <a:gsLst>
              <a:gs pos="0">
                <a:srgbClr val="434343"/>
              </a:gs>
              <a:gs pos="100000">
                <a:srgbClr val="C0C0C0">
                  <a:alpha val="0"/>
                </a:srgbClr>
              </a:gs>
            </a:gsLst>
            <a:lin ang="5400000"/>
          </a:gradFill>
          <a:ln w="0">
            <a:noFill/>
          </a:ln>
        </p:spPr>
        <p:style>
          <a:lnRef idx="0">
            <a:scrgbClr r="0" g="0" b="0"/>
          </a:lnRef>
          <a:fillRef idx="0">
            <a:scrgbClr r="0" g="0" b="0"/>
          </a:fillRef>
          <a:effectRef idx="0">
            <a:scrgbClr r="0" g="0" b="0"/>
          </a:effectRef>
          <a:fontRef idx="minor"/>
        </p:style>
      </p:sp>
      <p:grpSp>
        <p:nvGrpSpPr>
          <p:cNvPr id="928" name="Group 10"/>
          <p:cNvGrpSpPr/>
          <p:nvPr/>
        </p:nvGrpSpPr>
        <p:grpSpPr>
          <a:xfrm>
            <a:off x="4989663" y="4229100"/>
            <a:ext cx="1411137" cy="737820"/>
            <a:chOff x="5027760" y="4305240"/>
            <a:chExt cx="1304280" cy="519480"/>
          </a:xfrm>
        </p:grpSpPr>
        <p:sp>
          <p:nvSpPr>
            <p:cNvPr id="929" name="Oval 11"/>
            <p:cNvSpPr/>
            <p:nvPr/>
          </p:nvSpPr>
          <p:spPr>
            <a:xfrm>
              <a:off x="5027760" y="4306320"/>
              <a:ext cx="258840" cy="518400"/>
            </a:xfrm>
            <a:prstGeom prst="ellipse">
              <a:avLst/>
            </a:prstGeom>
            <a:gradFill rotWithShape="0">
              <a:gsLst>
                <a:gs pos="0">
                  <a:srgbClr val="FFFFFF"/>
                </a:gs>
                <a:gs pos="50000">
                  <a:srgbClr val="99CC00"/>
                </a:gs>
                <a:gs pos="100000">
                  <a:srgbClr val="FFFFFF"/>
                </a:gs>
              </a:gsLst>
              <a:lin ang="2700000"/>
            </a:gradFill>
            <a:ln w="0">
              <a:noFill/>
            </a:ln>
          </p:spPr>
          <p:style>
            <a:lnRef idx="0">
              <a:scrgbClr r="0" g="0" b="0"/>
            </a:lnRef>
            <a:fillRef idx="0">
              <a:scrgbClr r="0" g="0" b="0"/>
            </a:fillRef>
            <a:effectRef idx="0">
              <a:scrgbClr r="0" g="0" b="0"/>
            </a:effectRef>
            <a:fontRef idx="minor"/>
          </p:style>
        </p:sp>
        <p:sp>
          <p:nvSpPr>
            <p:cNvPr id="930" name="Oval 12"/>
            <p:cNvSpPr/>
            <p:nvPr/>
          </p:nvSpPr>
          <p:spPr>
            <a:xfrm>
              <a:off x="5027760" y="4306320"/>
              <a:ext cx="258840" cy="518400"/>
            </a:xfrm>
            <a:prstGeom prst="ellipse">
              <a:avLst/>
            </a:prstGeom>
            <a:gradFill rotWithShape="0">
              <a:gsLst>
                <a:gs pos="0">
                  <a:srgbClr val="C4E16C"/>
                </a:gs>
                <a:gs pos="100000">
                  <a:srgbClr val="99CC00"/>
                </a:gs>
              </a:gsLst>
              <a:lin ang="2700000"/>
            </a:gradFill>
            <a:ln w="0">
              <a:noFill/>
            </a:ln>
          </p:spPr>
          <p:style>
            <a:lnRef idx="0">
              <a:scrgbClr r="0" g="0" b="0"/>
            </a:lnRef>
            <a:fillRef idx="0">
              <a:scrgbClr r="0" g="0" b="0"/>
            </a:fillRef>
            <a:effectRef idx="0">
              <a:scrgbClr r="0" g="0" b="0"/>
            </a:effectRef>
            <a:fontRef idx="minor"/>
          </p:style>
        </p:sp>
        <p:sp>
          <p:nvSpPr>
            <p:cNvPr id="931" name="Oval 13"/>
            <p:cNvSpPr/>
            <p:nvPr/>
          </p:nvSpPr>
          <p:spPr>
            <a:xfrm>
              <a:off x="5118120" y="4305240"/>
              <a:ext cx="1213920" cy="518400"/>
            </a:xfrm>
            <a:prstGeom prst="ellipse">
              <a:avLst/>
            </a:prstGeom>
            <a:gradFill rotWithShape="0">
              <a:gsLst>
                <a:gs pos="0">
                  <a:srgbClr val="526E00"/>
                </a:gs>
                <a:gs pos="50000">
                  <a:srgbClr val="99CC00"/>
                </a:gs>
                <a:gs pos="100000">
                  <a:srgbClr val="526E00"/>
                </a:gs>
              </a:gsLst>
              <a:lin ang="18900000"/>
            </a:gradFill>
            <a:ln w="0">
              <a:noFill/>
            </a:ln>
          </p:spPr>
          <p:style>
            <a:lnRef idx="0">
              <a:scrgbClr r="0" g="0" b="0"/>
            </a:lnRef>
            <a:fillRef idx="0">
              <a:scrgbClr r="0" g="0" b="0"/>
            </a:fillRef>
            <a:effectRef idx="0">
              <a:scrgbClr r="0" g="0" b="0"/>
            </a:effectRef>
            <a:fontRef idx="minor"/>
          </p:style>
        </p:sp>
        <p:sp>
          <p:nvSpPr>
            <p:cNvPr id="932" name="Oval 14"/>
            <p:cNvSpPr/>
            <p:nvPr/>
          </p:nvSpPr>
          <p:spPr>
            <a:xfrm>
              <a:off x="5118120" y="4305240"/>
              <a:ext cx="1213920" cy="518400"/>
            </a:xfrm>
            <a:prstGeom prst="ellipse">
              <a:avLst/>
            </a:prstGeom>
            <a:gradFill rotWithShape="0">
              <a:gsLst>
                <a:gs pos="0">
                  <a:srgbClr val="99CC00"/>
                </a:gs>
                <a:gs pos="100000">
                  <a:srgbClr val="4A6300"/>
                </a:gs>
              </a:gsLst>
              <a:lin ang="2700000"/>
            </a:gradFill>
            <a:ln w="0">
              <a:noFill/>
            </a:ln>
          </p:spPr>
          <p:style>
            <a:lnRef idx="0">
              <a:scrgbClr r="0" g="0" b="0"/>
            </a:lnRef>
            <a:fillRef idx="0">
              <a:scrgbClr r="0" g="0" b="0"/>
            </a:fillRef>
            <a:effectRef idx="0">
              <a:scrgbClr r="0" g="0" b="0"/>
            </a:effectRef>
            <a:fontRef idx="minor"/>
          </p:style>
        </p:sp>
        <p:sp>
          <p:nvSpPr>
            <p:cNvPr id="933" name="Oval 15"/>
            <p:cNvSpPr/>
            <p:nvPr/>
          </p:nvSpPr>
          <p:spPr>
            <a:xfrm>
              <a:off x="5180040" y="4305240"/>
              <a:ext cx="1090440" cy="518400"/>
            </a:xfrm>
            <a:prstGeom prst="ellipse">
              <a:avLst/>
            </a:prstGeom>
            <a:gradFill rotWithShape="0">
              <a:gsLst>
                <a:gs pos="0">
                  <a:srgbClr val="465E00"/>
                </a:gs>
                <a:gs pos="100000">
                  <a:srgbClr val="99CC00"/>
                </a:gs>
              </a:gsLst>
              <a:lin ang="5400000"/>
            </a:gradFill>
            <a:ln w="0">
              <a:noFill/>
            </a:ln>
          </p:spPr>
          <p:style>
            <a:lnRef idx="0">
              <a:scrgbClr r="0" g="0" b="0"/>
            </a:lnRef>
            <a:fillRef idx="0">
              <a:scrgbClr r="0" g="0" b="0"/>
            </a:fillRef>
            <a:effectRef idx="0">
              <a:scrgbClr r="0" g="0" b="0"/>
            </a:effectRef>
            <a:fontRef idx="minor"/>
          </p:style>
        </p:sp>
      </p:grpSp>
      <p:grpSp>
        <p:nvGrpSpPr>
          <p:cNvPr id="934" name="Group 16"/>
          <p:cNvGrpSpPr/>
          <p:nvPr/>
        </p:nvGrpSpPr>
        <p:grpSpPr>
          <a:xfrm>
            <a:off x="6679799" y="4226077"/>
            <a:ext cx="1485965" cy="802043"/>
            <a:chOff x="6756840" y="4305240"/>
            <a:chExt cx="1304640" cy="519480"/>
          </a:xfrm>
        </p:grpSpPr>
        <p:sp>
          <p:nvSpPr>
            <p:cNvPr id="935" name="Oval 17"/>
            <p:cNvSpPr/>
            <p:nvPr/>
          </p:nvSpPr>
          <p:spPr>
            <a:xfrm>
              <a:off x="6756840" y="4306320"/>
              <a:ext cx="258840" cy="518400"/>
            </a:xfrm>
            <a:prstGeom prst="ellipse">
              <a:avLst/>
            </a:prstGeom>
            <a:gradFill rotWithShape="0">
              <a:gsLst>
                <a:gs pos="0">
                  <a:srgbClr val="FFFFFF"/>
                </a:gs>
                <a:gs pos="50000">
                  <a:srgbClr val="808080"/>
                </a:gs>
                <a:gs pos="100000">
                  <a:srgbClr val="FFFFFF"/>
                </a:gs>
              </a:gsLst>
              <a:lin ang="2700000"/>
            </a:gradFill>
            <a:ln w="0">
              <a:noFill/>
            </a:ln>
          </p:spPr>
          <p:style>
            <a:lnRef idx="0">
              <a:scrgbClr r="0" g="0" b="0"/>
            </a:lnRef>
            <a:fillRef idx="0">
              <a:scrgbClr r="0" g="0" b="0"/>
            </a:fillRef>
            <a:effectRef idx="0">
              <a:scrgbClr r="0" g="0" b="0"/>
            </a:effectRef>
            <a:fontRef idx="minor"/>
          </p:style>
        </p:sp>
        <p:sp>
          <p:nvSpPr>
            <p:cNvPr id="936" name="Oval 18"/>
            <p:cNvSpPr/>
            <p:nvPr/>
          </p:nvSpPr>
          <p:spPr>
            <a:xfrm>
              <a:off x="6756840" y="4306320"/>
              <a:ext cx="258840" cy="518400"/>
            </a:xfrm>
            <a:prstGeom prst="ellipse">
              <a:avLst/>
            </a:prstGeom>
            <a:gradFill rotWithShape="0">
              <a:gsLst>
                <a:gs pos="0">
                  <a:srgbClr val="AAAAAA"/>
                </a:gs>
                <a:gs pos="100000">
                  <a:srgbClr val="808080"/>
                </a:gs>
              </a:gsLst>
              <a:lin ang="2700000"/>
            </a:gradFill>
            <a:ln w="0">
              <a:noFill/>
            </a:ln>
          </p:spPr>
          <p:style>
            <a:lnRef idx="0">
              <a:scrgbClr r="0" g="0" b="0"/>
            </a:lnRef>
            <a:fillRef idx="0">
              <a:scrgbClr r="0" g="0" b="0"/>
            </a:fillRef>
            <a:effectRef idx="0">
              <a:scrgbClr r="0" g="0" b="0"/>
            </a:effectRef>
            <a:fontRef idx="minor"/>
          </p:style>
        </p:sp>
        <p:sp>
          <p:nvSpPr>
            <p:cNvPr id="937" name="Oval 19"/>
            <p:cNvSpPr/>
            <p:nvPr/>
          </p:nvSpPr>
          <p:spPr>
            <a:xfrm>
              <a:off x="6847560" y="4305240"/>
              <a:ext cx="1213920" cy="518400"/>
            </a:xfrm>
            <a:prstGeom prst="ellipse">
              <a:avLst/>
            </a:prstGeom>
            <a:gradFill rotWithShape="0">
              <a:gsLst>
                <a:gs pos="0">
                  <a:srgbClr val="454545"/>
                </a:gs>
                <a:gs pos="50000">
                  <a:srgbClr val="808080"/>
                </a:gs>
                <a:gs pos="100000">
                  <a:srgbClr val="454545"/>
                </a:gs>
              </a:gsLst>
              <a:lin ang="18900000"/>
            </a:gradFill>
            <a:ln w="0">
              <a:noFill/>
            </a:ln>
          </p:spPr>
          <p:style>
            <a:lnRef idx="0">
              <a:scrgbClr r="0" g="0" b="0"/>
            </a:lnRef>
            <a:fillRef idx="0">
              <a:scrgbClr r="0" g="0" b="0"/>
            </a:fillRef>
            <a:effectRef idx="0">
              <a:scrgbClr r="0" g="0" b="0"/>
            </a:effectRef>
            <a:fontRef idx="minor"/>
          </p:style>
        </p:sp>
        <p:sp>
          <p:nvSpPr>
            <p:cNvPr id="938" name="Oval 20"/>
            <p:cNvSpPr/>
            <p:nvPr/>
          </p:nvSpPr>
          <p:spPr>
            <a:xfrm>
              <a:off x="6847560" y="4305240"/>
              <a:ext cx="1213920" cy="518400"/>
            </a:xfrm>
            <a:prstGeom prst="ellipse">
              <a:avLst/>
            </a:prstGeom>
            <a:gradFill rotWithShape="0">
              <a:gsLst>
                <a:gs pos="0">
                  <a:srgbClr val="808080"/>
                </a:gs>
                <a:gs pos="100000">
                  <a:srgbClr val="3E3E3E"/>
                </a:gs>
              </a:gsLst>
              <a:lin ang="2700000"/>
            </a:gradFill>
            <a:ln w="0">
              <a:noFill/>
            </a:ln>
          </p:spPr>
          <p:style>
            <a:lnRef idx="0">
              <a:scrgbClr r="0" g="0" b="0"/>
            </a:lnRef>
            <a:fillRef idx="0">
              <a:scrgbClr r="0" g="0" b="0"/>
            </a:fillRef>
            <a:effectRef idx="0">
              <a:scrgbClr r="0" g="0" b="0"/>
            </a:effectRef>
            <a:fontRef idx="minor"/>
          </p:style>
        </p:sp>
        <p:sp>
          <p:nvSpPr>
            <p:cNvPr id="939" name="Oval 21"/>
            <p:cNvSpPr/>
            <p:nvPr/>
          </p:nvSpPr>
          <p:spPr>
            <a:xfrm>
              <a:off x="6909120" y="4305240"/>
              <a:ext cx="1090440" cy="518400"/>
            </a:xfrm>
            <a:prstGeom prst="ellipse">
              <a:avLst/>
            </a:prstGeom>
            <a:gradFill rotWithShape="0">
              <a:gsLst>
                <a:gs pos="0">
                  <a:srgbClr val="3B3B3B"/>
                </a:gs>
                <a:gs pos="100000">
                  <a:srgbClr val="808080"/>
                </a:gs>
              </a:gsLst>
              <a:lin ang="5400000"/>
            </a:gradFill>
            <a:ln w="0">
              <a:noFill/>
            </a:ln>
          </p:spPr>
          <p:style>
            <a:lnRef idx="0">
              <a:scrgbClr r="0" g="0" b="0"/>
            </a:lnRef>
            <a:fillRef idx="0">
              <a:scrgbClr r="0" g="0" b="0"/>
            </a:fillRef>
            <a:effectRef idx="0">
              <a:scrgbClr r="0" g="0" b="0"/>
            </a:effectRef>
            <a:fontRef idx="minor"/>
          </p:style>
        </p:sp>
      </p:grpSp>
      <p:grpSp>
        <p:nvGrpSpPr>
          <p:cNvPr id="940" name="Group 22"/>
          <p:cNvGrpSpPr/>
          <p:nvPr/>
        </p:nvGrpSpPr>
        <p:grpSpPr>
          <a:xfrm>
            <a:off x="3327839" y="4226077"/>
            <a:ext cx="1480587" cy="755243"/>
            <a:chOff x="3367440" y="4305240"/>
            <a:chExt cx="1304640" cy="519480"/>
          </a:xfrm>
        </p:grpSpPr>
        <p:sp>
          <p:nvSpPr>
            <p:cNvPr id="941" name="Oval 23"/>
            <p:cNvSpPr/>
            <p:nvPr/>
          </p:nvSpPr>
          <p:spPr>
            <a:xfrm>
              <a:off x="3367440" y="4306320"/>
              <a:ext cx="258840" cy="518400"/>
            </a:xfrm>
            <a:prstGeom prst="ellipse">
              <a:avLst/>
            </a:prstGeom>
            <a:gradFill rotWithShape="0">
              <a:gsLst>
                <a:gs pos="0">
                  <a:srgbClr val="FFFFFF"/>
                </a:gs>
                <a:gs pos="50000">
                  <a:srgbClr val="FF0000"/>
                </a:gs>
                <a:gs pos="100000">
                  <a:srgbClr val="FFFFFF"/>
                </a:gs>
              </a:gsLst>
              <a:lin ang="2700000"/>
            </a:gradFill>
            <a:ln w="0">
              <a:noFill/>
            </a:ln>
          </p:spPr>
          <p:style>
            <a:lnRef idx="0">
              <a:scrgbClr r="0" g="0" b="0"/>
            </a:lnRef>
            <a:fillRef idx="0">
              <a:scrgbClr r="0" g="0" b="0"/>
            </a:fillRef>
            <a:effectRef idx="0">
              <a:scrgbClr r="0" g="0" b="0"/>
            </a:effectRef>
            <a:fontRef idx="minor"/>
          </p:style>
        </p:sp>
        <p:sp>
          <p:nvSpPr>
            <p:cNvPr id="942" name="Oval 24"/>
            <p:cNvSpPr/>
            <p:nvPr/>
          </p:nvSpPr>
          <p:spPr>
            <a:xfrm>
              <a:off x="3367440" y="4306320"/>
              <a:ext cx="258840" cy="518400"/>
            </a:xfrm>
            <a:prstGeom prst="ellipse">
              <a:avLst/>
            </a:prstGeom>
            <a:gradFill rotWithShape="0">
              <a:gsLst>
                <a:gs pos="0">
                  <a:srgbClr val="FF4C4C"/>
                </a:gs>
                <a:gs pos="100000">
                  <a:srgbClr val="FF0000"/>
                </a:gs>
              </a:gsLst>
              <a:lin ang="2700000"/>
            </a:gradFill>
            <a:ln w="0">
              <a:noFill/>
            </a:ln>
          </p:spPr>
          <p:style>
            <a:lnRef idx="0">
              <a:scrgbClr r="0" g="0" b="0"/>
            </a:lnRef>
            <a:fillRef idx="0">
              <a:scrgbClr r="0" g="0" b="0"/>
            </a:fillRef>
            <a:effectRef idx="0">
              <a:scrgbClr r="0" g="0" b="0"/>
            </a:effectRef>
            <a:fontRef idx="minor"/>
          </p:style>
        </p:sp>
        <p:sp>
          <p:nvSpPr>
            <p:cNvPr id="943" name="Oval 25"/>
            <p:cNvSpPr/>
            <p:nvPr/>
          </p:nvSpPr>
          <p:spPr>
            <a:xfrm>
              <a:off x="3458160" y="4305240"/>
              <a:ext cx="1213920" cy="518400"/>
            </a:xfrm>
            <a:prstGeom prst="ellipse">
              <a:avLst/>
            </a:prstGeom>
            <a:gradFill rotWithShape="0">
              <a:gsLst>
                <a:gs pos="0">
                  <a:srgbClr val="8A0000"/>
                </a:gs>
                <a:gs pos="50000">
                  <a:srgbClr val="FF0000"/>
                </a:gs>
                <a:gs pos="100000">
                  <a:srgbClr val="8A0000"/>
                </a:gs>
              </a:gsLst>
              <a:lin ang="18900000"/>
            </a:gradFill>
            <a:ln w="0">
              <a:noFill/>
            </a:ln>
          </p:spPr>
          <p:style>
            <a:lnRef idx="0">
              <a:scrgbClr r="0" g="0" b="0"/>
            </a:lnRef>
            <a:fillRef idx="0">
              <a:scrgbClr r="0" g="0" b="0"/>
            </a:fillRef>
            <a:effectRef idx="0">
              <a:scrgbClr r="0" g="0" b="0"/>
            </a:effectRef>
            <a:fontRef idx="minor"/>
          </p:style>
        </p:sp>
        <p:sp>
          <p:nvSpPr>
            <p:cNvPr id="944" name="Oval 26"/>
            <p:cNvSpPr/>
            <p:nvPr/>
          </p:nvSpPr>
          <p:spPr>
            <a:xfrm>
              <a:off x="3458160" y="4305240"/>
              <a:ext cx="1213920" cy="518400"/>
            </a:xfrm>
            <a:prstGeom prst="ellipse">
              <a:avLst/>
            </a:prstGeom>
            <a:gradFill rotWithShape="0">
              <a:gsLst>
                <a:gs pos="0">
                  <a:srgbClr val="FF0000"/>
                </a:gs>
                <a:gs pos="100000">
                  <a:srgbClr val="7B0000"/>
                </a:gs>
              </a:gsLst>
              <a:lin ang="2700000"/>
            </a:gradFill>
            <a:ln w="0">
              <a:noFill/>
            </a:ln>
          </p:spPr>
          <p:style>
            <a:lnRef idx="0">
              <a:scrgbClr r="0" g="0" b="0"/>
            </a:lnRef>
            <a:fillRef idx="0">
              <a:scrgbClr r="0" g="0" b="0"/>
            </a:fillRef>
            <a:effectRef idx="0">
              <a:scrgbClr r="0" g="0" b="0"/>
            </a:effectRef>
            <a:fontRef idx="minor"/>
          </p:style>
        </p:sp>
        <p:sp>
          <p:nvSpPr>
            <p:cNvPr id="945" name="Oval 27"/>
            <p:cNvSpPr/>
            <p:nvPr/>
          </p:nvSpPr>
          <p:spPr>
            <a:xfrm>
              <a:off x="3519720" y="4305240"/>
              <a:ext cx="1090440" cy="518400"/>
            </a:xfrm>
            <a:prstGeom prst="ellipse">
              <a:avLst/>
            </a:prstGeom>
            <a:gradFill rotWithShape="0">
              <a:gsLst>
                <a:gs pos="0">
                  <a:srgbClr val="760000"/>
                </a:gs>
                <a:gs pos="100000">
                  <a:srgbClr val="FF0000"/>
                </a:gs>
              </a:gsLst>
              <a:lin ang="5400000"/>
            </a:gradFill>
            <a:ln w="0">
              <a:noFill/>
            </a:ln>
          </p:spPr>
          <p:style>
            <a:lnRef idx="0">
              <a:scrgbClr r="0" g="0" b="0"/>
            </a:lnRef>
            <a:fillRef idx="0">
              <a:scrgbClr r="0" g="0" b="0"/>
            </a:fillRef>
            <a:effectRef idx="0">
              <a:scrgbClr r="0" g="0" b="0"/>
            </a:effectRef>
            <a:fontRef idx="minor"/>
          </p:style>
        </p:sp>
      </p:grpSp>
      <p:sp>
        <p:nvSpPr>
          <p:cNvPr id="946" name="AutoShape 28"/>
          <p:cNvSpPr/>
          <p:nvPr/>
        </p:nvSpPr>
        <p:spPr>
          <a:xfrm>
            <a:off x="2644920" y="1219320"/>
            <a:ext cx="4501080" cy="837360"/>
          </a:xfrm>
          <a:prstGeom prst="roundRect">
            <a:avLst>
              <a:gd name="adj" fmla="val 50000"/>
            </a:avLst>
          </a:prstGeom>
          <a:gradFill rotWithShape="0">
            <a:gsLst>
              <a:gs pos="0">
                <a:srgbClr val="000000"/>
              </a:gs>
              <a:gs pos="50000">
                <a:srgbClr val="FFFF00"/>
              </a:gs>
              <a:gs pos="100000">
                <a:srgbClr val="000000"/>
              </a:gs>
            </a:gsLst>
            <a:lin ang="5400000"/>
          </a:gradFill>
          <a:ln w="1905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buNone/>
            </a:pPr>
            <a:r>
              <a:rPr lang="zh-TW" sz="3200" b="1" i="1" u="sng" strike="noStrike" spc="-1">
                <a:solidFill>
                  <a:srgbClr val="FF0000"/>
                </a:solidFill>
                <a:uFillTx/>
                <a:latin typeface="Times New Roman"/>
                <a:ea typeface="標楷體"/>
              </a:rPr>
              <a:t>不為義務</a:t>
            </a:r>
            <a:endParaRPr lang="en-US" sz="3200" b="0" strike="noStrike" spc="-1">
              <a:latin typeface="Arial"/>
            </a:endParaRPr>
          </a:p>
        </p:txBody>
      </p:sp>
      <p:sp>
        <p:nvSpPr>
          <p:cNvPr id="947" name="Rectangle 29"/>
          <p:cNvSpPr/>
          <p:nvPr/>
        </p:nvSpPr>
        <p:spPr>
          <a:xfrm>
            <a:off x="1857239" y="4191120"/>
            <a:ext cx="964321"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zh-TW" sz="2000" b="1" strike="noStrike" spc="-1" dirty="0">
                <a:solidFill>
                  <a:srgbClr val="000000"/>
                </a:solidFill>
                <a:latin typeface="Times New Roman"/>
                <a:ea typeface="標楷體"/>
              </a:rPr>
              <a:t>經商之</a:t>
            </a:r>
            <a:endParaRPr lang="en-US" sz="2000" b="0" strike="noStrike" spc="-1" dirty="0">
              <a:latin typeface="Arial"/>
            </a:endParaRPr>
          </a:p>
          <a:p>
            <a:pPr algn="ctr">
              <a:lnSpc>
                <a:spcPct val="100000"/>
              </a:lnSpc>
              <a:buNone/>
            </a:pPr>
            <a:r>
              <a:rPr lang="zh-TW" sz="2000" b="1" strike="noStrike" spc="-1" dirty="0">
                <a:solidFill>
                  <a:srgbClr val="000000"/>
                </a:solidFill>
                <a:latin typeface="Times New Roman"/>
                <a:ea typeface="標楷體"/>
              </a:rPr>
              <a:t>限制</a:t>
            </a:r>
            <a:endParaRPr lang="en-US" sz="2000" b="0" strike="noStrike" spc="-1" dirty="0">
              <a:latin typeface="Arial"/>
            </a:endParaRPr>
          </a:p>
        </p:txBody>
      </p:sp>
      <p:sp>
        <p:nvSpPr>
          <p:cNvPr id="948" name="Rectangle 30"/>
          <p:cNvSpPr/>
          <p:nvPr/>
        </p:nvSpPr>
        <p:spPr>
          <a:xfrm>
            <a:off x="5274000" y="4244040"/>
            <a:ext cx="994682" cy="7070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zh-TW" sz="2000" b="1" strike="noStrike" spc="-1" dirty="0">
                <a:solidFill>
                  <a:srgbClr val="000000"/>
                </a:solidFill>
                <a:latin typeface="Times New Roman"/>
                <a:ea typeface="標楷體"/>
              </a:rPr>
              <a:t>兼職未</a:t>
            </a:r>
            <a:endParaRPr lang="en-US" sz="2000" b="0" strike="noStrike" spc="-1" dirty="0">
              <a:latin typeface="Arial"/>
            </a:endParaRPr>
          </a:p>
          <a:p>
            <a:pPr>
              <a:lnSpc>
                <a:spcPct val="100000"/>
              </a:lnSpc>
              <a:buNone/>
            </a:pPr>
            <a:r>
              <a:rPr lang="zh-TW" sz="2000" b="1" strike="noStrike" spc="-1" dirty="0">
                <a:solidFill>
                  <a:srgbClr val="000000"/>
                </a:solidFill>
                <a:latin typeface="Times New Roman"/>
                <a:ea typeface="標楷體"/>
              </a:rPr>
              <a:t>有報酬</a:t>
            </a:r>
            <a:endParaRPr lang="en-US" sz="2000" b="0" strike="noStrike" spc="-1" dirty="0">
              <a:latin typeface="Arial"/>
            </a:endParaRPr>
          </a:p>
        </p:txBody>
      </p:sp>
      <p:sp>
        <p:nvSpPr>
          <p:cNvPr id="949" name="Rectangle 31"/>
          <p:cNvSpPr/>
          <p:nvPr/>
        </p:nvSpPr>
        <p:spPr>
          <a:xfrm>
            <a:off x="3656160" y="4267080"/>
            <a:ext cx="94428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zh-TW" sz="2000" b="1" strike="noStrike" spc="-1" dirty="0">
                <a:solidFill>
                  <a:srgbClr val="000000"/>
                </a:solidFill>
                <a:latin typeface="Times New Roman"/>
                <a:ea typeface="標楷體"/>
              </a:rPr>
              <a:t>兼職受</a:t>
            </a:r>
            <a:endParaRPr lang="en-US" sz="2000" b="0" strike="noStrike" spc="-1" dirty="0">
              <a:latin typeface="Arial"/>
            </a:endParaRPr>
          </a:p>
          <a:p>
            <a:pPr>
              <a:lnSpc>
                <a:spcPct val="100000"/>
              </a:lnSpc>
              <a:buNone/>
            </a:pPr>
            <a:r>
              <a:rPr lang="zh-TW" sz="2000" b="1" strike="noStrike" spc="-1" dirty="0">
                <a:solidFill>
                  <a:srgbClr val="000000"/>
                </a:solidFill>
                <a:latin typeface="Times New Roman"/>
                <a:ea typeface="標楷體"/>
              </a:rPr>
              <a:t>有報酬</a:t>
            </a:r>
            <a:endParaRPr lang="en-US" sz="2000" b="0" strike="noStrike" spc="-1" dirty="0">
              <a:latin typeface="Arial"/>
            </a:endParaRPr>
          </a:p>
        </p:txBody>
      </p:sp>
      <p:sp>
        <p:nvSpPr>
          <p:cNvPr id="950" name="Rectangle 32"/>
          <p:cNvSpPr/>
          <p:nvPr/>
        </p:nvSpPr>
        <p:spPr>
          <a:xfrm>
            <a:off x="7150320" y="4397400"/>
            <a:ext cx="689760" cy="3949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zh-TW" sz="2000" b="1" strike="noStrike" spc="-1">
                <a:solidFill>
                  <a:srgbClr val="000000"/>
                </a:solidFill>
                <a:latin typeface="Arial"/>
                <a:ea typeface="標楷體"/>
              </a:rPr>
              <a:t>兼課</a:t>
            </a:r>
            <a:endParaRPr lang="en-US" sz="2000" b="0" strike="noStrike" spc="-1">
              <a:latin typeface="Arial"/>
            </a:endParaRPr>
          </a:p>
        </p:txBody>
      </p:sp>
      <p:sp>
        <p:nvSpPr>
          <p:cNvPr id="951" name="AutoShape 33"/>
          <p:cNvSpPr/>
          <p:nvPr/>
        </p:nvSpPr>
        <p:spPr>
          <a:xfrm>
            <a:off x="3581280" y="5562720"/>
            <a:ext cx="2601720" cy="761400"/>
          </a:xfrm>
          <a:prstGeom prst="flowChartPreparation">
            <a:avLst/>
          </a:prstGeom>
          <a:gradFill rotWithShape="0">
            <a:gsLst>
              <a:gs pos="0">
                <a:srgbClr val="FF0000"/>
              </a:gs>
              <a:gs pos="50000">
                <a:srgbClr val="760000"/>
              </a:gs>
              <a:gs pos="100000">
                <a:srgbClr val="FF0000"/>
              </a:gs>
            </a:gsLst>
            <a:lin ang="5400000"/>
          </a:gradFill>
          <a:ln w="9525">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buNone/>
            </a:pPr>
            <a:r>
              <a:rPr lang="zh-TW" sz="2800" b="0" strike="noStrike" spc="-1">
                <a:solidFill>
                  <a:srgbClr val="FFFFFF"/>
                </a:solidFill>
                <a:latin typeface="Arial"/>
                <a:ea typeface="標楷體"/>
              </a:rPr>
              <a:t>採申請許可制</a:t>
            </a:r>
            <a:endParaRPr lang="en-US" sz="2800" b="0" strike="noStrike" spc="-1">
              <a:latin typeface="Arial"/>
            </a:endParaRPr>
          </a:p>
        </p:txBody>
      </p:sp>
      <p:sp>
        <p:nvSpPr>
          <p:cNvPr id="952" name="Line 34"/>
          <p:cNvSpPr/>
          <p:nvPr/>
        </p:nvSpPr>
        <p:spPr>
          <a:xfrm>
            <a:off x="4167554" y="5028120"/>
            <a:ext cx="214449" cy="496620"/>
          </a:xfrm>
          <a:prstGeom prst="line">
            <a:avLst/>
          </a:prstGeom>
          <a:ln w="25400">
            <a:solidFill>
              <a:srgbClr val="0000FF"/>
            </a:solidFill>
            <a:round/>
            <a:tailEnd type="triangle" w="med" len="med"/>
          </a:ln>
        </p:spPr>
        <p:style>
          <a:lnRef idx="0">
            <a:scrgbClr r="0" g="0" b="0"/>
          </a:lnRef>
          <a:fillRef idx="0">
            <a:scrgbClr r="0" g="0" b="0"/>
          </a:fillRef>
          <a:effectRef idx="0">
            <a:scrgbClr r="0" g="0" b="0"/>
          </a:effectRef>
          <a:fontRef idx="minor"/>
        </p:style>
      </p:sp>
      <p:sp>
        <p:nvSpPr>
          <p:cNvPr id="953" name="Line 35"/>
          <p:cNvSpPr/>
          <p:nvPr/>
        </p:nvSpPr>
        <p:spPr>
          <a:xfrm flipH="1">
            <a:off x="5540976" y="4989060"/>
            <a:ext cx="138369" cy="543870"/>
          </a:xfrm>
          <a:prstGeom prst="line">
            <a:avLst/>
          </a:prstGeom>
          <a:ln w="25400">
            <a:solidFill>
              <a:srgbClr val="0000FF"/>
            </a:solidFill>
            <a:round/>
            <a:tailEnd type="triangle" w="med" len="med"/>
          </a:ln>
        </p:spPr>
        <p:style>
          <a:lnRef idx="0">
            <a:scrgbClr r="0" g="0" b="0"/>
          </a:lnRef>
          <a:fillRef idx="0">
            <a:scrgbClr r="0" g="0" b="0"/>
          </a:fillRef>
          <a:effectRef idx="0">
            <a:scrgbClr r="0" g="0" b="0"/>
          </a:effectRef>
          <a:fontRef idx="minor"/>
        </p:style>
      </p:sp>
      <p:sp>
        <p:nvSpPr>
          <p:cNvPr id="954" name="Line 36"/>
          <p:cNvSpPr/>
          <p:nvPr/>
        </p:nvSpPr>
        <p:spPr>
          <a:xfrm flipH="1">
            <a:off x="6211301" y="5087817"/>
            <a:ext cx="914400" cy="762120"/>
          </a:xfrm>
          <a:prstGeom prst="line">
            <a:avLst/>
          </a:prstGeom>
          <a:ln w="25400">
            <a:solidFill>
              <a:srgbClr val="0000FF"/>
            </a:solidFill>
            <a:round/>
            <a:tailEnd type="triangle" w="med" len="med"/>
          </a:ln>
        </p:spPr>
        <p:style>
          <a:lnRef idx="0">
            <a:scrgbClr r="0" g="0" b="0"/>
          </a:lnRef>
          <a:fillRef idx="0">
            <a:scrgbClr r="0" g="0" b="0"/>
          </a:fillRef>
          <a:effectRef idx="0">
            <a:scrgbClr r="0" g="0" b="0"/>
          </a:effectRef>
          <a:fontRef idx="minor"/>
        </p:style>
      </p:sp>
      <p:sp>
        <p:nvSpPr>
          <p:cNvPr id="955" name="AutoShape 37"/>
          <p:cNvSpPr/>
          <p:nvPr/>
        </p:nvSpPr>
        <p:spPr>
          <a:xfrm>
            <a:off x="2082960" y="4978298"/>
            <a:ext cx="561960" cy="440332"/>
          </a:xfrm>
          <a:prstGeom prst="downArrow">
            <a:avLst>
              <a:gd name="adj1" fmla="val 50000"/>
              <a:gd name="adj2" fmla="val 25000"/>
            </a:avLst>
          </a:prstGeom>
          <a:solidFill>
            <a:srgbClr val="FF0000"/>
          </a:solidFill>
          <a:ln w="0">
            <a:noFill/>
          </a:ln>
        </p:spPr>
        <p:style>
          <a:lnRef idx="0">
            <a:scrgbClr r="0" g="0" b="0"/>
          </a:lnRef>
          <a:fillRef idx="0">
            <a:scrgbClr r="0" g="0" b="0"/>
          </a:fillRef>
          <a:effectRef idx="0">
            <a:scrgbClr r="0" g="0" b="0"/>
          </a:effectRef>
          <a:fontRef idx="minor"/>
        </p:style>
      </p:sp>
      <p:sp>
        <p:nvSpPr>
          <p:cNvPr id="956" name="AutoShape 38"/>
          <p:cNvSpPr/>
          <p:nvPr/>
        </p:nvSpPr>
        <p:spPr>
          <a:xfrm>
            <a:off x="1694229" y="5296140"/>
            <a:ext cx="1687320" cy="1294560"/>
          </a:xfrm>
          <a:prstGeom prst="irregularSeal2">
            <a:avLst/>
          </a:prstGeom>
          <a:gradFill rotWithShape="0">
            <a:gsLst>
              <a:gs pos="0">
                <a:srgbClr val="003B3B"/>
              </a:gs>
              <a:gs pos="50000">
                <a:srgbClr val="008080"/>
              </a:gs>
              <a:gs pos="100000">
                <a:srgbClr val="003B3B"/>
              </a:gs>
            </a:gsLst>
            <a:lin ang="5400000"/>
          </a:gradFill>
          <a:ln w="9525">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buNone/>
            </a:pPr>
            <a:r>
              <a:rPr lang="zh-TW" sz="2000" b="1" i="1" strike="noStrike" spc="-1">
                <a:solidFill>
                  <a:srgbClr val="FF0000"/>
                </a:solidFill>
                <a:latin typeface="Arial"/>
                <a:ea typeface="標楷體"/>
              </a:rPr>
              <a:t>嚴格禁止</a:t>
            </a:r>
            <a:endParaRPr lang="en-US" sz="2000" b="0" strike="noStrike" spc="-1">
              <a:latin typeface="Arial"/>
            </a:endParaRPr>
          </a:p>
        </p:txBody>
      </p:sp>
      <p:pic>
        <p:nvPicPr>
          <p:cNvPr id="957" name="Picture 39" descr="MM900300503"/>
          <p:cNvPicPr/>
          <p:nvPr/>
        </p:nvPicPr>
        <p:blipFill>
          <a:blip r:embed="rId2"/>
          <a:stretch/>
        </p:blipFill>
        <p:spPr>
          <a:xfrm>
            <a:off x="7675560" y="922320"/>
            <a:ext cx="1186200" cy="1439280"/>
          </a:xfrm>
          <a:prstGeom prst="rect">
            <a:avLst/>
          </a:prstGeom>
          <a:ln w="0">
            <a:noFill/>
          </a:ln>
        </p:spPr>
      </p:pic>
      <p:sp>
        <p:nvSpPr>
          <p:cNvPr id="958" name="Rectangle 40"/>
          <p:cNvSpPr/>
          <p:nvPr/>
        </p:nvSpPr>
        <p:spPr>
          <a:xfrm>
            <a:off x="3527280" y="2590920"/>
            <a:ext cx="3152520" cy="63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zh-TW" sz="3600" b="1" i="1" strike="noStrike" spc="-1">
                <a:solidFill>
                  <a:srgbClr val="FFFFFF"/>
                </a:solidFill>
                <a:latin typeface="標楷體"/>
                <a:ea typeface="標楷體"/>
              </a:rPr>
              <a:t>公務員服務法</a:t>
            </a:r>
            <a:r>
              <a:rPr lang="en-US" sz="3600" b="0" strike="noStrike" spc="-1">
                <a:solidFill>
                  <a:srgbClr val="FFFFFF"/>
                </a:solidFill>
                <a:latin typeface="標楷體"/>
                <a:ea typeface="標楷體"/>
              </a:rPr>
              <a:t> </a:t>
            </a:r>
            <a:endParaRPr lang="en-US" sz="3600" b="0" strike="noStrike" spc="-1">
              <a:latin typeface="Arial"/>
            </a:endParaRPr>
          </a:p>
        </p:txBody>
      </p:sp>
      <p:sp>
        <p:nvSpPr>
          <p:cNvPr id="959" name="AutoShape 41"/>
          <p:cNvSpPr/>
          <p:nvPr/>
        </p:nvSpPr>
        <p:spPr>
          <a:xfrm>
            <a:off x="4073760" y="3676680"/>
            <a:ext cx="1617120" cy="685080"/>
          </a:xfrm>
          <a:prstGeom prst="flowChartMerge">
            <a:avLst/>
          </a:prstGeom>
          <a:gradFill rotWithShape="0">
            <a:gsLst>
              <a:gs pos="0">
                <a:srgbClr val="003B00"/>
              </a:gs>
              <a:gs pos="50000">
                <a:srgbClr val="008000"/>
              </a:gs>
              <a:gs pos="100000">
                <a:srgbClr val="003B00"/>
              </a:gs>
            </a:gsLst>
            <a:lin ang="5400000"/>
          </a:gradFill>
          <a:ln w="0">
            <a:noFill/>
          </a:ln>
        </p:spPr>
        <p:style>
          <a:lnRef idx="0">
            <a:scrgbClr r="0" g="0" b="0"/>
          </a:lnRef>
          <a:fillRef idx="0">
            <a:scrgbClr r="0" g="0" b="0"/>
          </a:fillRef>
          <a:effectRef idx="0">
            <a:scrgbClr r="0" g="0" b="0"/>
          </a:effectRef>
          <a:fontRef idx="minor"/>
        </p:style>
      </p:sp>
      <p:sp>
        <p:nvSpPr>
          <p:cNvPr id="960" name="AutoShape 42"/>
          <p:cNvSpPr/>
          <p:nvPr/>
        </p:nvSpPr>
        <p:spPr>
          <a:xfrm>
            <a:off x="4073760" y="3219480"/>
            <a:ext cx="1617120" cy="456480"/>
          </a:xfrm>
          <a:prstGeom prst="flowChartAlternateProcess">
            <a:avLst/>
          </a:prstGeom>
          <a:solidFill>
            <a:srgbClr val="008000"/>
          </a:solidFill>
          <a:ln w="9525">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buNone/>
            </a:pPr>
            <a:r>
              <a:rPr lang="zh-TW" sz="3600" b="1" i="1" strike="noStrike" spc="-1">
                <a:solidFill>
                  <a:srgbClr val="008000"/>
                </a:solidFill>
                <a:latin typeface="標楷體"/>
                <a:ea typeface="標楷體"/>
              </a:rPr>
              <a:t>非營利</a:t>
            </a:r>
            <a:endParaRPr lang="en-US" sz="3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 name="PlaceHolder 1"/>
          <p:cNvSpPr>
            <a:spLocks noGrp="1"/>
          </p:cNvSpPr>
          <p:nvPr>
            <p:ph type="title"/>
          </p:nvPr>
        </p:nvSpPr>
        <p:spPr>
          <a:xfrm>
            <a:off x="1370160" y="301680"/>
            <a:ext cx="7313040" cy="1142280"/>
          </a:xfrm>
          <a:prstGeom prst="rect">
            <a:avLst/>
          </a:prstGeom>
          <a:noFill/>
          <a:ln w="0">
            <a:noFill/>
          </a:ln>
        </p:spPr>
        <p:txBody>
          <a:bodyPr lIns="90000" tIns="45000" rIns="90000" bIns="45000" numCol="1" spcCol="0" anchor="b">
            <a:noAutofit/>
          </a:bodyPr>
          <a:lstStyle/>
          <a:p>
            <a:pPr>
              <a:lnSpc>
                <a:spcPct val="100000"/>
              </a:lnSpc>
              <a:buNone/>
            </a:pPr>
            <a:r>
              <a:rPr lang="zh-TW" sz="4400" b="1" strike="noStrike" spc="-1">
                <a:solidFill>
                  <a:srgbClr val="FF0000"/>
                </a:solidFill>
                <a:latin typeface="標楷體"/>
                <a:ea typeface="標楷體"/>
              </a:rPr>
              <a:t>公務人員責任</a:t>
            </a:r>
            <a:endParaRPr lang="en-US" sz="4400" b="0" strike="noStrike" spc="-1">
              <a:latin typeface="Arial"/>
            </a:endParaRPr>
          </a:p>
        </p:txBody>
      </p:sp>
      <p:sp>
        <p:nvSpPr>
          <p:cNvPr id="962" name="PlaceHolder 2"/>
          <p:cNvSpPr>
            <a:spLocks noGrp="1"/>
          </p:cNvSpPr>
          <p:nvPr>
            <p:ph/>
          </p:nvPr>
        </p:nvSpPr>
        <p:spPr>
          <a:xfrm>
            <a:off x="1055160" y="1752480"/>
            <a:ext cx="7313040" cy="4114080"/>
          </a:xfrm>
          <a:prstGeom prst="rect">
            <a:avLst/>
          </a:prstGeom>
          <a:noFill/>
          <a:ln w="0">
            <a:noFill/>
          </a:ln>
        </p:spPr>
        <p:txBody>
          <a:bodyPr lIns="90000" tIns="45000" rIns="90000" bIns="45000" numCol="1" spcCol="0" anchor="t">
            <a:noAutofit/>
          </a:bodyPr>
          <a:lstStyle/>
          <a:p>
            <a:pPr marL="343080" indent="-343080">
              <a:lnSpc>
                <a:spcPct val="100000"/>
              </a:lnSpc>
              <a:spcBef>
                <a:spcPts val="641"/>
              </a:spcBef>
              <a:buClr>
                <a:srgbClr val="99CC00"/>
              </a:buClr>
              <a:buSzPct val="70000"/>
              <a:buFont typeface="Wingdings" charset="2"/>
              <a:buChar char=""/>
            </a:pPr>
            <a:r>
              <a:rPr lang="zh-TW" sz="3200" b="0" strike="noStrike" spc="-1">
                <a:solidFill>
                  <a:srgbClr val="080808"/>
                </a:solidFill>
                <a:latin typeface="標楷體"/>
                <a:ea typeface="標楷體"/>
              </a:rPr>
              <a:t>依據憲法、公務員服務法、公務員懲戒法、公務人員考績法、刑法及民法等法令，公務人員的責任，可分為</a:t>
            </a:r>
            <a:endParaRPr lang="en-US" sz="3200" b="0" strike="noStrike" spc="-1">
              <a:latin typeface="Arial"/>
            </a:endParaRPr>
          </a:p>
        </p:txBody>
      </p:sp>
      <p:graphicFrame>
        <p:nvGraphicFramePr>
          <p:cNvPr id="2" name="Diagram1"/>
          <p:cNvGraphicFramePr/>
          <p:nvPr>
            <p:extLst>
              <p:ext uri="{D42A27DB-BD31-4B8C-83A1-F6EECF244321}">
                <p14:modId xmlns:p14="http://schemas.microsoft.com/office/powerpoint/2010/main" val="2277331799"/>
              </p:ext>
            </p:extLst>
          </p:nvPr>
        </p:nvGraphicFramePr>
        <p:xfrm>
          <a:off x="1546200" y="2031480"/>
          <a:ext cx="5626440" cy="4834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 name="PlaceHolder 1"/>
          <p:cNvSpPr>
            <a:spLocks noGrp="1"/>
          </p:cNvSpPr>
          <p:nvPr>
            <p:ph type="title"/>
          </p:nvPr>
        </p:nvSpPr>
        <p:spPr>
          <a:xfrm>
            <a:off x="493920" y="116640"/>
            <a:ext cx="7313040" cy="1142280"/>
          </a:xfrm>
          <a:prstGeom prst="rect">
            <a:avLst/>
          </a:prstGeom>
          <a:noFill/>
          <a:ln w="0">
            <a:noFill/>
          </a:ln>
        </p:spPr>
        <p:txBody>
          <a:bodyPr lIns="90000" tIns="45000" rIns="90000" bIns="45000" numCol="1" spcCol="0" anchor="b">
            <a:noAutofit/>
          </a:bodyPr>
          <a:lstStyle/>
          <a:p>
            <a:pPr>
              <a:lnSpc>
                <a:spcPct val="100000"/>
              </a:lnSpc>
              <a:buNone/>
            </a:pPr>
            <a:r>
              <a:rPr lang="zh-TW" sz="4200" b="1" strike="noStrike" spc="-1">
                <a:solidFill>
                  <a:srgbClr val="FF0000"/>
                </a:solidFill>
                <a:latin typeface="標楷體"/>
                <a:ea typeface="標楷體"/>
              </a:rPr>
              <a:t>公務人員責任</a:t>
            </a:r>
            <a:r>
              <a:rPr lang="en-US" sz="4200" b="1" strike="noStrike" spc="-1">
                <a:solidFill>
                  <a:srgbClr val="FF0000"/>
                </a:solidFill>
                <a:latin typeface="標楷體"/>
                <a:ea typeface="標楷體"/>
              </a:rPr>
              <a:t>-</a:t>
            </a:r>
            <a:r>
              <a:rPr lang="zh-TW" sz="4200" b="1" i="1" strike="noStrike" spc="-1">
                <a:solidFill>
                  <a:srgbClr val="FF0000"/>
                </a:solidFill>
                <a:latin typeface="標楷體"/>
                <a:ea typeface="標楷體"/>
              </a:rPr>
              <a:t>行政責任</a:t>
            </a:r>
            <a:endParaRPr lang="en-US" sz="4200" b="0" strike="noStrike" spc="-1">
              <a:latin typeface="Arial"/>
            </a:endParaRPr>
          </a:p>
        </p:txBody>
      </p:sp>
      <p:sp>
        <p:nvSpPr>
          <p:cNvPr id="964" name="PlaceHolder 2"/>
          <p:cNvSpPr>
            <a:spLocks noGrp="1"/>
          </p:cNvSpPr>
          <p:nvPr>
            <p:ph/>
          </p:nvPr>
        </p:nvSpPr>
        <p:spPr>
          <a:xfrm>
            <a:off x="899640" y="1266840"/>
            <a:ext cx="7704000" cy="5401800"/>
          </a:xfrm>
          <a:prstGeom prst="rect">
            <a:avLst/>
          </a:prstGeom>
          <a:noFill/>
          <a:ln w="0">
            <a:noFill/>
          </a:ln>
        </p:spPr>
        <p:txBody>
          <a:bodyPr lIns="90000" tIns="45000" rIns="90000" bIns="45000" numCol="1" spcCol="0" anchor="t">
            <a:noAutofit/>
          </a:bodyPr>
          <a:lstStyle/>
          <a:p>
            <a:pPr marL="343080" indent="-343080">
              <a:lnSpc>
                <a:spcPct val="100000"/>
              </a:lnSpc>
              <a:spcBef>
                <a:spcPts val="561"/>
              </a:spcBef>
              <a:buNone/>
              <a:tabLst>
                <a:tab pos="0" algn="l"/>
              </a:tabLst>
            </a:pPr>
            <a:r>
              <a:rPr lang="en-US" sz="2400" b="1" strike="noStrike" spc="-1">
                <a:solidFill>
                  <a:srgbClr val="000000"/>
                </a:solidFill>
                <a:latin typeface="標楷體"/>
                <a:ea typeface="標楷體"/>
              </a:rPr>
              <a:t>  </a:t>
            </a:r>
            <a:r>
              <a:rPr lang="zh-TW" sz="2800" b="1" strike="noStrike" spc="-1">
                <a:solidFill>
                  <a:srgbClr val="000000"/>
                </a:solidFill>
                <a:latin typeface="標楷體"/>
                <a:ea typeface="標楷體"/>
              </a:rPr>
              <a:t>公務人員執行職務有不當情事，致違反行政規章或行政紀律者所負之責任，謂之行政責任。</a:t>
            </a:r>
            <a:r>
              <a:rPr lang="en-US" sz="2000" b="0" strike="noStrike" spc="-1">
                <a:solidFill>
                  <a:srgbClr val="000000"/>
                </a:solidFill>
                <a:latin typeface="標楷體"/>
                <a:ea typeface="標楷體"/>
              </a:rPr>
              <a:t> </a:t>
            </a:r>
            <a:endParaRPr lang="en-US" sz="2000" b="0" strike="noStrike" spc="-1">
              <a:latin typeface="Arial"/>
            </a:endParaRPr>
          </a:p>
          <a:p>
            <a:pPr marL="343080" indent="-343080">
              <a:lnSpc>
                <a:spcPct val="100000"/>
              </a:lnSpc>
              <a:spcBef>
                <a:spcPts val="479"/>
              </a:spcBef>
              <a:buClr>
                <a:srgbClr val="CC3300"/>
              </a:buClr>
              <a:buSzPct val="85000"/>
              <a:buFont typeface="Wingdings 2" charset="2"/>
              <a:buChar char=""/>
              <a:tabLst>
                <a:tab pos="0" algn="l"/>
              </a:tabLst>
            </a:pPr>
            <a:r>
              <a:rPr lang="zh-TW" sz="2400" b="0" strike="noStrike" spc="-1">
                <a:solidFill>
                  <a:srgbClr val="000000"/>
                </a:solidFill>
                <a:latin typeface="標楷體"/>
                <a:ea typeface="標楷體"/>
              </a:rPr>
              <a:t>懲處責任</a:t>
            </a:r>
            <a:endParaRPr lang="en-US" sz="2400" b="0" strike="noStrike" spc="-1">
              <a:latin typeface="Arial"/>
            </a:endParaRPr>
          </a:p>
          <a:p>
            <a:pPr marL="743040" lvl="1" indent="-285840">
              <a:lnSpc>
                <a:spcPct val="100000"/>
              </a:lnSpc>
              <a:spcBef>
                <a:spcPts val="479"/>
              </a:spcBef>
              <a:buClr>
                <a:srgbClr val="0066FF"/>
              </a:buClr>
              <a:buSzPct val="85000"/>
              <a:buFont typeface="Wingdings" charset="2"/>
              <a:buChar char=""/>
              <a:tabLst>
                <a:tab pos="0" algn="l"/>
              </a:tabLst>
            </a:pPr>
            <a:r>
              <a:rPr lang="zh-TW" sz="2400" b="1" strike="noStrike" spc="-1">
                <a:solidFill>
                  <a:srgbClr val="000000"/>
                </a:solidFill>
                <a:latin typeface="標楷體"/>
                <a:ea typeface="標楷體"/>
              </a:rPr>
              <a:t>懲處</a:t>
            </a:r>
            <a:r>
              <a:rPr lang="zh-TW" sz="2400" b="0" strike="noStrike" spc="-1">
                <a:solidFill>
                  <a:srgbClr val="000000"/>
                </a:solidFill>
                <a:latin typeface="標楷體"/>
                <a:ea typeface="標楷體"/>
              </a:rPr>
              <a:t>，乃公務人員之工作或生活言行，有違職務上要求或風紀時，其所屬機關基於行政監督權作用，依法所為之處罰。 </a:t>
            </a:r>
            <a:endParaRPr lang="en-US" sz="2400" b="0" strike="noStrike" spc="-1">
              <a:latin typeface="Arial"/>
            </a:endParaRPr>
          </a:p>
          <a:p>
            <a:pPr marL="743040" indent="-285840">
              <a:lnSpc>
                <a:spcPct val="100000"/>
              </a:lnSpc>
              <a:spcBef>
                <a:spcPts val="479"/>
              </a:spcBef>
              <a:buNone/>
              <a:tabLst>
                <a:tab pos="0" algn="l"/>
              </a:tabLst>
            </a:pPr>
            <a:endParaRPr lang="en-US" sz="2400" b="0" strike="noStrike" spc="-1">
              <a:latin typeface="Arial"/>
            </a:endParaRPr>
          </a:p>
          <a:p>
            <a:pPr marL="743040" indent="-285840">
              <a:lnSpc>
                <a:spcPct val="100000"/>
              </a:lnSpc>
              <a:spcBef>
                <a:spcPts val="561"/>
              </a:spcBef>
              <a:buNone/>
              <a:tabLst>
                <a:tab pos="0" algn="l"/>
              </a:tabLst>
            </a:pPr>
            <a:endParaRPr lang="en-US" sz="2400" b="0" strike="noStrike" spc="-1">
              <a:latin typeface="Arial"/>
            </a:endParaRPr>
          </a:p>
        </p:txBody>
      </p:sp>
      <p:grpSp>
        <p:nvGrpSpPr>
          <p:cNvPr id="965" name="Group 2"/>
          <p:cNvGrpSpPr/>
          <p:nvPr/>
        </p:nvGrpSpPr>
        <p:grpSpPr>
          <a:xfrm>
            <a:off x="1043640" y="3789000"/>
            <a:ext cx="6763320" cy="2763720"/>
            <a:chOff x="1043640" y="3789000"/>
            <a:chExt cx="6763320" cy="2763720"/>
          </a:xfrm>
        </p:grpSpPr>
        <p:sp>
          <p:nvSpPr>
            <p:cNvPr id="966" name="AutoShape 3"/>
            <p:cNvSpPr/>
            <p:nvPr/>
          </p:nvSpPr>
          <p:spPr>
            <a:xfrm>
              <a:off x="1043640" y="3877560"/>
              <a:ext cx="3580200" cy="1062360"/>
            </a:xfrm>
            <a:prstGeom prst="roundRect">
              <a:avLst>
                <a:gd name="adj" fmla="val 16667"/>
              </a:avLst>
            </a:prstGeom>
            <a:solidFill>
              <a:srgbClr val="C00000"/>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wrap="none" lIns="90000" tIns="45000" rIns="90000" bIns="45000" anchor="ctr">
              <a:noAutofit/>
            </a:bodyPr>
            <a:lstStyle/>
            <a:p>
              <a:pPr algn="ctr">
                <a:lnSpc>
                  <a:spcPct val="100000"/>
                </a:lnSpc>
                <a:buNone/>
              </a:pPr>
              <a:r>
                <a:rPr lang="zh-TW" sz="3200" b="1" strike="noStrike" spc="-1">
                  <a:solidFill>
                    <a:srgbClr val="FFFFFF"/>
                  </a:solidFill>
                  <a:latin typeface="HGP創英角ｺﾞｼｯｸUB"/>
                  <a:ea typeface="HGP創英角ｺﾞｼｯｸUB"/>
                </a:rPr>
                <a:t>獎勵</a:t>
              </a:r>
              <a:endParaRPr lang="en-US" sz="3200" b="0" strike="noStrike" spc="-1">
                <a:latin typeface="Arial"/>
              </a:endParaRPr>
            </a:p>
          </p:txBody>
        </p:sp>
        <p:sp>
          <p:nvSpPr>
            <p:cNvPr id="967" name="AutoShape 4"/>
            <p:cNvSpPr/>
            <p:nvPr/>
          </p:nvSpPr>
          <p:spPr>
            <a:xfrm>
              <a:off x="5619240" y="3789000"/>
              <a:ext cx="2187720" cy="408960"/>
            </a:xfrm>
            <a:prstGeom prst="roundRect">
              <a:avLst>
                <a:gd name="adj" fmla="val 16667"/>
              </a:avLst>
            </a:prstGeom>
            <a:solidFill>
              <a:srgbClr val="C00000"/>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wrap="none" lIns="90000" tIns="45000" rIns="90000" bIns="45000" anchor="ctr">
              <a:noAutofit/>
            </a:bodyPr>
            <a:lstStyle/>
            <a:p>
              <a:pPr algn="just">
                <a:lnSpc>
                  <a:spcPct val="100000"/>
                </a:lnSpc>
                <a:buNone/>
              </a:pPr>
              <a:r>
                <a:rPr lang="zh-TW" sz="3200" b="1" strike="noStrike" spc="-1">
                  <a:solidFill>
                    <a:srgbClr val="FFFFFF"/>
                  </a:solidFill>
                  <a:latin typeface="MS PGothic"/>
                  <a:ea typeface="MS PGothic"/>
                </a:rPr>
                <a:t>嘉   獎  </a:t>
              </a:r>
              <a:endParaRPr lang="en-US" sz="3200" b="0" strike="noStrike" spc="-1">
                <a:latin typeface="Arial"/>
              </a:endParaRPr>
            </a:p>
          </p:txBody>
        </p:sp>
        <p:sp>
          <p:nvSpPr>
            <p:cNvPr id="968" name="AutoShape 5"/>
            <p:cNvSpPr/>
            <p:nvPr/>
          </p:nvSpPr>
          <p:spPr>
            <a:xfrm>
              <a:off x="5619240" y="4275720"/>
              <a:ext cx="2187720" cy="440280"/>
            </a:xfrm>
            <a:prstGeom prst="roundRect">
              <a:avLst>
                <a:gd name="adj" fmla="val 16667"/>
              </a:avLst>
            </a:prstGeom>
            <a:solidFill>
              <a:srgbClr val="C00000"/>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wrap="none" lIns="90000" tIns="45000" rIns="90000" bIns="45000" anchor="ctr">
              <a:noAutofit/>
            </a:bodyPr>
            <a:lstStyle/>
            <a:p>
              <a:pPr>
                <a:lnSpc>
                  <a:spcPct val="100000"/>
                </a:lnSpc>
                <a:buNone/>
              </a:pPr>
              <a:r>
                <a:rPr lang="zh-TW" sz="3200" b="1" strike="noStrike" spc="-1">
                  <a:solidFill>
                    <a:srgbClr val="FFFFFF"/>
                  </a:solidFill>
                  <a:latin typeface="MS PGothic"/>
                  <a:ea typeface="MS PGothic"/>
                </a:rPr>
                <a:t>記   功</a:t>
              </a:r>
              <a:endParaRPr lang="en-US" sz="3200" b="0" strike="noStrike" spc="-1">
                <a:latin typeface="Arial"/>
              </a:endParaRPr>
            </a:p>
          </p:txBody>
        </p:sp>
        <p:sp>
          <p:nvSpPr>
            <p:cNvPr id="969" name="AutoShape 6"/>
            <p:cNvSpPr/>
            <p:nvPr/>
          </p:nvSpPr>
          <p:spPr>
            <a:xfrm flipV="1">
              <a:off x="5022360" y="4098960"/>
              <a:ext cx="594000" cy="177480"/>
            </a:xfrm>
            <a:custGeom>
              <a:avLst/>
              <a:gdLst/>
              <a:ahLst/>
              <a:cxnLst/>
              <a:rect l="l" t="t" r="r" b="b"/>
              <a:pathLst>
                <a:path w="21600" h="21600">
                  <a:moveTo>
                    <a:pt x="0" y="0"/>
                  </a:moveTo>
                  <a:lnTo>
                    <a:pt x="21600" y="21600"/>
                  </a:lnTo>
                </a:path>
              </a:pathLst>
            </a:custGeom>
            <a:solidFill>
              <a:srgbClr val="000000"/>
            </a:solidFill>
            <a:ln>
              <a:solidFill>
                <a:srgbClr val="BF9900"/>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sp>
        <p:sp>
          <p:nvSpPr>
            <p:cNvPr id="970" name="AutoShape 7"/>
            <p:cNvSpPr/>
            <p:nvPr/>
          </p:nvSpPr>
          <p:spPr>
            <a:xfrm>
              <a:off x="4525200" y="4272120"/>
              <a:ext cx="1093320" cy="222840"/>
            </a:xfrm>
            <a:prstGeom prst="bentConnector3">
              <a:avLst>
                <a:gd name="adj1" fmla="val 50000"/>
              </a:avLst>
            </a:prstGeom>
            <a:solidFill>
              <a:srgbClr val="000000"/>
            </a:solidFill>
            <a:ln>
              <a:solidFill>
                <a:srgbClr val="BF9900"/>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sp>
        <p:sp>
          <p:nvSpPr>
            <p:cNvPr id="971" name="AutoShape 8"/>
            <p:cNvSpPr/>
            <p:nvPr/>
          </p:nvSpPr>
          <p:spPr>
            <a:xfrm>
              <a:off x="1098720" y="5312160"/>
              <a:ext cx="3407760" cy="1240560"/>
            </a:xfrm>
            <a:prstGeom prst="roundRect">
              <a:avLst>
                <a:gd name="adj" fmla="val 16667"/>
              </a:avLst>
            </a:prstGeom>
            <a:solidFill>
              <a:schemeClr val="accent3">
                <a:lumMod val="75000"/>
              </a:schemeClr>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wrap="none" lIns="90000" tIns="45000" rIns="90000" bIns="45000" anchor="ctr">
              <a:noAutofit/>
            </a:bodyPr>
            <a:lstStyle/>
            <a:p>
              <a:pPr algn="ctr">
                <a:lnSpc>
                  <a:spcPct val="100000"/>
                </a:lnSpc>
                <a:buNone/>
              </a:pPr>
              <a:r>
                <a:rPr lang="zh-TW" sz="3200" b="0" strike="noStrike" spc="-1">
                  <a:solidFill>
                    <a:srgbClr val="FF0000"/>
                  </a:solidFill>
                  <a:latin typeface="HGP創英角ｺﾞｼｯｸUB"/>
                  <a:ea typeface="HGP創英角ｺﾞｼｯｸUB"/>
                </a:rPr>
                <a:t>懲處</a:t>
              </a:r>
              <a:endParaRPr lang="en-US" sz="3200" b="0" strike="noStrike" spc="-1">
                <a:latin typeface="Arial"/>
              </a:endParaRPr>
            </a:p>
          </p:txBody>
        </p:sp>
        <p:sp>
          <p:nvSpPr>
            <p:cNvPr id="972" name="AutoShape 9"/>
            <p:cNvSpPr/>
            <p:nvPr/>
          </p:nvSpPr>
          <p:spPr>
            <a:xfrm>
              <a:off x="5619240" y="5649480"/>
              <a:ext cx="2187720" cy="442080"/>
            </a:xfrm>
            <a:prstGeom prst="roundRect">
              <a:avLst>
                <a:gd name="adj" fmla="val 16667"/>
              </a:avLst>
            </a:prstGeom>
            <a:solidFill>
              <a:schemeClr val="accent3">
                <a:lumMod val="75000"/>
              </a:schemeClr>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wrap="none" lIns="90000" tIns="45000" rIns="90000" bIns="45000" anchor="ctr">
              <a:noAutofit/>
            </a:bodyPr>
            <a:lstStyle/>
            <a:p>
              <a:pPr>
                <a:lnSpc>
                  <a:spcPct val="100000"/>
                </a:lnSpc>
                <a:buNone/>
              </a:pPr>
              <a:r>
                <a:rPr lang="zh-TW" sz="3200" b="1" strike="noStrike" spc="-1">
                  <a:solidFill>
                    <a:srgbClr val="FFFFFF"/>
                  </a:solidFill>
                  <a:latin typeface="MS PGothic"/>
                  <a:ea typeface="MS PGothic"/>
                </a:rPr>
                <a:t>記   過</a:t>
              </a:r>
              <a:endParaRPr lang="en-US" sz="3200" b="0" strike="noStrike" spc="-1">
                <a:latin typeface="Arial"/>
              </a:endParaRPr>
            </a:p>
          </p:txBody>
        </p:sp>
        <p:sp>
          <p:nvSpPr>
            <p:cNvPr id="973" name="AutoShape 10"/>
            <p:cNvSpPr/>
            <p:nvPr/>
          </p:nvSpPr>
          <p:spPr>
            <a:xfrm>
              <a:off x="5619240" y="6138000"/>
              <a:ext cx="2187720" cy="407160"/>
            </a:xfrm>
            <a:prstGeom prst="roundRect">
              <a:avLst>
                <a:gd name="adj" fmla="val 16667"/>
              </a:avLst>
            </a:prstGeom>
            <a:solidFill>
              <a:schemeClr val="accent3">
                <a:lumMod val="75000"/>
              </a:schemeClr>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wrap="none" lIns="90000" tIns="45000" rIns="90000" bIns="45000" anchor="ctr">
              <a:noAutofit/>
            </a:bodyPr>
            <a:lstStyle/>
            <a:p>
              <a:pPr>
                <a:lnSpc>
                  <a:spcPct val="100000"/>
                </a:lnSpc>
                <a:buNone/>
              </a:pPr>
              <a:r>
                <a:rPr lang="zh-TW" sz="3200" b="1" strike="noStrike" spc="-1">
                  <a:solidFill>
                    <a:srgbClr val="FFFFFF"/>
                  </a:solidFill>
                  <a:latin typeface="MS PGothic"/>
                  <a:ea typeface="MS PGothic"/>
                </a:rPr>
                <a:t>記大過</a:t>
              </a:r>
              <a:endParaRPr lang="en-US" sz="3200" b="0" strike="noStrike" spc="-1">
                <a:latin typeface="Arial"/>
              </a:endParaRPr>
            </a:p>
          </p:txBody>
        </p:sp>
        <p:sp>
          <p:nvSpPr>
            <p:cNvPr id="974" name="AutoShape 11"/>
            <p:cNvSpPr/>
            <p:nvPr/>
          </p:nvSpPr>
          <p:spPr>
            <a:xfrm flipV="1">
              <a:off x="4507200" y="5870520"/>
              <a:ext cx="1110960" cy="61920"/>
            </a:xfrm>
            <a:custGeom>
              <a:avLst/>
              <a:gdLst/>
              <a:ahLst/>
              <a:cxnLst/>
              <a:rect l="l" t="t" r="r" b="b"/>
              <a:pathLst>
                <a:path w="21600" h="21600">
                  <a:moveTo>
                    <a:pt x="0" y="0"/>
                  </a:moveTo>
                  <a:lnTo>
                    <a:pt x="21600" y="21600"/>
                  </a:lnTo>
                </a:path>
              </a:pathLst>
            </a:custGeom>
            <a:solidFill>
              <a:srgbClr val="000000"/>
            </a:solidFill>
            <a:ln>
              <a:solidFill>
                <a:srgbClr val="0070C0"/>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sp>
        <p:sp>
          <p:nvSpPr>
            <p:cNvPr id="975" name="AutoShape 12"/>
            <p:cNvSpPr/>
            <p:nvPr/>
          </p:nvSpPr>
          <p:spPr>
            <a:xfrm>
              <a:off x="4507200" y="5933880"/>
              <a:ext cx="1110960" cy="407160"/>
            </a:xfrm>
            <a:prstGeom prst="bentConnector3">
              <a:avLst>
                <a:gd name="adj1" fmla="val 50000"/>
              </a:avLst>
            </a:prstGeom>
            <a:solidFill>
              <a:srgbClr val="000000"/>
            </a:solidFill>
            <a:ln>
              <a:solidFill>
                <a:srgbClr val="0070C0"/>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sp>
        <p:sp>
          <p:nvSpPr>
            <p:cNvPr id="976" name="AutoShape 14"/>
            <p:cNvSpPr/>
            <p:nvPr/>
          </p:nvSpPr>
          <p:spPr>
            <a:xfrm>
              <a:off x="5619240" y="4762800"/>
              <a:ext cx="2187720" cy="408960"/>
            </a:xfrm>
            <a:prstGeom prst="roundRect">
              <a:avLst>
                <a:gd name="adj" fmla="val 16667"/>
              </a:avLst>
            </a:prstGeom>
            <a:solidFill>
              <a:srgbClr val="C00000"/>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wrap="none" lIns="90000" tIns="45000" rIns="90000" bIns="45000" anchor="ctr">
              <a:noAutofit/>
            </a:bodyPr>
            <a:lstStyle/>
            <a:p>
              <a:pPr algn="just">
                <a:lnSpc>
                  <a:spcPct val="100000"/>
                </a:lnSpc>
                <a:buNone/>
              </a:pPr>
              <a:r>
                <a:rPr lang="zh-TW" sz="3200" b="1" strike="noStrike" spc="-1">
                  <a:solidFill>
                    <a:srgbClr val="FFFFFF"/>
                  </a:solidFill>
                  <a:latin typeface="MS PGothic"/>
                  <a:ea typeface="MS PGothic"/>
                </a:rPr>
                <a:t>記大功</a:t>
              </a:r>
              <a:endParaRPr lang="en-US" sz="3200" b="0" strike="noStrike" spc="-1">
                <a:latin typeface="Arial"/>
              </a:endParaRPr>
            </a:p>
          </p:txBody>
        </p:sp>
        <p:sp>
          <p:nvSpPr>
            <p:cNvPr id="977" name="AutoShape 15"/>
            <p:cNvSpPr/>
            <p:nvPr/>
          </p:nvSpPr>
          <p:spPr>
            <a:xfrm>
              <a:off x="5619240" y="5251320"/>
              <a:ext cx="2187720" cy="364320"/>
            </a:xfrm>
            <a:prstGeom prst="roundRect">
              <a:avLst>
                <a:gd name="adj" fmla="val 16667"/>
              </a:avLst>
            </a:prstGeom>
            <a:solidFill>
              <a:schemeClr val="accent3">
                <a:lumMod val="75000"/>
              </a:schemeClr>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wrap="none" lIns="90000" tIns="45000" rIns="90000" bIns="45000" anchor="ctr">
              <a:noAutofit/>
            </a:bodyPr>
            <a:lstStyle/>
            <a:p>
              <a:pPr>
                <a:lnSpc>
                  <a:spcPct val="100000"/>
                </a:lnSpc>
                <a:buNone/>
              </a:pPr>
              <a:r>
                <a:rPr lang="zh-TW" sz="3200" b="1" strike="noStrike" spc="-1">
                  <a:solidFill>
                    <a:srgbClr val="FFFFFF"/>
                  </a:solidFill>
                  <a:latin typeface="MS PGothic"/>
                  <a:ea typeface="MS PGothic"/>
                </a:rPr>
                <a:t>申   誡</a:t>
              </a:r>
              <a:endParaRPr lang="en-US" sz="3200" b="0" strike="noStrike" spc="-1">
                <a:latin typeface="Arial"/>
              </a:endParaRPr>
            </a:p>
          </p:txBody>
        </p:sp>
        <p:sp>
          <p:nvSpPr>
            <p:cNvPr id="978" name="AutoShape 17"/>
            <p:cNvSpPr/>
            <p:nvPr/>
          </p:nvSpPr>
          <p:spPr>
            <a:xfrm>
              <a:off x="4602600" y="4275720"/>
              <a:ext cx="996120" cy="690120"/>
            </a:xfrm>
            <a:prstGeom prst="bentConnector3">
              <a:avLst>
                <a:gd name="adj1" fmla="val 50000"/>
              </a:avLst>
            </a:prstGeom>
            <a:solidFill>
              <a:srgbClr val="000000"/>
            </a:solidFill>
            <a:ln>
              <a:solidFill>
                <a:srgbClr val="BF9900"/>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sp>
      </p:grpSp>
      <p:sp>
        <p:nvSpPr>
          <p:cNvPr id="979" name="Line 18"/>
          <p:cNvSpPr/>
          <p:nvPr/>
        </p:nvSpPr>
        <p:spPr>
          <a:xfrm flipV="1">
            <a:off x="5275080" y="5562360"/>
            <a:ext cx="562680" cy="381240"/>
          </a:xfrm>
          <a:prstGeom prst="line">
            <a:avLst/>
          </a:prstGeom>
          <a:ln w="38100">
            <a:solidFill>
              <a:srgbClr val="008080"/>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1361</TotalTime>
  <Words>3079</Words>
  <Application>Microsoft Office PowerPoint</Application>
  <PresentationFormat>如螢幕大小 (4:3)</PresentationFormat>
  <Paragraphs>307</Paragraphs>
  <Slides>42</Slides>
  <Notes>0</Notes>
  <HiddenSlides>0</HiddenSlides>
  <MMClips>0</MMClips>
  <ScaleCrop>false</ScaleCrop>
  <HeadingPairs>
    <vt:vector size="6" baseType="variant">
      <vt:variant>
        <vt:lpstr>使用字型</vt:lpstr>
      </vt:variant>
      <vt:variant>
        <vt:i4>17</vt:i4>
      </vt:variant>
      <vt:variant>
        <vt:lpstr>佈景主題</vt:lpstr>
      </vt:variant>
      <vt:variant>
        <vt:i4>18</vt:i4>
      </vt:variant>
      <vt:variant>
        <vt:lpstr>投影片標題</vt:lpstr>
      </vt:variant>
      <vt:variant>
        <vt:i4>42</vt:i4>
      </vt:variant>
    </vt:vector>
  </HeadingPairs>
  <TitlesOfParts>
    <vt:vector size="77" baseType="lpstr">
      <vt:lpstr>HGP創英角ｺﾞｼｯｸUB</vt:lpstr>
      <vt:lpstr>MS PGothic</vt:lpstr>
      <vt:lpstr>細明體</vt:lpstr>
      <vt:lpstr>華康正顏楷體W7(P)</vt:lpstr>
      <vt:lpstr>微軟正黑體</vt:lpstr>
      <vt:lpstr>新細明體</vt:lpstr>
      <vt:lpstr>標楷體</vt:lpstr>
      <vt:lpstr>Arial</vt:lpstr>
      <vt:lpstr>Calibri</vt:lpstr>
      <vt:lpstr>Candara</vt:lpstr>
      <vt:lpstr>DejaVu Sans</vt:lpstr>
      <vt:lpstr>Georgia</vt:lpstr>
      <vt:lpstr>Symbol</vt:lpstr>
      <vt:lpstr>Times New Roman</vt:lpstr>
      <vt:lpstr>Verdana</vt:lpstr>
      <vt:lpstr>Wingdings</vt:lpstr>
      <vt:lpstr>Wingdings 2</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           </vt:lpstr>
      <vt:lpstr>簡報大綱</vt:lpstr>
      <vt:lpstr>一、組織架構</vt:lpstr>
      <vt:lpstr>二、人事業務介紹</vt:lpstr>
      <vt:lpstr> </vt:lpstr>
      <vt:lpstr>公務人員義務</vt:lpstr>
      <vt:lpstr>PowerPoint 簡報</vt:lpstr>
      <vt:lpstr>公務人員責任</vt:lpstr>
      <vt:lpstr>公務人員責任-行政責任</vt:lpstr>
      <vt:lpstr>酒後駕車相關行政責任</vt:lpstr>
      <vt:lpstr>公務人員責任-刑事責任</vt:lpstr>
      <vt:lpstr>公務人員責任-民事責任</vt:lpstr>
      <vt:lpstr>公務人員權益(2-1)</vt:lpstr>
      <vt:lpstr>福利權益(2-2)</vt:lpstr>
      <vt:lpstr>值班事項</vt:lpstr>
      <vt:lpstr>地方特考管制服務年限</vt:lpstr>
      <vt:lpstr>PowerPoint 簡報</vt:lpstr>
      <vt:lpstr>PowerPoint 簡報</vt:lpstr>
      <vt:lpstr>PowerPoint 簡報</vt:lpstr>
      <vt:lpstr>四、員工協助</vt:lpstr>
      <vt:lpstr> </vt:lpstr>
      <vt:lpstr>(1)心理諮詢(商)及轉介服務： </vt:lpstr>
      <vt:lpstr>(2)法律扶助</vt:lpstr>
      <vt:lpstr>(3)財務諮詢服務</vt:lpstr>
      <vt:lpstr>(4)醫療保健諮詢服務： </vt:lpstr>
      <vt:lpstr>(5)醫療保健諮詢服務：</vt:lpstr>
      <vt:lpstr>(6)會談諮詢：（一人以6次為限）</vt:lpstr>
      <vt:lpstr>(7)團體諮詢</vt:lpstr>
      <vt:lpstr>(8)電子郵件暨24小時0800電話諮詢專線設置：</vt:lpstr>
      <vt:lpstr>員工協助的倫理守則</vt:lpstr>
      <vt:lpstr>歡迎來到連江縣政府的EAP專區</vt:lpstr>
      <vt:lpstr>停止辦公登記</vt:lpstr>
      <vt:lpstr>每月薪資扣繳項目</vt:lpstr>
      <vt:lpstr>赴大陸地區(出境)規定</vt:lpstr>
      <vt:lpstr>赴大陸地區(出境)規定</vt:lpstr>
      <vt:lpstr>PowerPoint 簡報</vt:lpstr>
      <vt:lpstr>【公務人員退休制度】</vt:lpstr>
      <vt:lpstr>【離島公務人員】</vt:lpstr>
      <vt:lpstr> </vt:lpstr>
      <vt:lpstr>PowerPoint 簡報</vt:lpstr>
      <vt:lpstr>離島特考與現行制度比較 </vt:lpstr>
      <vt:lpstr>結      語</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新進人員簡報</dc:title>
  <dc:subject/>
  <dc:creator>MD5801</dc:creator>
  <dc:description/>
  <cp:lastModifiedBy>PC</cp:lastModifiedBy>
  <cp:revision>85</cp:revision>
  <cp:lastPrinted>2019-05-29T02:41:40Z</cp:lastPrinted>
  <dcterms:created xsi:type="dcterms:W3CDTF">2018-03-01T02:08:06Z</dcterms:created>
  <dcterms:modified xsi:type="dcterms:W3CDTF">2023-05-17T09:06:13Z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如螢幕大小 (4:3)</vt:lpwstr>
  </property>
  <property fmtid="{D5CDD505-2E9C-101B-9397-08002B2CF9AE}" pid="4" name="Slides">
    <vt:i4>42</vt:i4>
  </property>
</Properties>
</file>