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7" r:id="rId4"/>
    <p:sldId id="268" r:id="rId5"/>
    <p:sldId id="270" r:id="rId6"/>
    <p:sldId id="271" r:id="rId7"/>
    <p:sldId id="265" r:id="rId8"/>
    <p:sldId id="263" r:id="rId9"/>
    <p:sldId id="260" r:id="rId10"/>
    <p:sldId id="269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8643C779-D8C3-4016-AFC5-8322A500478B}">
          <p14:sldIdLst>
            <p14:sldId id="256"/>
            <p14:sldId id="264"/>
            <p14:sldId id="267"/>
            <p14:sldId id="268"/>
            <p14:sldId id="270"/>
            <p14:sldId id="271"/>
            <p14:sldId id="265"/>
            <p14:sldId id="263"/>
            <p14:sldId id="260"/>
            <p14:sldId id="269"/>
          </p14:sldIdLst>
        </p14:section>
        <p14:section name="未命名的章節" id="{A1AC2D0F-84F9-497D-A4FC-94F59BECECC1}">
          <p14:sldIdLst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29992;&#20154;&#36027;&#29992;&#36039;&#26009;&#32173;&#35703;&#21508;&#38917;&#34920;&#21029;-&#34907;&#31119;&#23616;.xls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26368;&#36817;&#27861;&#20196;&#20989;&#37323;/&#38468;&#20214;2.pdf" TargetMode="External"/><Relationship Id="rId7" Type="http://schemas.openxmlformats.org/officeDocument/2006/relationships/hyperlink" Target="&#26368;&#36817;&#27861;&#20196;&#20989;&#37323;/&#38468;&#20214;6.pdf" TargetMode="External"/><Relationship Id="rId2" Type="http://schemas.openxmlformats.org/officeDocument/2006/relationships/hyperlink" Target="&#26368;&#36817;&#27861;&#20196;&#20989;&#37323;/&#38468;&#20214;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26368;&#36817;&#27861;&#20196;&#20989;&#37323;/&#38468;&#20214;5.pdf" TargetMode="External"/><Relationship Id="rId5" Type="http://schemas.openxmlformats.org/officeDocument/2006/relationships/hyperlink" Target="&#26368;&#36817;&#27861;&#20196;&#20989;&#37323;/&#38468;&#20214;4.pdf" TargetMode="External"/><Relationship Id="rId4" Type="http://schemas.openxmlformats.org/officeDocument/2006/relationships/hyperlink" Target="&#26368;&#36817;&#27861;&#20196;&#20989;&#37323;/&#38468;&#20214;2.1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26368;&#36817;&#27861;&#20196;&#20989;&#37323;/&#38468;&#20214;3.1.pdf" TargetMode="External"/><Relationship Id="rId2" Type="http://schemas.openxmlformats.org/officeDocument/2006/relationships/hyperlink" Target="&#26368;&#36817;&#27861;&#20196;&#20989;&#37323;/&#38468;&#20214;3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26368;&#36817;&#27861;&#20196;&#20989;&#37323;/&#38468;&#20214;7.pdf" TargetMode="External"/><Relationship Id="rId5" Type="http://schemas.openxmlformats.org/officeDocument/2006/relationships/hyperlink" Target="&#26368;&#36817;&#27861;&#20196;&#20989;&#37323;/&#38468;&#20214;8.1.pdf" TargetMode="External"/><Relationship Id="rId4" Type="http://schemas.openxmlformats.org/officeDocument/2006/relationships/hyperlink" Target="&#26368;&#36817;&#27861;&#20196;&#20989;&#37323;/&#38468;&#20214;8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29983;&#32946;&#35036;&#21161;&#30003;&#35531;&#20043;&#20316;&#26989;&#27969;&#31243;.pdf" TargetMode="External"/><Relationship Id="rId2" Type="http://schemas.openxmlformats.org/officeDocument/2006/relationships/hyperlink" Target="&#32946;&#23344;&#30041;&#32887;&#20572;&#34218;&#25033;&#36774;&#20107;&#38917;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36899;&#27743;&#32291;&#34907;&#29983;&#31119;&#21033;&#23616;&#20844;&#20663;&#20551;&#22577;&#21578;&#26360;.do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111.4&#33256;&#26178;&#20154;&#21729;&#23395;&#22577;&#34920;(&#30740;&#32722;).xls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928553" y="610985"/>
            <a:ext cx="9592887" cy="2262781"/>
          </a:xfrm>
        </p:spPr>
        <p:txBody>
          <a:bodyPr>
            <a:normAutofit/>
          </a:bodyPr>
          <a:lstStyle/>
          <a:p>
            <a:pPr algn="ctr"/>
            <a:r>
              <a:rPr lang="zh-TW" altLang="en-US" sz="4400" dirty="0"/>
              <a:t>連江縣政府人事處及所屬人事</a:t>
            </a:r>
            <a:r>
              <a:rPr lang="zh-TW" altLang="en-US" sz="4400" dirty="0" smtClean="0"/>
              <a:t>機構</a:t>
            </a:r>
            <a:r>
              <a:rPr lang="en-US" altLang="zh-TW" sz="4400" dirty="0" smtClean="0"/>
              <a:t/>
            </a:r>
            <a:br>
              <a:rPr lang="en-US" altLang="zh-TW" sz="4400" dirty="0" smtClean="0"/>
            </a:br>
            <a:r>
              <a:rPr lang="en-US" altLang="zh-TW" sz="4400" dirty="0" smtClean="0"/>
              <a:t>111</a:t>
            </a:r>
            <a:r>
              <a:rPr lang="zh-TW" altLang="en-US" sz="4400" dirty="0"/>
              <a:t>年兼任兼辦</a:t>
            </a:r>
            <a:r>
              <a:rPr lang="zh-TW" altLang="en-US" sz="4400" dirty="0" smtClean="0"/>
              <a:t>人事業務</a:t>
            </a:r>
            <a:r>
              <a:rPr lang="zh-TW" altLang="en-US" sz="4400" dirty="0"/>
              <a:t>人員研習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090450" y="3239524"/>
            <a:ext cx="8915399" cy="2679137"/>
          </a:xfrm>
        </p:spPr>
        <p:txBody>
          <a:bodyPr>
            <a:normAutofit/>
          </a:bodyPr>
          <a:lstStyle/>
          <a:p>
            <a:pPr algn="ctr"/>
            <a:endParaRPr lang="en-US" altLang="zh-TW" sz="4000" dirty="0" smtClean="0"/>
          </a:p>
          <a:p>
            <a:pPr algn="ctr"/>
            <a:r>
              <a:rPr lang="zh-TW" altLang="en-US" sz="4800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最新修正人事法令解析</a:t>
            </a:r>
            <a:endParaRPr lang="en-US" altLang="zh-TW" sz="4800" b="1" dirty="0" smtClean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  <a:p>
            <a:pPr algn="ctr"/>
            <a:endParaRPr lang="en-US" altLang="zh-TW" sz="1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endParaRPr lang="en-US" altLang="zh-TW" sz="14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zh-TW" altLang="en-US" sz="1400" dirty="0" smtClean="0">
                <a:solidFill>
                  <a:schemeClr val="tx1"/>
                </a:solidFill>
                <a:latin typeface="+mj-ea"/>
                <a:ea typeface="+mj-ea"/>
              </a:rPr>
              <a:t>衛褔局人事室劉春蓉</a:t>
            </a:r>
            <a:endParaRPr lang="zh-TW" altLang="en-US" sz="1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1961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實務討論一業務資訊化及表格</a:t>
            </a:r>
            <a:r>
              <a:rPr lang="zh-TW" altLang="en-US" b="1" dirty="0" smtClean="0"/>
              <a:t>化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二</a:t>
            </a:r>
            <a:r>
              <a:rPr lang="en-US" altLang="zh-TW" b="1" dirty="0" smtClean="0"/>
              <a:t>)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87731" y="1379912"/>
            <a:ext cx="9759141" cy="54780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dirty="0" smtClean="0"/>
              <a:t>111</a:t>
            </a:r>
            <a:r>
              <a:rPr lang="zh-TW" altLang="en-US" sz="2400" dirty="0" smtClean="0"/>
              <a:t>年度人事業務績效考核共同考核項目「資料正確性、即時性」之待遇</a:t>
            </a:r>
            <a:r>
              <a:rPr lang="zh-TW" altLang="en-US" sz="2400" dirty="0"/>
              <a:t>支給資料正確</a:t>
            </a:r>
            <a:r>
              <a:rPr lang="zh-TW" altLang="en-US" sz="2400" dirty="0" smtClean="0"/>
              <a:t>率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zh-TW" altLang="en-US" sz="2400" dirty="0" smtClean="0"/>
              <a:t>一、</a:t>
            </a:r>
            <a:r>
              <a:rPr lang="zh-TW" altLang="en-US" sz="2400" b="1" dirty="0" smtClean="0"/>
              <a:t>法定</a:t>
            </a:r>
            <a:r>
              <a:rPr lang="zh-TW" altLang="en-US" sz="2400" b="1" dirty="0"/>
              <a:t>給與部分</a:t>
            </a:r>
            <a:r>
              <a:rPr lang="zh-TW" altLang="en-US" sz="2400" dirty="0" smtClean="0"/>
              <a:t>：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en-US" altLang="zh-TW" sz="2000" dirty="0" smtClean="0"/>
              <a:t>111</a:t>
            </a:r>
            <a:r>
              <a:rPr lang="zh-TW" altLang="en-US" sz="2000" dirty="0"/>
              <a:t>年</a:t>
            </a:r>
            <a:r>
              <a:rPr lang="en-US" altLang="zh-TW" sz="2000" dirty="0"/>
              <a:t>5</a:t>
            </a:r>
            <a:r>
              <a:rPr lang="zh-TW" altLang="en-US" sz="2000" dirty="0"/>
              <a:t>月本（年功）俸、專業加給及</a:t>
            </a:r>
            <a:r>
              <a:rPr lang="zh-TW" altLang="en-US" sz="2000" dirty="0" smtClean="0"/>
              <a:t>主管</a:t>
            </a:r>
            <a:r>
              <a:rPr lang="zh-TW" altLang="en-US" sz="2000" dirty="0"/>
              <a:t>職務加給須經「各機關學校用人費用管理資訊系統</a:t>
            </a:r>
            <a:r>
              <a:rPr lang="zh-TW" altLang="en-US" sz="2000" dirty="0" smtClean="0"/>
              <a:t>」檢核</a:t>
            </a:r>
            <a:r>
              <a:rPr lang="zh-TW" altLang="en-US" sz="2000" dirty="0"/>
              <a:t>無誤。</a:t>
            </a:r>
          </a:p>
          <a:p>
            <a:pPr marL="0" indent="0">
              <a:buNone/>
            </a:pPr>
            <a:r>
              <a:rPr lang="zh-TW" altLang="en-US" sz="2400" dirty="0" smtClean="0"/>
              <a:t>二、</a:t>
            </a:r>
            <a:r>
              <a:rPr lang="zh-TW" altLang="en-US" sz="2400" b="1" dirty="0" smtClean="0"/>
              <a:t>法定</a:t>
            </a:r>
            <a:r>
              <a:rPr lang="zh-TW" altLang="en-US" sz="2400" b="1" dirty="0"/>
              <a:t>給與以外其他給與部分及福利部分</a:t>
            </a:r>
            <a:r>
              <a:rPr lang="zh-TW" altLang="en-US" sz="2400" dirty="0" smtClean="0"/>
              <a:t>：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zh-TW" altLang="en-US" sz="2000" dirty="0" smtClean="0"/>
              <a:t>各</a:t>
            </a:r>
            <a:r>
              <a:rPr lang="zh-TW" altLang="en-US" sz="2000" dirty="0"/>
              <a:t>機關應於</a:t>
            </a:r>
            <a:r>
              <a:rPr lang="en-US" altLang="zh-TW" sz="2000" dirty="0"/>
              <a:t>111</a:t>
            </a:r>
            <a:r>
              <a:rPr lang="zh-TW" altLang="en-US" sz="2000" dirty="0"/>
              <a:t>年</a:t>
            </a:r>
            <a:r>
              <a:rPr lang="en-US" altLang="zh-TW" sz="2000" dirty="0"/>
              <a:t>6</a:t>
            </a:r>
            <a:r>
              <a:rPr lang="zh-TW" altLang="en-US" sz="2000" dirty="0"/>
              <a:t>月</a:t>
            </a:r>
            <a:r>
              <a:rPr lang="en-US" altLang="zh-TW" sz="2000" dirty="0"/>
              <a:t>30</a:t>
            </a:r>
            <a:r>
              <a:rPr lang="zh-TW" altLang="en-US" sz="2000" dirty="0"/>
              <a:t>日前完成</a:t>
            </a:r>
            <a:r>
              <a:rPr lang="en-US" altLang="zh-TW" sz="2000" dirty="0"/>
              <a:t>E</a:t>
            </a:r>
            <a:r>
              <a:rPr lang="zh-TW" altLang="en-US" sz="2000" dirty="0"/>
              <a:t>表中之「</a:t>
            </a:r>
            <a:r>
              <a:rPr lang="en-US" altLang="zh-TW" sz="2000" dirty="0" smtClean="0"/>
              <a:t>E20017-1</a:t>
            </a:r>
            <a:r>
              <a:rPr lang="zh-TW" altLang="en-US" sz="2000" dirty="0" smtClean="0"/>
              <a:t>健康檢查</a:t>
            </a:r>
            <a:r>
              <a:rPr lang="zh-TW" altLang="en-US" sz="2000" dirty="0"/>
              <a:t>」、「</a:t>
            </a:r>
            <a:r>
              <a:rPr lang="en-US" altLang="zh-TW" sz="2000" dirty="0"/>
              <a:t>E20018-1</a:t>
            </a:r>
            <a:r>
              <a:rPr lang="zh-TW" altLang="en-US" sz="2000" dirty="0"/>
              <a:t>文康活動費」、「</a:t>
            </a:r>
            <a:r>
              <a:rPr lang="en-US" altLang="zh-TW" sz="2000" dirty="0" smtClean="0"/>
              <a:t>E20023-1</a:t>
            </a:r>
            <a:r>
              <a:rPr lang="zh-TW" altLang="en-US" sz="2000" dirty="0" smtClean="0"/>
              <a:t>因 </a:t>
            </a:r>
            <a:r>
              <a:rPr lang="zh-TW" altLang="en-US" sz="2000" dirty="0"/>
              <a:t>公住院醫療補助」、</a:t>
            </a:r>
            <a:r>
              <a:rPr lang="en-US" altLang="zh-TW" sz="2000" dirty="0"/>
              <a:t>F</a:t>
            </a:r>
            <a:r>
              <a:rPr lang="zh-TW" altLang="en-US" sz="2000" dirty="0"/>
              <a:t>工作津貼、</a:t>
            </a:r>
            <a:r>
              <a:rPr lang="en-US" altLang="zh-TW" sz="2000" dirty="0"/>
              <a:t>G</a:t>
            </a:r>
            <a:r>
              <a:rPr lang="zh-TW" altLang="en-US" sz="2000" dirty="0"/>
              <a:t>獎金、</a:t>
            </a:r>
            <a:r>
              <a:rPr lang="en-US" altLang="zh-TW" sz="2000" dirty="0"/>
              <a:t>H</a:t>
            </a:r>
            <a:r>
              <a:rPr lang="zh-TW" altLang="en-US" sz="2000" dirty="0"/>
              <a:t>保險、</a:t>
            </a:r>
            <a:r>
              <a:rPr lang="en-US" altLang="zh-TW" sz="2000" dirty="0" smtClean="0"/>
              <a:t>R</a:t>
            </a:r>
            <a:r>
              <a:rPr lang="zh-TW" altLang="en-US" sz="2000" dirty="0" smtClean="0"/>
              <a:t>退離</a:t>
            </a:r>
            <a:r>
              <a:rPr lang="zh-TW" altLang="en-US" sz="2000" dirty="0"/>
              <a:t>人員之退離及卹償給與及</a:t>
            </a:r>
            <a:r>
              <a:rPr lang="en-US" altLang="zh-TW" sz="2000" dirty="0"/>
              <a:t>Z</a:t>
            </a:r>
            <a:r>
              <a:rPr lang="zh-TW" altLang="en-US" sz="2000" dirty="0"/>
              <a:t>表中之「</a:t>
            </a:r>
            <a:r>
              <a:rPr lang="en-US" altLang="zh-TW" sz="2000" dirty="0"/>
              <a:t>Z0002-1</a:t>
            </a:r>
            <a:r>
              <a:rPr lang="zh-TW" altLang="en-US" sz="2000" dirty="0" smtClean="0"/>
              <a:t>機關年度</a:t>
            </a:r>
            <a:r>
              <a:rPr lang="zh-TW" altLang="en-US" sz="2000" dirty="0"/>
              <a:t>總決算數之公務預算經常門實現數」</a:t>
            </a:r>
            <a:r>
              <a:rPr lang="zh-TW" altLang="en-US" sz="2000" dirty="0" smtClean="0"/>
              <a:t>等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zh-TW" altLang="en-US" sz="2400" dirty="0" smtClean="0"/>
              <a:t>三、用人費用表格化</a:t>
            </a:r>
            <a:r>
              <a:rPr lang="zh-TW" altLang="en-US" sz="2400" dirty="0" smtClean="0">
                <a:hlinkClick r:id="rId2" action="ppaction://hlinkfile"/>
              </a:rPr>
              <a:t>用人費用各項表別</a:t>
            </a:r>
            <a:r>
              <a:rPr lang="en-US" altLang="zh-TW" sz="2400" dirty="0" smtClean="0">
                <a:hlinkClick r:id="rId2" action="ppaction://hlinkfile"/>
              </a:rPr>
              <a:t>.</a:t>
            </a:r>
            <a:r>
              <a:rPr lang="en-US" altLang="zh-TW" sz="2400" dirty="0" err="1" smtClean="0">
                <a:hlinkClick r:id="rId2" action="ppaction://hlinkfile"/>
              </a:rPr>
              <a:t>xlsx</a:t>
            </a:r>
            <a:endParaRPr lang="en-US" altLang="zh-TW" sz="2400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854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Britannic Bold" panose="020B0903060703020204" pitchFamily="34" charset="0"/>
              </a:rPr>
              <a:t>複雜的事情簡單做，你就是專家</a:t>
            </a:r>
            <a:endParaRPr lang="en-US" altLang="zh-TW" sz="4000" dirty="0" smtClean="0">
              <a:latin typeface="Britannic Bold" panose="020B0903060703020204" pitchFamily="34" charset="0"/>
            </a:endParaRPr>
          </a:p>
          <a:p>
            <a:r>
              <a:rPr lang="zh-TW" altLang="en-US" sz="4000" dirty="0" smtClean="0">
                <a:latin typeface="Britannic Bold" panose="020B0903060703020204" pitchFamily="34" charset="0"/>
              </a:rPr>
              <a:t>簡單的事情重覆做，你就是行家</a:t>
            </a:r>
            <a:endParaRPr lang="en-US" altLang="zh-TW" sz="4000" dirty="0" smtClean="0">
              <a:latin typeface="Britannic Bold" panose="020B0903060703020204" pitchFamily="34" charset="0"/>
            </a:endParaRPr>
          </a:p>
          <a:p>
            <a:r>
              <a:rPr lang="zh-TW" altLang="en-US" sz="4000" dirty="0" smtClean="0">
                <a:latin typeface="Britannic Bold" panose="020B0903060703020204" pitchFamily="34" charset="0"/>
              </a:rPr>
              <a:t>重覆的事情用心做，你就是贏家</a:t>
            </a:r>
            <a:endParaRPr lang="en-US" altLang="zh-TW" sz="4000" dirty="0" smtClean="0">
              <a:latin typeface="Britannic Bold" panose="020B0903060703020204" pitchFamily="34" charset="0"/>
            </a:endParaRPr>
          </a:p>
          <a:p>
            <a:pPr marL="0" indent="0" algn="ctr">
              <a:buNone/>
            </a:pPr>
            <a:endParaRPr lang="en-US" altLang="zh-TW" dirty="0" smtClean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55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前言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二八法則</a:t>
            </a:r>
            <a:endParaRPr lang="en-US" altLang="zh-TW" sz="2800" dirty="0" smtClean="0"/>
          </a:p>
          <a:p>
            <a:pPr marL="0" indent="0">
              <a:buNone/>
            </a:pPr>
            <a:endParaRPr lang="en-US" altLang="zh-TW" sz="2800" dirty="0"/>
          </a:p>
          <a:p>
            <a:r>
              <a:rPr lang="zh-TW" altLang="en-US" sz="2800" dirty="0"/>
              <a:t>人事管理</a:t>
            </a:r>
            <a:r>
              <a:rPr lang="en-US" altLang="zh-TW" sz="2800" dirty="0"/>
              <a:t>80</a:t>
            </a:r>
            <a:r>
              <a:rPr lang="en-US" altLang="zh-TW" sz="2800" dirty="0" smtClean="0"/>
              <a:t>%</a:t>
            </a:r>
          </a:p>
          <a:p>
            <a:pPr marL="0" indent="0">
              <a:buNone/>
            </a:pPr>
            <a:endParaRPr lang="en-US" altLang="zh-TW" sz="2800" dirty="0" smtClean="0"/>
          </a:p>
          <a:p>
            <a:r>
              <a:rPr lang="zh-TW" altLang="en-US" sz="2800" dirty="0" smtClean="0"/>
              <a:t>人力資源管理</a:t>
            </a:r>
            <a:r>
              <a:rPr lang="en-US" altLang="zh-TW" sz="2800" dirty="0" smtClean="0"/>
              <a:t>20%</a:t>
            </a:r>
          </a:p>
          <a:p>
            <a:pPr marL="0" indent="0">
              <a:buNone/>
            </a:pPr>
            <a:endParaRPr lang="en-US" altLang="zh-TW" sz="2800" dirty="0"/>
          </a:p>
          <a:p>
            <a:pPr marL="0" indent="0">
              <a:buNone/>
            </a:pP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11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01980" y="200161"/>
            <a:ext cx="8911687" cy="128089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     111.1-6</a:t>
            </a:r>
            <a:r>
              <a:rPr lang="zh-TW" altLang="en-US" dirty="0" smtClean="0"/>
              <a:t>最新修正人事法令彙整表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8053777"/>
              </p:ext>
            </p:extLst>
          </p:nvPr>
        </p:nvGraphicFramePr>
        <p:xfrm>
          <a:off x="1512916" y="906087"/>
          <a:ext cx="9700751" cy="58092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1558">
                  <a:extLst>
                    <a:ext uri="{9D8B030D-6E8A-4147-A177-3AD203B41FA5}">
                      <a16:colId xmlns:a16="http://schemas.microsoft.com/office/drawing/2014/main" val="2958524313"/>
                    </a:ext>
                  </a:extLst>
                </a:gridCol>
                <a:gridCol w="751136">
                  <a:extLst>
                    <a:ext uri="{9D8B030D-6E8A-4147-A177-3AD203B41FA5}">
                      <a16:colId xmlns:a16="http://schemas.microsoft.com/office/drawing/2014/main" val="1285645314"/>
                    </a:ext>
                  </a:extLst>
                </a:gridCol>
                <a:gridCol w="7618057">
                  <a:extLst>
                    <a:ext uri="{9D8B030D-6E8A-4147-A177-3AD203B41FA5}">
                      <a16:colId xmlns:a16="http://schemas.microsoft.com/office/drawing/2014/main" val="3893531363"/>
                    </a:ext>
                  </a:extLst>
                </a:gridCol>
              </a:tblGrid>
              <a:tr h="36642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</a:rPr>
                        <a:t>來文機關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97" marR="6297" marT="62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</a:rPr>
                        <a:t>日期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97" marR="6297" marT="62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內      容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97" marR="6297" marT="6297" marB="0" anchor="ctr"/>
                </a:tc>
                <a:extLst>
                  <a:ext uri="{0D108BD9-81ED-4DB2-BD59-A6C34878D82A}">
                    <a16:rowId xmlns:a16="http://schemas.microsoft.com/office/drawing/2014/main" val="3247138308"/>
                  </a:ext>
                </a:extLst>
              </a:tr>
              <a:tr h="101249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</a:rPr>
                        <a:t>行政院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97" marR="6297" marT="62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800" u="none" strike="noStrike" dirty="0">
                          <a:effectLst/>
                        </a:rPr>
                        <a:t>1.28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97" marR="6297" marT="62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</a:rPr>
                        <a:t>各機關（構）組織法規所定簡任非主管職務，必要時得由醫事人員或教育人員擔任者（</a:t>
                      </a:r>
                      <a:r>
                        <a:rPr lang="zh-TW" alt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雙軌任用</a:t>
                      </a:r>
                      <a:r>
                        <a:rPr lang="zh-TW" altLang="en-US" sz="1800" u="none" strike="noStrike" dirty="0">
                          <a:effectLst/>
                        </a:rPr>
                        <a:t>），自即日起得比照公務人員簡任非主管職務加給支給規定辦理</a:t>
                      </a:r>
                      <a:r>
                        <a:rPr lang="zh-TW" altLang="en-US" sz="1800" u="none" strike="noStrike" dirty="0" smtClean="0">
                          <a:effectLst/>
                        </a:rPr>
                        <a:t>。</a:t>
                      </a:r>
                      <a:r>
                        <a:rPr lang="zh-TW" altLang="en-US" sz="1800" u="none" strike="noStrike" dirty="0" smtClean="0">
                          <a:effectLst/>
                          <a:hlinkClick r:id="rId2" action="ppaction://hlinkfile"/>
                        </a:rPr>
                        <a:t>附件</a:t>
                      </a:r>
                      <a:r>
                        <a:rPr lang="en-US" altLang="zh-TW" sz="1800" u="none" strike="noStrike" dirty="0" smtClean="0">
                          <a:effectLst/>
                          <a:hlinkClick r:id="rId2" action="ppaction://hlinkfile"/>
                        </a:rPr>
                        <a:t>1.pdf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97" marR="6297" marT="6297" marB="0" anchor="ctr"/>
                </a:tc>
                <a:extLst>
                  <a:ext uri="{0D108BD9-81ED-4DB2-BD59-A6C34878D82A}">
                    <a16:rowId xmlns:a16="http://schemas.microsoft.com/office/drawing/2014/main" val="4227156069"/>
                  </a:ext>
                </a:extLst>
              </a:tr>
              <a:tr h="1079990">
                <a:tc>
                  <a:txBody>
                    <a:bodyPr/>
                    <a:lstStyle/>
                    <a:p>
                      <a:pPr algn="l" fontAlgn="ctr"/>
                      <a:endParaRPr lang="en-US" altLang="zh-TW" sz="18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zh-TW" altLang="en-US" sz="1800" u="none" strike="noStrike" dirty="0" smtClean="0">
                          <a:effectLst/>
                        </a:rPr>
                        <a:t>銓敘部</a:t>
                      </a:r>
                      <a:r>
                        <a:rPr lang="zh-TW" altLang="en-US" sz="1800" u="none" strike="noStrike" dirty="0">
                          <a:effectLst/>
                        </a:rPr>
                        <a:t/>
                      </a:r>
                      <a:br>
                        <a:rPr lang="zh-TW" altLang="en-US" sz="1800" u="none" strike="noStrike" dirty="0">
                          <a:effectLst/>
                        </a:rPr>
                      </a:br>
                      <a:r>
                        <a:rPr lang="zh-TW" altLang="en-US" sz="1800" u="none" strike="noStrike" dirty="0">
                          <a:effectLst/>
                        </a:rPr>
                        <a:t>人事行政總處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97" marR="6297" marT="62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800" u="none" strike="noStrike" dirty="0" smtClean="0">
                          <a:effectLst/>
                        </a:rPr>
                        <a:t>2.9</a:t>
                      </a:r>
                    </a:p>
                    <a:p>
                      <a:pPr algn="l" fontAlgn="ctr"/>
                      <a:r>
                        <a:rPr lang="en-US" altLang="zh-TW" sz="1800" u="none" strike="noStrike" dirty="0" smtClean="0">
                          <a:effectLst/>
                        </a:rPr>
                        <a:t>2.14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97" marR="6297" marT="62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</a:rPr>
                        <a:t>自本年</a:t>
                      </a:r>
                      <a:r>
                        <a:rPr lang="en-US" altLang="zh-TW" sz="1800" u="none" strike="noStrike" dirty="0">
                          <a:effectLst/>
                        </a:rPr>
                        <a:t>1</a:t>
                      </a:r>
                      <a:r>
                        <a:rPr lang="zh-TW" altLang="en-US" sz="1800" u="none" strike="noStrike" dirty="0">
                          <a:effectLst/>
                        </a:rPr>
                        <a:t>月</a:t>
                      </a:r>
                      <a:r>
                        <a:rPr lang="en-US" altLang="zh-TW" sz="1800" u="none" strike="noStrike" dirty="0">
                          <a:effectLst/>
                        </a:rPr>
                        <a:t>18</a:t>
                      </a:r>
                      <a:r>
                        <a:rPr lang="zh-TW" altLang="en-US" sz="1800" u="none" strike="noStrike" dirty="0">
                          <a:effectLst/>
                        </a:rPr>
                        <a:t>日起，依性別平等工作法規定，公務人員、約聘僱及適用勞基法人員</a:t>
                      </a:r>
                      <a:r>
                        <a:rPr lang="zh-TW" altLang="en-US" sz="1800" u="none" strike="noStrike" dirty="0" smtClean="0">
                          <a:effectLst/>
                        </a:rPr>
                        <a:t>之</a:t>
                      </a:r>
                      <a:r>
                        <a:rPr lang="zh-TW" altLang="en-US" sz="180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陪檢假及陪</a:t>
                      </a:r>
                      <a:r>
                        <a:rPr lang="zh-TW" altLang="en-US" sz="18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產假修正</a:t>
                      </a:r>
                      <a:r>
                        <a:rPr lang="zh-TW" alt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為</a:t>
                      </a:r>
                      <a:r>
                        <a:rPr lang="en-US" altLang="zh-TW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r>
                        <a:rPr lang="zh-TW" alt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日</a:t>
                      </a:r>
                      <a:r>
                        <a:rPr lang="zh-TW" altLang="en-US" sz="1800" u="none" strike="noStrike" dirty="0">
                          <a:effectLst/>
                        </a:rPr>
                        <a:t>。並應於配偶分娩之當日及其前後合計</a:t>
                      </a:r>
                      <a:r>
                        <a:rPr lang="en-US" altLang="zh-TW" sz="1800" u="none" strike="noStrike" dirty="0">
                          <a:effectLst/>
                        </a:rPr>
                        <a:t>15</a:t>
                      </a:r>
                      <a:r>
                        <a:rPr lang="zh-TW" altLang="en-US" sz="1800" u="none" strike="noStrike" dirty="0">
                          <a:effectLst/>
                        </a:rPr>
                        <a:t>日期間內請畢</a:t>
                      </a:r>
                      <a:r>
                        <a:rPr lang="zh-TW" altLang="en-US" sz="1800" u="none" strike="noStrike" dirty="0" smtClean="0">
                          <a:effectLst/>
                        </a:rPr>
                        <a:t>。</a:t>
                      </a:r>
                      <a:r>
                        <a:rPr lang="zh-TW" altLang="en-US" sz="1800" u="none" strike="noStrike" dirty="0" smtClean="0">
                          <a:effectLst/>
                          <a:hlinkClick r:id="rId3" action="ppaction://hlinkfile"/>
                        </a:rPr>
                        <a:t>附件</a:t>
                      </a:r>
                      <a:r>
                        <a:rPr lang="en-US" altLang="zh-TW" sz="1800" u="none" strike="noStrike" dirty="0" smtClean="0">
                          <a:effectLst/>
                          <a:hlinkClick r:id="rId3" action="ppaction://hlinkfile"/>
                        </a:rPr>
                        <a:t>2.pdf</a:t>
                      </a:r>
                      <a:r>
                        <a:rPr lang="zh-TW" altLang="en-US" sz="1800" u="none" strike="noStrike" dirty="0" smtClean="0">
                          <a:effectLst/>
                          <a:hlinkClick r:id="rId4" action="ppaction://hlinkfile"/>
                        </a:rPr>
                        <a:t>附件</a:t>
                      </a:r>
                      <a:r>
                        <a:rPr lang="en-US" altLang="zh-TW" sz="1800" u="none" strike="noStrike" dirty="0" smtClean="0">
                          <a:effectLst/>
                          <a:hlinkClick r:id="rId4" action="ppaction://hlinkfile"/>
                        </a:rPr>
                        <a:t>2.1.pdf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97" marR="6297" marT="6297" marB="0" anchor="ctr"/>
                </a:tc>
                <a:extLst>
                  <a:ext uri="{0D108BD9-81ED-4DB2-BD59-A6C34878D82A}">
                    <a16:rowId xmlns:a16="http://schemas.microsoft.com/office/drawing/2014/main" val="1538821675"/>
                  </a:ext>
                </a:extLst>
              </a:tr>
              <a:tr h="84856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>
                          <a:effectLst/>
                        </a:rPr>
                        <a:t>銓敘部</a:t>
                      </a:r>
                      <a:br>
                        <a:rPr lang="zh-TW" altLang="en-US" sz="1800" u="none" strike="noStrike">
                          <a:effectLst/>
                        </a:rPr>
                      </a:br>
                      <a:r>
                        <a:rPr lang="zh-TW" altLang="en-US" sz="1800" u="none" strike="noStrike">
                          <a:effectLst/>
                        </a:rPr>
                        <a:t>教育部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97" marR="6297" marT="62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800" u="none" strike="noStrike">
                          <a:effectLst/>
                        </a:rPr>
                        <a:t>1.13</a:t>
                      </a:r>
                      <a:br>
                        <a:rPr lang="en-US" altLang="zh-TW" sz="1800" u="none" strike="noStrike">
                          <a:effectLst/>
                        </a:rPr>
                      </a:br>
                      <a:r>
                        <a:rPr lang="en-US" altLang="zh-TW" sz="1800" u="none" strike="noStrike">
                          <a:effectLst/>
                        </a:rPr>
                        <a:t>2.25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97" marR="6297" marT="62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</a:rPr>
                        <a:t>公</a:t>
                      </a:r>
                      <a:r>
                        <a:rPr lang="en-US" altLang="zh-TW" sz="1800" u="none" strike="noStrike" dirty="0">
                          <a:effectLst/>
                        </a:rPr>
                        <a:t>(</a:t>
                      </a:r>
                      <a:r>
                        <a:rPr lang="zh-TW" altLang="en-US" sz="1800" u="none" strike="noStrike" dirty="0">
                          <a:effectLst/>
                        </a:rPr>
                        <a:t>教</a:t>
                      </a:r>
                      <a:r>
                        <a:rPr lang="en-US" altLang="zh-TW" sz="1800" u="none" strike="noStrike" dirty="0">
                          <a:effectLst/>
                        </a:rPr>
                        <a:t>)</a:t>
                      </a:r>
                      <a:r>
                        <a:rPr lang="zh-TW" altLang="en-US" sz="1800" u="none" strike="noStrike" dirty="0">
                          <a:effectLst/>
                        </a:rPr>
                        <a:t>職員依退撫條例規定繳付之退撫基金費用，溯自</a:t>
                      </a:r>
                      <a:r>
                        <a:rPr lang="en-US" altLang="zh-TW" sz="1800" u="none" strike="noStrike" dirty="0">
                          <a:effectLst/>
                        </a:rPr>
                        <a:t>110</a:t>
                      </a:r>
                      <a:r>
                        <a:rPr lang="zh-TW" altLang="en-US" sz="1800" u="none" strike="noStrike" dirty="0">
                          <a:effectLst/>
                        </a:rPr>
                        <a:t>年</a:t>
                      </a:r>
                      <a:r>
                        <a:rPr lang="en-US" altLang="zh-TW" sz="1800" u="none" strike="noStrike" dirty="0">
                          <a:effectLst/>
                        </a:rPr>
                        <a:t>1</a:t>
                      </a:r>
                      <a:r>
                        <a:rPr lang="zh-TW" altLang="en-US" sz="1800" u="none" strike="noStrike" dirty="0">
                          <a:effectLst/>
                        </a:rPr>
                        <a:t>月</a:t>
                      </a:r>
                      <a:r>
                        <a:rPr lang="en-US" altLang="zh-TW" sz="1800" u="none" strike="noStrike" dirty="0">
                          <a:effectLst/>
                        </a:rPr>
                        <a:t>1</a:t>
                      </a:r>
                      <a:r>
                        <a:rPr lang="zh-TW" altLang="en-US" sz="1800" u="none" strike="noStrike" dirty="0">
                          <a:effectLst/>
                        </a:rPr>
                        <a:t>日起，</a:t>
                      </a:r>
                      <a:r>
                        <a:rPr lang="zh-TW" alt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不計入繳付年度薪資收入課稅</a:t>
                      </a:r>
                      <a:r>
                        <a:rPr lang="zh-TW" altLang="en-US" sz="1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。</a:t>
                      </a:r>
                      <a:r>
                        <a:rPr lang="zh-TW" altLang="en-US" sz="1800" u="none" strike="noStrike" dirty="0" smtClean="0">
                          <a:solidFill>
                            <a:srgbClr val="FF0000"/>
                          </a:solidFill>
                          <a:effectLst/>
                          <a:hlinkClick r:id="rId5" action="ppaction://hlinkfile"/>
                        </a:rPr>
                        <a:t>附件</a:t>
                      </a:r>
                      <a:r>
                        <a:rPr lang="en-US" altLang="zh-TW" sz="1800" u="none" strike="noStrike" dirty="0" smtClean="0">
                          <a:solidFill>
                            <a:srgbClr val="FF0000"/>
                          </a:solidFill>
                          <a:effectLst/>
                          <a:hlinkClick r:id="rId5" action="ppaction://hlinkfile"/>
                        </a:rPr>
                        <a:t>4.pdf</a:t>
                      </a:r>
                      <a:endParaRPr lang="zh-TW" alt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97" marR="6297" marT="6297" marB="0" anchor="ctr"/>
                </a:tc>
                <a:extLst>
                  <a:ext uri="{0D108BD9-81ED-4DB2-BD59-A6C34878D82A}">
                    <a16:rowId xmlns:a16="http://schemas.microsoft.com/office/drawing/2014/main" val="1422025865"/>
                  </a:ext>
                </a:extLst>
              </a:tr>
              <a:tr h="93534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>
                          <a:effectLst/>
                        </a:rPr>
                        <a:t>銓敘部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97" marR="6297" marT="62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800" u="none" strike="noStrike">
                          <a:effectLst/>
                        </a:rPr>
                        <a:t>3.24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97" marR="6297" marT="62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</a:rPr>
                        <a:t>關於公務人員依公務人員留職停薪辦法第</a:t>
                      </a:r>
                      <a:r>
                        <a:rPr lang="en-US" altLang="zh-TW" sz="1800" u="none" strike="noStrike" dirty="0">
                          <a:effectLst/>
                        </a:rPr>
                        <a:t>5</a:t>
                      </a:r>
                      <a:r>
                        <a:rPr lang="zh-TW" altLang="en-US" sz="1800" u="none" strike="noStrike" dirty="0">
                          <a:effectLst/>
                        </a:rPr>
                        <a:t>條第</a:t>
                      </a:r>
                      <a:r>
                        <a:rPr lang="en-US" altLang="zh-TW" sz="1800" u="none" strike="noStrike" dirty="0">
                          <a:effectLst/>
                        </a:rPr>
                        <a:t>1</a:t>
                      </a:r>
                      <a:r>
                        <a:rPr lang="zh-TW" altLang="en-US" sz="1800" u="none" strike="noStrike" dirty="0">
                          <a:effectLst/>
                        </a:rPr>
                        <a:t>項第</a:t>
                      </a:r>
                      <a:r>
                        <a:rPr lang="en-US" altLang="zh-TW" sz="1800" u="none" strike="noStrike" dirty="0">
                          <a:effectLst/>
                        </a:rPr>
                        <a:t>2</a:t>
                      </a:r>
                      <a:r>
                        <a:rPr lang="zh-TW" altLang="en-US" sz="1800" u="none" strike="noStrike" dirty="0">
                          <a:effectLst/>
                        </a:rPr>
                        <a:t>款規定申請留職停薪，其「先行共同生活」之證明文件補充規範一</a:t>
                      </a:r>
                      <a:r>
                        <a:rPr lang="zh-TW" altLang="en-US" sz="1800" u="none" strike="noStrike" dirty="0" smtClean="0">
                          <a:effectLst/>
                        </a:rPr>
                        <a:t>案</a:t>
                      </a:r>
                      <a:r>
                        <a:rPr lang="zh-TW" altLang="en-US" sz="1800" u="none" strike="noStrike" dirty="0" smtClean="0">
                          <a:effectLst/>
                          <a:hlinkClick r:id="rId6" action="ppaction://hlinkfile"/>
                        </a:rPr>
                        <a:t>附件</a:t>
                      </a:r>
                      <a:r>
                        <a:rPr lang="en-US" altLang="zh-TW" sz="1800" u="none" strike="noStrike" dirty="0" smtClean="0">
                          <a:effectLst/>
                          <a:hlinkClick r:id="rId6" action="ppaction://hlinkfile"/>
                        </a:rPr>
                        <a:t>5.pdf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97" marR="6297" marT="6297" marB="0" anchor="ctr"/>
                </a:tc>
                <a:extLst>
                  <a:ext uri="{0D108BD9-81ED-4DB2-BD59-A6C34878D82A}">
                    <a16:rowId xmlns:a16="http://schemas.microsoft.com/office/drawing/2014/main" val="314307531"/>
                  </a:ext>
                </a:extLst>
              </a:tr>
              <a:tr h="154284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>
                          <a:effectLst/>
                        </a:rPr>
                        <a:t>銓敘部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97" marR="6297" marT="62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800" u="none" strike="noStrike">
                          <a:effectLst/>
                        </a:rPr>
                        <a:t>4.19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97" marR="6297" marT="62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</a:rPr>
                        <a:t>有關已退休公務人員或遺族所領月退休金、月撫卹金（年 撫卹金）或遺屬年金（月撫慰金）（以下統稱定期退撫給 與）給付金額，業經考試院、行政院於民國</a:t>
                      </a:r>
                      <a:r>
                        <a:rPr lang="en-US" altLang="zh-TW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111</a:t>
                      </a:r>
                      <a:r>
                        <a:rPr lang="zh-TW" alt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年</a:t>
                      </a:r>
                      <a:r>
                        <a:rPr lang="en-US" altLang="zh-TW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r>
                        <a:rPr lang="zh-TW" alt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月</a:t>
                      </a:r>
                      <a:r>
                        <a:rPr lang="en-US" altLang="zh-TW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r>
                        <a:rPr lang="zh-TW" alt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日會同公告調高</a:t>
                      </a:r>
                      <a:r>
                        <a:rPr lang="en-US" altLang="zh-TW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2%</a:t>
                      </a:r>
                      <a:r>
                        <a:rPr lang="zh-TW" alt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並自</a:t>
                      </a:r>
                      <a:r>
                        <a:rPr lang="en-US" altLang="zh-TW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111</a:t>
                      </a:r>
                      <a:r>
                        <a:rPr lang="zh-TW" alt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年</a:t>
                      </a:r>
                      <a:r>
                        <a:rPr lang="en-US" altLang="zh-TW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r>
                        <a:rPr lang="zh-TW" alt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月</a:t>
                      </a:r>
                      <a:r>
                        <a:rPr lang="en-US" altLang="zh-TW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zh-TW" alt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日生效</a:t>
                      </a:r>
                      <a:r>
                        <a:rPr lang="zh-TW" altLang="en-US" sz="1800" u="none" strike="noStrike" dirty="0">
                          <a:effectLst/>
                        </a:rPr>
                        <a:t>一案，請查照並確實轉知所屬及退休人員知悉</a:t>
                      </a:r>
                      <a:r>
                        <a:rPr lang="zh-TW" altLang="en-US" sz="1800" u="none" strike="noStrike" dirty="0" smtClean="0">
                          <a:effectLst/>
                        </a:rPr>
                        <a:t>。</a:t>
                      </a:r>
                      <a:r>
                        <a:rPr lang="zh-TW" altLang="en-US" sz="1800" u="none" strike="noStrike" dirty="0" smtClean="0">
                          <a:effectLst/>
                          <a:hlinkClick r:id="rId7" action="ppaction://hlinkfile"/>
                        </a:rPr>
                        <a:t>附件</a:t>
                      </a:r>
                      <a:r>
                        <a:rPr lang="en-US" altLang="zh-TW" sz="1800" u="none" strike="noStrike" dirty="0" smtClean="0">
                          <a:effectLst/>
                          <a:hlinkClick r:id="rId7" action="ppaction://hlinkfile"/>
                        </a:rPr>
                        <a:t>6.pdf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297" marR="6297" marT="6297" marB="0" anchor="ctr"/>
                </a:tc>
                <a:extLst>
                  <a:ext uri="{0D108BD9-81ED-4DB2-BD59-A6C34878D82A}">
                    <a16:rowId xmlns:a16="http://schemas.microsoft.com/office/drawing/2014/main" val="3998401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708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09303" y="241725"/>
            <a:ext cx="8911687" cy="1280890"/>
          </a:xfrm>
        </p:spPr>
        <p:txBody>
          <a:bodyPr/>
          <a:lstStyle/>
          <a:p>
            <a:r>
              <a:rPr lang="en-US" altLang="zh-TW" dirty="0"/>
              <a:t>111.1-6</a:t>
            </a:r>
            <a:r>
              <a:rPr lang="zh-TW" altLang="en-US" dirty="0"/>
              <a:t>最新</a:t>
            </a:r>
            <a:r>
              <a:rPr lang="zh-TW" altLang="en-US" dirty="0" smtClean="0"/>
              <a:t>修正人事法令彙整表</a:t>
            </a: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7442666"/>
              </p:ext>
            </p:extLst>
          </p:nvPr>
        </p:nvGraphicFramePr>
        <p:xfrm>
          <a:off x="1554481" y="989215"/>
          <a:ext cx="9767454" cy="53799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2676">
                  <a:extLst>
                    <a:ext uri="{9D8B030D-6E8A-4147-A177-3AD203B41FA5}">
                      <a16:colId xmlns:a16="http://schemas.microsoft.com/office/drawing/2014/main" val="2715693539"/>
                    </a:ext>
                  </a:extLst>
                </a:gridCol>
                <a:gridCol w="915698">
                  <a:extLst>
                    <a:ext uri="{9D8B030D-6E8A-4147-A177-3AD203B41FA5}">
                      <a16:colId xmlns:a16="http://schemas.microsoft.com/office/drawing/2014/main" val="3698726877"/>
                    </a:ext>
                  </a:extLst>
                </a:gridCol>
                <a:gridCol w="7529080">
                  <a:extLst>
                    <a:ext uri="{9D8B030D-6E8A-4147-A177-3AD203B41FA5}">
                      <a16:colId xmlns:a16="http://schemas.microsoft.com/office/drawing/2014/main" val="1836710929"/>
                    </a:ext>
                  </a:extLst>
                </a:gridCol>
              </a:tblGrid>
              <a:tr h="31588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來文機關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482" marR="7482" marT="74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</a:rPr>
                        <a:t>日期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482" marR="7482" marT="7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內       容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482" marR="7482" marT="7482" marB="0" anchor="ctr"/>
                </a:tc>
                <a:extLst>
                  <a:ext uri="{0D108BD9-81ED-4DB2-BD59-A6C34878D82A}">
                    <a16:rowId xmlns:a16="http://schemas.microsoft.com/office/drawing/2014/main" val="3310338934"/>
                  </a:ext>
                </a:extLst>
              </a:tr>
              <a:tr h="2605318">
                <a:tc>
                  <a:txBody>
                    <a:bodyPr/>
                    <a:lstStyle/>
                    <a:p>
                      <a:pPr algn="l" fontAlgn="ctr"/>
                      <a:endParaRPr lang="en-US" altLang="zh-TW" sz="18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zh-TW" altLang="en-US" sz="1800" u="none" strike="noStrike" dirty="0" smtClean="0">
                          <a:effectLst/>
                        </a:rPr>
                        <a:t>教育部</a:t>
                      </a:r>
                      <a:endParaRPr lang="en-US" altLang="zh-TW" sz="18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</a:rPr>
                        <a:t/>
                      </a:r>
                      <a:br>
                        <a:rPr lang="zh-TW" altLang="en-US" sz="1800" u="none" strike="noStrike" dirty="0">
                          <a:effectLst/>
                        </a:rPr>
                      </a:br>
                      <a:r>
                        <a:rPr lang="zh-TW" altLang="en-US" sz="1800" u="none" strike="noStrike" dirty="0">
                          <a:effectLst/>
                        </a:rPr>
                        <a:t>人事</a:t>
                      </a:r>
                      <a:r>
                        <a:rPr lang="zh-TW" altLang="en-US" sz="1800" u="none" strike="noStrike" dirty="0" smtClean="0">
                          <a:effectLst/>
                        </a:rPr>
                        <a:t>行政</a:t>
                      </a:r>
                      <a:r>
                        <a:rPr lang="zh-TW" altLang="en-US" sz="1800" u="none" strike="noStrike" dirty="0">
                          <a:effectLst/>
                        </a:rPr>
                        <a:t>總處</a:t>
                      </a:r>
                      <a:br>
                        <a:rPr lang="zh-TW" altLang="en-US" sz="1800" u="none" strike="noStrike" dirty="0">
                          <a:effectLst/>
                        </a:rPr>
                      </a:b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482" marR="7482" marT="74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800" u="none" strike="noStrike" dirty="0" smtClean="0">
                          <a:effectLst/>
                        </a:rPr>
                        <a:t>2.1</a:t>
                      </a:r>
                    </a:p>
                    <a:p>
                      <a:pPr algn="l" fontAlgn="ctr"/>
                      <a:r>
                        <a:rPr lang="en-US" altLang="zh-TW" sz="1800" u="none" strike="noStrike" dirty="0">
                          <a:effectLst/>
                        </a:rPr>
                        <a:t/>
                      </a:r>
                      <a:br>
                        <a:rPr lang="en-US" altLang="zh-TW" sz="1800" u="none" strike="noStrike" dirty="0">
                          <a:effectLst/>
                        </a:rPr>
                      </a:br>
                      <a:r>
                        <a:rPr lang="en-US" altLang="zh-TW" sz="1800" u="none" strike="noStrike" dirty="0">
                          <a:effectLst/>
                        </a:rPr>
                        <a:t>4.29</a:t>
                      </a:r>
                      <a:br>
                        <a:rPr lang="en-US" altLang="zh-TW" sz="1800" u="none" strike="noStrike" dirty="0">
                          <a:effectLst/>
                        </a:rPr>
                      </a:b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482" marR="7482" marT="74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一、有關申請防疫照顧假對象之原則，建議如下：不支薪</a:t>
                      </a:r>
                      <a:br>
                        <a:rPr lang="zh-TW" alt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en-US" altLang="zh-TW" sz="1800" u="none" strike="noStrike" dirty="0">
                          <a:effectLst/>
                        </a:rPr>
                        <a:t>(</a:t>
                      </a:r>
                      <a:r>
                        <a:rPr lang="zh-TW" altLang="en-US" sz="1800" u="none" strike="noStrike" dirty="0">
                          <a:effectLst/>
                        </a:rPr>
                        <a:t>一</a:t>
                      </a:r>
                      <a:r>
                        <a:rPr lang="en-US" altLang="zh-TW" sz="1800" u="none" strike="noStrike" dirty="0">
                          <a:effectLst/>
                        </a:rPr>
                        <a:t>)</a:t>
                      </a:r>
                      <a:r>
                        <a:rPr lang="zh-TW" altLang="en-US" sz="1800" u="none" strike="noStrike" dirty="0">
                          <a:effectLst/>
                        </a:rPr>
                        <a:t>「</a:t>
                      </a:r>
                      <a:r>
                        <a:rPr lang="en-US" altLang="zh-TW" sz="1800" u="none" strike="noStrike" dirty="0">
                          <a:effectLst/>
                        </a:rPr>
                        <a:t>12</a:t>
                      </a:r>
                      <a:r>
                        <a:rPr lang="zh-TW" altLang="en-US" sz="1800" u="none" strike="noStrike" dirty="0">
                          <a:effectLst/>
                        </a:rPr>
                        <a:t>歲以下</a:t>
                      </a:r>
                      <a:r>
                        <a:rPr lang="en-US" altLang="zh-TW" sz="1800" u="none" strike="noStrike" dirty="0">
                          <a:effectLst/>
                        </a:rPr>
                        <a:t>(</a:t>
                      </a:r>
                      <a:r>
                        <a:rPr lang="zh-TW" altLang="en-US" sz="1800" u="none" strike="noStrike" dirty="0">
                          <a:effectLst/>
                        </a:rPr>
                        <a:t>意即未滿</a:t>
                      </a:r>
                      <a:r>
                        <a:rPr lang="en-US" altLang="zh-TW" sz="1800" u="none" strike="noStrike" dirty="0">
                          <a:effectLst/>
                        </a:rPr>
                        <a:t>13</a:t>
                      </a:r>
                      <a:r>
                        <a:rPr lang="zh-TW" altLang="en-US" sz="1800" u="none" strike="noStrike" dirty="0">
                          <a:effectLst/>
                        </a:rPr>
                        <a:t>歲</a:t>
                      </a:r>
                      <a:r>
                        <a:rPr lang="en-US" altLang="zh-TW" sz="1800" u="none" strike="noStrike" dirty="0">
                          <a:effectLst/>
                        </a:rPr>
                        <a:t>)</a:t>
                      </a:r>
                      <a:r>
                        <a:rPr lang="zh-TW" altLang="en-US" sz="1800" u="none" strike="noStrike" dirty="0">
                          <a:effectLst/>
                        </a:rPr>
                        <a:t>之學童」或「國民中學、高級中等學校、五專一、二、三年級持有身心障礙證明子女」之需求者，家長其中一人得申請防疫照顧假。</a:t>
                      </a:r>
                      <a:br>
                        <a:rPr lang="zh-TW" altLang="en-US" sz="1800" u="none" strike="noStrike" dirty="0">
                          <a:effectLst/>
                        </a:rPr>
                      </a:br>
                      <a:r>
                        <a:rPr lang="en-US" altLang="zh-TW" sz="1800" u="none" strike="noStrike" dirty="0">
                          <a:effectLst/>
                        </a:rPr>
                        <a:t>(</a:t>
                      </a:r>
                      <a:r>
                        <a:rPr lang="zh-TW" altLang="en-US" sz="1800" u="none" strike="noStrike" dirty="0">
                          <a:effectLst/>
                        </a:rPr>
                        <a:t>二</a:t>
                      </a:r>
                      <a:r>
                        <a:rPr lang="en-US" altLang="zh-TW" sz="1800" u="none" strike="noStrike" dirty="0">
                          <a:effectLst/>
                        </a:rPr>
                        <a:t>)</a:t>
                      </a:r>
                      <a:r>
                        <a:rPr lang="zh-TW" altLang="en-US" sz="1800" u="none" strike="noStrike" dirty="0">
                          <a:effectLst/>
                        </a:rPr>
                        <a:t>前述家長，包括父母、養父母、監護人或其他日常實際照顧兒童之人（如爺爺、奶奶等）</a:t>
                      </a:r>
                      <a:br>
                        <a:rPr lang="zh-TW" altLang="en-US" sz="1800" u="none" strike="noStrike" dirty="0">
                          <a:effectLst/>
                        </a:rPr>
                      </a:br>
                      <a:r>
                        <a:rPr lang="zh-TW" altLang="en-US" sz="1800" u="none" strike="noStrike" dirty="0">
                          <a:effectLst/>
                        </a:rPr>
                        <a:t>二、自主防疫</a:t>
                      </a:r>
                      <a:r>
                        <a:rPr lang="en-US" altLang="zh-TW" sz="1800" u="none" strike="noStrike" dirty="0">
                          <a:effectLst/>
                        </a:rPr>
                        <a:t>4</a:t>
                      </a:r>
                      <a:r>
                        <a:rPr lang="zh-TW" altLang="en-US" sz="1800" u="none" strike="noStrike" dirty="0">
                          <a:effectLst/>
                        </a:rPr>
                        <a:t>天期間家長如有親自照顧兒童之需求，家長其中一人得申請「防疫照顧假」</a:t>
                      </a:r>
                      <a:r>
                        <a:rPr lang="zh-TW" altLang="en-US" sz="1800" u="none" strike="noStrike" dirty="0" smtClean="0">
                          <a:effectLst/>
                        </a:rPr>
                        <a:t>。</a:t>
                      </a:r>
                      <a:r>
                        <a:rPr lang="zh-TW" altLang="en-US" sz="1800" u="none" strike="noStrike" dirty="0" smtClean="0">
                          <a:effectLst/>
                          <a:hlinkClick r:id="rId2" action="ppaction://hlinkfile"/>
                        </a:rPr>
                        <a:t>附件</a:t>
                      </a:r>
                      <a:r>
                        <a:rPr lang="en-US" altLang="zh-TW" sz="1800" u="none" strike="noStrike" dirty="0" smtClean="0">
                          <a:effectLst/>
                          <a:hlinkClick r:id="rId2" action="ppaction://hlinkfile"/>
                        </a:rPr>
                        <a:t>3.pdf</a:t>
                      </a:r>
                      <a:r>
                        <a:rPr lang="zh-TW" altLang="en-US" sz="1800" u="none" strike="noStrike" dirty="0" smtClean="0">
                          <a:effectLst/>
                          <a:hlinkClick r:id="rId3" action="ppaction://hlinkfile"/>
                        </a:rPr>
                        <a:t>附件</a:t>
                      </a:r>
                      <a:r>
                        <a:rPr lang="en-US" altLang="zh-TW" sz="1800" u="none" strike="noStrike" dirty="0" smtClean="0">
                          <a:effectLst/>
                          <a:hlinkClick r:id="rId3" action="ppaction://hlinkfile"/>
                        </a:rPr>
                        <a:t>3.1.pdf</a:t>
                      </a:r>
                      <a:r>
                        <a:rPr lang="zh-TW" altLang="en-US" sz="1800" u="none" strike="noStrike" dirty="0">
                          <a:effectLst/>
                        </a:rPr>
                        <a:t/>
                      </a:r>
                      <a:br>
                        <a:rPr lang="zh-TW" altLang="en-US" sz="1800" u="none" strike="noStrike" dirty="0">
                          <a:effectLst/>
                        </a:rPr>
                      </a:b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482" marR="7482" marT="7482" marB="0" anchor="ctr"/>
                </a:tc>
                <a:extLst>
                  <a:ext uri="{0D108BD9-81ED-4DB2-BD59-A6C34878D82A}">
                    <a16:rowId xmlns:a16="http://schemas.microsoft.com/office/drawing/2014/main" val="2111511777"/>
                  </a:ext>
                </a:extLst>
              </a:tr>
              <a:tr h="12239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>
                          <a:effectLst/>
                        </a:rPr>
                        <a:t>保訓會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482" marR="7482" marT="74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800" u="none" strike="noStrike">
                          <a:effectLst/>
                        </a:rPr>
                        <a:t>5.26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482" marR="7482" marT="74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公務人員考試錄取人員於實務訓練期間</a:t>
                      </a:r>
                      <a:r>
                        <a:rPr lang="zh-TW" altLang="en-US" sz="1800" u="none" strike="noStrike" dirty="0">
                          <a:effectLst/>
                        </a:rPr>
                        <a:t>申請「疫苗接種假」、「防疫照顧假」及「防疫隔離假」之差勤管理因應措施仍比照行政院人事行政總處公告（修正）「</a:t>
                      </a:r>
                      <a:r>
                        <a:rPr lang="zh-TW" alt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防疫，假怎麼請</a:t>
                      </a:r>
                      <a:r>
                        <a:rPr lang="zh-TW" altLang="en-US" sz="1800" u="none" strike="noStrike" dirty="0">
                          <a:effectLst/>
                        </a:rPr>
                        <a:t>」等相關規定辦理</a:t>
                      </a:r>
                      <a:r>
                        <a:rPr lang="zh-TW" altLang="en-US" sz="1800" u="none" strike="noStrike" dirty="0" smtClean="0">
                          <a:effectLst/>
                        </a:rPr>
                        <a:t>。</a:t>
                      </a:r>
                      <a:r>
                        <a:rPr lang="zh-TW" altLang="en-US" sz="1800" u="none" strike="noStrike" dirty="0" smtClean="0">
                          <a:effectLst/>
                          <a:hlinkClick r:id="rId4" action="ppaction://hlinkfile"/>
                        </a:rPr>
                        <a:t>附件</a:t>
                      </a:r>
                      <a:r>
                        <a:rPr lang="en-US" altLang="zh-TW" sz="1800" u="none" strike="noStrike" dirty="0" smtClean="0">
                          <a:effectLst/>
                          <a:hlinkClick r:id="rId4" action="ppaction://hlinkfile"/>
                        </a:rPr>
                        <a:t>8.pdf</a:t>
                      </a:r>
                      <a:r>
                        <a:rPr lang="zh-TW" altLang="en-US" sz="1800" u="none" strike="noStrike" dirty="0" smtClean="0">
                          <a:effectLst/>
                          <a:hlinkClick r:id="rId5" action="ppaction://hlinkfile"/>
                        </a:rPr>
                        <a:t>附件</a:t>
                      </a:r>
                      <a:r>
                        <a:rPr lang="en-US" altLang="zh-TW" sz="1800" u="none" strike="noStrike" dirty="0" smtClean="0">
                          <a:effectLst/>
                          <a:hlinkClick r:id="rId5" action="ppaction://hlinkfile"/>
                        </a:rPr>
                        <a:t>8.1.pdf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482" marR="7482" marT="7482" marB="0" anchor="ctr"/>
                </a:tc>
                <a:extLst>
                  <a:ext uri="{0D108BD9-81ED-4DB2-BD59-A6C34878D82A}">
                    <a16:rowId xmlns:a16="http://schemas.microsoft.com/office/drawing/2014/main" val="1151780295"/>
                  </a:ext>
                </a:extLst>
              </a:tr>
              <a:tr h="123482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>
                          <a:effectLst/>
                        </a:rPr>
                        <a:t>人事行政總處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482" marR="7482" marT="74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800" u="none" strike="noStrike">
                          <a:effectLst/>
                        </a:rPr>
                        <a:t>5.2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482" marR="7482" marT="74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</a:rPr>
                        <a:t>有關機關同仁於</a:t>
                      </a:r>
                      <a:r>
                        <a:rPr lang="zh-TW" alt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請防疫隔離假期間</a:t>
                      </a:r>
                      <a:r>
                        <a:rPr lang="zh-TW" altLang="en-US" sz="1800" u="none" strike="noStrike" dirty="0">
                          <a:effectLst/>
                        </a:rPr>
                        <a:t>，如確因公務需要經指派於上班時間執行職務者，得否依規定申請加班一案。於該上班時間執行職務，</a:t>
                      </a:r>
                      <a:r>
                        <a:rPr lang="zh-TW" alt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並未符合公務人員保障法第</a:t>
                      </a:r>
                      <a:r>
                        <a:rPr lang="en-US" altLang="zh-TW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23</a:t>
                      </a:r>
                      <a:r>
                        <a:rPr lang="zh-TW" alt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條規定所稱加班之要件</a:t>
                      </a:r>
                      <a:r>
                        <a:rPr lang="zh-TW" altLang="en-US" sz="1800" u="none" strike="noStrike" dirty="0" smtClean="0">
                          <a:effectLst/>
                          <a:hlinkClick r:id="rId4" action="ppaction://hlinkfile"/>
                        </a:rPr>
                        <a:t>。</a:t>
                      </a:r>
                      <a:r>
                        <a:rPr lang="zh-TW" altLang="en-US" sz="1800" u="none" strike="noStrike" dirty="0" smtClean="0">
                          <a:effectLst/>
                          <a:hlinkClick r:id="rId6" action="ppaction://hlinkfile"/>
                        </a:rPr>
                        <a:t>附件</a:t>
                      </a:r>
                      <a:r>
                        <a:rPr lang="en-US" altLang="zh-TW" sz="1800" u="none" strike="noStrike" dirty="0" smtClean="0">
                          <a:effectLst/>
                          <a:hlinkClick r:id="rId6" action="ppaction://hlinkfile"/>
                        </a:rPr>
                        <a:t>7.pdf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482" marR="7482" marT="7482" marB="0" anchor="ctr"/>
                </a:tc>
                <a:extLst>
                  <a:ext uri="{0D108BD9-81ED-4DB2-BD59-A6C34878D82A}">
                    <a16:rowId xmlns:a16="http://schemas.microsoft.com/office/drawing/2014/main" val="1915561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29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309360" y="624110"/>
            <a:ext cx="5465062" cy="5286239"/>
          </a:xfrm>
          <a:prstGeom prst="rect">
            <a:avLst/>
          </a:prstGeom>
        </p:spPr>
      </p:pic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7060153"/>
              </p:ext>
            </p:extLst>
          </p:nvPr>
        </p:nvGraphicFramePr>
        <p:xfrm>
          <a:off x="652257" y="624110"/>
          <a:ext cx="5116776" cy="5286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Acrobat Document" r:id="rId4" imgW="6753141" imgH="5143500" progId="Acrobat.Document.DC">
                  <p:embed/>
                </p:oleObj>
              </mc:Choice>
              <mc:Fallback>
                <p:oleObj name="Acrobat Document" r:id="rId4" imgW="6753141" imgH="5143500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2257" y="624110"/>
                        <a:ext cx="5116776" cy="52862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3778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實務</a:t>
            </a:r>
            <a:r>
              <a:rPr lang="zh-TW" altLang="en-US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討論</a:t>
            </a:r>
            <a:r>
              <a:rPr lang="en-US" altLang="zh-TW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-</a:t>
            </a:r>
            <a:r>
              <a:rPr lang="en-US" altLang="zh-TW" sz="28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EX:</a:t>
            </a:r>
            <a:r>
              <a:rPr lang="zh-TW" altLang="en-US" sz="28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下列個案應</a:t>
            </a:r>
            <a:r>
              <a:rPr lang="zh-TW" altLang="en-US" sz="28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如何核假</a:t>
            </a:r>
            <a:br>
              <a:rPr lang="zh-TW" altLang="en-US" sz="2800" b="1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28553" y="1429789"/>
            <a:ext cx="9226924" cy="4530436"/>
          </a:xfrm>
        </p:spPr>
        <p:txBody>
          <a:bodyPr>
            <a:noAutofit/>
          </a:bodyPr>
          <a:lstStyle/>
          <a:p>
            <a:r>
              <a:rPr lang="zh-TW" altLang="en-US" sz="2800" dirty="0" smtClean="0"/>
              <a:t>張三照顧受</a:t>
            </a:r>
            <a:r>
              <a:rPr lang="zh-TW" altLang="en-US" sz="2800" dirty="0"/>
              <a:t>隔離檢疫之生活不能自理</a:t>
            </a:r>
            <a:r>
              <a:rPr lang="zh-TW" altLang="en-US" sz="2800" dirty="0" smtClean="0"/>
              <a:t>家屬？</a:t>
            </a:r>
            <a:endParaRPr lang="en-US" altLang="zh-TW" sz="2800" dirty="0" smtClean="0"/>
          </a:p>
          <a:p>
            <a:r>
              <a:rPr lang="zh-TW" altLang="en-US" sz="2800" dirty="0" smtClean="0"/>
              <a:t>李四娩假期間</a:t>
            </a:r>
            <a:r>
              <a:rPr lang="zh-TW" altLang="en-US" sz="2800" dirty="0"/>
              <a:t>與確診者密切接觸被匡列</a:t>
            </a:r>
            <a:r>
              <a:rPr lang="zh-TW" altLang="en-US" sz="2800" dirty="0" smtClean="0"/>
              <a:t>隔離？</a:t>
            </a:r>
            <a:endParaRPr lang="en-US" altLang="zh-TW" sz="2800" dirty="0" smtClean="0"/>
          </a:p>
          <a:p>
            <a:r>
              <a:rPr lang="zh-TW" altLang="en-US" sz="2800" dirty="0" smtClean="0"/>
              <a:t>王五確診居家照護</a:t>
            </a:r>
            <a:r>
              <a:rPr lang="en-US" altLang="zh-TW" sz="2800" dirty="0" smtClean="0"/>
              <a:t>7</a:t>
            </a:r>
            <a:r>
              <a:rPr lang="zh-TW" altLang="en-US" sz="2800" dirty="0" smtClean="0"/>
              <a:t>天期滿快篩仍陽性</a:t>
            </a:r>
            <a:r>
              <a:rPr lang="zh-TW" altLang="en-US" sz="2800" dirty="0"/>
              <a:t>？</a:t>
            </a:r>
            <a:endParaRPr lang="en-US" altLang="zh-TW" sz="2800" dirty="0" smtClean="0"/>
          </a:p>
          <a:p>
            <a:endParaRPr lang="zh-TW" altLang="en-US" sz="2400" dirty="0"/>
          </a:p>
          <a:p>
            <a:pPr marL="0" indent="0">
              <a:buNone/>
            </a:pPr>
            <a:r>
              <a:rPr lang="zh-TW" altLang="en-US" sz="2400" dirty="0" smtClean="0"/>
              <a:t>確診：</a:t>
            </a:r>
            <a:r>
              <a:rPr lang="en-US" altLang="zh-TW" sz="2400" dirty="0" smtClean="0"/>
              <a:t>7</a:t>
            </a:r>
            <a:r>
              <a:rPr lang="zh-TW" altLang="en-US" sz="2400" dirty="0" smtClean="0"/>
              <a:t>天公假</a:t>
            </a:r>
            <a:r>
              <a:rPr lang="en-US" altLang="zh-TW" sz="2400" dirty="0" smtClean="0"/>
              <a:t>+7</a:t>
            </a:r>
            <a:r>
              <a:rPr lang="zh-TW" altLang="en-US" sz="2400" dirty="0" smtClean="0"/>
              <a:t>天自主健康管理。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zh-TW" altLang="en-US" sz="2400" dirty="0" smtClean="0"/>
              <a:t>與</a:t>
            </a:r>
            <a:r>
              <a:rPr lang="zh-TW" altLang="en-US" sz="2400" dirty="0"/>
              <a:t>確診者密切接觸被匡列</a:t>
            </a:r>
            <a:r>
              <a:rPr lang="zh-TW" altLang="en-US" sz="2400" dirty="0" smtClean="0"/>
              <a:t>隔離：</a:t>
            </a:r>
            <a:r>
              <a:rPr lang="en-US" altLang="zh-TW" sz="2400" dirty="0" smtClean="0"/>
              <a:t>3</a:t>
            </a:r>
            <a:r>
              <a:rPr lang="zh-TW" altLang="en-US" sz="2400" dirty="0" smtClean="0"/>
              <a:t>天防疫</a:t>
            </a:r>
            <a:r>
              <a:rPr lang="zh-TW" altLang="en-US" sz="2400" dirty="0"/>
              <a:t>隔離假</a:t>
            </a:r>
            <a:r>
              <a:rPr lang="en-US" altLang="zh-TW" sz="2400" dirty="0"/>
              <a:t>(</a:t>
            </a:r>
            <a:r>
              <a:rPr lang="zh-TW" altLang="en-US" sz="2400" dirty="0"/>
              <a:t>被隔離或檢疫</a:t>
            </a:r>
            <a:r>
              <a:rPr lang="en-US" altLang="zh-TW" sz="2400" dirty="0"/>
              <a:t>) </a:t>
            </a:r>
            <a:r>
              <a:rPr lang="en-US" altLang="zh-TW" sz="2400" dirty="0" smtClean="0"/>
              <a:t>+4</a:t>
            </a:r>
            <a:r>
              <a:rPr lang="zh-TW" altLang="en-US" sz="2400" dirty="0" smtClean="0"/>
              <a:t>天自主健康管理。</a:t>
            </a:r>
            <a:endParaRPr lang="zh-TW" altLang="en-US" sz="2400" dirty="0"/>
          </a:p>
          <a:p>
            <a:pPr marL="0" indent="0">
              <a:buNone/>
            </a:pPr>
            <a:r>
              <a:rPr lang="zh-TW" altLang="en-US" sz="2400" dirty="0" smtClean="0"/>
              <a:t>照顧</a:t>
            </a:r>
            <a:r>
              <a:rPr lang="zh-TW" altLang="en-US" sz="2400" dirty="0"/>
              <a:t>受隔離檢疫之生活不能自理</a:t>
            </a:r>
            <a:r>
              <a:rPr lang="zh-TW" altLang="en-US" sz="2400" dirty="0" smtClean="0"/>
              <a:t>家屬：</a:t>
            </a:r>
            <a:r>
              <a:rPr lang="en-US" altLang="zh-TW" sz="2400" dirty="0" smtClean="0"/>
              <a:t>7</a:t>
            </a:r>
            <a:r>
              <a:rPr lang="zh-TW" altLang="en-US" sz="2400" dirty="0" smtClean="0"/>
              <a:t>天防疫隔離假</a:t>
            </a:r>
            <a:r>
              <a:rPr lang="en-US" altLang="zh-TW" sz="2400" dirty="0" smtClean="0"/>
              <a:t>+3</a:t>
            </a:r>
            <a:r>
              <a:rPr lang="zh-TW" altLang="en-US" sz="2400" dirty="0" smtClean="0"/>
              <a:t>天防疫隔離假</a:t>
            </a:r>
            <a:r>
              <a:rPr lang="en-US" altLang="zh-TW" sz="2400" dirty="0" smtClean="0"/>
              <a:t>+4</a:t>
            </a:r>
            <a:r>
              <a:rPr lang="zh-TW" altLang="en-US" sz="2400" dirty="0" smtClean="0"/>
              <a:t>天自主健康管理。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148434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實務討論一</a:t>
            </a:r>
            <a:r>
              <a:rPr lang="en-US" altLang="zh-TW" sz="2800" b="1" dirty="0" smtClean="0">
                <a:solidFill>
                  <a:schemeClr val="tx1"/>
                </a:solidFill>
              </a:rPr>
              <a:t>EX:</a:t>
            </a:r>
            <a:r>
              <a:rPr lang="zh-TW" altLang="en-US" sz="2800" b="1" dirty="0" smtClean="0">
                <a:solidFill>
                  <a:schemeClr val="tx1"/>
                </a:solidFill>
              </a:rPr>
              <a:t>育嬰留職停薪</a:t>
            </a:r>
            <a:endParaRPr lang="zh-TW" alt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2029216"/>
            <a:ext cx="8915400" cy="3882006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zh-TW" altLang="en-US" sz="2800" dirty="0" smtClean="0"/>
              <a:t>一、</a:t>
            </a:r>
            <a:r>
              <a:rPr lang="zh-TW" altLang="en-US" sz="2800" dirty="0" smtClean="0">
                <a:hlinkClick r:id="rId2" action="ppaction://hlinkfile"/>
              </a:rPr>
              <a:t>育嬰留職停薪應辦事項</a:t>
            </a:r>
            <a:r>
              <a:rPr lang="en-US" altLang="zh-TW" sz="2800" dirty="0" smtClean="0">
                <a:hlinkClick r:id="rId2" action="ppaction://hlinkfile"/>
              </a:rPr>
              <a:t>.pdf</a:t>
            </a:r>
            <a:endParaRPr lang="en-US" altLang="zh-TW" sz="2800" dirty="0" smtClean="0"/>
          </a:p>
          <a:p>
            <a:pPr marL="0" indent="0">
              <a:spcAft>
                <a:spcPts val="1200"/>
              </a:spcAft>
              <a:buNone/>
            </a:pPr>
            <a:endParaRPr lang="en-US" altLang="zh-TW" sz="2800" dirty="0" smtClean="0">
              <a:solidFill>
                <a:schemeClr val="tx1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zh-TW" altLang="en-US" sz="2800" dirty="0" smtClean="0">
                <a:solidFill>
                  <a:schemeClr val="tx1"/>
                </a:solidFill>
              </a:rPr>
              <a:t>二、</a:t>
            </a:r>
            <a:r>
              <a:rPr lang="zh-TW" altLang="en-US" sz="2800" dirty="0" smtClean="0">
                <a:solidFill>
                  <a:schemeClr val="tx1"/>
                </a:solidFill>
                <a:hlinkClick r:id="rId3" action="ppaction://hlinkfile"/>
              </a:rPr>
              <a:t>生育補助申請作業流程</a:t>
            </a:r>
            <a:r>
              <a:rPr lang="en-US" altLang="zh-TW" sz="2800" dirty="0" smtClean="0">
                <a:solidFill>
                  <a:schemeClr val="tx1"/>
                </a:solidFill>
                <a:hlinkClick r:id="rId3" action="ppaction://hlinkfile"/>
              </a:rPr>
              <a:t>.pdf</a:t>
            </a:r>
            <a:endParaRPr lang="en-US" altLang="zh-TW" sz="2800" dirty="0" smtClean="0">
              <a:solidFill>
                <a:schemeClr val="tx1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endParaRPr lang="en-US" altLang="zh-TW" sz="2800" dirty="0" smtClean="0">
              <a:solidFill>
                <a:schemeClr val="tx1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zh-TW" altLang="en-US" sz="2800" dirty="0" smtClean="0">
                <a:solidFill>
                  <a:schemeClr val="tx1"/>
                </a:solidFill>
              </a:rPr>
              <a:t>三、育嬰津貼</a:t>
            </a:r>
            <a:endParaRPr lang="en-US" altLang="zh-TW" sz="2800" dirty="0" smtClean="0">
              <a:solidFill>
                <a:schemeClr val="tx1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endParaRPr lang="en-US" altLang="zh-TW" sz="2800" dirty="0" smtClean="0">
              <a:solidFill>
                <a:schemeClr val="tx1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endParaRPr lang="zh-TW" altLang="en-US" sz="2000" dirty="0"/>
          </a:p>
          <a:p>
            <a:pPr marL="0" indent="0">
              <a:buNone/>
            </a:pPr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89884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實務討論一</a:t>
            </a:r>
            <a:r>
              <a:rPr lang="en-US" altLang="zh-TW" sz="2800" b="1" dirty="0" smtClean="0">
                <a:solidFill>
                  <a:schemeClr val="tx1"/>
                </a:solidFill>
              </a:rPr>
              <a:t>EX:</a:t>
            </a:r>
            <a:r>
              <a:rPr lang="zh-TW" altLang="en-US" sz="2800" b="1" dirty="0" smtClean="0">
                <a:solidFill>
                  <a:schemeClr val="tx1"/>
                </a:solidFill>
              </a:rPr>
              <a:t>交通意外公傷假</a:t>
            </a:r>
            <a:endParaRPr lang="zh-TW" alt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20982" y="1330036"/>
            <a:ext cx="9883630" cy="530352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2400" dirty="0" smtClean="0"/>
              <a:t>一</a:t>
            </a:r>
            <a:r>
              <a:rPr lang="zh-TW" altLang="en-US" sz="2400" dirty="0"/>
              <a:t>、公務人員退休資遣撫卹</a:t>
            </a:r>
            <a:r>
              <a:rPr lang="zh-TW" altLang="en-US" sz="2400" dirty="0" smtClean="0"/>
              <a:t>法</a:t>
            </a:r>
            <a:r>
              <a:rPr lang="zh-TW" altLang="en-US" sz="2400" dirty="0"/>
              <a:t>及</a:t>
            </a:r>
            <a:r>
              <a:rPr lang="zh-TW" altLang="en-US" sz="2400" dirty="0" smtClean="0"/>
              <a:t>施行細則</a:t>
            </a:r>
            <a:endParaRPr lang="en-US" altLang="zh-TW" sz="2400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2400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2400" dirty="0" smtClean="0"/>
              <a:t>二、公務人員執行職務意外傷亡慰問金發給辦法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zh-TW" altLang="en-US" sz="2000" dirty="0"/>
              <a:t>「執行職務發生意外</a:t>
            </a:r>
            <a:r>
              <a:rPr lang="zh-TW" altLang="en-US" sz="2000" dirty="0" smtClean="0"/>
              <a:t>」</a:t>
            </a:r>
            <a:endParaRPr lang="en-US" altLang="zh-TW" sz="2000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2000" dirty="0" smtClean="0"/>
              <a:t>「</a:t>
            </a:r>
            <a:r>
              <a:rPr lang="zh-TW" altLang="en-US" sz="2000" dirty="0"/>
              <a:t>公差遇險</a:t>
            </a:r>
            <a:r>
              <a:rPr lang="zh-TW" altLang="en-US" sz="2000" dirty="0" smtClean="0"/>
              <a:t>」</a:t>
            </a:r>
            <a:endParaRPr lang="en-US" altLang="zh-TW" sz="2000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2000" dirty="0" smtClean="0"/>
              <a:t>「在辦公</a:t>
            </a:r>
            <a:r>
              <a:rPr lang="zh-TW" altLang="en-US" sz="2000" dirty="0"/>
              <a:t>場所發生意外</a:t>
            </a:r>
            <a:r>
              <a:rPr lang="zh-TW" altLang="en-US" sz="2000" dirty="0" smtClean="0"/>
              <a:t>」</a:t>
            </a:r>
            <a:endParaRPr lang="en-US" altLang="zh-TW" sz="2000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2000" dirty="0" smtClean="0"/>
              <a:t>「</a:t>
            </a:r>
            <a:r>
              <a:rPr lang="zh-TW" altLang="en-US" sz="2000" dirty="0"/>
              <a:t>公差往返途中發生意外</a:t>
            </a:r>
            <a:r>
              <a:rPr lang="zh-TW" altLang="en-US" sz="2000" dirty="0" smtClean="0"/>
              <a:t>」</a:t>
            </a:r>
            <a:endParaRPr lang="en-US" altLang="zh-TW" sz="2000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2000" dirty="0" smtClean="0"/>
              <a:t>「</a:t>
            </a:r>
            <a:r>
              <a:rPr lang="zh-TW" altLang="en-US" sz="2000" dirty="0"/>
              <a:t>單純上下班途中發生意外</a:t>
            </a:r>
            <a:r>
              <a:rPr lang="zh-TW" altLang="en-US" sz="2000" dirty="0" smtClean="0"/>
              <a:t>」？</a:t>
            </a:r>
            <a:endParaRPr lang="en-US" altLang="zh-TW" sz="2000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2000" dirty="0" smtClean="0"/>
              <a:t>「猝發</a:t>
            </a:r>
            <a:r>
              <a:rPr lang="zh-TW" altLang="en-US" sz="2000" dirty="0"/>
              <a:t>疾病</a:t>
            </a:r>
            <a:r>
              <a:rPr lang="zh-TW" altLang="en-US" sz="2000" dirty="0" smtClean="0"/>
              <a:t>」？</a:t>
            </a:r>
            <a:endParaRPr lang="en-US" altLang="zh-TW" sz="2000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2000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zh-TW" altLang="en-US" sz="2000" dirty="0" smtClean="0">
                <a:solidFill>
                  <a:schemeClr val="tx1"/>
                </a:solidFill>
              </a:rPr>
              <a:t>三、</a:t>
            </a:r>
            <a:r>
              <a:rPr lang="zh-TW" altLang="en-US" sz="2000" dirty="0" smtClean="0">
                <a:solidFill>
                  <a:schemeClr val="tx1"/>
                </a:solidFill>
                <a:hlinkClick r:id="rId2" action="ppaction://hlinkfile"/>
              </a:rPr>
              <a:t>連江縣衛生福利局公傷假報告書</a:t>
            </a:r>
            <a:r>
              <a:rPr lang="en-US" altLang="zh-TW" sz="2000" dirty="0" smtClean="0">
                <a:solidFill>
                  <a:schemeClr val="tx1"/>
                </a:solidFill>
                <a:hlinkClick r:id="rId2" action="ppaction://hlinkfile"/>
              </a:rPr>
              <a:t>.doc</a:t>
            </a:r>
            <a:endParaRPr lang="zh-TW" alt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302551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實務討論一</a:t>
            </a:r>
            <a:r>
              <a:rPr lang="zh-TW" altLang="en-US" sz="3200" b="1" dirty="0" smtClean="0">
                <a:solidFill>
                  <a:schemeClr val="tx1"/>
                </a:solidFill>
              </a:rPr>
              <a:t>業務資訊化及表格化</a:t>
            </a:r>
            <a:r>
              <a:rPr lang="en-US" altLang="zh-TW" sz="3200" b="1" dirty="0" smtClean="0">
                <a:solidFill>
                  <a:schemeClr val="tx1"/>
                </a:solidFill>
              </a:rPr>
              <a:t>(</a:t>
            </a:r>
            <a:r>
              <a:rPr lang="zh-TW" altLang="en-US" sz="3200" b="1" dirty="0" smtClean="0">
                <a:solidFill>
                  <a:schemeClr val="tx1"/>
                </a:solidFill>
              </a:rPr>
              <a:t>一</a:t>
            </a:r>
            <a:r>
              <a:rPr lang="en-US" altLang="zh-TW" sz="3200" b="1" dirty="0" smtClean="0">
                <a:solidFill>
                  <a:schemeClr val="tx1"/>
                </a:solidFill>
              </a:rPr>
              <a:t>)</a:t>
            </a:r>
            <a:endParaRPr lang="zh-TW" alt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69868" y="1905000"/>
            <a:ext cx="9434743" cy="4470862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zh-TW" altLang="en-US" sz="2400" dirty="0" smtClean="0"/>
              <a:t>一、</a:t>
            </a:r>
            <a:r>
              <a:rPr lang="en-US" altLang="zh-TW" sz="2400" dirty="0"/>
              <a:t>D7</a:t>
            </a:r>
            <a:r>
              <a:rPr lang="zh-TW" altLang="en-US" sz="2400" dirty="0"/>
              <a:t>多元人力填報</a:t>
            </a:r>
            <a:r>
              <a:rPr lang="zh-TW" altLang="en-US" sz="2400" dirty="0" smtClean="0"/>
              <a:t>系統，每年</a:t>
            </a:r>
            <a:r>
              <a:rPr lang="en-US" altLang="zh-TW" sz="2400" dirty="0" smtClean="0"/>
              <a:t>1</a:t>
            </a:r>
            <a:r>
              <a:rPr lang="zh-TW" altLang="en-US" sz="2400" dirty="0" smtClean="0"/>
              <a:t>、</a:t>
            </a:r>
            <a:r>
              <a:rPr lang="en-US" altLang="zh-TW" sz="2400" dirty="0" smtClean="0"/>
              <a:t>4</a:t>
            </a:r>
            <a:r>
              <a:rPr lang="zh-TW" altLang="en-US" sz="2400" dirty="0" smtClean="0"/>
              <a:t>、</a:t>
            </a:r>
            <a:r>
              <a:rPr lang="en-US" altLang="zh-TW" sz="2400" dirty="0" smtClean="0"/>
              <a:t>7</a:t>
            </a:r>
            <a:r>
              <a:rPr lang="zh-TW" altLang="en-US" sz="2400" dirty="0" smtClean="0"/>
              <a:t>、</a:t>
            </a:r>
            <a:r>
              <a:rPr lang="en-US" altLang="zh-TW" sz="2400" dirty="0" smtClean="0"/>
              <a:t>10</a:t>
            </a:r>
            <a:r>
              <a:rPr lang="zh-TW" altLang="en-US" sz="2400" dirty="0" smtClean="0"/>
              <a:t>月</a:t>
            </a:r>
            <a:r>
              <a:rPr lang="en-US" altLang="zh-TW" sz="2400" dirty="0" smtClean="0"/>
              <a:t>/5</a:t>
            </a:r>
            <a:r>
              <a:rPr lang="zh-TW" altLang="en-US" sz="2400" dirty="0" smtClean="0"/>
              <a:t>日前填報各機關臨時人力。</a:t>
            </a:r>
            <a:endParaRPr lang="en-US" altLang="zh-TW" sz="2400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zh-TW" altLang="en-US" sz="2400" dirty="0" smtClean="0"/>
              <a:t>二、囿於各機關編制及預算員額，近年積極爭取中央計畫之臨時人力，以衛福局為例，臨時人力約</a:t>
            </a:r>
            <a:r>
              <a:rPr lang="en-US" altLang="zh-TW" sz="2400" dirty="0" smtClean="0"/>
              <a:t>60</a:t>
            </a:r>
            <a:r>
              <a:rPr lang="zh-TW" altLang="en-US" sz="2400" dirty="0" smtClean="0"/>
              <a:t>人。</a:t>
            </a:r>
            <a:endParaRPr lang="en-US" altLang="zh-TW" sz="2400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zh-TW" altLang="en-US" sz="2400" dirty="0" smtClean="0"/>
              <a:t>三、</a:t>
            </a:r>
            <a:r>
              <a:rPr lang="en-US" altLang="zh-TW" sz="2400" dirty="0" smtClean="0"/>
              <a:t>D7</a:t>
            </a:r>
            <a:r>
              <a:rPr lang="zh-TW" altLang="en-US" sz="2400" dirty="0" smtClean="0"/>
              <a:t>臨時人力季報數據各項龐雜，惟有資訊化，以減少工作量。</a:t>
            </a:r>
            <a:endParaRPr lang="en-US" altLang="zh-TW" sz="2400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zh-TW" altLang="en-US" sz="2400" dirty="0" smtClean="0"/>
              <a:t>四、加班費、季報表</a:t>
            </a:r>
            <a:r>
              <a:rPr lang="en-US" altLang="zh-TW" sz="2400" dirty="0" smtClean="0">
                <a:hlinkClick r:id="rId2" action="ppaction://hlinkfile"/>
              </a:rPr>
              <a:t>111.4</a:t>
            </a:r>
            <a:r>
              <a:rPr lang="zh-TW" altLang="en-US" sz="2400" dirty="0" smtClean="0">
                <a:hlinkClick r:id="rId2" action="ppaction://hlinkfile"/>
              </a:rPr>
              <a:t>臨時人員季報表</a:t>
            </a:r>
            <a:r>
              <a:rPr lang="en-US" altLang="zh-TW" sz="2400" dirty="0" smtClean="0">
                <a:hlinkClick r:id="rId2" action="ppaction://hlinkfile"/>
              </a:rPr>
              <a:t>(</a:t>
            </a:r>
            <a:r>
              <a:rPr lang="zh-TW" altLang="en-US" sz="2400" dirty="0" smtClean="0">
                <a:hlinkClick r:id="rId2" action="ppaction://hlinkfile"/>
              </a:rPr>
              <a:t>研習</a:t>
            </a:r>
            <a:r>
              <a:rPr lang="en-US" altLang="zh-TW" sz="2400" dirty="0" smtClean="0">
                <a:hlinkClick r:id="rId2" action="ppaction://hlinkfile"/>
              </a:rPr>
              <a:t>).</a:t>
            </a:r>
            <a:r>
              <a:rPr lang="en-US" altLang="zh-TW" sz="2400" dirty="0" err="1" smtClean="0">
                <a:hlinkClick r:id="rId2" action="ppaction://hlinkfile"/>
              </a:rPr>
              <a:t>xlsx</a:t>
            </a:r>
            <a:endParaRPr lang="en-US" altLang="zh-TW" sz="2400" dirty="0" smtClean="0"/>
          </a:p>
          <a:p>
            <a:pPr marL="0" indent="0">
              <a:spcAft>
                <a:spcPts val="1200"/>
              </a:spcAft>
              <a:buNone/>
            </a:pPr>
            <a:endParaRPr lang="en-US" altLang="zh-TW" sz="2400" dirty="0" smtClean="0"/>
          </a:p>
          <a:p>
            <a:pPr marL="0" indent="0">
              <a:spcAft>
                <a:spcPts val="1200"/>
              </a:spcAft>
              <a:buNone/>
            </a:pPr>
            <a:endParaRPr lang="zh-TW" altLang="en-US" sz="2000" dirty="0"/>
          </a:p>
          <a:p>
            <a:pPr marL="0" indent="0">
              <a:buNone/>
            </a:pPr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123300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1032</TotalTime>
  <Words>972</Words>
  <Application>Microsoft Office PowerPoint</Application>
  <PresentationFormat>寬螢幕</PresentationFormat>
  <Paragraphs>93</Paragraphs>
  <Slides>11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0" baseType="lpstr">
      <vt:lpstr>微軟正黑體</vt:lpstr>
      <vt:lpstr>標楷體</vt:lpstr>
      <vt:lpstr>Arial</vt:lpstr>
      <vt:lpstr>Bahnschrift SemiCondensed</vt:lpstr>
      <vt:lpstr>Britannic Bold</vt:lpstr>
      <vt:lpstr>Century Gothic</vt:lpstr>
      <vt:lpstr>Wingdings 3</vt:lpstr>
      <vt:lpstr>絲縷</vt:lpstr>
      <vt:lpstr>Acrobat Document</vt:lpstr>
      <vt:lpstr>連江縣政府人事處及所屬人事機構 111年兼任兼辦人事業務人員研習</vt:lpstr>
      <vt:lpstr>前言</vt:lpstr>
      <vt:lpstr>     111.1-6最新修正人事法令彙整表 </vt:lpstr>
      <vt:lpstr>111.1-6最新修正人事法令彙整表</vt:lpstr>
      <vt:lpstr>PowerPoint 簡報</vt:lpstr>
      <vt:lpstr>實務討論-EX:下列個案應如何核假 </vt:lpstr>
      <vt:lpstr>實務討論一EX:育嬰留職停薪</vt:lpstr>
      <vt:lpstr>實務討論一EX:交通意外公傷假</vt:lpstr>
      <vt:lpstr>實務討論一業務資訊化及表格化(一)</vt:lpstr>
      <vt:lpstr>實務討論一業務資訊化及表格化(二)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連江縣政府人事處及所屬人事機構110年年終業務會報</dc:title>
  <dc:creator>劉春蓉</dc:creator>
  <cp:lastModifiedBy>劉春蓉</cp:lastModifiedBy>
  <cp:revision>224</cp:revision>
  <dcterms:created xsi:type="dcterms:W3CDTF">2021-11-05T08:28:13Z</dcterms:created>
  <dcterms:modified xsi:type="dcterms:W3CDTF">2022-06-09T06:08:57Z</dcterms:modified>
</cp:coreProperties>
</file>