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4"/>
  </p:notesMasterIdLst>
  <p:handoutMasterIdLst>
    <p:handoutMasterId r:id="rId15"/>
  </p:handoutMasterIdLst>
  <p:sldIdLst>
    <p:sldId id="501" r:id="rId2"/>
    <p:sldId id="424" r:id="rId3"/>
    <p:sldId id="516" r:id="rId4"/>
    <p:sldId id="519" r:id="rId5"/>
    <p:sldId id="525" r:id="rId6"/>
    <p:sldId id="526" r:id="rId7"/>
    <p:sldId id="524" r:id="rId8"/>
    <p:sldId id="522" r:id="rId9"/>
    <p:sldId id="521" r:id="rId10"/>
    <p:sldId id="528" r:id="rId11"/>
    <p:sldId id="527" r:id="rId12"/>
    <p:sldId id="515" r:id="rId13"/>
  </p:sldIdLst>
  <p:sldSz cx="9906000" cy="6858000" type="A4"/>
  <p:notesSz cx="9939338" cy="6807200"/>
  <p:defaultTextStyle>
    <a:defPPr>
      <a:defRPr lang="zh-TW"/>
    </a:defPPr>
    <a:lvl1pPr marL="0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787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575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365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152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3940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0728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7515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4302" algn="l" defTabSz="91357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9CC0FC"/>
    <a:srgbClr val="00CC00"/>
    <a:srgbClr val="FFF2CC"/>
    <a:srgbClr val="FF9900"/>
    <a:srgbClr val="E6E6E6"/>
    <a:srgbClr val="7F7F7F"/>
    <a:srgbClr val="005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77" autoAdjust="0"/>
    <p:restoredTop sz="96391" autoAdjust="0"/>
  </p:normalViewPr>
  <p:slideViewPr>
    <p:cSldViewPr snapToGrid="0">
      <p:cViewPr varScale="1">
        <p:scale>
          <a:sx n="79" d="100"/>
          <a:sy n="79" d="100"/>
        </p:scale>
        <p:origin x="102" y="6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00"/>
    </p:cViewPr>
  </p:sorterViewPr>
  <p:notesViewPr>
    <p:cSldViewPr snapToGrid="0">
      <p:cViewPr varScale="1">
        <p:scale>
          <a:sx n="118" d="100"/>
          <a:sy n="118" d="100"/>
        </p:scale>
        <p:origin x="20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154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7" cy="34154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CEFA9D5F-B94F-4BC0-B43A-DB01919309CD}" type="datetimeFigureOut">
              <a:rPr lang="zh-TW" altLang="en-US" smtClean="0"/>
              <a:t>2022/3/28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65660"/>
            <a:ext cx="4307047" cy="34154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9992" y="6465660"/>
            <a:ext cx="4307047" cy="34154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D49DEFF-A3BC-4A59-BB0F-C7FC6AD6E5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1299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154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154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36B782D8-2FE9-4BBC-9AD8-DBACE6D5EF28}" type="datetimeFigureOut">
              <a:rPr lang="zh-TW" altLang="en-US" smtClean="0"/>
              <a:t>2022/3/28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309938" y="850900"/>
            <a:ext cx="3319462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4" y="3275966"/>
            <a:ext cx="7951470" cy="268033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65660"/>
            <a:ext cx="4307047" cy="34154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9992" y="6465660"/>
            <a:ext cx="4307047" cy="341541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55A5D4A-189C-4890-BAA6-A71DF587919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73708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87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75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65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152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940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28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15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02" algn="l" defTabSz="9135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75" y="511175"/>
            <a:ext cx="3684588" cy="2551113"/>
          </a:xfrm>
          <a:ln/>
        </p:spPr>
      </p:sp>
      <p:sp>
        <p:nvSpPr>
          <p:cNvPr id="215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>
              <a:ea typeface="新細明體" charset="-120"/>
            </a:endParaRPr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6145" indent="-286979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7915" indent="-229583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7081" indent="-229583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66247" indent="-229583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25413" indent="-229583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84579" indent="-229583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43745" indent="-229583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902911" indent="-229583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fld id="{AF2E287E-718B-4BBF-BE94-A5E44A15AEA9}" type="slidenum">
              <a:rPr lang="zh-TW" altLang="en-US" sz="1200"/>
              <a:pPr eaLnBrk="1" hangingPunct="1"/>
              <a:t>12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888867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1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7" name="圖片 6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7200" cy="619200"/>
          </a:xfrm>
          <a:prstGeom prst="rect">
            <a:avLst/>
          </a:prstGeom>
        </p:spPr>
      </p:pic>
      <p:sp>
        <p:nvSpPr>
          <p:cNvPr id="16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" y="91580"/>
            <a:ext cx="1260593" cy="4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5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7" name="圖片 6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6000" cy="619200"/>
          </a:xfrm>
          <a:prstGeom prst="rect">
            <a:avLst/>
          </a:prstGeom>
        </p:spPr>
      </p:pic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3" b="9109"/>
          <a:stretch/>
        </p:blipFill>
        <p:spPr>
          <a:xfrm>
            <a:off x="8868358" y="113112"/>
            <a:ext cx="898751" cy="5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9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3060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8C7E-5DEE-47E8-B760-61523730803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7457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42950" y="2130484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5300" y="635639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6E93E-9DEF-48C8-ABA6-20C2B0F77AD7}" type="datetimeFigureOut">
              <a:rPr lang="zh-TW" altLang="en-US"/>
              <a:pPr>
                <a:defRPr/>
              </a:pPr>
              <a:t>2022/3/28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384550" y="635639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099300" y="6356390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09565-D5C2-4DA9-ACA9-F6CD2C9656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81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第二章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4400" cy="7200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60792" y="-2707"/>
            <a:ext cx="8543925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84" y="191415"/>
            <a:ext cx="473685" cy="3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" y="52470"/>
            <a:ext cx="699043" cy="583238"/>
          </a:xfrm>
          <a:prstGeom prst="rect">
            <a:avLst/>
          </a:prstGeom>
        </p:spPr>
      </p:pic>
      <p:pic>
        <p:nvPicPr>
          <p:cNvPr id="12" name="圖片 11"/>
          <p:cNvPicPr preferRelativeResize="0"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9906000" cy="61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第一章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14400" cy="720000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60792" y="-2707"/>
            <a:ext cx="8543925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84" y="191415"/>
            <a:ext cx="473685" cy="36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" y="52470"/>
            <a:ext cx="699043" cy="583238"/>
          </a:xfrm>
          <a:prstGeom prst="rect">
            <a:avLst/>
          </a:prstGeom>
        </p:spPr>
      </p:pic>
      <p:pic>
        <p:nvPicPr>
          <p:cNvPr id="11" name="圖片 10"/>
          <p:cNvPicPr preferRelativeResize="0"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00"/>
            <a:ext cx="9906000" cy="61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8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1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6" name="圖片 5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6900" cy="619200"/>
          </a:xfrm>
          <a:prstGeom prst="rect">
            <a:avLst/>
          </a:prstGeom>
        </p:spPr>
      </p:pic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3" b="9109"/>
          <a:stretch/>
        </p:blipFill>
        <p:spPr>
          <a:xfrm>
            <a:off x="8868358" y="113112"/>
            <a:ext cx="898751" cy="5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5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2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6" name="圖片 5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6000" cy="619200"/>
          </a:xfrm>
          <a:prstGeom prst="rect">
            <a:avLst/>
          </a:prstGeom>
        </p:spPr>
      </p:pic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" y="91580"/>
            <a:ext cx="1260593" cy="4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3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2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6" name="圖片 5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6000" cy="619200"/>
          </a:xfrm>
          <a:prstGeom prst="rect">
            <a:avLst/>
          </a:prstGeom>
        </p:spPr>
      </p:pic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3" b="9109"/>
          <a:stretch/>
        </p:blipFill>
        <p:spPr>
          <a:xfrm>
            <a:off x="8868358" y="113112"/>
            <a:ext cx="898751" cy="5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0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3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3" name="圖片 2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7200" cy="619200"/>
          </a:xfrm>
          <a:prstGeom prst="rect">
            <a:avLst/>
          </a:prstGeom>
        </p:spPr>
      </p:pic>
      <p:sp>
        <p:nvSpPr>
          <p:cNvPr id="16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" y="91580"/>
            <a:ext cx="1260593" cy="4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3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7" name="圖片 6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6000" cy="619200"/>
          </a:xfrm>
          <a:prstGeom prst="rect">
            <a:avLst/>
          </a:prstGeom>
        </p:spPr>
      </p:pic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3" b="9109"/>
          <a:stretch/>
        </p:blipFill>
        <p:spPr>
          <a:xfrm>
            <a:off x="8868358" y="113112"/>
            <a:ext cx="898751" cy="5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59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4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3" name="圖片 2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7200" cy="619200"/>
          </a:xfrm>
          <a:prstGeom prst="rect">
            <a:avLst/>
          </a:prstGeom>
        </p:spPr>
      </p:pic>
      <p:sp>
        <p:nvSpPr>
          <p:cNvPr id="16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" y="91580"/>
            <a:ext cx="1260593" cy="4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6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4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6" name="圖片 5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6000" cy="619200"/>
          </a:xfrm>
          <a:prstGeom prst="rect">
            <a:avLst/>
          </a:prstGeom>
        </p:spPr>
      </p:pic>
      <p:sp>
        <p:nvSpPr>
          <p:cNvPr id="15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03" b="9109"/>
          <a:stretch/>
        </p:blipFill>
        <p:spPr>
          <a:xfrm>
            <a:off x="8868358" y="113112"/>
            <a:ext cx="898751" cy="5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5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36"/>
            <a:ext cx="9906000" cy="6242400"/>
          </a:xfrm>
          <a:prstGeom prst="rect">
            <a:avLst/>
          </a:prstGeom>
        </p:spPr>
      </p:pic>
      <p:pic>
        <p:nvPicPr>
          <p:cNvPr id="3" name="圖片 2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7200" cy="619200"/>
          </a:xfrm>
          <a:prstGeom prst="rect">
            <a:avLst/>
          </a:prstGeom>
        </p:spPr>
      </p:pic>
      <p:sp>
        <p:nvSpPr>
          <p:cNvPr id="16" name="標題 2"/>
          <p:cNvSpPr>
            <a:spLocks noGrp="1"/>
          </p:cNvSpPr>
          <p:nvPr>
            <p:ph type="title"/>
          </p:nvPr>
        </p:nvSpPr>
        <p:spPr>
          <a:xfrm>
            <a:off x="1217878" y="-2707"/>
            <a:ext cx="8186840" cy="748245"/>
          </a:xfrm>
        </p:spPr>
        <p:txBody>
          <a:bodyPr>
            <a:normAutofit/>
          </a:bodyPr>
          <a:lstStyle>
            <a:lvl1pPr marL="0" algn="l" defTabSz="9143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000" kern="1200" dirty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  <a:cs typeface="+mj-cs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" y="91580"/>
            <a:ext cx="1260593" cy="4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5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7AED-2349-4CB2-B296-8427CC5659C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876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2" r:id="rId2"/>
    <p:sldLayoutId id="2147483714" r:id="rId3"/>
    <p:sldLayoutId id="2147483712" r:id="rId4"/>
    <p:sldLayoutId id="2147483680" r:id="rId5"/>
    <p:sldLayoutId id="2147483703" r:id="rId6"/>
    <p:sldLayoutId id="2147483682" r:id="rId7"/>
    <p:sldLayoutId id="2147483704" r:id="rId8"/>
    <p:sldLayoutId id="2147483684" r:id="rId9"/>
    <p:sldLayoutId id="2147483705" r:id="rId10"/>
    <p:sldLayoutId id="2147483690" r:id="rId11"/>
    <p:sldLayoutId id="2147483717" r:id="rId12"/>
    <p:sldLayoutId id="2147483718" r:id="rId13"/>
    <p:sldLayoutId id="2147483722" r:id="rId14"/>
    <p:sldLayoutId id="2147483723" r:id="rId15"/>
  </p:sldLayoutIdLst>
  <p:hf hdr="0" ftr="0" dt="0"/>
  <p:txStyles>
    <p:titleStyle>
      <a:lvl1pPr algn="l" defTabSz="91438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7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9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0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2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6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8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9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3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5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6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8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0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2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3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文化部文化資產局--國家文化資產網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/>
          <a:stretch/>
        </p:blipFill>
        <p:spPr bwMode="auto">
          <a:xfrm>
            <a:off x="0" y="0"/>
            <a:ext cx="9906000" cy="68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-19051" y="6179325"/>
            <a:ext cx="9925051" cy="677333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0" y="-9525"/>
            <a:ext cx="9925051" cy="6867526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8C7E-5DEE-47E8-B760-61523730803F}" type="slidenum">
              <a:rPr lang="zh-TW" altLang="en-US" smtClean="0"/>
              <a:pPr/>
              <a:t>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037" y="-9525"/>
            <a:ext cx="3018014" cy="236220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3127321" y="205238"/>
            <a:ext cx="3058792" cy="609297"/>
            <a:chOff x="639997" y="326197"/>
            <a:chExt cx="3058792" cy="609297"/>
          </a:xfrm>
        </p:grpSpPr>
        <p:sp>
          <p:nvSpPr>
            <p:cNvPr id="6" name="文字方塊 26"/>
            <p:cNvSpPr txBox="1"/>
            <p:nvPr/>
          </p:nvSpPr>
          <p:spPr>
            <a:xfrm>
              <a:off x="1427422" y="403101"/>
              <a:ext cx="2271367" cy="48517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4244" tIns="42122" rIns="84244" bIns="42122" rtlCol="0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2600" kern="1200">
                  <a:solidFill>
                    <a:schemeClr val="tx1"/>
                  </a:solidFill>
                  <a:latin typeface="Times New Roman" pitchFamily="18" charset="0"/>
                  <a:ea typeface="新細明體" pitchFamily="18" charset="-120"/>
                  <a:cs typeface="+mn-cs"/>
                </a:defRPr>
              </a:lvl9pPr>
            </a:lstStyle>
            <a:p>
              <a:r>
                <a:rPr lang="zh-TW" altLang="en-US" b="1" dirty="0">
                  <a:ln w="3175">
                    <a:noFill/>
                    <a:prstDash val="solid"/>
                  </a:ln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連江縣政府</a:t>
              </a: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997" y="326197"/>
              <a:ext cx="730276" cy="609297"/>
            </a:xfrm>
            <a:prstGeom prst="rect">
              <a:avLst/>
            </a:prstGeom>
          </p:spPr>
        </p:pic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5" y="6083994"/>
            <a:ext cx="844080" cy="844080"/>
          </a:xfrm>
          <a:prstGeom prst="rect">
            <a:avLst/>
          </a:prstGeom>
        </p:spPr>
      </p:pic>
      <p:sp>
        <p:nvSpPr>
          <p:cNvPr id="12" name="文字方塊 12"/>
          <p:cNvSpPr txBox="1"/>
          <p:nvPr/>
        </p:nvSpPr>
        <p:spPr>
          <a:xfrm>
            <a:off x="92504" y="6352146"/>
            <a:ext cx="49981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algn="dist"/>
            <a:r>
              <a:rPr lang="zh-TW" altLang="en-US" sz="2400" b="1" spc="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中華民國</a:t>
            </a:r>
            <a:r>
              <a:rPr lang="en-US" altLang="zh-TW" sz="2400" b="1" spc="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sz="2400" b="1" spc="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spc="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  <a:r>
              <a:rPr lang="zh-TW" altLang="en-US" sz="2400" b="1" spc="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662619" y="6302835"/>
            <a:ext cx="326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n>
                  <a:solidFill>
                    <a:schemeClr val="bg1"/>
                  </a:solidFill>
                </a:ln>
                <a:solidFill>
                  <a:srgbClr val="008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東丕營造股份有限公司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0" y="1548661"/>
            <a:ext cx="9906000" cy="608287"/>
          </a:xfrm>
          <a:prstGeom prst="rect">
            <a:avLst/>
          </a:prstGeom>
          <a:solidFill>
            <a:srgbClr val="FFF2CC">
              <a:alpha val="50000"/>
            </a:srgbClr>
          </a:solidFill>
          <a:ln>
            <a:noFill/>
          </a:ln>
          <a:effectLst>
            <a:outerShdw dist="50800" sx="1000" sy="1000" algn="ctr" rotWithShape="0">
              <a:schemeClr val="bg1"/>
            </a:outerShdw>
          </a:effectLst>
          <a:scene3d>
            <a:camera prst="orthographicFront"/>
            <a:lightRig rig="sunset" dir="t"/>
          </a:scene3d>
          <a:sp3d extrusionH="355600">
            <a:extrusionClr>
              <a:srgbClr val="92D050"/>
            </a:extrusionClr>
          </a:sp3d>
        </p:spPr>
        <p:txBody>
          <a:bodyPr wrap="square" lIns="84244" tIns="42122" rIns="84244" bIns="42122" rtlCol="0">
            <a:spAutoFit/>
          </a:bodyPr>
          <a:lstStyle>
            <a:defPPr>
              <a:defRPr lang="zh-TW"/>
            </a:defPPr>
            <a:lvl1pPr>
              <a:defRPr sz="2400" b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203200" dist="152400" dir="8100000" algn="tr" rotWithShape="0">
                    <a:prstClr val="black">
                      <a:alpha val="40000"/>
                    </a:prstClr>
                  </a:outerShdw>
                </a:effectLst>
                <a:latin typeface="華康新特黑體" pitchFamily="49" charset="-120"/>
                <a:ea typeface="華康新特黑體" pitchFamily="49" charset="-120"/>
              </a:defRPr>
            </a:lvl1pPr>
          </a:lstStyle>
          <a:p>
            <a:pPr algn="ctr"/>
            <a:r>
              <a:rPr lang="zh-TW" altLang="en-US" sz="3400" dirty="0">
                <a:ln w="12700">
                  <a:solidFill>
                    <a:prstClr val="white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黑體(P)" panose="02010600010101010101" pitchFamily="2" charset="-120"/>
                <a:ea typeface="華康新特黑體(P)" panose="02010600010101010101" pitchFamily="2" charset="-120"/>
              </a:rPr>
              <a:t>津沙海堤海岸調適改善工程</a:t>
            </a:r>
            <a:endParaRPr lang="zh-TW" altLang="en-US" sz="2000" dirty="0">
              <a:ln w="12700">
                <a:solidFill>
                  <a:prstClr val="white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特黑體(P)" panose="02010600010101010101" pitchFamily="2" charset="-120"/>
              <a:ea typeface="華康新特黑體(P)" panose="02010600010101010101" pitchFamily="2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049" y="2475199"/>
            <a:ext cx="1348160" cy="148415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16" y="2486994"/>
            <a:ext cx="957904" cy="14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9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七</a:t>
            </a:r>
            <a:r>
              <a:rPr lang="zh-TW" altLang="en-US" dirty="0" smtClean="0"/>
              <a:t>、工作期程</a:t>
            </a:r>
            <a:endParaRPr lang="zh-TW" altLang="en-US" dirty="0"/>
          </a:p>
        </p:txBody>
      </p:sp>
      <p:sp>
        <p:nvSpPr>
          <p:cNvPr id="32" name="文字方塊 16"/>
          <p:cNvSpPr txBox="1">
            <a:spLocks noChangeArrowheads="1"/>
          </p:cNvSpPr>
          <p:nvPr/>
        </p:nvSpPr>
        <p:spPr bwMode="auto">
          <a:xfrm>
            <a:off x="-12252" y="6570299"/>
            <a:ext cx="9905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cs typeface="Arial" pitchFamily="34" charset="0"/>
              </a:rPr>
              <a:t>27</a:t>
            </a:r>
            <a:endParaRPr lang="zh-TW" altLang="en-US" sz="1400" dirty="0">
              <a:cs typeface="Arial" pitchFamily="34" charset="0"/>
            </a:endParaRPr>
          </a:p>
        </p:txBody>
      </p:sp>
      <p:graphicFrame>
        <p:nvGraphicFramePr>
          <p:cNvPr id="31" name="表格 30"/>
          <p:cNvGraphicFramePr>
            <a:graphicFrameLocks noGrp="1"/>
          </p:cNvGraphicFramePr>
          <p:nvPr>
            <p:extLst/>
          </p:nvPr>
        </p:nvGraphicFramePr>
        <p:xfrm>
          <a:off x="394923" y="745538"/>
          <a:ext cx="9330094" cy="5588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31304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49837">
                <a:tc rowSpan="2" gridSpan="2">
                  <a:txBody>
                    <a:bodyPr/>
                    <a:lstStyle/>
                    <a:p>
                      <a:pPr marL="85725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  年</a:t>
                      </a:r>
                      <a:r>
                        <a:rPr lang="en-US" altLang="zh-TW" sz="14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\</a:t>
                      </a:r>
                      <a:r>
                        <a:rPr lang="zh-TW" altLang="en-US" sz="14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4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4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14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工作項目</a:t>
                      </a:r>
                      <a:endParaRPr lang="zh-TW" sz="16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111</a:t>
                      </a:r>
                      <a:r>
                        <a:rPr lang="zh-TW" altLang="en-US" sz="20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sz="20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gridSpan="12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0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112</a:t>
                      </a:r>
                      <a:r>
                        <a:rPr lang="zh-TW" altLang="en-US" sz="20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endParaRPr lang="zh-TW" sz="20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687">
                <a:tc gridSpan="2" vMerge="1">
                  <a:txBody>
                    <a:bodyPr/>
                    <a:lstStyle/>
                    <a:p>
                      <a:pPr marL="85725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2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sz="12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809">
                <a:tc rowSpan="1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離</a:t>
                      </a:r>
                      <a:endParaRPr lang="en-US" altLang="zh-TW" sz="1600" spc="5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岸</a:t>
                      </a:r>
                      <a:endParaRPr lang="en-US" altLang="zh-TW" sz="1600" spc="5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潛</a:t>
                      </a:r>
                      <a:r>
                        <a:rPr lang="en-US" altLang="zh-TW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堤</a:t>
                      </a:r>
                      <a:endParaRPr lang="en-US" altLang="zh-TW" sz="1600" spc="5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</a:t>
                      </a:r>
                      <a:endParaRPr lang="en-US" altLang="zh-TW" sz="1600" spc="5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spc="5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</a:t>
                      </a:r>
                      <a:endParaRPr lang="zh-TW" sz="16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地質鑽探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型方塊製作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消波塊製作</a:t>
                      </a:r>
                      <a:endParaRPr lang="zh-TW" altLang="en-US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船機動員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開挖整平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地工織物鋪設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83" rtl="0" eaLnBrk="1" fontAlgn="auto" latinLnBrk="0" hangingPunct="1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堤心石拋放</a:t>
                      </a:r>
                      <a:endParaRPr lang="zh-TW" altLang="zh-TW" sz="1400" b="1" kern="1200" spc="5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塊石拋放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</a:t>
                      </a: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型方塊吊排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15T</a:t>
                      </a: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消波塊吊排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6809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2400" spc="50" dirty="0">
                        <a:effectLst/>
                        <a:latin typeface="Times New Roman" panose="02020603050405020304" pitchFamily="18" charset="0"/>
                        <a:ea typeface="華康楷書體W5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kern="1200" spc="5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施工復舊、驗收</a:t>
                      </a:r>
                      <a:endParaRPr lang="zh-TW" sz="1400" b="1" kern="1200" spc="5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38163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1275" algn="l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CB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6695" indent="381635" algn="ctr">
                        <a:lnSpc>
                          <a:spcPct val="12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spc="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1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八</a:t>
            </a:r>
            <a:r>
              <a:rPr lang="zh-TW" altLang="en-US" dirty="0" smtClean="0"/>
              <a:t>、</a:t>
            </a:r>
            <a:r>
              <a:rPr lang="zh-TW" altLang="en-US" dirty="0"/>
              <a:t>環境保護減輕對策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0" y="687482"/>
            <a:ext cx="9906000" cy="6174980"/>
            <a:chOff x="0" y="687482"/>
            <a:chExt cx="9906000" cy="6174980"/>
          </a:xfrm>
        </p:grpSpPr>
        <p:sp>
          <p:nvSpPr>
            <p:cNvPr id="4" name="矩形 3"/>
            <p:cNvSpPr/>
            <p:nvPr/>
          </p:nvSpPr>
          <p:spPr>
            <a:xfrm>
              <a:off x="0" y="687482"/>
              <a:ext cx="9906000" cy="617498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7982" tIns="63991" rIns="127982" bIns="63991" rtlCol="0" anchor="ctr"/>
            <a:lstStyle/>
            <a:p>
              <a:pPr marL="0" marR="0" lvl="0" indent="0" algn="ctr" defTabSz="9135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itchFamily="34" charset="-120"/>
                  <a:ea typeface="微軟正黑體" pitchFamily="34" charset="-120"/>
                  <a:cs typeface="+mn-cs"/>
                </a:rPr>
                <a:t>昌</a:t>
              </a:r>
            </a:p>
          </p:txBody>
        </p:sp>
        <p:pic>
          <p:nvPicPr>
            <p:cNvPr id="33" name="圖片 32" descr="PhotoCap_DSC_0061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49" y="3806537"/>
              <a:ext cx="4680000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圖片 29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182" y="794200"/>
              <a:ext cx="4680000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矩形 6"/>
            <p:cNvSpPr/>
            <p:nvPr/>
          </p:nvSpPr>
          <p:spPr>
            <a:xfrm>
              <a:off x="5004726" y="794200"/>
              <a:ext cx="4680000" cy="360000"/>
            </a:xfrm>
            <a:prstGeom prst="rect">
              <a:avLst/>
            </a:prstGeom>
            <a:solidFill>
              <a:sysClr val="windowText" lastClr="000000">
                <a:alpha val="50000"/>
              </a:sys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華康中圓體"/>
                  <a:cs typeface="Arial" panose="020B0604020202020204" pitchFamily="34" charset="0"/>
                </a:rPr>
                <a:t>工區圍籬設置</a:t>
              </a:r>
              <a:endPara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華康中圓體"/>
                <a:cs typeface="Arial" panose="020B0604020202020204" pitchFamily="34" charset="0"/>
              </a:endParaRPr>
            </a:p>
          </p:txBody>
        </p:sp>
        <p:pic>
          <p:nvPicPr>
            <p:cNvPr id="9" name="圖片 8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468" y="3814898"/>
              <a:ext cx="4680000" cy="28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矩形 10"/>
            <p:cNvSpPr/>
            <p:nvPr/>
          </p:nvSpPr>
          <p:spPr>
            <a:xfrm>
              <a:off x="4976132" y="6321714"/>
              <a:ext cx="4680000" cy="360000"/>
            </a:xfrm>
            <a:prstGeom prst="rect">
              <a:avLst/>
            </a:prstGeom>
            <a:solidFill>
              <a:sysClr val="windowText" lastClr="000000">
                <a:alpha val="50000"/>
              </a:sys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>
                <a:defRPr/>
              </a:pPr>
              <a:r>
                <a:rPr lang="zh-TW" altLang="en-US" sz="2000" kern="100" dirty="0">
                  <a:solidFill>
                    <a:srgbClr val="FFFFFF"/>
                  </a:solidFill>
                  <a:latin typeface="華康中圓體" panose="020F0509000000000000" pitchFamily="49" charset="-120"/>
                  <a:ea typeface="華康中圓體" panose="020F0509000000000000" pitchFamily="49" charset="-120"/>
                  <a:cs typeface="Arial" panose="020B0604020202020204" pitchFamily="34" charset="0"/>
                </a:rPr>
                <a:t>海洋污染防止膜</a:t>
              </a:r>
              <a:endParaRPr lang="en-US" altLang="zh-TW" sz="2000" kern="100" dirty="0">
                <a:solidFill>
                  <a:srgbClr val="FFFFFF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Arial" panose="020B0604020202020204" pitchFamily="34" charset="0"/>
              </a:endParaRPr>
            </a:p>
          </p:txBody>
        </p:sp>
        <p:pic>
          <p:nvPicPr>
            <p:cNvPr id="35" name="Picture 2" descr="119572"/>
            <p:cNvPicPr>
              <a:picLocks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2571" y="794200"/>
              <a:ext cx="4680000" cy="2880000"/>
            </a:xfrm>
            <a:prstGeom prst="rect">
              <a:avLst/>
            </a:prstGeom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172571" y="794200"/>
              <a:ext cx="4680000" cy="360000"/>
            </a:xfrm>
            <a:prstGeom prst="rect">
              <a:avLst/>
            </a:prstGeom>
            <a:solidFill>
              <a:sysClr val="windowText" lastClr="000000">
                <a:alpha val="50000"/>
              </a:sys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>
                <a:defRPr/>
              </a:pPr>
              <a:r>
                <a:rPr lang="zh-TW" altLang="en-US" sz="2000" kern="100" dirty="0">
                  <a:solidFill>
                    <a:srgbClr val="FFFFFF"/>
                  </a:solidFill>
                  <a:latin typeface="Arial" panose="020B0604020202020204" pitchFamily="34" charset="0"/>
                  <a:ea typeface="華康中圓體"/>
                  <a:cs typeface="Arial" panose="020B0604020202020204" pitchFamily="34" charset="0"/>
                </a:rPr>
                <a:t>船隻油污吸除設備</a:t>
              </a:r>
              <a:endPara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華康中圓體"/>
                <a:cs typeface="Arial" panose="020B0604020202020204" pitchFamily="34" charset="0"/>
              </a:endParaRPr>
            </a:p>
          </p:txBody>
        </p:sp>
        <p:grpSp>
          <p:nvGrpSpPr>
            <p:cNvPr id="13" name="群組 12"/>
            <p:cNvGrpSpPr>
              <a:grpSpLocks noChangeAspect="1"/>
            </p:cNvGrpSpPr>
            <p:nvPr/>
          </p:nvGrpSpPr>
          <p:grpSpPr>
            <a:xfrm>
              <a:off x="3573930" y="2383749"/>
              <a:ext cx="2703000" cy="2703000"/>
              <a:chOff x="6498076" y="2834642"/>
              <a:chExt cx="1435100" cy="1444626"/>
            </a:xfrm>
          </p:grpSpPr>
          <p:sp>
            <p:nvSpPr>
              <p:cNvPr id="14" name="Freeform 62"/>
              <p:cNvSpPr>
                <a:spLocks/>
              </p:cNvSpPr>
              <p:nvPr/>
            </p:nvSpPr>
            <p:spPr bwMode="auto">
              <a:xfrm>
                <a:off x="6521888" y="2860042"/>
                <a:ext cx="677863" cy="684213"/>
              </a:xfrm>
              <a:custGeom>
                <a:avLst/>
                <a:gdLst>
                  <a:gd name="T0" fmla="*/ 0 w 1760"/>
                  <a:gd name="T1" fmla="*/ 1776 h 1776"/>
                  <a:gd name="T2" fmla="*/ 1760 w 1760"/>
                  <a:gd name="T3" fmla="*/ 0 h 1776"/>
                  <a:gd name="T4" fmla="*/ 1760 w 1760"/>
                  <a:gd name="T5" fmla="*/ 0 h 1776"/>
                  <a:gd name="T6" fmla="*/ 1760 w 1760"/>
                  <a:gd name="T7" fmla="*/ 0 h 1776"/>
                  <a:gd name="T8" fmla="*/ 1760 w 1760"/>
                  <a:gd name="T9" fmla="*/ 1776 h 1776"/>
                  <a:gd name="T10" fmla="*/ 0 w 1760"/>
                  <a:gd name="T11" fmla="*/ 1776 h 1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0" h="1776">
                    <a:moveTo>
                      <a:pt x="0" y="1776"/>
                    </a:moveTo>
                    <a:cubicBezTo>
                      <a:pt x="0" y="796"/>
                      <a:pt x="788" y="0"/>
                      <a:pt x="1760" y="0"/>
                    </a:cubicBezTo>
                    <a:cubicBezTo>
                      <a:pt x="1760" y="0"/>
                      <a:pt x="1760" y="0"/>
                      <a:pt x="1760" y="0"/>
                    </a:cubicBezTo>
                    <a:lnTo>
                      <a:pt x="1760" y="0"/>
                    </a:lnTo>
                    <a:lnTo>
                      <a:pt x="1760" y="1776"/>
                    </a:lnTo>
                    <a:lnTo>
                      <a:pt x="0" y="1776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5" name="Freeform 63"/>
              <p:cNvSpPr>
                <a:spLocks noEditPoints="1"/>
              </p:cNvSpPr>
              <p:nvPr/>
            </p:nvSpPr>
            <p:spPr bwMode="auto">
              <a:xfrm>
                <a:off x="6498076" y="2834642"/>
                <a:ext cx="727075" cy="735013"/>
              </a:xfrm>
              <a:custGeom>
                <a:avLst/>
                <a:gdLst>
                  <a:gd name="T0" fmla="*/ 64 w 1888"/>
                  <a:gd name="T1" fmla="*/ 1904 h 1904"/>
                  <a:gd name="T2" fmla="*/ 18 w 1888"/>
                  <a:gd name="T3" fmla="*/ 1885 h 1904"/>
                  <a:gd name="T4" fmla="*/ 1 w 1888"/>
                  <a:gd name="T5" fmla="*/ 1837 h 1904"/>
                  <a:gd name="T6" fmla="*/ 10 w 1888"/>
                  <a:gd name="T7" fmla="*/ 1656 h 1904"/>
                  <a:gd name="T8" fmla="*/ 37 w 1888"/>
                  <a:gd name="T9" fmla="*/ 1473 h 1904"/>
                  <a:gd name="T10" fmla="*/ 81 w 1888"/>
                  <a:gd name="T11" fmla="*/ 1297 h 1904"/>
                  <a:gd name="T12" fmla="*/ 142 w 1888"/>
                  <a:gd name="T13" fmla="*/ 1128 h 1904"/>
                  <a:gd name="T14" fmla="*/ 219 w 1888"/>
                  <a:gd name="T15" fmla="*/ 967 h 1904"/>
                  <a:gd name="T16" fmla="*/ 311 w 1888"/>
                  <a:gd name="T17" fmla="*/ 814 h 1904"/>
                  <a:gd name="T18" fmla="*/ 415 w 1888"/>
                  <a:gd name="T19" fmla="*/ 673 h 1904"/>
                  <a:gd name="T20" fmla="*/ 533 w 1888"/>
                  <a:gd name="T21" fmla="*/ 543 h 1904"/>
                  <a:gd name="T22" fmla="*/ 661 w 1888"/>
                  <a:gd name="T23" fmla="*/ 424 h 1904"/>
                  <a:gd name="T24" fmla="*/ 802 w 1888"/>
                  <a:gd name="T25" fmla="*/ 317 h 1904"/>
                  <a:gd name="T26" fmla="*/ 952 w 1888"/>
                  <a:gd name="T27" fmla="*/ 225 h 1904"/>
                  <a:gd name="T28" fmla="*/ 1111 w 1888"/>
                  <a:gd name="T29" fmla="*/ 147 h 1904"/>
                  <a:gd name="T30" fmla="*/ 1279 w 1888"/>
                  <a:gd name="T31" fmla="*/ 84 h 1904"/>
                  <a:gd name="T32" fmla="*/ 1453 w 1888"/>
                  <a:gd name="T33" fmla="*/ 39 h 1904"/>
                  <a:gd name="T34" fmla="*/ 1635 w 1888"/>
                  <a:gd name="T35" fmla="*/ 10 h 1904"/>
                  <a:gd name="T36" fmla="*/ 1821 w 1888"/>
                  <a:gd name="T37" fmla="*/ 1 h 1904"/>
                  <a:gd name="T38" fmla="*/ 1869 w 1888"/>
                  <a:gd name="T39" fmla="*/ 18 h 1904"/>
                  <a:gd name="T40" fmla="*/ 1888 w 1888"/>
                  <a:gd name="T41" fmla="*/ 64 h 1904"/>
                  <a:gd name="T42" fmla="*/ 1888 w 1888"/>
                  <a:gd name="T43" fmla="*/ 1840 h 1904"/>
                  <a:gd name="T44" fmla="*/ 1824 w 1888"/>
                  <a:gd name="T45" fmla="*/ 1904 h 1904"/>
                  <a:gd name="T46" fmla="*/ 64 w 1888"/>
                  <a:gd name="T47" fmla="*/ 1904 h 1904"/>
                  <a:gd name="T48" fmla="*/ 1824 w 1888"/>
                  <a:gd name="T49" fmla="*/ 1776 h 1904"/>
                  <a:gd name="T50" fmla="*/ 1760 w 1888"/>
                  <a:gd name="T51" fmla="*/ 1840 h 1904"/>
                  <a:gd name="T52" fmla="*/ 1760 w 1888"/>
                  <a:gd name="T53" fmla="*/ 64 h 1904"/>
                  <a:gd name="T54" fmla="*/ 1828 w 1888"/>
                  <a:gd name="T55" fmla="*/ 128 h 1904"/>
                  <a:gd name="T56" fmla="*/ 1654 w 1888"/>
                  <a:gd name="T57" fmla="*/ 137 h 1904"/>
                  <a:gd name="T58" fmla="*/ 1486 w 1888"/>
                  <a:gd name="T59" fmla="*/ 162 h 1904"/>
                  <a:gd name="T60" fmla="*/ 1324 w 1888"/>
                  <a:gd name="T61" fmla="*/ 204 h 1904"/>
                  <a:gd name="T62" fmla="*/ 1167 w 1888"/>
                  <a:gd name="T63" fmla="*/ 262 h 1904"/>
                  <a:gd name="T64" fmla="*/ 1019 w 1888"/>
                  <a:gd name="T65" fmla="*/ 334 h 1904"/>
                  <a:gd name="T66" fmla="*/ 879 w 1888"/>
                  <a:gd name="T67" fmla="*/ 420 h 1904"/>
                  <a:gd name="T68" fmla="*/ 748 w 1888"/>
                  <a:gd name="T69" fmla="*/ 517 h 1904"/>
                  <a:gd name="T70" fmla="*/ 628 w 1888"/>
                  <a:gd name="T71" fmla="*/ 628 h 1904"/>
                  <a:gd name="T72" fmla="*/ 518 w 1888"/>
                  <a:gd name="T73" fmla="*/ 750 h 1904"/>
                  <a:gd name="T74" fmla="*/ 420 w 1888"/>
                  <a:gd name="T75" fmla="*/ 881 h 1904"/>
                  <a:gd name="T76" fmla="*/ 334 w 1888"/>
                  <a:gd name="T77" fmla="*/ 1022 h 1904"/>
                  <a:gd name="T78" fmla="*/ 263 w 1888"/>
                  <a:gd name="T79" fmla="*/ 1171 h 1904"/>
                  <a:gd name="T80" fmla="*/ 206 w 1888"/>
                  <a:gd name="T81" fmla="*/ 1328 h 1904"/>
                  <a:gd name="T82" fmla="*/ 164 w 1888"/>
                  <a:gd name="T83" fmla="*/ 1492 h 1904"/>
                  <a:gd name="T84" fmla="*/ 137 w 1888"/>
                  <a:gd name="T85" fmla="*/ 1663 h 1904"/>
                  <a:gd name="T86" fmla="*/ 128 w 1888"/>
                  <a:gd name="T87" fmla="*/ 1844 h 1904"/>
                  <a:gd name="T88" fmla="*/ 64 w 1888"/>
                  <a:gd name="T89" fmla="*/ 1776 h 1904"/>
                  <a:gd name="T90" fmla="*/ 1824 w 1888"/>
                  <a:gd name="T91" fmla="*/ 1776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88" h="1904">
                    <a:moveTo>
                      <a:pt x="64" y="1904"/>
                    </a:moveTo>
                    <a:cubicBezTo>
                      <a:pt x="47" y="1904"/>
                      <a:pt x="30" y="1897"/>
                      <a:pt x="18" y="1885"/>
                    </a:cubicBezTo>
                    <a:cubicBezTo>
                      <a:pt x="6" y="1872"/>
                      <a:pt x="0" y="1855"/>
                      <a:pt x="1" y="1837"/>
                    </a:cubicBezTo>
                    <a:lnTo>
                      <a:pt x="10" y="1656"/>
                    </a:lnTo>
                    <a:lnTo>
                      <a:pt x="37" y="1473"/>
                    </a:lnTo>
                    <a:lnTo>
                      <a:pt x="81" y="1297"/>
                    </a:lnTo>
                    <a:lnTo>
                      <a:pt x="142" y="1128"/>
                    </a:lnTo>
                    <a:lnTo>
                      <a:pt x="219" y="967"/>
                    </a:lnTo>
                    <a:lnTo>
                      <a:pt x="311" y="814"/>
                    </a:lnTo>
                    <a:lnTo>
                      <a:pt x="415" y="673"/>
                    </a:lnTo>
                    <a:lnTo>
                      <a:pt x="533" y="543"/>
                    </a:lnTo>
                    <a:lnTo>
                      <a:pt x="661" y="424"/>
                    </a:lnTo>
                    <a:lnTo>
                      <a:pt x="802" y="317"/>
                    </a:lnTo>
                    <a:lnTo>
                      <a:pt x="952" y="225"/>
                    </a:lnTo>
                    <a:lnTo>
                      <a:pt x="1111" y="147"/>
                    </a:lnTo>
                    <a:lnTo>
                      <a:pt x="1279" y="84"/>
                    </a:lnTo>
                    <a:lnTo>
                      <a:pt x="1453" y="39"/>
                    </a:lnTo>
                    <a:lnTo>
                      <a:pt x="1635" y="10"/>
                    </a:lnTo>
                    <a:lnTo>
                      <a:pt x="1821" y="1"/>
                    </a:lnTo>
                    <a:cubicBezTo>
                      <a:pt x="1839" y="0"/>
                      <a:pt x="1856" y="6"/>
                      <a:pt x="1869" y="18"/>
                    </a:cubicBezTo>
                    <a:cubicBezTo>
                      <a:pt x="1881" y="30"/>
                      <a:pt x="1888" y="47"/>
                      <a:pt x="1888" y="64"/>
                    </a:cubicBezTo>
                    <a:lnTo>
                      <a:pt x="1888" y="1840"/>
                    </a:lnTo>
                    <a:cubicBezTo>
                      <a:pt x="1888" y="1876"/>
                      <a:pt x="1860" y="1904"/>
                      <a:pt x="1824" y="1904"/>
                    </a:cubicBezTo>
                    <a:lnTo>
                      <a:pt x="64" y="1904"/>
                    </a:lnTo>
                    <a:close/>
                    <a:moveTo>
                      <a:pt x="1824" y="1776"/>
                    </a:moveTo>
                    <a:lnTo>
                      <a:pt x="1760" y="1840"/>
                    </a:lnTo>
                    <a:lnTo>
                      <a:pt x="1760" y="64"/>
                    </a:lnTo>
                    <a:lnTo>
                      <a:pt x="1828" y="128"/>
                    </a:lnTo>
                    <a:lnTo>
                      <a:pt x="1654" y="137"/>
                    </a:lnTo>
                    <a:lnTo>
                      <a:pt x="1486" y="162"/>
                    </a:lnTo>
                    <a:lnTo>
                      <a:pt x="1324" y="204"/>
                    </a:lnTo>
                    <a:lnTo>
                      <a:pt x="1167" y="262"/>
                    </a:lnTo>
                    <a:lnTo>
                      <a:pt x="1019" y="334"/>
                    </a:lnTo>
                    <a:lnTo>
                      <a:pt x="879" y="420"/>
                    </a:lnTo>
                    <a:lnTo>
                      <a:pt x="748" y="517"/>
                    </a:lnTo>
                    <a:lnTo>
                      <a:pt x="628" y="628"/>
                    </a:lnTo>
                    <a:lnTo>
                      <a:pt x="518" y="750"/>
                    </a:lnTo>
                    <a:lnTo>
                      <a:pt x="420" y="881"/>
                    </a:lnTo>
                    <a:lnTo>
                      <a:pt x="334" y="1022"/>
                    </a:lnTo>
                    <a:lnTo>
                      <a:pt x="263" y="1171"/>
                    </a:lnTo>
                    <a:lnTo>
                      <a:pt x="206" y="1328"/>
                    </a:lnTo>
                    <a:lnTo>
                      <a:pt x="164" y="1492"/>
                    </a:lnTo>
                    <a:lnTo>
                      <a:pt x="137" y="1663"/>
                    </a:lnTo>
                    <a:lnTo>
                      <a:pt x="128" y="1844"/>
                    </a:lnTo>
                    <a:lnTo>
                      <a:pt x="64" y="1776"/>
                    </a:lnTo>
                    <a:lnTo>
                      <a:pt x="1824" y="1776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6" name="Rectangle 64"/>
              <p:cNvSpPr>
                <a:spLocks noChangeArrowheads="1"/>
              </p:cNvSpPr>
              <p:nvPr/>
            </p:nvSpPr>
            <p:spPr bwMode="auto">
              <a:xfrm>
                <a:off x="6759482" y="3023049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2800" b="1" dirty="0">
                    <a:solidFill>
                      <a:srgbClr val="FFFFFF"/>
                    </a:solidFill>
                    <a:latin typeface="華康中圓體" panose="020F0509000000000000" pitchFamily="49" charset="-120"/>
                    <a:ea typeface="華康中圓體" panose="020F0509000000000000" pitchFamily="49" charset="-120"/>
                  </a:rPr>
                  <a:t>環境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17" name="Rectangle 65"/>
              <p:cNvSpPr>
                <a:spLocks noChangeArrowheads="1"/>
              </p:cNvSpPr>
              <p:nvPr/>
            </p:nvSpPr>
            <p:spPr bwMode="auto">
              <a:xfrm>
                <a:off x="6759482" y="3245298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華康中圓體" panose="020F0509000000000000" pitchFamily="49" charset="-120"/>
                    <a:ea typeface="華康中圓體" panose="020F0509000000000000" pitchFamily="49" charset="-120"/>
                    <a:cs typeface="+mn-cs"/>
                  </a:rPr>
                  <a:t>保護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18" name="Freeform 66"/>
              <p:cNvSpPr>
                <a:spLocks/>
              </p:cNvSpPr>
              <p:nvPr/>
            </p:nvSpPr>
            <p:spPr bwMode="auto">
              <a:xfrm>
                <a:off x="7231501" y="2860042"/>
                <a:ext cx="676275" cy="684213"/>
              </a:xfrm>
              <a:custGeom>
                <a:avLst/>
                <a:gdLst>
                  <a:gd name="T0" fmla="*/ 0 w 1760"/>
                  <a:gd name="T1" fmla="*/ 0 h 1776"/>
                  <a:gd name="T2" fmla="*/ 1760 w 1760"/>
                  <a:gd name="T3" fmla="*/ 1776 h 1776"/>
                  <a:gd name="T4" fmla="*/ 1760 w 1760"/>
                  <a:gd name="T5" fmla="*/ 1776 h 1776"/>
                  <a:gd name="T6" fmla="*/ 1760 w 1760"/>
                  <a:gd name="T7" fmla="*/ 1776 h 1776"/>
                  <a:gd name="T8" fmla="*/ 0 w 1760"/>
                  <a:gd name="T9" fmla="*/ 1776 h 1776"/>
                  <a:gd name="T10" fmla="*/ 0 w 1760"/>
                  <a:gd name="T11" fmla="*/ 0 h 1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0" h="1776">
                    <a:moveTo>
                      <a:pt x="0" y="0"/>
                    </a:moveTo>
                    <a:cubicBezTo>
                      <a:pt x="972" y="0"/>
                      <a:pt x="1760" y="796"/>
                      <a:pt x="1760" y="1776"/>
                    </a:cubicBezTo>
                    <a:cubicBezTo>
                      <a:pt x="1760" y="1776"/>
                      <a:pt x="1760" y="1776"/>
                      <a:pt x="1760" y="1776"/>
                    </a:cubicBezTo>
                    <a:lnTo>
                      <a:pt x="1760" y="1776"/>
                    </a:lnTo>
                    <a:lnTo>
                      <a:pt x="0" y="17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835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19" name="Freeform 67"/>
              <p:cNvSpPr>
                <a:spLocks noEditPoints="1"/>
              </p:cNvSpPr>
              <p:nvPr/>
            </p:nvSpPr>
            <p:spPr bwMode="auto">
              <a:xfrm>
                <a:off x="7206101" y="2834642"/>
                <a:ext cx="727075" cy="735013"/>
              </a:xfrm>
              <a:custGeom>
                <a:avLst/>
                <a:gdLst>
                  <a:gd name="T0" fmla="*/ 0 w 1889"/>
                  <a:gd name="T1" fmla="*/ 64 h 1904"/>
                  <a:gd name="T2" fmla="*/ 20 w 1889"/>
                  <a:gd name="T3" fmla="*/ 18 h 1904"/>
                  <a:gd name="T4" fmla="*/ 68 w 1889"/>
                  <a:gd name="T5" fmla="*/ 1 h 1904"/>
                  <a:gd name="T6" fmla="*/ 248 w 1889"/>
                  <a:gd name="T7" fmla="*/ 10 h 1904"/>
                  <a:gd name="T8" fmla="*/ 429 w 1889"/>
                  <a:gd name="T9" fmla="*/ 37 h 1904"/>
                  <a:gd name="T10" fmla="*/ 604 w 1889"/>
                  <a:gd name="T11" fmla="*/ 83 h 1904"/>
                  <a:gd name="T12" fmla="*/ 772 w 1889"/>
                  <a:gd name="T13" fmla="*/ 144 h 1904"/>
                  <a:gd name="T14" fmla="*/ 931 w 1889"/>
                  <a:gd name="T15" fmla="*/ 222 h 1904"/>
                  <a:gd name="T16" fmla="*/ 1082 w 1889"/>
                  <a:gd name="T17" fmla="*/ 314 h 1904"/>
                  <a:gd name="T18" fmla="*/ 1223 w 1889"/>
                  <a:gd name="T19" fmla="*/ 419 h 1904"/>
                  <a:gd name="T20" fmla="*/ 1353 w 1889"/>
                  <a:gd name="T21" fmla="*/ 538 h 1904"/>
                  <a:gd name="T22" fmla="*/ 1470 w 1889"/>
                  <a:gd name="T23" fmla="*/ 669 h 1904"/>
                  <a:gd name="T24" fmla="*/ 1575 w 1889"/>
                  <a:gd name="T25" fmla="*/ 809 h 1904"/>
                  <a:gd name="T26" fmla="*/ 1667 w 1889"/>
                  <a:gd name="T27" fmla="*/ 961 h 1904"/>
                  <a:gd name="T28" fmla="*/ 1744 w 1889"/>
                  <a:gd name="T29" fmla="*/ 1122 h 1904"/>
                  <a:gd name="T30" fmla="*/ 1806 w 1889"/>
                  <a:gd name="T31" fmla="*/ 1291 h 1904"/>
                  <a:gd name="T32" fmla="*/ 1851 w 1889"/>
                  <a:gd name="T33" fmla="*/ 1467 h 1904"/>
                  <a:gd name="T34" fmla="*/ 1879 w 1889"/>
                  <a:gd name="T35" fmla="*/ 1650 h 1904"/>
                  <a:gd name="T36" fmla="*/ 1888 w 1889"/>
                  <a:gd name="T37" fmla="*/ 1837 h 1904"/>
                  <a:gd name="T38" fmla="*/ 1871 w 1889"/>
                  <a:gd name="T39" fmla="*/ 1885 h 1904"/>
                  <a:gd name="T40" fmla="*/ 1824 w 1889"/>
                  <a:gd name="T41" fmla="*/ 1904 h 1904"/>
                  <a:gd name="T42" fmla="*/ 64 w 1889"/>
                  <a:gd name="T43" fmla="*/ 1904 h 1904"/>
                  <a:gd name="T44" fmla="*/ 0 w 1889"/>
                  <a:gd name="T45" fmla="*/ 1840 h 1904"/>
                  <a:gd name="T46" fmla="*/ 0 w 1889"/>
                  <a:gd name="T47" fmla="*/ 64 h 1904"/>
                  <a:gd name="T48" fmla="*/ 128 w 1889"/>
                  <a:gd name="T49" fmla="*/ 1840 h 1904"/>
                  <a:gd name="T50" fmla="*/ 64 w 1889"/>
                  <a:gd name="T51" fmla="*/ 1776 h 1904"/>
                  <a:gd name="T52" fmla="*/ 1824 w 1889"/>
                  <a:gd name="T53" fmla="*/ 1776 h 1904"/>
                  <a:gd name="T54" fmla="*/ 1761 w 1889"/>
                  <a:gd name="T55" fmla="*/ 1844 h 1904"/>
                  <a:gd name="T56" fmla="*/ 1752 w 1889"/>
                  <a:gd name="T57" fmla="*/ 1669 h 1904"/>
                  <a:gd name="T58" fmla="*/ 1726 w 1889"/>
                  <a:gd name="T59" fmla="*/ 1498 h 1904"/>
                  <a:gd name="T60" fmla="*/ 1685 w 1889"/>
                  <a:gd name="T61" fmla="*/ 1334 h 1904"/>
                  <a:gd name="T62" fmla="*/ 1629 w 1889"/>
                  <a:gd name="T63" fmla="*/ 1177 h 1904"/>
                  <a:gd name="T64" fmla="*/ 1558 w 1889"/>
                  <a:gd name="T65" fmla="*/ 1028 h 1904"/>
                  <a:gd name="T66" fmla="*/ 1472 w 1889"/>
                  <a:gd name="T67" fmla="*/ 886 h 1904"/>
                  <a:gd name="T68" fmla="*/ 1375 w 1889"/>
                  <a:gd name="T69" fmla="*/ 754 h 1904"/>
                  <a:gd name="T70" fmla="*/ 1266 w 1889"/>
                  <a:gd name="T71" fmla="*/ 633 h 1904"/>
                  <a:gd name="T72" fmla="*/ 1146 w 1889"/>
                  <a:gd name="T73" fmla="*/ 522 h 1904"/>
                  <a:gd name="T74" fmla="*/ 1015 w 1889"/>
                  <a:gd name="T75" fmla="*/ 423 h 1904"/>
                  <a:gd name="T76" fmla="*/ 875 w 1889"/>
                  <a:gd name="T77" fmla="*/ 337 h 1904"/>
                  <a:gd name="T78" fmla="*/ 727 w 1889"/>
                  <a:gd name="T79" fmla="*/ 264 h 1904"/>
                  <a:gd name="T80" fmla="*/ 571 w 1889"/>
                  <a:gd name="T81" fmla="*/ 206 h 1904"/>
                  <a:gd name="T82" fmla="*/ 410 w 1889"/>
                  <a:gd name="T83" fmla="*/ 164 h 1904"/>
                  <a:gd name="T84" fmla="*/ 241 w 1889"/>
                  <a:gd name="T85" fmla="*/ 137 h 1904"/>
                  <a:gd name="T86" fmla="*/ 61 w 1889"/>
                  <a:gd name="T87" fmla="*/ 128 h 1904"/>
                  <a:gd name="T88" fmla="*/ 128 w 1889"/>
                  <a:gd name="T89" fmla="*/ 64 h 1904"/>
                  <a:gd name="T90" fmla="*/ 128 w 1889"/>
                  <a:gd name="T91" fmla="*/ 1840 h 1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89" h="1904">
                    <a:moveTo>
                      <a:pt x="0" y="64"/>
                    </a:moveTo>
                    <a:cubicBezTo>
                      <a:pt x="0" y="47"/>
                      <a:pt x="8" y="30"/>
                      <a:pt x="20" y="18"/>
                    </a:cubicBezTo>
                    <a:cubicBezTo>
                      <a:pt x="33" y="6"/>
                      <a:pt x="50" y="0"/>
                      <a:pt x="68" y="1"/>
                    </a:cubicBezTo>
                    <a:lnTo>
                      <a:pt x="248" y="10"/>
                    </a:lnTo>
                    <a:lnTo>
                      <a:pt x="429" y="37"/>
                    </a:lnTo>
                    <a:lnTo>
                      <a:pt x="604" y="83"/>
                    </a:lnTo>
                    <a:lnTo>
                      <a:pt x="772" y="144"/>
                    </a:lnTo>
                    <a:lnTo>
                      <a:pt x="931" y="222"/>
                    </a:lnTo>
                    <a:lnTo>
                      <a:pt x="1082" y="314"/>
                    </a:lnTo>
                    <a:lnTo>
                      <a:pt x="1223" y="419"/>
                    </a:lnTo>
                    <a:lnTo>
                      <a:pt x="1353" y="538"/>
                    </a:lnTo>
                    <a:lnTo>
                      <a:pt x="1470" y="669"/>
                    </a:lnTo>
                    <a:lnTo>
                      <a:pt x="1575" y="809"/>
                    </a:lnTo>
                    <a:lnTo>
                      <a:pt x="1667" y="961"/>
                    </a:lnTo>
                    <a:lnTo>
                      <a:pt x="1744" y="1122"/>
                    </a:lnTo>
                    <a:lnTo>
                      <a:pt x="1806" y="1291"/>
                    </a:lnTo>
                    <a:lnTo>
                      <a:pt x="1851" y="1467"/>
                    </a:lnTo>
                    <a:lnTo>
                      <a:pt x="1879" y="1650"/>
                    </a:lnTo>
                    <a:lnTo>
                      <a:pt x="1888" y="1837"/>
                    </a:lnTo>
                    <a:cubicBezTo>
                      <a:pt x="1889" y="1855"/>
                      <a:pt x="1883" y="1872"/>
                      <a:pt x="1871" y="1885"/>
                    </a:cubicBezTo>
                    <a:cubicBezTo>
                      <a:pt x="1859" y="1897"/>
                      <a:pt x="1842" y="1904"/>
                      <a:pt x="1824" y="1904"/>
                    </a:cubicBezTo>
                    <a:lnTo>
                      <a:pt x="64" y="1904"/>
                    </a:lnTo>
                    <a:cubicBezTo>
                      <a:pt x="29" y="1904"/>
                      <a:pt x="0" y="1876"/>
                      <a:pt x="0" y="1840"/>
                    </a:cubicBezTo>
                    <a:lnTo>
                      <a:pt x="0" y="64"/>
                    </a:lnTo>
                    <a:close/>
                    <a:moveTo>
                      <a:pt x="128" y="1840"/>
                    </a:moveTo>
                    <a:lnTo>
                      <a:pt x="64" y="1776"/>
                    </a:lnTo>
                    <a:lnTo>
                      <a:pt x="1824" y="1776"/>
                    </a:lnTo>
                    <a:lnTo>
                      <a:pt x="1761" y="1844"/>
                    </a:lnTo>
                    <a:lnTo>
                      <a:pt x="1752" y="1669"/>
                    </a:lnTo>
                    <a:lnTo>
                      <a:pt x="1726" y="1498"/>
                    </a:lnTo>
                    <a:lnTo>
                      <a:pt x="1685" y="1334"/>
                    </a:lnTo>
                    <a:lnTo>
                      <a:pt x="1629" y="1177"/>
                    </a:lnTo>
                    <a:lnTo>
                      <a:pt x="1558" y="1028"/>
                    </a:lnTo>
                    <a:lnTo>
                      <a:pt x="1472" y="886"/>
                    </a:lnTo>
                    <a:lnTo>
                      <a:pt x="1375" y="754"/>
                    </a:lnTo>
                    <a:lnTo>
                      <a:pt x="1266" y="633"/>
                    </a:lnTo>
                    <a:lnTo>
                      <a:pt x="1146" y="522"/>
                    </a:lnTo>
                    <a:lnTo>
                      <a:pt x="1015" y="423"/>
                    </a:lnTo>
                    <a:lnTo>
                      <a:pt x="875" y="337"/>
                    </a:lnTo>
                    <a:lnTo>
                      <a:pt x="727" y="264"/>
                    </a:lnTo>
                    <a:lnTo>
                      <a:pt x="571" y="206"/>
                    </a:lnTo>
                    <a:lnTo>
                      <a:pt x="410" y="164"/>
                    </a:lnTo>
                    <a:lnTo>
                      <a:pt x="241" y="137"/>
                    </a:lnTo>
                    <a:lnTo>
                      <a:pt x="61" y="128"/>
                    </a:lnTo>
                    <a:lnTo>
                      <a:pt x="128" y="64"/>
                    </a:lnTo>
                    <a:lnTo>
                      <a:pt x="128" y="184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" name="Rectangle 68"/>
              <p:cNvSpPr>
                <a:spLocks noChangeArrowheads="1"/>
              </p:cNvSpPr>
              <p:nvPr/>
            </p:nvSpPr>
            <p:spPr bwMode="auto">
              <a:xfrm>
                <a:off x="7307169" y="3023049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2800" b="1" dirty="0">
                    <a:solidFill>
                      <a:srgbClr val="FFFFFF"/>
                    </a:solidFill>
                    <a:latin typeface="華康中圓體" panose="020F0509000000000000" pitchFamily="49" charset="-120"/>
                    <a:ea typeface="華康中圓體" panose="020F0509000000000000" pitchFamily="49" charset="-120"/>
                  </a:rPr>
                  <a:t>減少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21" name="Rectangle 69"/>
              <p:cNvSpPr>
                <a:spLocks noChangeArrowheads="1"/>
              </p:cNvSpPr>
              <p:nvPr/>
            </p:nvSpPr>
            <p:spPr bwMode="auto">
              <a:xfrm>
                <a:off x="7307169" y="3245298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華康中圓體" panose="020F0509000000000000" pitchFamily="49" charset="-120"/>
                    <a:ea typeface="華康中圓體" panose="020F0509000000000000" pitchFamily="49" charset="-120"/>
                    <a:cs typeface="+mn-cs"/>
                  </a:rPr>
                  <a:t>噪音</a:t>
                </a:r>
                <a:endParaRPr kumimoji="0" lang="zh-TW" altLang="zh-TW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22" name="Freeform 70"/>
              <p:cNvSpPr>
                <a:spLocks/>
              </p:cNvSpPr>
              <p:nvPr/>
            </p:nvSpPr>
            <p:spPr bwMode="auto">
              <a:xfrm>
                <a:off x="7231501" y="3576005"/>
                <a:ext cx="676275" cy="677863"/>
              </a:xfrm>
              <a:custGeom>
                <a:avLst/>
                <a:gdLst>
                  <a:gd name="T0" fmla="*/ 1760 w 1760"/>
                  <a:gd name="T1" fmla="*/ 0 h 1760"/>
                  <a:gd name="T2" fmla="*/ 0 w 1760"/>
                  <a:gd name="T3" fmla="*/ 1760 h 1760"/>
                  <a:gd name="T4" fmla="*/ 0 w 1760"/>
                  <a:gd name="T5" fmla="*/ 1760 h 1760"/>
                  <a:gd name="T6" fmla="*/ 0 w 1760"/>
                  <a:gd name="T7" fmla="*/ 1760 h 1760"/>
                  <a:gd name="T8" fmla="*/ 0 w 1760"/>
                  <a:gd name="T9" fmla="*/ 0 h 1760"/>
                  <a:gd name="T10" fmla="*/ 1760 w 1760"/>
                  <a:gd name="T11" fmla="*/ 0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0" h="1760">
                    <a:moveTo>
                      <a:pt x="1760" y="0"/>
                    </a:moveTo>
                    <a:cubicBezTo>
                      <a:pt x="1760" y="972"/>
                      <a:pt x="972" y="1760"/>
                      <a:pt x="0" y="1760"/>
                    </a:cubicBezTo>
                    <a:cubicBezTo>
                      <a:pt x="0" y="1760"/>
                      <a:pt x="0" y="1760"/>
                      <a:pt x="0" y="1760"/>
                    </a:cubicBezTo>
                    <a:lnTo>
                      <a:pt x="0" y="1760"/>
                    </a:lnTo>
                    <a:lnTo>
                      <a:pt x="0" y="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rgbClr val="BDB25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Freeform 71"/>
              <p:cNvSpPr>
                <a:spLocks noEditPoints="1"/>
              </p:cNvSpPr>
              <p:nvPr/>
            </p:nvSpPr>
            <p:spPr bwMode="auto">
              <a:xfrm>
                <a:off x="7206101" y="3550605"/>
                <a:ext cx="727075" cy="728663"/>
              </a:xfrm>
              <a:custGeom>
                <a:avLst/>
                <a:gdLst>
                  <a:gd name="T0" fmla="*/ 1824 w 1889"/>
                  <a:gd name="T1" fmla="*/ 0 h 1889"/>
                  <a:gd name="T2" fmla="*/ 1871 w 1889"/>
                  <a:gd name="T3" fmla="*/ 20 h 1889"/>
                  <a:gd name="T4" fmla="*/ 1888 w 1889"/>
                  <a:gd name="T5" fmla="*/ 68 h 1889"/>
                  <a:gd name="T6" fmla="*/ 1879 w 1889"/>
                  <a:gd name="T7" fmla="*/ 248 h 1889"/>
                  <a:gd name="T8" fmla="*/ 1852 w 1889"/>
                  <a:gd name="T9" fmla="*/ 429 h 1889"/>
                  <a:gd name="T10" fmla="*/ 1807 w 1889"/>
                  <a:gd name="T11" fmla="*/ 603 h 1889"/>
                  <a:gd name="T12" fmla="*/ 1747 w 1889"/>
                  <a:gd name="T13" fmla="*/ 771 h 1889"/>
                  <a:gd name="T14" fmla="*/ 1670 w 1889"/>
                  <a:gd name="T15" fmla="*/ 931 h 1889"/>
                  <a:gd name="T16" fmla="*/ 1578 w 1889"/>
                  <a:gd name="T17" fmla="*/ 1082 h 1889"/>
                  <a:gd name="T18" fmla="*/ 1474 w 1889"/>
                  <a:gd name="T19" fmla="*/ 1223 h 1889"/>
                  <a:gd name="T20" fmla="*/ 1357 w 1889"/>
                  <a:gd name="T21" fmla="*/ 1352 h 1889"/>
                  <a:gd name="T22" fmla="*/ 1227 w 1889"/>
                  <a:gd name="T23" fmla="*/ 1470 h 1889"/>
                  <a:gd name="T24" fmla="*/ 1087 w 1889"/>
                  <a:gd name="T25" fmla="*/ 1575 h 1889"/>
                  <a:gd name="T26" fmla="*/ 937 w 1889"/>
                  <a:gd name="T27" fmla="*/ 1667 h 1889"/>
                  <a:gd name="T28" fmla="*/ 777 w 1889"/>
                  <a:gd name="T29" fmla="*/ 1744 h 1889"/>
                  <a:gd name="T30" fmla="*/ 609 w 1889"/>
                  <a:gd name="T31" fmla="*/ 1806 h 1889"/>
                  <a:gd name="T32" fmla="*/ 435 w 1889"/>
                  <a:gd name="T33" fmla="*/ 1850 h 1889"/>
                  <a:gd name="T34" fmla="*/ 254 w 1889"/>
                  <a:gd name="T35" fmla="*/ 1879 h 1889"/>
                  <a:gd name="T36" fmla="*/ 68 w 1889"/>
                  <a:gd name="T37" fmla="*/ 1888 h 1889"/>
                  <a:gd name="T38" fmla="*/ 20 w 1889"/>
                  <a:gd name="T39" fmla="*/ 1871 h 1889"/>
                  <a:gd name="T40" fmla="*/ 0 w 1889"/>
                  <a:gd name="T41" fmla="*/ 1824 h 1889"/>
                  <a:gd name="T42" fmla="*/ 0 w 1889"/>
                  <a:gd name="T43" fmla="*/ 64 h 1889"/>
                  <a:gd name="T44" fmla="*/ 64 w 1889"/>
                  <a:gd name="T45" fmla="*/ 0 h 1889"/>
                  <a:gd name="T46" fmla="*/ 1824 w 1889"/>
                  <a:gd name="T47" fmla="*/ 0 h 1889"/>
                  <a:gd name="T48" fmla="*/ 64 w 1889"/>
                  <a:gd name="T49" fmla="*/ 128 h 1889"/>
                  <a:gd name="T50" fmla="*/ 128 w 1889"/>
                  <a:gd name="T51" fmla="*/ 64 h 1889"/>
                  <a:gd name="T52" fmla="*/ 128 w 1889"/>
                  <a:gd name="T53" fmla="*/ 1824 h 1889"/>
                  <a:gd name="T54" fmla="*/ 61 w 1889"/>
                  <a:gd name="T55" fmla="*/ 1761 h 1889"/>
                  <a:gd name="T56" fmla="*/ 235 w 1889"/>
                  <a:gd name="T57" fmla="*/ 1752 h 1889"/>
                  <a:gd name="T58" fmla="*/ 404 w 1889"/>
                  <a:gd name="T59" fmla="*/ 1726 h 1889"/>
                  <a:gd name="T60" fmla="*/ 566 w 1889"/>
                  <a:gd name="T61" fmla="*/ 1685 h 1889"/>
                  <a:gd name="T62" fmla="*/ 722 w 1889"/>
                  <a:gd name="T63" fmla="*/ 1629 h 1889"/>
                  <a:gd name="T64" fmla="*/ 870 w 1889"/>
                  <a:gd name="T65" fmla="*/ 1558 h 1889"/>
                  <a:gd name="T66" fmla="*/ 1010 w 1889"/>
                  <a:gd name="T67" fmla="*/ 1472 h 1889"/>
                  <a:gd name="T68" fmla="*/ 1142 w 1889"/>
                  <a:gd name="T69" fmla="*/ 1375 h 1889"/>
                  <a:gd name="T70" fmla="*/ 1262 w 1889"/>
                  <a:gd name="T71" fmla="*/ 1267 h 1889"/>
                  <a:gd name="T72" fmla="*/ 1371 w 1889"/>
                  <a:gd name="T73" fmla="*/ 1146 h 1889"/>
                  <a:gd name="T74" fmla="*/ 1469 w 1889"/>
                  <a:gd name="T75" fmla="*/ 1015 h 1889"/>
                  <a:gd name="T76" fmla="*/ 1555 w 1889"/>
                  <a:gd name="T77" fmla="*/ 876 h 1889"/>
                  <a:gd name="T78" fmla="*/ 1626 w 1889"/>
                  <a:gd name="T79" fmla="*/ 728 h 1889"/>
                  <a:gd name="T80" fmla="*/ 1683 w 1889"/>
                  <a:gd name="T81" fmla="*/ 572 h 1889"/>
                  <a:gd name="T82" fmla="*/ 1725 w 1889"/>
                  <a:gd name="T83" fmla="*/ 410 h 1889"/>
                  <a:gd name="T84" fmla="*/ 1752 w 1889"/>
                  <a:gd name="T85" fmla="*/ 241 h 1889"/>
                  <a:gd name="T86" fmla="*/ 1761 w 1889"/>
                  <a:gd name="T87" fmla="*/ 61 h 1889"/>
                  <a:gd name="T88" fmla="*/ 1824 w 1889"/>
                  <a:gd name="T89" fmla="*/ 128 h 1889"/>
                  <a:gd name="T90" fmla="*/ 64 w 1889"/>
                  <a:gd name="T91" fmla="*/ 128 h 1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89" h="1889">
                    <a:moveTo>
                      <a:pt x="1824" y="0"/>
                    </a:moveTo>
                    <a:cubicBezTo>
                      <a:pt x="1842" y="0"/>
                      <a:pt x="1859" y="8"/>
                      <a:pt x="1871" y="20"/>
                    </a:cubicBezTo>
                    <a:cubicBezTo>
                      <a:pt x="1883" y="33"/>
                      <a:pt x="1889" y="50"/>
                      <a:pt x="1888" y="68"/>
                    </a:cubicBezTo>
                    <a:lnTo>
                      <a:pt x="1879" y="248"/>
                    </a:lnTo>
                    <a:lnTo>
                      <a:pt x="1852" y="429"/>
                    </a:lnTo>
                    <a:lnTo>
                      <a:pt x="1807" y="603"/>
                    </a:lnTo>
                    <a:lnTo>
                      <a:pt x="1747" y="771"/>
                    </a:lnTo>
                    <a:lnTo>
                      <a:pt x="1670" y="931"/>
                    </a:lnTo>
                    <a:lnTo>
                      <a:pt x="1578" y="1082"/>
                    </a:lnTo>
                    <a:lnTo>
                      <a:pt x="1474" y="1223"/>
                    </a:lnTo>
                    <a:lnTo>
                      <a:pt x="1357" y="1352"/>
                    </a:lnTo>
                    <a:lnTo>
                      <a:pt x="1227" y="1470"/>
                    </a:lnTo>
                    <a:lnTo>
                      <a:pt x="1087" y="1575"/>
                    </a:lnTo>
                    <a:lnTo>
                      <a:pt x="937" y="1667"/>
                    </a:lnTo>
                    <a:lnTo>
                      <a:pt x="777" y="1744"/>
                    </a:lnTo>
                    <a:lnTo>
                      <a:pt x="609" y="1806"/>
                    </a:lnTo>
                    <a:lnTo>
                      <a:pt x="435" y="1850"/>
                    </a:lnTo>
                    <a:lnTo>
                      <a:pt x="254" y="1879"/>
                    </a:lnTo>
                    <a:lnTo>
                      <a:pt x="68" y="1888"/>
                    </a:lnTo>
                    <a:cubicBezTo>
                      <a:pt x="50" y="1889"/>
                      <a:pt x="33" y="1883"/>
                      <a:pt x="20" y="1871"/>
                    </a:cubicBezTo>
                    <a:cubicBezTo>
                      <a:pt x="8" y="1859"/>
                      <a:pt x="0" y="1842"/>
                      <a:pt x="0" y="1824"/>
                    </a:cubicBezTo>
                    <a:lnTo>
                      <a:pt x="0" y="64"/>
                    </a:lnTo>
                    <a:cubicBezTo>
                      <a:pt x="0" y="29"/>
                      <a:pt x="29" y="0"/>
                      <a:pt x="64" y="0"/>
                    </a:cubicBezTo>
                    <a:lnTo>
                      <a:pt x="1824" y="0"/>
                    </a:lnTo>
                    <a:close/>
                    <a:moveTo>
                      <a:pt x="64" y="128"/>
                    </a:moveTo>
                    <a:lnTo>
                      <a:pt x="128" y="64"/>
                    </a:lnTo>
                    <a:lnTo>
                      <a:pt x="128" y="1824"/>
                    </a:lnTo>
                    <a:lnTo>
                      <a:pt x="61" y="1761"/>
                    </a:lnTo>
                    <a:lnTo>
                      <a:pt x="235" y="1752"/>
                    </a:lnTo>
                    <a:lnTo>
                      <a:pt x="404" y="1726"/>
                    </a:lnTo>
                    <a:lnTo>
                      <a:pt x="566" y="1685"/>
                    </a:lnTo>
                    <a:lnTo>
                      <a:pt x="722" y="1629"/>
                    </a:lnTo>
                    <a:lnTo>
                      <a:pt x="870" y="1558"/>
                    </a:lnTo>
                    <a:lnTo>
                      <a:pt x="1010" y="1472"/>
                    </a:lnTo>
                    <a:lnTo>
                      <a:pt x="1142" y="1375"/>
                    </a:lnTo>
                    <a:lnTo>
                      <a:pt x="1262" y="1267"/>
                    </a:lnTo>
                    <a:lnTo>
                      <a:pt x="1371" y="1146"/>
                    </a:lnTo>
                    <a:lnTo>
                      <a:pt x="1469" y="1015"/>
                    </a:lnTo>
                    <a:lnTo>
                      <a:pt x="1555" y="876"/>
                    </a:lnTo>
                    <a:lnTo>
                      <a:pt x="1626" y="728"/>
                    </a:lnTo>
                    <a:lnTo>
                      <a:pt x="1683" y="572"/>
                    </a:lnTo>
                    <a:lnTo>
                      <a:pt x="1725" y="410"/>
                    </a:lnTo>
                    <a:lnTo>
                      <a:pt x="1752" y="241"/>
                    </a:lnTo>
                    <a:lnTo>
                      <a:pt x="1761" y="61"/>
                    </a:lnTo>
                    <a:lnTo>
                      <a:pt x="1824" y="128"/>
                    </a:lnTo>
                    <a:lnTo>
                      <a:pt x="64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4" name="Rectangle 72"/>
              <p:cNvSpPr>
                <a:spLocks noChangeArrowheads="1"/>
              </p:cNvSpPr>
              <p:nvPr/>
            </p:nvSpPr>
            <p:spPr bwMode="auto">
              <a:xfrm>
                <a:off x="7307169" y="3628802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華康中圓體" panose="020F0509000000000000" pitchFamily="49" charset="-120"/>
                    <a:ea typeface="華康中圓體" panose="020F0509000000000000" pitchFamily="49" charset="-120"/>
                    <a:cs typeface="+mn-cs"/>
                  </a:rPr>
                  <a:t>海洋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25" name="Rectangle 73"/>
              <p:cNvSpPr>
                <a:spLocks noChangeArrowheads="1"/>
              </p:cNvSpPr>
              <p:nvPr/>
            </p:nvSpPr>
            <p:spPr bwMode="auto">
              <a:xfrm>
                <a:off x="7307169" y="3851052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zh-TW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華康中圓體" panose="020F0509000000000000" pitchFamily="49" charset="-120"/>
                    <a:ea typeface="華康中圓體" panose="020F0509000000000000" pitchFamily="49" charset="-120"/>
                    <a:cs typeface="+mn-cs"/>
                  </a:rPr>
                  <a:t>保</a:t>
                </a:r>
                <a:r>
                  <a:rPr kumimoji="0" lang="zh-TW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華康中圓體" panose="020F0509000000000000" pitchFamily="49" charset="-120"/>
                    <a:ea typeface="華康中圓體" panose="020F0509000000000000" pitchFamily="49" charset="-120"/>
                    <a:cs typeface="+mn-cs"/>
                  </a:rPr>
                  <a:t>護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26" name="Freeform 74"/>
              <p:cNvSpPr>
                <a:spLocks/>
              </p:cNvSpPr>
              <p:nvPr/>
            </p:nvSpPr>
            <p:spPr bwMode="auto">
              <a:xfrm>
                <a:off x="6521888" y="3576005"/>
                <a:ext cx="677863" cy="677863"/>
              </a:xfrm>
              <a:custGeom>
                <a:avLst/>
                <a:gdLst>
                  <a:gd name="T0" fmla="*/ 1760 w 1760"/>
                  <a:gd name="T1" fmla="*/ 1760 h 1760"/>
                  <a:gd name="T2" fmla="*/ 0 w 1760"/>
                  <a:gd name="T3" fmla="*/ 0 h 1760"/>
                  <a:gd name="T4" fmla="*/ 0 w 1760"/>
                  <a:gd name="T5" fmla="*/ 0 h 1760"/>
                  <a:gd name="T6" fmla="*/ 0 w 1760"/>
                  <a:gd name="T7" fmla="*/ 0 h 1760"/>
                  <a:gd name="T8" fmla="*/ 1760 w 1760"/>
                  <a:gd name="T9" fmla="*/ 0 h 1760"/>
                  <a:gd name="T10" fmla="*/ 1760 w 1760"/>
                  <a:gd name="T11" fmla="*/ 1760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0" h="1760">
                    <a:moveTo>
                      <a:pt x="1760" y="1760"/>
                    </a:moveTo>
                    <a:cubicBezTo>
                      <a:pt x="788" y="1760"/>
                      <a:pt x="0" y="97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1760" y="0"/>
                    </a:lnTo>
                    <a:lnTo>
                      <a:pt x="1760" y="176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7" name="Freeform 75"/>
              <p:cNvSpPr>
                <a:spLocks noEditPoints="1"/>
              </p:cNvSpPr>
              <p:nvPr/>
            </p:nvSpPr>
            <p:spPr bwMode="auto">
              <a:xfrm>
                <a:off x="6498076" y="3550605"/>
                <a:ext cx="727075" cy="728663"/>
              </a:xfrm>
              <a:custGeom>
                <a:avLst/>
                <a:gdLst>
                  <a:gd name="T0" fmla="*/ 1888 w 1888"/>
                  <a:gd name="T1" fmla="*/ 1824 h 1889"/>
                  <a:gd name="T2" fmla="*/ 1869 w 1888"/>
                  <a:gd name="T3" fmla="*/ 1871 h 1889"/>
                  <a:gd name="T4" fmla="*/ 1821 w 1888"/>
                  <a:gd name="T5" fmla="*/ 1888 h 1889"/>
                  <a:gd name="T6" fmla="*/ 1641 w 1888"/>
                  <a:gd name="T7" fmla="*/ 1879 h 1889"/>
                  <a:gd name="T8" fmla="*/ 1460 w 1888"/>
                  <a:gd name="T9" fmla="*/ 1852 h 1889"/>
                  <a:gd name="T10" fmla="*/ 1286 w 1888"/>
                  <a:gd name="T11" fmla="*/ 1807 h 1889"/>
                  <a:gd name="T12" fmla="*/ 1118 w 1888"/>
                  <a:gd name="T13" fmla="*/ 1747 h 1889"/>
                  <a:gd name="T14" fmla="*/ 958 w 1888"/>
                  <a:gd name="T15" fmla="*/ 1670 h 1889"/>
                  <a:gd name="T16" fmla="*/ 807 w 1888"/>
                  <a:gd name="T17" fmla="*/ 1578 h 1889"/>
                  <a:gd name="T18" fmla="*/ 666 w 1888"/>
                  <a:gd name="T19" fmla="*/ 1474 h 1889"/>
                  <a:gd name="T20" fmla="*/ 537 w 1888"/>
                  <a:gd name="T21" fmla="*/ 1357 h 1889"/>
                  <a:gd name="T22" fmla="*/ 419 w 1888"/>
                  <a:gd name="T23" fmla="*/ 1228 h 1889"/>
                  <a:gd name="T24" fmla="*/ 314 w 1888"/>
                  <a:gd name="T25" fmla="*/ 1087 h 1889"/>
                  <a:gd name="T26" fmla="*/ 222 w 1888"/>
                  <a:gd name="T27" fmla="*/ 937 h 1889"/>
                  <a:gd name="T28" fmla="*/ 145 w 1888"/>
                  <a:gd name="T29" fmla="*/ 777 h 1889"/>
                  <a:gd name="T30" fmla="*/ 83 w 1888"/>
                  <a:gd name="T31" fmla="*/ 609 h 1889"/>
                  <a:gd name="T32" fmla="*/ 38 w 1888"/>
                  <a:gd name="T33" fmla="*/ 435 h 1889"/>
                  <a:gd name="T34" fmla="*/ 10 w 1888"/>
                  <a:gd name="T35" fmla="*/ 254 h 1889"/>
                  <a:gd name="T36" fmla="*/ 1 w 1888"/>
                  <a:gd name="T37" fmla="*/ 68 h 1889"/>
                  <a:gd name="T38" fmla="*/ 18 w 1888"/>
                  <a:gd name="T39" fmla="*/ 20 h 1889"/>
                  <a:gd name="T40" fmla="*/ 64 w 1888"/>
                  <a:gd name="T41" fmla="*/ 0 h 1889"/>
                  <a:gd name="T42" fmla="*/ 1824 w 1888"/>
                  <a:gd name="T43" fmla="*/ 0 h 1889"/>
                  <a:gd name="T44" fmla="*/ 1888 w 1888"/>
                  <a:gd name="T45" fmla="*/ 64 h 1889"/>
                  <a:gd name="T46" fmla="*/ 1888 w 1888"/>
                  <a:gd name="T47" fmla="*/ 1824 h 1889"/>
                  <a:gd name="T48" fmla="*/ 1760 w 1888"/>
                  <a:gd name="T49" fmla="*/ 64 h 1889"/>
                  <a:gd name="T50" fmla="*/ 1824 w 1888"/>
                  <a:gd name="T51" fmla="*/ 128 h 1889"/>
                  <a:gd name="T52" fmla="*/ 64 w 1888"/>
                  <a:gd name="T53" fmla="*/ 128 h 1889"/>
                  <a:gd name="T54" fmla="*/ 128 w 1888"/>
                  <a:gd name="T55" fmla="*/ 61 h 1889"/>
                  <a:gd name="T56" fmla="*/ 137 w 1888"/>
                  <a:gd name="T57" fmla="*/ 235 h 1889"/>
                  <a:gd name="T58" fmla="*/ 162 w 1888"/>
                  <a:gd name="T59" fmla="*/ 404 h 1889"/>
                  <a:gd name="T60" fmla="*/ 204 w 1888"/>
                  <a:gd name="T61" fmla="*/ 566 h 1889"/>
                  <a:gd name="T62" fmla="*/ 260 w 1888"/>
                  <a:gd name="T63" fmla="*/ 722 h 1889"/>
                  <a:gd name="T64" fmla="*/ 331 w 1888"/>
                  <a:gd name="T65" fmla="*/ 870 h 1889"/>
                  <a:gd name="T66" fmla="*/ 417 w 1888"/>
                  <a:gd name="T67" fmla="*/ 1010 h 1889"/>
                  <a:gd name="T68" fmla="*/ 514 w 1888"/>
                  <a:gd name="T69" fmla="*/ 1141 h 1889"/>
                  <a:gd name="T70" fmla="*/ 624 w 1888"/>
                  <a:gd name="T71" fmla="*/ 1262 h 1889"/>
                  <a:gd name="T72" fmla="*/ 743 w 1888"/>
                  <a:gd name="T73" fmla="*/ 1371 h 1889"/>
                  <a:gd name="T74" fmla="*/ 874 w 1888"/>
                  <a:gd name="T75" fmla="*/ 1469 h 1889"/>
                  <a:gd name="T76" fmla="*/ 1013 w 1888"/>
                  <a:gd name="T77" fmla="*/ 1555 h 1889"/>
                  <a:gd name="T78" fmla="*/ 1161 w 1888"/>
                  <a:gd name="T79" fmla="*/ 1626 h 1889"/>
                  <a:gd name="T80" fmla="*/ 1317 w 1888"/>
                  <a:gd name="T81" fmla="*/ 1683 h 1889"/>
                  <a:gd name="T82" fmla="*/ 1479 w 1888"/>
                  <a:gd name="T83" fmla="*/ 1725 h 1889"/>
                  <a:gd name="T84" fmla="*/ 1648 w 1888"/>
                  <a:gd name="T85" fmla="*/ 1752 h 1889"/>
                  <a:gd name="T86" fmla="*/ 1828 w 1888"/>
                  <a:gd name="T87" fmla="*/ 1761 h 1889"/>
                  <a:gd name="T88" fmla="*/ 1760 w 1888"/>
                  <a:gd name="T89" fmla="*/ 1824 h 1889"/>
                  <a:gd name="T90" fmla="*/ 1760 w 1888"/>
                  <a:gd name="T91" fmla="*/ 64 h 1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88" h="1889">
                    <a:moveTo>
                      <a:pt x="1888" y="1824"/>
                    </a:moveTo>
                    <a:cubicBezTo>
                      <a:pt x="1888" y="1842"/>
                      <a:pt x="1881" y="1859"/>
                      <a:pt x="1869" y="1871"/>
                    </a:cubicBezTo>
                    <a:cubicBezTo>
                      <a:pt x="1856" y="1883"/>
                      <a:pt x="1839" y="1889"/>
                      <a:pt x="1821" y="1888"/>
                    </a:cubicBezTo>
                    <a:lnTo>
                      <a:pt x="1641" y="1879"/>
                    </a:lnTo>
                    <a:lnTo>
                      <a:pt x="1460" y="1852"/>
                    </a:lnTo>
                    <a:lnTo>
                      <a:pt x="1286" y="1807"/>
                    </a:lnTo>
                    <a:lnTo>
                      <a:pt x="1118" y="1747"/>
                    </a:lnTo>
                    <a:lnTo>
                      <a:pt x="958" y="1670"/>
                    </a:lnTo>
                    <a:lnTo>
                      <a:pt x="807" y="1578"/>
                    </a:lnTo>
                    <a:lnTo>
                      <a:pt x="666" y="1474"/>
                    </a:lnTo>
                    <a:lnTo>
                      <a:pt x="537" y="1357"/>
                    </a:lnTo>
                    <a:lnTo>
                      <a:pt x="419" y="1228"/>
                    </a:lnTo>
                    <a:lnTo>
                      <a:pt x="314" y="1087"/>
                    </a:lnTo>
                    <a:lnTo>
                      <a:pt x="222" y="937"/>
                    </a:lnTo>
                    <a:lnTo>
                      <a:pt x="145" y="777"/>
                    </a:lnTo>
                    <a:lnTo>
                      <a:pt x="83" y="609"/>
                    </a:lnTo>
                    <a:lnTo>
                      <a:pt x="38" y="435"/>
                    </a:lnTo>
                    <a:lnTo>
                      <a:pt x="10" y="254"/>
                    </a:lnTo>
                    <a:lnTo>
                      <a:pt x="1" y="68"/>
                    </a:lnTo>
                    <a:cubicBezTo>
                      <a:pt x="0" y="50"/>
                      <a:pt x="6" y="33"/>
                      <a:pt x="18" y="20"/>
                    </a:cubicBezTo>
                    <a:cubicBezTo>
                      <a:pt x="30" y="8"/>
                      <a:pt x="47" y="0"/>
                      <a:pt x="64" y="0"/>
                    </a:cubicBezTo>
                    <a:lnTo>
                      <a:pt x="1824" y="0"/>
                    </a:lnTo>
                    <a:cubicBezTo>
                      <a:pt x="1860" y="0"/>
                      <a:pt x="1888" y="29"/>
                      <a:pt x="1888" y="64"/>
                    </a:cubicBezTo>
                    <a:lnTo>
                      <a:pt x="1888" y="1824"/>
                    </a:lnTo>
                    <a:close/>
                    <a:moveTo>
                      <a:pt x="1760" y="64"/>
                    </a:moveTo>
                    <a:lnTo>
                      <a:pt x="1824" y="128"/>
                    </a:lnTo>
                    <a:lnTo>
                      <a:pt x="64" y="128"/>
                    </a:lnTo>
                    <a:lnTo>
                      <a:pt x="128" y="61"/>
                    </a:lnTo>
                    <a:lnTo>
                      <a:pt x="137" y="235"/>
                    </a:lnTo>
                    <a:lnTo>
                      <a:pt x="162" y="404"/>
                    </a:lnTo>
                    <a:lnTo>
                      <a:pt x="204" y="566"/>
                    </a:lnTo>
                    <a:lnTo>
                      <a:pt x="260" y="722"/>
                    </a:lnTo>
                    <a:lnTo>
                      <a:pt x="331" y="870"/>
                    </a:lnTo>
                    <a:lnTo>
                      <a:pt x="417" y="1010"/>
                    </a:lnTo>
                    <a:lnTo>
                      <a:pt x="514" y="1141"/>
                    </a:lnTo>
                    <a:lnTo>
                      <a:pt x="624" y="1262"/>
                    </a:lnTo>
                    <a:lnTo>
                      <a:pt x="743" y="1371"/>
                    </a:lnTo>
                    <a:lnTo>
                      <a:pt x="874" y="1469"/>
                    </a:lnTo>
                    <a:lnTo>
                      <a:pt x="1013" y="1555"/>
                    </a:lnTo>
                    <a:lnTo>
                      <a:pt x="1161" y="1626"/>
                    </a:lnTo>
                    <a:lnTo>
                      <a:pt x="1317" y="1683"/>
                    </a:lnTo>
                    <a:lnTo>
                      <a:pt x="1479" y="1725"/>
                    </a:lnTo>
                    <a:lnTo>
                      <a:pt x="1648" y="1752"/>
                    </a:lnTo>
                    <a:lnTo>
                      <a:pt x="1828" y="1761"/>
                    </a:lnTo>
                    <a:lnTo>
                      <a:pt x="1760" y="1824"/>
                    </a:lnTo>
                    <a:lnTo>
                      <a:pt x="1760" y="64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5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8" name="Rectangle 76"/>
              <p:cNvSpPr>
                <a:spLocks noChangeArrowheads="1"/>
              </p:cNvSpPr>
              <p:nvPr/>
            </p:nvSpPr>
            <p:spPr bwMode="auto">
              <a:xfrm>
                <a:off x="6759482" y="3628802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2800" b="1" noProof="0" dirty="0">
                    <a:solidFill>
                      <a:srgbClr val="FFFFFF"/>
                    </a:solidFill>
                    <a:latin typeface="華康中圓體" panose="020F0509000000000000" pitchFamily="49" charset="-120"/>
                    <a:ea typeface="華康中圓體" panose="020F0509000000000000" pitchFamily="49" charset="-120"/>
                  </a:rPr>
                  <a:t>空氣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  <p:sp>
            <p:nvSpPr>
              <p:cNvPr id="29" name="Rectangle 77"/>
              <p:cNvSpPr>
                <a:spLocks noChangeArrowheads="1"/>
              </p:cNvSpPr>
              <p:nvPr/>
            </p:nvSpPr>
            <p:spPr bwMode="auto">
              <a:xfrm>
                <a:off x="6759482" y="3851052"/>
                <a:ext cx="381284" cy="23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2800" b="1" noProof="0" dirty="0">
                    <a:solidFill>
                      <a:srgbClr val="FFFFFF"/>
                    </a:solidFill>
                    <a:latin typeface="華康中圓體" panose="020F0509000000000000" pitchFamily="49" charset="-120"/>
                    <a:ea typeface="華康中圓體" panose="020F0509000000000000" pitchFamily="49" charset="-120"/>
                  </a:rPr>
                  <a:t>減汙</a:t>
                </a:r>
                <a:endParaRPr kumimoji="0" lang="zh-TW" altLang="zh-TW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華康中圓體" panose="020F0509000000000000" pitchFamily="49" charset="-120"/>
                  <a:ea typeface="華康中圓體" panose="020F0509000000000000" pitchFamily="49" charset="-120"/>
                  <a:cs typeface="+mn-cs"/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79649" y="6320532"/>
              <a:ext cx="4680000" cy="360000"/>
            </a:xfrm>
            <a:prstGeom prst="rect">
              <a:avLst/>
            </a:prstGeom>
            <a:solidFill>
              <a:sysClr val="windowText" lastClr="000000">
                <a:alpha val="50000"/>
              </a:sysClr>
            </a:solidFill>
            <a:ln w="6350">
              <a:noFill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defTabSz="914400">
                <a:defRPr/>
              </a:pPr>
              <a:r>
                <a:rPr lang="zh-TW" altLang="en-US" sz="2000" kern="100" dirty="0">
                  <a:solidFill>
                    <a:srgbClr val="FFFFFF"/>
                  </a:solidFill>
                  <a:latin typeface="Arial" panose="020B0604020202020204" pitchFamily="34" charset="0"/>
                  <a:ea typeface="華康中圓體"/>
                  <a:cs typeface="Arial" panose="020B0604020202020204" pitchFamily="34" charset="0"/>
                </a:rPr>
                <a:t>噴灑水設施</a:t>
              </a:r>
              <a:endParaRPr lang="en-US" altLang="zh-TW" sz="2000" kern="100" dirty="0">
                <a:solidFill>
                  <a:srgbClr val="FFFFFF"/>
                </a:solidFill>
                <a:latin typeface="Arial" panose="020B0604020202020204" pitchFamily="34" charset="0"/>
                <a:ea typeface="華康中圓體"/>
                <a:cs typeface="Arial" panose="020B0604020202020204" pitchFamily="34" charset="0"/>
              </a:endParaRPr>
            </a:p>
          </p:txBody>
        </p:sp>
      </p:grpSp>
      <p:sp>
        <p:nvSpPr>
          <p:cNvPr id="32" name="文字方塊 16"/>
          <p:cNvSpPr txBox="1">
            <a:spLocks noChangeArrowheads="1"/>
          </p:cNvSpPr>
          <p:nvPr/>
        </p:nvSpPr>
        <p:spPr bwMode="auto">
          <a:xfrm>
            <a:off x="-12252" y="6570299"/>
            <a:ext cx="9905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cs typeface="Arial" pitchFamily="34" charset="0"/>
              </a:rPr>
              <a:t>27</a:t>
            </a:r>
            <a:endParaRPr lang="zh-TW" altLang="en-US" sz="1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9906000" cy="685691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9052" y="0"/>
            <a:ext cx="9925051" cy="684738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직사각형 10"/>
          <p:cNvSpPr>
            <a:spLocks noChangeArrowheads="1"/>
          </p:cNvSpPr>
          <p:nvPr/>
        </p:nvSpPr>
        <p:spPr bwMode="auto">
          <a:xfrm>
            <a:off x="3738563" y="1262972"/>
            <a:ext cx="2428875" cy="3270250"/>
          </a:xfrm>
          <a:prstGeom prst="rect">
            <a:avLst/>
          </a:prstGeom>
          <a:blipFill dpi="0" rotWithShape="1">
            <a:blip r:embed="rId4">
              <a:alphaModFix amt="70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latinLnBrk="1"/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424452" y="5486400"/>
            <a:ext cx="4284000" cy="613142"/>
            <a:chOff x="3578773" y="5696070"/>
            <a:chExt cx="3375230" cy="54868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538" y="5696070"/>
              <a:ext cx="2871465" cy="548688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78773" y="5696070"/>
              <a:ext cx="625809" cy="378673"/>
            </a:xfrm>
            <a:prstGeom prst="rect">
              <a:avLst/>
            </a:prstGeom>
          </p:spPr>
        </p:pic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037" y="-9525"/>
            <a:ext cx="3018014" cy="2362200"/>
          </a:xfrm>
          <a:prstGeom prst="rect">
            <a:avLst/>
          </a:prstGeom>
        </p:spPr>
      </p:pic>
      <p:sp>
        <p:nvSpPr>
          <p:cNvPr id="26" name="文字方塊 1"/>
          <p:cNvSpPr txBox="1">
            <a:spLocks noChangeArrowheads="1"/>
          </p:cNvSpPr>
          <p:nvPr/>
        </p:nvSpPr>
        <p:spPr bwMode="auto">
          <a:xfrm>
            <a:off x="2514600" y="2488472"/>
            <a:ext cx="48768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kumimoji="0" lang="zh-TW" altLang="en-US" sz="8000" b="1" dirty="0">
                <a:ln>
                  <a:solidFill>
                    <a:schemeClr val="bg1"/>
                  </a:solidFill>
                </a:ln>
                <a:solidFill>
                  <a:srgbClr val="993366"/>
                </a:solidFill>
                <a:latin typeface="華康隸書體W5(P)" panose="03000500000000000000" pitchFamily="66" charset="-120"/>
                <a:ea typeface="華康隸書體W5(P)" panose="03000500000000000000" pitchFamily="66" charset="-120"/>
              </a:rPr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36175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標題 3"/>
          <p:cNvSpPr>
            <a:spLocks noGrp="1"/>
          </p:cNvSpPr>
          <p:nvPr>
            <p:ph type="title"/>
          </p:nvPr>
        </p:nvSpPr>
        <p:spPr>
          <a:xfrm>
            <a:off x="860792" y="-2707"/>
            <a:ext cx="8543925" cy="748245"/>
          </a:xfrm>
        </p:spPr>
        <p:txBody>
          <a:bodyPr/>
          <a:lstStyle/>
          <a:p>
            <a:pPr algn="ctr"/>
            <a:r>
              <a:rPr lang="zh-TW" altLang="en-US" dirty="0"/>
              <a:t>目      錄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4646DE7-580A-4545-9D0F-0CB4D08E528F}"/>
              </a:ext>
            </a:extLst>
          </p:cNvPr>
          <p:cNvSpPr/>
          <p:nvPr/>
        </p:nvSpPr>
        <p:spPr>
          <a:xfrm>
            <a:off x="8039" y="745538"/>
            <a:ext cx="9885707" cy="5821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一、工程概要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二、施工整體流程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三、離岸</a:t>
            </a:r>
            <a:r>
              <a:rPr lang="en-US" altLang="zh-TW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淺</a:t>
            </a:r>
            <a:r>
              <a:rPr lang="en-US" altLang="zh-TW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堤工程平面圖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四、運輸動線圖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五、工區設施架設位置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六、離岸</a:t>
            </a:r>
            <a:r>
              <a:rPr lang="en-US" altLang="zh-TW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淺</a:t>
            </a:r>
            <a:r>
              <a:rPr lang="en-US" altLang="zh-TW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堤工程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8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七、環境保護減輕對策</a:t>
            </a:r>
            <a:endParaRPr lang="en-US" altLang="zh-TW" sz="4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40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  </a:t>
            </a:r>
          </a:p>
        </p:txBody>
      </p:sp>
      <p:sp>
        <p:nvSpPr>
          <p:cNvPr id="6" name="文字方塊 16">
            <a:extLst>
              <a:ext uri="{FF2B5EF4-FFF2-40B4-BE49-F238E27FC236}">
                <a16:creationId xmlns:a16="http://schemas.microsoft.com/office/drawing/2014/main" id="{425D0FBE-0A2F-4226-863F-CA8E07ED5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52" y="6570299"/>
            <a:ext cx="9905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cs typeface="Arial" pitchFamily="34" charset="0"/>
              </a:rPr>
              <a:t>1</a:t>
            </a:r>
            <a:endParaRPr lang="zh-TW" altLang="en-US" sz="1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98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標題 3"/>
          <p:cNvSpPr>
            <a:spLocks noGrp="1"/>
          </p:cNvSpPr>
          <p:nvPr>
            <p:ph type="title"/>
          </p:nvPr>
        </p:nvSpPr>
        <p:spPr>
          <a:xfrm>
            <a:off x="860792" y="-2707"/>
            <a:ext cx="8543925" cy="748245"/>
          </a:xfrm>
        </p:spPr>
        <p:txBody>
          <a:bodyPr/>
          <a:lstStyle/>
          <a:p>
            <a:r>
              <a:rPr lang="zh-TW" altLang="en-US" dirty="0"/>
              <a:t>一、工程概要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4646DE7-580A-4545-9D0F-0CB4D08E528F}"/>
              </a:ext>
            </a:extLst>
          </p:cNvPr>
          <p:cNvSpPr/>
          <p:nvPr/>
        </p:nvSpPr>
        <p:spPr>
          <a:xfrm>
            <a:off x="72000" y="745538"/>
            <a:ext cx="9821747" cy="5824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zh-TW" sz="28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一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工程名稱：津沙海堤海岸調適改善工程</a:t>
            </a:r>
            <a:endParaRPr lang="en-US" altLang="zh-TW" sz="36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二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主辦機關：連江縣政府</a:t>
            </a: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三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設計監造單位：尚鼎工程顧問有限公司</a:t>
            </a: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四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施工廠商：東丕營造股份有限公司</a:t>
            </a: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五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工程地點：連江縣津沙海堤</a:t>
            </a: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六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契約金額：新台幣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104,800,000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元</a:t>
            </a:r>
          </a:p>
          <a:p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(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七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)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工程期限：實際開工日期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111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年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2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月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17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日</a:t>
            </a:r>
            <a:endParaRPr lang="en-US" altLang="zh-TW" sz="3600" dirty="0">
              <a:solidFill>
                <a:srgbClr val="0000FF"/>
              </a:solidFill>
              <a:latin typeface="華康中圓體外字集" panose="020F0509000000000000" pitchFamily="49" charset="-120"/>
              <a:ea typeface="華康中圓體外字集" panose="020F0509000000000000" pitchFamily="49" charset="-120"/>
            </a:endParaRPr>
          </a:p>
          <a:p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          </a:t>
            </a:r>
            <a:r>
              <a:rPr lang="zh-TW" altLang="en-US" sz="3600" dirty="0" smtClean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 預定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竣工日期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112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年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12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月</a:t>
            </a:r>
            <a:r>
              <a:rPr lang="en-US" altLang="zh-TW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31</a:t>
            </a:r>
            <a:r>
              <a:rPr lang="zh-TW" altLang="en-US" sz="3600" dirty="0">
                <a:solidFill>
                  <a:srgbClr val="0000FF"/>
                </a:solidFill>
                <a:latin typeface="華康中圓體外字集" panose="020F0509000000000000" pitchFamily="49" charset="-120"/>
                <a:ea typeface="華康中圓體外字集" panose="020F0509000000000000" pitchFamily="49" charset="-120"/>
              </a:rPr>
              <a:t>日</a:t>
            </a:r>
          </a:p>
        </p:txBody>
      </p:sp>
      <p:sp>
        <p:nvSpPr>
          <p:cNvPr id="6" name="文字方塊 16">
            <a:extLst>
              <a:ext uri="{FF2B5EF4-FFF2-40B4-BE49-F238E27FC236}">
                <a16:creationId xmlns:a16="http://schemas.microsoft.com/office/drawing/2014/main" id="{FD8B48DB-0FFF-4293-A022-23901449A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252" y="6570299"/>
            <a:ext cx="9905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1400" dirty="0">
                <a:cs typeface="Arial" pitchFamily="34" charset="0"/>
              </a:rPr>
              <a:t>2</a:t>
            </a:r>
            <a:endParaRPr lang="zh-TW" altLang="en-US" sz="1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2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二、施工整體流程</a:t>
            </a:r>
          </a:p>
        </p:txBody>
      </p:sp>
      <p:pic>
        <p:nvPicPr>
          <p:cNvPr id="31" name="圖片 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1" y="745538"/>
            <a:ext cx="5264419" cy="6026737"/>
          </a:xfrm>
          <a:prstGeom prst="rect">
            <a:avLst/>
          </a:prstGeom>
        </p:spPr>
      </p:pic>
      <p:pic>
        <p:nvPicPr>
          <p:cNvPr id="1026" name="Picture 2" descr="討論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745538"/>
            <a:ext cx="4135938" cy="270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圓角矩形 21"/>
          <p:cNvSpPr/>
          <p:nvPr/>
        </p:nvSpPr>
        <p:spPr>
          <a:xfrm>
            <a:off x="8286750" y="3004530"/>
            <a:ext cx="1449888" cy="4435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平台船</a:t>
            </a:r>
          </a:p>
        </p:txBody>
      </p:sp>
      <p:pic>
        <p:nvPicPr>
          <p:cNvPr id="40" name="圖片 3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17" y="3576637"/>
            <a:ext cx="4134021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圓角矩形 40"/>
          <p:cNvSpPr/>
          <p:nvPr/>
        </p:nvSpPr>
        <p:spPr>
          <a:xfrm>
            <a:off x="8286750" y="6200167"/>
            <a:ext cx="1449888" cy="4435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地工織物</a:t>
            </a:r>
          </a:p>
        </p:txBody>
      </p:sp>
    </p:spTree>
    <p:extLst>
      <p:ext uri="{BB962C8B-B14F-4D97-AF65-F5344CB8AC3E}">
        <p14:creationId xmlns:p14="http://schemas.microsoft.com/office/powerpoint/2010/main" val="739194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三、離岸</a:t>
            </a:r>
            <a:r>
              <a:rPr lang="en-US" altLang="zh-TW" dirty="0"/>
              <a:t>(</a:t>
            </a:r>
            <a:r>
              <a:rPr lang="zh-TW" altLang="en-US" dirty="0"/>
              <a:t>淺</a:t>
            </a:r>
            <a:r>
              <a:rPr lang="en-US" altLang="zh-TW" dirty="0"/>
              <a:t>)</a:t>
            </a:r>
            <a:r>
              <a:rPr lang="zh-TW" altLang="en-US" dirty="0"/>
              <a:t>堤工程平面圖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490"/>
            <a:ext cx="9866033" cy="4828644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1DD0EFC9-65E6-4EF5-8AB2-CACE16A4A1EF}"/>
              </a:ext>
            </a:extLst>
          </p:cNvPr>
          <p:cNvCxnSpPr/>
          <p:nvPr/>
        </p:nvCxnSpPr>
        <p:spPr>
          <a:xfrm>
            <a:off x="860792" y="1461247"/>
            <a:ext cx="761982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A138DF70-2E33-4224-AAA7-628EAE08B0EE}"/>
              </a:ext>
            </a:extLst>
          </p:cNvPr>
          <p:cNvSpPr txBox="1"/>
          <p:nvPr/>
        </p:nvSpPr>
        <p:spPr>
          <a:xfrm>
            <a:off x="4225077" y="838685"/>
            <a:ext cx="1815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125</a:t>
            </a:r>
            <a:r>
              <a:rPr lang="zh-TW" altLang="en-US" sz="2800" dirty="0"/>
              <a:t>公尺</a:t>
            </a: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C5692B7C-C93B-43D5-8A53-A4E264EFBF6B}"/>
              </a:ext>
            </a:extLst>
          </p:cNvPr>
          <p:cNvCxnSpPr>
            <a:cxnSpLocks/>
          </p:cNvCxnSpPr>
          <p:nvPr/>
        </p:nvCxnSpPr>
        <p:spPr>
          <a:xfrm>
            <a:off x="8875059" y="1882588"/>
            <a:ext cx="0" cy="30928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BEAFE2-9F68-4BDD-A195-9C765FFCA46D}"/>
              </a:ext>
            </a:extLst>
          </p:cNvPr>
          <p:cNvSpPr txBox="1"/>
          <p:nvPr/>
        </p:nvSpPr>
        <p:spPr>
          <a:xfrm>
            <a:off x="8875059" y="2241176"/>
            <a:ext cx="615553" cy="14702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sz="2800" dirty="0"/>
              <a:t>50.6</a:t>
            </a:r>
            <a:r>
              <a:rPr lang="zh-TW" altLang="en-US" sz="2800" dirty="0"/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883146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四、運輸動線圖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209319" y="745538"/>
            <a:ext cx="9609052" cy="5986956"/>
            <a:chOff x="2937513" y="745538"/>
            <a:chExt cx="6880858" cy="408168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7513" y="745538"/>
              <a:ext cx="6880858" cy="4081685"/>
            </a:xfrm>
            <a:prstGeom prst="rect">
              <a:avLst/>
            </a:prstGeom>
          </p:spPr>
        </p:pic>
        <p:cxnSp>
          <p:nvCxnSpPr>
            <p:cNvPr id="8" name="直線單箭頭接點 7"/>
            <p:cNvCxnSpPr/>
            <p:nvPr/>
          </p:nvCxnSpPr>
          <p:spPr>
            <a:xfrm flipV="1">
              <a:off x="4789912" y="4067175"/>
              <a:ext cx="582188" cy="188262"/>
            </a:xfrm>
            <a:prstGeom prst="straightConnector1">
              <a:avLst/>
            </a:prstGeom>
            <a:ln w="111125">
              <a:solidFill>
                <a:srgbClr val="FF000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單箭頭接點 8"/>
            <p:cNvCxnSpPr/>
            <p:nvPr/>
          </p:nvCxnSpPr>
          <p:spPr>
            <a:xfrm flipV="1">
              <a:off x="5466398" y="3819525"/>
              <a:ext cx="609600" cy="247652"/>
            </a:xfrm>
            <a:prstGeom prst="straightConnector1">
              <a:avLst/>
            </a:prstGeom>
            <a:ln w="111125">
              <a:solidFill>
                <a:srgbClr val="FF000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/>
            <p:nvPr/>
          </p:nvCxnSpPr>
          <p:spPr>
            <a:xfrm flipV="1">
              <a:off x="6160333" y="3505200"/>
              <a:ext cx="611942" cy="304801"/>
            </a:xfrm>
            <a:prstGeom prst="straightConnector1">
              <a:avLst/>
            </a:prstGeom>
            <a:ln w="111125">
              <a:solidFill>
                <a:srgbClr val="FF000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單箭頭接點 16"/>
            <p:cNvCxnSpPr>
              <a:cxnSpLocks/>
            </p:cNvCxnSpPr>
            <p:nvPr/>
          </p:nvCxnSpPr>
          <p:spPr>
            <a:xfrm flipV="1">
              <a:off x="6772275" y="2962275"/>
              <a:ext cx="552451" cy="513529"/>
            </a:xfrm>
            <a:prstGeom prst="straightConnector1">
              <a:avLst/>
            </a:prstGeom>
            <a:ln w="111125">
              <a:solidFill>
                <a:srgbClr val="FF000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/>
            <p:cNvSpPr txBox="1"/>
            <p:nvPr/>
          </p:nvSpPr>
          <p:spPr>
            <a:xfrm>
              <a:off x="5794976" y="4240721"/>
              <a:ext cx="1883391" cy="272780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dirty="0"/>
                <a:t>材料機具海運至現場</a:t>
              </a:r>
            </a:p>
          </p:txBody>
        </p:sp>
        <p:sp>
          <p:nvSpPr>
            <p:cNvPr id="22" name="矩形 21"/>
            <p:cNvSpPr/>
            <p:nvPr/>
          </p:nvSpPr>
          <p:spPr>
            <a:xfrm rot="2456016">
              <a:off x="7205030" y="2280852"/>
              <a:ext cx="1141711" cy="3727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/>
                <a:t>淺堤區</a:t>
              </a:r>
            </a:p>
          </p:txBody>
        </p:sp>
        <p:sp>
          <p:nvSpPr>
            <p:cNvPr id="23" name="文字方塊 22"/>
            <p:cNvSpPr txBox="1"/>
            <p:nvPr/>
          </p:nvSpPr>
          <p:spPr>
            <a:xfrm rot="2480103">
              <a:off x="6997464" y="2605561"/>
              <a:ext cx="1107122" cy="2727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dirty="0"/>
                <a:t>作業平台船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09319" y="3349184"/>
            <a:ext cx="4467495" cy="2956078"/>
            <a:chOff x="209319" y="3349184"/>
            <a:chExt cx="4467495" cy="2956078"/>
          </a:xfrm>
        </p:grpSpPr>
        <p:pic>
          <p:nvPicPr>
            <p:cNvPr id="4" name="圖片 3" descr="預鑄運送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19" y="3349184"/>
              <a:ext cx="4467495" cy="295607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6" name="手繪多邊形 5"/>
            <p:cNvSpPr/>
            <p:nvPr/>
          </p:nvSpPr>
          <p:spPr>
            <a:xfrm>
              <a:off x="1856076" y="3943351"/>
              <a:ext cx="1895475" cy="1076325"/>
            </a:xfrm>
            <a:custGeom>
              <a:avLst/>
              <a:gdLst>
                <a:gd name="connsiteX0" fmla="*/ 466725 w 1562100"/>
                <a:gd name="connsiteY0" fmla="*/ 0 h 1076325"/>
                <a:gd name="connsiteX1" fmla="*/ 0 w 1562100"/>
                <a:gd name="connsiteY1" fmla="*/ 485775 h 1076325"/>
                <a:gd name="connsiteX2" fmla="*/ 742950 w 1562100"/>
                <a:gd name="connsiteY2" fmla="*/ 1076325 h 1076325"/>
                <a:gd name="connsiteX3" fmla="*/ 1562100 w 1562100"/>
                <a:gd name="connsiteY3" fmla="*/ 847725 h 1076325"/>
                <a:gd name="connsiteX4" fmla="*/ 1457325 w 1562100"/>
                <a:gd name="connsiteY4" fmla="*/ 190500 h 1076325"/>
                <a:gd name="connsiteX5" fmla="*/ 466725 w 1562100"/>
                <a:gd name="connsiteY5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2100" h="1076325">
                  <a:moveTo>
                    <a:pt x="466725" y="0"/>
                  </a:moveTo>
                  <a:lnTo>
                    <a:pt x="0" y="485775"/>
                  </a:lnTo>
                  <a:lnTo>
                    <a:pt x="742950" y="1076325"/>
                  </a:lnTo>
                  <a:lnTo>
                    <a:pt x="1562100" y="847725"/>
                  </a:lnTo>
                  <a:lnTo>
                    <a:pt x="1457325" y="190500"/>
                  </a:lnTo>
                  <a:lnTo>
                    <a:pt x="466725" y="0"/>
                  </a:lnTo>
                  <a:close/>
                </a:path>
              </a:pathLst>
            </a:custGeom>
            <a:solidFill>
              <a:srgbClr val="9CC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dirty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預鑄方塊海運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273246" y="5081644"/>
              <a:ext cx="954107" cy="40011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台北港</a:t>
              </a: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542635" y="3619470"/>
              <a:ext cx="1210588" cy="40011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zh-TW" altLang="en-US" sz="2000" dirty="0"/>
                <a:t>津沙海灘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78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7" y="917618"/>
            <a:ext cx="7880986" cy="5810621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五、工區設施架設位置</a:t>
            </a: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187250" y="970479"/>
            <a:ext cx="5966558" cy="940048"/>
          </a:xfrm>
          <a:prstGeom prst="roundRect">
            <a:avLst>
              <a:gd name="adj" fmla="val 10028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333333">
                <a:alpha val="50000"/>
              </a:srgbClr>
            </a:outerShdw>
          </a:effectLst>
        </p:spPr>
        <p:txBody>
          <a:bodyPr lIns="14400" tIns="288000" rIns="14400" bIns="43202" anchor="t"/>
          <a:lstStyle>
            <a:lvl1pPr marL="892175" indent="-260350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703388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882775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2062163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41550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987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1559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131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703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CCTV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架設於津沙公共廁所上方及海堤最外側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734C6946-B610-4A59-BB27-E404719488EA}"/>
              </a:ext>
            </a:extLst>
          </p:cNvPr>
          <p:cNvSpPr txBox="1"/>
          <p:nvPr/>
        </p:nvSpPr>
        <p:spPr>
          <a:xfrm>
            <a:off x="681822" y="2723786"/>
            <a:ext cx="122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n>
                  <a:solidFill>
                    <a:srgbClr val="FF0000"/>
                  </a:solidFill>
                </a:ln>
                <a:solidFill>
                  <a:srgbClr val="FFFF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CCTV-1</a:t>
            </a:r>
            <a:endParaRPr lang="en-US" altLang="zh-TW" sz="2400" b="1" dirty="0">
              <a:ln>
                <a:solidFill>
                  <a:srgbClr val="FF0000"/>
                </a:solidFill>
              </a:ln>
              <a:solidFill>
                <a:srgbClr val="FFFF66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19434112-A8A0-4D5A-8B0C-1761835EF014}"/>
              </a:ext>
            </a:extLst>
          </p:cNvPr>
          <p:cNvCxnSpPr>
            <a:cxnSpLocks/>
          </p:cNvCxnSpPr>
          <p:nvPr/>
        </p:nvCxnSpPr>
        <p:spPr>
          <a:xfrm>
            <a:off x="1777813" y="2950226"/>
            <a:ext cx="414884" cy="34185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240290" y="683618"/>
            <a:ext cx="2268000" cy="468000"/>
          </a:xfrm>
          <a:prstGeom prst="roundRect">
            <a:avLst>
              <a:gd name="adj" fmla="val 15718"/>
            </a:avLst>
          </a:prstGeom>
          <a:gradFill rotWithShape="1">
            <a:gsLst>
              <a:gs pos="503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rect">
              <a:fillToRect r="100000" b="100000"/>
            </a:path>
          </a:gradFill>
          <a:ln w="12700" algn="ctr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vert="horz" lIns="180000" tIns="7200" rIns="180000" bIns="7200" anchor="ctr"/>
          <a:lstStyle>
            <a:lvl1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dist" defTabSz="8937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600" kern="0" noProof="0" dirty="0">
                <a:solidFill>
                  <a:prstClr val="white"/>
                </a:solidFill>
                <a:ea typeface="華康中圓體" panose="020F0509000000000000" pitchFamily="49" charset="-120"/>
                <a:cs typeface="Arial" panose="020B0604020202020204" pitchFamily="34" charset="0"/>
              </a:rPr>
              <a:t>臨時工區</a:t>
            </a:r>
            <a:endParaRPr kumimoji="1" lang="zh-TW" alt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38" name="Picture 2" descr="指北针地理方位图标图例地理方位指北针指南针| Triangle tattoo, Deathly hallows tattoo, ?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328" y1="25574" x2="50328" y2="25574"/>
                        <a14:foregroundMark x1="55246" y1="44918" x2="55246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83" t="20629" r="31202" b="29863"/>
          <a:stretch/>
        </p:blipFill>
        <p:spPr bwMode="auto">
          <a:xfrm>
            <a:off x="426919" y="5662994"/>
            <a:ext cx="604185" cy="9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34C6946-B610-4A59-BB27-E404719488EA}"/>
              </a:ext>
            </a:extLst>
          </p:cNvPr>
          <p:cNvSpPr txBox="1"/>
          <p:nvPr/>
        </p:nvSpPr>
        <p:spPr>
          <a:xfrm>
            <a:off x="4109641" y="5054637"/>
            <a:ext cx="122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n>
                  <a:solidFill>
                    <a:srgbClr val="FF0000"/>
                  </a:solidFill>
                </a:ln>
                <a:solidFill>
                  <a:srgbClr val="FFFF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CCTV-2</a:t>
            </a:r>
            <a:endParaRPr lang="en-US" altLang="zh-TW" sz="2400" b="1" dirty="0">
              <a:ln>
                <a:solidFill>
                  <a:srgbClr val="FF0000"/>
                </a:solidFill>
              </a:ln>
              <a:solidFill>
                <a:srgbClr val="FFFF66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2194757" y="2912126"/>
            <a:ext cx="182192" cy="18219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9434112-A8A0-4D5A-8B0C-1761835EF014}"/>
              </a:ext>
            </a:extLst>
          </p:cNvPr>
          <p:cNvCxnSpPr>
            <a:cxnSpLocks/>
            <a:endCxn id="18" idx="3"/>
          </p:cNvCxnSpPr>
          <p:nvPr/>
        </p:nvCxnSpPr>
        <p:spPr>
          <a:xfrm flipV="1">
            <a:off x="5056094" y="4715215"/>
            <a:ext cx="121507" cy="339422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/>
          <p:cNvSpPr/>
          <p:nvPr/>
        </p:nvSpPr>
        <p:spPr>
          <a:xfrm>
            <a:off x="5150920" y="4559704"/>
            <a:ext cx="182192" cy="18219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5"/>
          <a:srcRect l="1" t="9211" r="16956"/>
          <a:stretch/>
        </p:blipFill>
        <p:spPr>
          <a:xfrm>
            <a:off x="6153807" y="1569015"/>
            <a:ext cx="3828856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734C6946-B610-4A59-BB27-E404719488EA}"/>
              </a:ext>
            </a:extLst>
          </p:cNvPr>
          <p:cNvSpPr txBox="1"/>
          <p:nvPr/>
        </p:nvSpPr>
        <p:spPr>
          <a:xfrm>
            <a:off x="6965395" y="2454830"/>
            <a:ext cx="122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n>
                  <a:solidFill>
                    <a:srgbClr val="FF0000"/>
                  </a:solidFill>
                </a:ln>
                <a:solidFill>
                  <a:srgbClr val="FFFF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CCTV-1</a:t>
            </a:r>
            <a:endParaRPr lang="en-US" altLang="zh-TW" sz="2400" b="1" dirty="0">
              <a:ln>
                <a:solidFill>
                  <a:srgbClr val="FF0000"/>
                </a:solidFill>
              </a:ln>
              <a:solidFill>
                <a:srgbClr val="FFFF66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972" y="3979537"/>
            <a:ext cx="3828857" cy="283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734C6946-B610-4A59-BB27-E404719488EA}"/>
              </a:ext>
            </a:extLst>
          </p:cNvPr>
          <p:cNvSpPr txBox="1"/>
          <p:nvPr/>
        </p:nvSpPr>
        <p:spPr>
          <a:xfrm>
            <a:off x="7913097" y="4141953"/>
            <a:ext cx="122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n>
                  <a:solidFill>
                    <a:srgbClr val="FF0000"/>
                  </a:solidFill>
                </a:ln>
                <a:solidFill>
                  <a:srgbClr val="FFFF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CCTV-2</a:t>
            </a:r>
            <a:endParaRPr lang="en-US" altLang="zh-TW" sz="2400" b="1" dirty="0">
              <a:ln>
                <a:solidFill>
                  <a:srgbClr val="FF0000"/>
                </a:solidFill>
              </a:ln>
              <a:solidFill>
                <a:srgbClr val="FFFF66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85DD7004-65EB-404C-8E11-78A7D7C4E0FE}"/>
              </a:ext>
            </a:extLst>
          </p:cNvPr>
          <p:cNvSpPr/>
          <p:nvPr/>
        </p:nvSpPr>
        <p:spPr>
          <a:xfrm>
            <a:off x="8640381" y="3013341"/>
            <a:ext cx="182192" cy="18219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06D8E870-19CB-4A3F-B44A-5045032A5AA6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8187097" y="2723786"/>
            <a:ext cx="479965" cy="316236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橢圓 30">
            <a:extLst>
              <a:ext uri="{FF2B5EF4-FFF2-40B4-BE49-F238E27FC236}">
                <a16:creationId xmlns:a16="http://schemas.microsoft.com/office/drawing/2014/main" id="{44FF8143-2DDF-4737-B6DA-7C6A73140337}"/>
              </a:ext>
            </a:extLst>
          </p:cNvPr>
          <p:cNvSpPr/>
          <p:nvPr/>
        </p:nvSpPr>
        <p:spPr>
          <a:xfrm>
            <a:off x="7797504" y="4999490"/>
            <a:ext cx="129292" cy="13780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813AEF32-51F5-40A7-A0D1-15AFA844F005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7862150" y="4558862"/>
            <a:ext cx="324947" cy="440628"/>
          </a:xfrm>
          <a:prstGeom prst="straightConnector1">
            <a:avLst/>
          </a:prstGeom>
          <a:ln w="28575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8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六、離岸</a:t>
            </a:r>
            <a:r>
              <a:rPr lang="en-US" altLang="zh-TW" dirty="0"/>
              <a:t>(</a:t>
            </a:r>
            <a:r>
              <a:rPr lang="zh-TW" altLang="en-US" dirty="0"/>
              <a:t>淺</a:t>
            </a:r>
            <a:r>
              <a:rPr lang="en-US" altLang="zh-TW" dirty="0"/>
              <a:t>)</a:t>
            </a:r>
            <a:r>
              <a:rPr lang="zh-TW" altLang="en-US" dirty="0"/>
              <a:t>堤工程</a:t>
            </a:r>
            <a:r>
              <a:rPr lang="en-US" altLang="zh-TW" dirty="0"/>
              <a:t>-</a:t>
            </a:r>
            <a:r>
              <a:rPr lang="zh-TW" altLang="en-US" sz="3200" dirty="0"/>
              <a:t>臨時工區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28" t="9824" r="15143" b="29359"/>
          <a:stretch/>
        </p:blipFill>
        <p:spPr>
          <a:xfrm>
            <a:off x="-15289" y="1439924"/>
            <a:ext cx="9828443" cy="5212580"/>
          </a:xfrm>
          <a:prstGeom prst="rect">
            <a:avLst/>
          </a:prstGeom>
        </p:spPr>
      </p:pic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158673" y="816608"/>
            <a:ext cx="9050296" cy="1021335"/>
          </a:xfrm>
          <a:prstGeom prst="roundRect">
            <a:avLst>
              <a:gd name="adj" fmla="val 10028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333333">
                <a:alpha val="50000"/>
              </a:srgbClr>
            </a:outerShdw>
          </a:effectLst>
        </p:spPr>
        <p:txBody>
          <a:bodyPr lIns="14400" tIns="288000" rIns="14400" bIns="43202" anchor="t"/>
          <a:lstStyle>
            <a:lvl1pPr marL="892175" indent="-260350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703388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882775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2062163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41550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987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1559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131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703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為避免影響當地居民，臨時工區及不織布加工區將設於福澳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E1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碼頭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240290" y="683618"/>
            <a:ext cx="2268000" cy="468000"/>
          </a:xfrm>
          <a:prstGeom prst="roundRect">
            <a:avLst>
              <a:gd name="adj" fmla="val 15718"/>
            </a:avLst>
          </a:prstGeom>
          <a:gradFill rotWithShape="1">
            <a:gsLst>
              <a:gs pos="503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rect">
              <a:fillToRect r="100000" b="100000"/>
            </a:path>
          </a:gradFill>
          <a:ln w="12700" algn="ctr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vert="horz" lIns="180000" tIns="7200" rIns="180000" bIns="7200" anchor="ctr"/>
          <a:lstStyle>
            <a:lvl1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dist" defTabSz="8937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600" kern="0" noProof="0" dirty="0">
                <a:solidFill>
                  <a:prstClr val="white"/>
                </a:solidFill>
                <a:ea typeface="華康中圓體" panose="020F0509000000000000" pitchFamily="49" charset="-120"/>
                <a:cs typeface="Arial" panose="020B0604020202020204" pitchFamily="34" charset="0"/>
              </a:rPr>
              <a:t>臨時工區</a:t>
            </a:r>
            <a:endParaRPr kumimoji="1" lang="zh-TW" alt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38" name="Picture 2" descr="指北针地理方位图标图例地理方位指北针指南针| Triangle tattoo, Deathly hallows tattoo, ?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328" y1="25574" x2="50328" y2="25574"/>
                        <a14:foregroundMark x1="55246" y1="44918" x2="55246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83" t="20629" r="31202" b="29863"/>
          <a:stretch/>
        </p:blipFill>
        <p:spPr bwMode="auto">
          <a:xfrm>
            <a:off x="9208969" y="1033844"/>
            <a:ext cx="604185" cy="9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D8113AF-DD4E-48C3-947C-179B9FCA5F24}"/>
              </a:ext>
            </a:extLst>
          </p:cNvPr>
          <p:cNvSpPr txBox="1"/>
          <p:nvPr/>
        </p:nvSpPr>
        <p:spPr>
          <a:xfrm rot="2000415">
            <a:off x="4358121" y="5088321"/>
            <a:ext cx="1624363" cy="338554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離岸淺堤</a:t>
            </a:r>
            <a:r>
              <a:rPr lang="en-US" altLang="zh-TW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125M</a:t>
            </a:r>
          </a:p>
        </p:txBody>
      </p:sp>
    </p:spTree>
    <p:extLst>
      <p:ext uri="{BB962C8B-B14F-4D97-AF65-F5344CB8AC3E}">
        <p14:creationId xmlns:p14="http://schemas.microsoft.com/office/powerpoint/2010/main" val="143728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28" t="16571" r="-128" b="15827"/>
          <a:stretch/>
        </p:blipFill>
        <p:spPr>
          <a:xfrm>
            <a:off x="0" y="2000496"/>
            <a:ext cx="9906000" cy="4870323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六、離岸</a:t>
            </a:r>
            <a:r>
              <a:rPr lang="en-US" altLang="zh-TW" dirty="0"/>
              <a:t>(</a:t>
            </a:r>
            <a:r>
              <a:rPr lang="zh-TW" altLang="en-US" dirty="0"/>
              <a:t>淺</a:t>
            </a:r>
            <a:r>
              <a:rPr lang="en-US" altLang="zh-TW" dirty="0"/>
              <a:t>)</a:t>
            </a:r>
            <a:r>
              <a:rPr lang="zh-TW" altLang="en-US" dirty="0"/>
              <a:t>堤工程</a:t>
            </a:r>
            <a:r>
              <a:rPr lang="en-US" altLang="zh-TW" dirty="0"/>
              <a:t>-</a:t>
            </a:r>
            <a:r>
              <a:rPr lang="zh-TW" altLang="en-US" sz="3200" dirty="0"/>
              <a:t>津沙海堤</a:t>
            </a:r>
            <a:endParaRPr lang="en-US" altLang="zh-TW" sz="3200" dirty="0"/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108365" y="808904"/>
            <a:ext cx="8919094" cy="2228238"/>
          </a:xfrm>
          <a:prstGeom prst="roundRect">
            <a:avLst>
              <a:gd name="adj" fmla="val 10028"/>
            </a:avLst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333333">
                <a:alpha val="50000"/>
              </a:srgbClr>
            </a:outerShdw>
          </a:effectLst>
        </p:spPr>
        <p:txBody>
          <a:bodyPr lIns="14400" tIns="288000" rIns="14400" bIns="43202" anchor="t"/>
          <a:lstStyle>
            <a:lvl1pPr marL="892175" indent="-260350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1703388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882775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2062163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241550"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6987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1559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6131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4070350"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360000" indent="-2880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離岸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淺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堤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長度約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125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公尺   堤頭寬約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50.6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公尺</a:t>
            </a:r>
            <a:r>
              <a:rPr lang="en-US" altLang="zh-TW" sz="24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淺堤北側排設塊石，南側排設消波塊，使用海上平台運輸及施工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整體工程預定施工期程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111/4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月</a:t>
            </a:r>
            <a:r>
              <a:rPr lang="en-US" altLang="zh-TW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~112/12</a:t>
            </a: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月</a:t>
            </a: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zh-TW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華康中圓體" panose="020F0509000000000000" pitchFamily="49" charset="-120"/>
                <a:cs typeface="Times New Roman" panose="02020603050405020304" pitchFamily="18" charset="0"/>
                <a:sym typeface="Symbol" panose="05050102010706020507" pitchFamily="18" charset="2"/>
              </a:rPr>
              <a:t>颱風警報期間施工船機移至福澳港避颱</a:t>
            </a:r>
          </a:p>
          <a:p>
            <a:pPr marL="529200" indent="-45720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endParaRPr lang="en-US" altLang="zh-TW" sz="20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72000" indent="0">
              <a:lnSpc>
                <a:spcPts val="32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</a:pPr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華康中圓體" panose="020F0509000000000000" pitchFamily="49" charset="-12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34C6946-B610-4A59-BB27-E404719488EA}"/>
              </a:ext>
            </a:extLst>
          </p:cNvPr>
          <p:cNvSpPr txBox="1"/>
          <p:nvPr/>
        </p:nvSpPr>
        <p:spPr>
          <a:xfrm>
            <a:off x="1590142" y="5969595"/>
            <a:ext cx="231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n>
                  <a:solidFill>
                    <a:srgbClr val="FF0000"/>
                  </a:solidFill>
                </a:ln>
                <a:solidFill>
                  <a:srgbClr val="FFFF66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以海上作業為主</a:t>
            </a:r>
            <a:endParaRPr lang="en-US" altLang="zh-TW" sz="2400" b="1" dirty="0">
              <a:ln>
                <a:solidFill>
                  <a:srgbClr val="FF0000"/>
                </a:solidFill>
              </a:ln>
              <a:solidFill>
                <a:srgbClr val="FFFF66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>
            <a:off x="240290" y="683618"/>
            <a:ext cx="2268000" cy="468000"/>
          </a:xfrm>
          <a:prstGeom prst="roundRect">
            <a:avLst>
              <a:gd name="adj" fmla="val 15718"/>
            </a:avLst>
          </a:prstGeom>
          <a:gradFill rotWithShape="1">
            <a:gsLst>
              <a:gs pos="50300">
                <a:schemeClr val="accent1">
                  <a:lumMod val="75000"/>
                </a:schemeClr>
              </a:gs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path path="rect">
              <a:fillToRect r="100000" b="100000"/>
            </a:path>
          </a:gradFill>
          <a:ln w="12700" algn="ctr">
            <a:solidFill>
              <a:sysClr val="window" lastClr="FFFFFF"/>
            </a:solidFill>
            <a:round/>
            <a:headEnd/>
            <a:tailEnd/>
          </a:ln>
          <a:effectLst/>
        </p:spPr>
        <p:txBody>
          <a:bodyPr vert="horz" lIns="180000" tIns="7200" rIns="180000" bIns="7200" anchor="ctr"/>
          <a:lstStyle>
            <a:lvl1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defTabSz="893763">
              <a:spcBef>
                <a:spcPct val="0"/>
              </a:spcBef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defTabSz="89376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dist" defTabSz="893763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600" kern="0" dirty="0">
                <a:solidFill>
                  <a:prstClr val="white"/>
                </a:solidFill>
                <a:ea typeface="華康中圓體" panose="020F0509000000000000" pitchFamily="49" charset="-120"/>
                <a:cs typeface="Arial" panose="020B0604020202020204" pitchFamily="34" charset="0"/>
              </a:rPr>
              <a:t>津沙海堤</a:t>
            </a:r>
            <a:endParaRPr kumimoji="1" lang="zh-TW" alt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華康中圓體" panose="020F05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2050" name="Picture 2" descr="指北针地理方位图标图例地理方位指北针指南针| Triangle tattoo, Deathly hallows tattoo, ?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328" y1="25574" x2="50328" y2="25574"/>
                        <a14:foregroundMark x1="55246" y1="44918" x2="55246" y2="4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83" t="20629" r="31202" b="29863"/>
          <a:stretch/>
        </p:blipFill>
        <p:spPr bwMode="auto">
          <a:xfrm>
            <a:off x="9208969" y="1033844"/>
            <a:ext cx="604185" cy="9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橢圓 3"/>
          <p:cNvSpPr/>
          <p:nvPr/>
        </p:nvSpPr>
        <p:spPr>
          <a:xfrm rot="1853798">
            <a:off x="3136313" y="4664874"/>
            <a:ext cx="2762129" cy="1377040"/>
          </a:xfrm>
          <a:prstGeom prst="ellipse">
            <a:avLst/>
          </a:prstGeom>
          <a:solidFill>
            <a:schemeClr val="accent2">
              <a:alpha val="17000"/>
            </a:schemeClr>
          </a:solidFill>
          <a:ln w="412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34C6946-B610-4A59-BB27-E404719488EA}"/>
              </a:ext>
            </a:extLst>
          </p:cNvPr>
          <p:cNvSpPr txBox="1"/>
          <p:nvPr/>
        </p:nvSpPr>
        <p:spPr>
          <a:xfrm rot="1928582">
            <a:off x="3191503" y="5352813"/>
            <a:ext cx="2421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海上平台作業範圍</a:t>
            </a:r>
            <a:endParaRPr lang="en-US" altLang="zh-TW" sz="2200" dirty="0">
              <a:ln w="0"/>
              <a:solidFill>
                <a:srgbClr val="92D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EC7F014-E943-4032-A389-555281218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515" y="4407056"/>
            <a:ext cx="1627773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36185</TotalTime>
  <Words>490</Words>
  <Application>Microsoft Office PowerPoint</Application>
  <PresentationFormat>A4 紙張 (210x297 公釐)</PresentationFormat>
  <Paragraphs>120</Paragraphs>
  <Slides>12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9" baseType="lpstr">
      <vt:lpstr>Adobe 繁黑體 Std B</vt:lpstr>
      <vt:lpstr>맑은 고딕</vt:lpstr>
      <vt:lpstr>華康中圓體</vt:lpstr>
      <vt:lpstr>華康中圓體外字集</vt:lpstr>
      <vt:lpstr>華康超明體</vt:lpstr>
      <vt:lpstr>華康新特黑體(P)</vt:lpstr>
      <vt:lpstr>華康隸書體W5(P)</vt:lpstr>
      <vt:lpstr>微軟正黑體</vt:lpstr>
      <vt:lpstr>新細明體</vt:lpstr>
      <vt:lpstr>標楷體</vt:lpstr>
      <vt:lpstr>Arial</vt:lpstr>
      <vt:lpstr>Calibri</vt:lpstr>
      <vt:lpstr>Calibri Light</vt:lpstr>
      <vt:lpstr>Symbol</vt:lpstr>
      <vt:lpstr>Times New Roman</vt:lpstr>
      <vt:lpstr>Wingdings</vt:lpstr>
      <vt:lpstr>Office 佈景主題</vt:lpstr>
      <vt:lpstr>PowerPoint 簡報</vt:lpstr>
      <vt:lpstr>目      錄</vt:lpstr>
      <vt:lpstr>一、工程概要</vt:lpstr>
      <vt:lpstr>二、施工整體流程</vt:lpstr>
      <vt:lpstr>三、離岸(淺)堤工程平面圖</vt:lpstr>
      <vt:lpstr>四、運輸動線圖</vt:lpstr>
      <vt:lpstr>五、工區設施架設位置</vt:lpstr>
      <vt:lpstr>六、離岸(淺)堤工程-臨時工區</vt:lpstr>
      <vt:lpstr>六、離岸(淺)堤工程-津沙海堤</vt:lpstr>
      <vt:lpstr>七、工作期程</vt:lpstr>
      <vt:lpstr>八、環境保護減輕對策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elton95056@ceci-nova.com.tw</dc:creator>
  <cp:lastModifiedBy>PC-73</cp:lastModifiedBy>
  <cp:revision>1629</cp:revision>
  <cp:lastPrinted>2017-10-06T09:46:25Z</cp:lastPrinted>
  <dcterms:created xsi:type="dcterms:W3CDTF">2017-06-15T09:03:28Z</dcterms:created>
  <dcterms:modified xsi:type="dcterms:W3CDTF">2022-03-28T07:02:34Z</dcterms:modified>
</cp:coreProperties>
</file>