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3"/>
  </p:notesMasterIdLst>
  <p:handoutMasterIdLst>
    <p:handoutMasterId r:id="rId104"/>
  </p:handoutMasterIdLst>
  <p:sldIdLst>
    <p:sldId id="257" r:id="rId5"/>
    <p:sldId id="270" r:id="rId6"/>
    <p:sldId id="276" r:id="rId7"/>
    <p:sldId id="272" r:id="rId8"/>
    <p:sldId id="277" r:id="rId9"/>
    <p:sldId id="278" r:id="rId10"/>
    <p:sldId id="281" r:id="rId11"/>
    <p:sldId id="279" r:id="rId12"/>
    <p:sldId id="284" r:id="rId13"/>
    <p:sldId id="269" r:id="rId14"/>
    <p:sldId id="285" r:id="rId15"/>
    <p:sldId id="379" r:id="rId16"/>
    <p:sldId id="378" r:id="rId17"/>
    <p:sldId id="377" r:id="rId18"/>
    <p:sldId id="274" r:id="rId19"/>
    <p:sldId id="288" r:id="rId20"/>
    <p:sldId id="290" r:id="rId21"/>
    <p:sldId id="275" r:id="rId22"/>
    <p:sldId id="291" r:id="rId23"/>
    <p:sldId id="380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81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82" r:id="rId49"/>
    <p:sldId id="318" r:id="rId50"/>
    <p:sldId id="383" r:id="rId51"/>
    <p:sldId id="384" r:id="rId52"/>
    <p:sldId id="385" r:id="rId53"/>
    <p:sldId id="319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  <p:sldId id="344" r:id="rId76"/>
    <p:sldId id="345" r:id="rId77"/>
    <p:sldId id="346" r:id="rId78"/>
    <p:sldId id="347" r:id="rId79"/>
    <p:sldId id="348" r:id="rId80"/>
    <p:sldId id="349" r:id="rId81"/>
    <p:sldId id="350" r:id="rId82"/>
    <p:sldId id="351" r:id="rId83"/>
    <p:sldId id="352" r:id="rId84"/>
    <p:sldId id="353" r:id="rId85"/>
    <p:sldId id="354" r:id="rId86"/>
    <p:sldId id="357" r:id="rId87"/>
    <p:sldId id="366" r:id="rId88"/>
    <p:sldId id="372" r:id="rId89"/>
    <p:sldId id="365" r:id="rId90"/>
    <p:sldId id="368" r:id="rId91"/>
    <p:sldId id="367" r:id="rId92"/>
    <p:sldId id="360" r:id="rId93"/>
    <p:sldId id="361" r:id="rId94"/>
    <p:sldId id="369" r:id="rId95"/>
    <p:sldId id="370" r:id="rId96"/>
    <p:sldId id="362" r:id="rId97"/>
    <p:sldId id="363" r:id="rId98"/>
    <p:sldId id="373" r:id="rId99"/>
    <p:sldId id="375" r:id="rId100"/>
    <p:sldId id="376" r:id="rId101"/>
    <p:sldId id="356" r:id="rId102"/>
  </p:sldIdLst>
  <p:sldSz cx="12188825" cy="6858000"/>
  <p:notesSz cx="6802438" cy="9934575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9" userDrawn="1">
          <p15:clr>
            <a:srgbClr val="A4A3A4"/>
          </p15:clr>
        </p15:guide>
        <p15:guide id="2" pos="214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-16" initials="P" lastIdx="1" clrIdx="0">
    <p:extLst>
      <p:ext uri="{19B8F6BF-5375-455C-9EA6-DF929625EA0E}">
        <p15:presenceInfo xmlns:p15="http://schemas.microsoft.com/office/powerpoint/2012/main" userId="PC-16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178" autoAdjust="0"/>
  </p:normalViewPr>
  <p:slideViewPr>
    <p:cSldViewPr>
      <p:cViewPr varScale="1">
        <p:scale>
          <a:sx n="89" d="100"/>
          <a:sy n="89" d="100"/>
        </p:scale>
        <p:origin x="891" y="6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912"/>
    </p:cViewPr>
  </p:sorterViewPr>
  <p:notesViewPr>
    <p:cSldViewPr>
      <p:cViewPr varScale="1">
        <p:scale>
          <a:sx n="100" d="100"/>
          <a:sy n="100" d="100"/>
        </p:scale>
        <p:origin x="3552" y="72"/>
      </p:cViewPr>
      <p:guideLst>
        <p:guide orient="horz" pos="3129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viewProps" Target="viewProp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notesMaster" Target="notesMasters/notesMaster1.xml"/><Relationship Id="rId108" Type="http://schemas.openxmlformats.org/officeDocument/2006/relationships/theme" Target="theme/theme1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ableStyles" Target="tableStyle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53141" y="0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r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9436122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53141" y="9436122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53141" y="0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21462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0244" y="4718923"/>
            <a:ext cx="5441950" cy="447055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9436122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53141" y="9436122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2E61351F-DBB1-4664-ADA9-83BC7CB8848D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1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8894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10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2904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11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085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12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2655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13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0516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14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2863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15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5328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16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7045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17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1232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18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2276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19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221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2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5913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20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9433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21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073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22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432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23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6946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24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56903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25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10887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26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6504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27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260116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28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3724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29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675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3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45564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30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96340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31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31072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32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51523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33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7762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34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29652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35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35646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36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39356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37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74322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38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13312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39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10815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4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90339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40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1301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41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73462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42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10028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43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46902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44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42106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45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32699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46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41994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50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56543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51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78783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52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5170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5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39419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53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6194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54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75794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55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63176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56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60572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57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5952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58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38138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59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22230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60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0156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61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63662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62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8021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6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99711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63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75261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64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053544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65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13332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66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708301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67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2593205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68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16025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69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233378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70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53825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71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540187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72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36374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7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85596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73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5495965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74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922007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75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287722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76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89626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77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681419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78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6846495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79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208368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80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993410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81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403466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82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3046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8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816201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83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295254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84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01088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85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266776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86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180120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87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151602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88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85607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89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649850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90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831961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91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226051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92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9031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9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570458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93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351501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94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305249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95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405848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96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39873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97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525482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US" altLang="zh-TW" smtClean="0"/>
              <a:t>98</a:t>
            </a:fld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/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8706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 smtClean="0"/>
              <a:t>按一下以編輯母片副標題樣式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DDA08DE-ED14-4641-B2A4-C56DC67D6CEA}" type="datetime1">
              <a:rPr lang="zh-TW" altLang="en-US" smtClean="0"/>
              <a:t>2021/8/23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1D4AD8E-A953-47C8-B5FF-C157EA8419F1}" type="datetime1">
              <a:rPr lang="zh-TW" altLang="en-US" smtClean="0"/>
              <a:t>2021/8/23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DCEE4B6-FE40-4A3A-B267-7C4DA6CC0E9E}" type="datetime1">
              <a:rPr lang="zh-TW" altLang="en-US" smtClean="0"/>
              <a:t>2021/8/23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3A953653-5239-4D0D-BF94-87C25DCCDCE8}" type="datetime1">
              <a:rPr lang="zh-TW" altLang="en-US" smtClean="0"/>
              <a:t>2021/8/23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3D9A8491-61BB-4CD7-A9BC-24E39F15D4F1}" type="datetime1">
              <a:rPr lang="zh-TW" altLang="en-US" smtClean="0"/>
              <a:t>2021/8/23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AB14B0BC-3B9B-4AE6-A0F5-2164B538D566}" type="datetime1">
              <a:rPr lang="zh-TW" altLang="en-US" smtClean="0"/>
              <a:t>2021/8/23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5070B9A7-D07B-42EE-AB61-F636605F7368}" type="datetime1">
              <a:rPr lang="zh-TW" altLang="en-US" smtClean="0"/>
              <a:t>2021/8/23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27C7D3E-A0A5-4A13-81E8-7871CA436437}" type="datetime1">
              <a:rPr lang="zh-TW" altLang="en-US" smtClean="0"/>
              <a:t>2021/8/23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7A1773D8-A98B-4417-B6BB-AF1DA0AC5319}" type="datetime1">
              <a:rPr lang="zh-TW" altLang="en-US" smtClean="0"/>
              <a:t>2021/8/23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B15E3B5D-467C-4676-98C4-8F42D282396E}" type="datetime1">
              <a:rPr lang="zh-TW" altLang="en-US" smtClean="0"/>
              <a:t>2021/8/23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AB6FB933-4D90-43B0-AB40-9D11DC0266E8}" type="datetime1">
              <a:rPr lang="zh-TW" altLang="en-US" smtClean="0"/>
              <a:t>2021/8/23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1FEFA0A-2F20-4B60-98C6-5FFDA469AA1C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69133" y="903262"/>
            <a:ext cx="6955750" cy="13295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6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勞動基準</a:t>
            </a:r>
            <a:r>
              <a:rPr lang="zh-TW" altLang="en-US" sz="6600" kern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法令宣導</a:t>
            </a:r>
            <a:endParaRPr lang="en-US" altLang="zh-TW" sz="6600" kern="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20000"/>
              </a:spcBef>
            </a:pPr>
            <a:endParaRPr lang="zh-TW" altLang="en-US" sz="12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276" y="6021288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940" y="2213254"/>
            <a:ext cx="7802136" cy="2511890"/>
          </a:xfrm>
          <a:prstGeom prst="rect">
            <a:avLst/>
          </a:prstGeom>
        </p:spPr>
      </p:pic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>
          <a:xfrm>
            <a:off x="10918948" y="6021288"/>
            <a:ext cx="851499" cy="700188"/>
          </a:xfrm>
        </p:spPr>
        <p:txBody>
          <a:bodyPr/>
          <a:lstStyle/>
          <a:p>
            <a:pPr lvl="2"/>
            <a:fld id="{81FEFA0A-2F20-4B60-98C6-5FFDA469AA1C}" type="slidenum">
              <a:rPr lang="en-US" altLang="zh-TW" sz="2800" b="1" noProof="0" smtClean="0">
                <a:solidFill>
                  <a:srgbClr val="FF0000"/>
                </a:solidFill>
              </a:rPr>
              <a:pPr lvl="2"/>
              <a:t>1</a:t>
            </a:fld>
            <a:endParaRPr lang="zh-TW" altLang="en-US" sz="2800" b="1" noProof="0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30605" y="4789410"/>
            <a:ext cx="6092825" cy="158197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連江縣政府民政處</a:t>
            </a:r>
            <a:endParaRPr lang="en-US" altLang="zh-TW" sz="4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spcBef>
                <a:spcPct val="20000"/>
              </a:spcBef>
            </a:pPr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勞工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科科長曹祐誠</a:t>
            </a:r>
            <a:endParaRPr lang="en-US" altLang="zh-TW" sz="4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248" y="6165579"/>
            <a:ext cx="3060340" cy="676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8825" cy="6356351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10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0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2" y="5906961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11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212" y="5949280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12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88824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6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212" y="5949280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13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212" y="5949280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14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0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212" y="5949280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15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980728"/>
            <a:ext cx="10225136" cy="504056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270" y="548680"/>
            <a:ext cx="2664296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8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28" y="5899785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16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0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254" y="589325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17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4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2" y="5949280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18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8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246" y="589325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19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8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248" y="5733256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3"/>
          <p:cNvSpPr/>
          <p:nvPr/>
        </p:nvSpPr>
        <p:spPr>
          <a:xfrm>
            <a:off x="1629916" y="1196752"/>
            <a:ext cx="950505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    綱</a:t>
            </a:r>
            <a:endParaRPr lang="en-US" altLang="zh-TW" sz="6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一、勞動</a:t>
            </a:r>
            <a:r>
              <a:rPr lang="zh-TW" altLang="en-US" sz="5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基準法一般</a:t>
            </a:r>
            <a:r>
              <a:rPr lang="zh-TW" altLang="en-US" sz="5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概述</a:t>
            </a:r>
            <a:endParaRPr lang="en-US" altLang="zh-TW" sz="5400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17550" indent="-717550"/>
            <a:r>
              <a:rPr lang="en-US" altLang="zh-TW" sz="5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5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工時</a:t>
            </a:r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、休假及排班</a:t>
            </a:r>
            <a:r>
              <a:rPr lang="zh-TW" altLang="en-US" sz="3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管理及工資給付</a:t>
            </a:r>
            <a:r>
              <a:rPr lang="en-US" altLang="zh-TW" sz="3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5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二、常見</a:t>
            </a:r>
            <a:r>
              <a:rPr lang="zh-TW" altLang="en-US" sz="5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案例說明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1600" smtClean="0">
                <a:solidFill>
                  <a:srgbClr val="FF0000"/>
                </a:solidFill>
              </a:rPr>
              <a:pPr rtl="0"/>
              <a:t>2</a:t>
            </a:fld>
            <a:endParaRPr lang="zh-TW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246" y="589325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20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222" y="6021288"/>
            <a:ext cx="3060340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1600" smtClean="0">
                <a:solidFill>
                  <a:srgbClr val="FF0000"/>
                </a:solidFill>
              </a:rPr>
              <a:pPr rtl="0"/>
              <a:t>21</a:t>
            </a:fld>
            <a:endParaRPr lang="zh-TW" altLang="en-US" sz="16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23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6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2" y="6021288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22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23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220" y="6056539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23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3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220" y="6018438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24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2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0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110636" y="6325760"/>
            <a:ext cx="2844059" cy="365125"/>
          </a:xfrm>
        </p:spPr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25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908720"/>
            <a:ext cx="10225135" cy="438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28" y="5873977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26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7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244" y="6056539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7894612" y="6446736"/>
            <a:ext cx="2844059" cy="365125"/>
          </a:xfrm>
        </p:spPr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27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7107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0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236" y="6233721"/>
            <a:ext cx="3060340" cy="601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28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8825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28" y="5949280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29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882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8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248" y="5733256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21562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179" y="5969842"/>
            <a:ext cx="3060457" cy="969348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7894612" y="6215629"/>
            <a:ext cx="2844059" cy="365125"/>
          </a:xfrm>
        </p:spPr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3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220" y="5918080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30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882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6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245" y="5949280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110636" y="6393107"/>
            <a:ext cx="2844059" cy="365125"/>
          </a:xfrm>
        </p:spPr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31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5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2" y="592543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32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236" y="5908844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33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3" y="256045"/>
            <a:ext cx="10729192" cy="605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28" y="6056539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34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3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248" y="5733256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35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592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5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246" y="5949280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36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1937"/>
            <a:ext cx="12188825" cy="604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5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28" y="5899607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110636" y="6352386"/>
            <a:ext cx="2844059" cy="365125"/>
          </a:xfrm>
        </p:spPr>
        <p:txBody>
          <a:bodyPr/>
          <a:lstStyle/>
          <a:p>
            <a:endParaRPr lang="zh-TW" altLang="en-US" dirty="0"/>
          </a:p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37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88825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1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2" y="6018438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38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88825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0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2" y="6021288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39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12188825" cy="63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0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88825" cy="63217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199" y="6145775"/>
            <a:ext cx="3060457" cy="786275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4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204" y="5902046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40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0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4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28" y="5950404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41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632"/>
            <a:ext cx="1218882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28" y="5949280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42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244" y="6056539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43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23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1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212" y="5956970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44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595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0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236" y="589325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45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5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236" y="589325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46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589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四週變形  之一</a:t>
            </a:r>
            <a:endParaRPr lang="zh-TW" altLang="en-US" b="1" dirty="0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0752416"/>
              </p:ext>
            </p:extLst>
          </p:nvPr>
        </p:nvGraphicFramePr>
        <p:xfrm>
          <a:off x="1293812" y="1600200"/>
          <a:ext cx="9769152" cy="420506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21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1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1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1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1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11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11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41013">
                <a:tc>
                  <a:txBody>
                    <a:bodyPr/>
                    <a:lstStyle/>
                    <a:p>
                      <a:endParaRPr lang="zh-TW" altLang="en-US" sz="2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一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二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三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四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五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六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日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013"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第</a:t>
                      </a:r>
                      <a:r>
                        <a:rPr lang="en-US" altLang="zh-TW" sz="2800" b="1" dirty="0" smtClean="0"/>
                        <a:t>1</a:t>
                      </a:r>
                      <a:r>
                        <a:rPr lang="zh-TW" altLang="en-US" sz="2800" b="1" dirty="0" smtClean="0"/>
                        <a:t>週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例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例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1013"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第</a:t>
                      </a:r>
                      <a:r>
                        <a:rPr lang="en-US" altLang="zh-TW" sz="2800" b="1" dirty="0" smtClean="0"/>
                        <a:t>2</a:t>
                      </a:r>
                      <a:r>
                        <a:rPr lang="zh-TW" altLang="en-US" sz="2800" b="1" dirty="0" smtClean="0"/>
                        <a:t>週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休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休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1013"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第</a:t>
                      </a:r>
                      <a:r>
                        <a:rPr lang="en-US" altLang="zh-TW" sz="2800" b="1" dirty="0" smtClean="0"/>
                        <a:t>3</a:t>
                      </a:r>
                      <a:r>
                        <a:rPr lang="zh-TW" altLang="en-US" sz="2800" b="1" dirty="0" smtClean="0"/>
                        <a:t>週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例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例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1013"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第</a:t>
                      </a:r>
                      <a:r>
                        <a:rPr lang="en-US" altLang="zh-TW" sz="2800" b="1" dirty="0" smtClean="0"/>
                        <a:t>4</a:t>
                      </a:r>
                      <a:r>
                        <a:rPr lang="zh-TW" altLang="en-US" sz="2800" b="1" dirty="0" smtClean="0"/>
                        <a:t>週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8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休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休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94D25-DEBF-484D-B9AD-2FF1EFAAA8AD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四週變形  </a:t>
            </a:r>
            <a:r>
              <a:rPr lang="zh-TW" altLang="en-US" b="1" dirty="0" smtClean="0"/>
              <a:t>之二</a:t>
            </a:r>
            <a:endParaRPr lang="zh-TW" altLang="en-US" b="1" dirty="0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6362793"/>
              </p:ext>
            </p:extLst>
          </p:nvPr>
        </p:nvGraphicFramePr>
        <p:xfrm>
          <a:off x="1293812" y="1600200"/>
          <a:ext cx="10129192" cy="492514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66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6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6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61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61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61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61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61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40951">
                <a:tc>
                  <a:txBody>
                    <a:bodyPr/>
                    <a:lstStyle/>
                    <a:p>
                      <a:endParaRPr lang="zh-TW" altLang="en-US" sz="2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一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二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三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四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五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六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日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1146"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第</a:t>
                      </a:r>
                      <a:r>
                        <a:rPr lang="en-US" altLang="zh-TW" sz="2800" b="1" dirty="0" smtClean="0"/>
                        <a:t>1</a:t>
                      </a:r>
                      <a:r>
                        <a:rPr lang="zh-TW" altLang="en-US" sz="2800" b="1" dirty="0" smtClean="0"/>
                        <a:t>週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例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例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變形</a:t>
                      </a:r>
                      <a:endParaRPr lang="en-US" altLang="zh-TW" sz="2800" b="1" dirty="0" smtClean="0"/>
                    </a:p>
                    <a:p>
                      <a:r>
                        <a:rPr lang="zh-TW" altLang="en-US" sz="2800" b="1" dirty="0" smtClean="0"/>
                        <a:t>空班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10</a:t>
                      </a:r>
                      <a:endParaRPr lang="zh-TW" altLang="en-US" sz="2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10</a:t>
                      </a:r>
                      <a:endParaRPr lang="zh-TW" altLang="en-US" sz="2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10</a:t>
                      </a:r>
                      <a:endParaRPr lang="zh-TW" altLang="en-US" sz="2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10</a:t>
                      </a:r>
                      <a:endParaRPr lang="zh-TW" altLang="en-US" sz="28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951"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第</a:t>
                      </a:r>
                      <a:r>
                        <a:rPr lang="en-US" altLang="zh-TW" sz="2800" b="1" dirty="0" smtClean="0"/>
                        <a:t>2</a:t>
                      </a:r>
                      <a:r>
                        <a:rPr lang="zh-TW" altLang="en-US" sz="2800" b="1" dirty="0" smtClean="0"/>
                        <a:t>週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10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10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10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10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10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休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休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1146"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第</a:t>
                      </a:r>
                      <a:r>
                        <a:rPr lang="en-US" altLang="zh-TW" sz="2800" b="1" dirty="0" smtClean="0"/>
                        <a:t>3</a:t>
                      </a:r>
                      <a:r>
                        <a:rPr lang="zh-TW" altLang="en-US" sz="2800" b="1" dirty="0" smtClean="0"/>
                        <a:t>週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例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例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變形</a:t>
                      </a:r>
                      <a:endParaRPr lang="en-US" altLang="zh-TW" sz="2800" b="1" dirty="0" smtClean="0"/>
                    </a:p>
                    <a:p>
                      <a:r>
                        <a:rPr lang="zh-TW" altLang="en-US" sz="2800" b="1" dirty="0" smtClean="0"/>
                        <a:t>空班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變形</a:t>
                      </a:r>
                      <a:endParaRPr lang="en-US" altLang="zh-TW" sz="2800" b="1" dirty="0" smtClean="0"/>
                    </a:p>
                    <a:p>
                      <a:r>
                        <a:rPr lang="zh-TW" altLang="en-US" sz="2800" b="1" dirty="0" smtClean="0"/>
                        <a:t>空班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變形</a:t>
                      </a:r>
                      <a:endParaRPr lang="en-US" altLang="zh-TW" sz="2800" b="1" dirty="0" smtClean="0"/>
                    </a:p>
                    <a:p>
                      <a:r>
                        <a:rPr lang="zh-TW" altLang="en-US" sz="2800" b="1" dirty="0" smtClean="0"/>
                        <a:t>空班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10</a:t>
                      </a:r>
                      <a:endParaRPr lang="zh-TW" altLang="en-US" sz="2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10</a:t>
                      </a:r>
                      <a:endParaRPr lang="zh-TW" altLang="en-US" sz="28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951"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第</a:t>
                      </a:r>
                      <a:r>
                        <a:rPr lang="en-US" altLang="zh-TW" sz="2800" b="1" dirty="0" smtClean="0"/>
                        <a:t>4</a:t>
                      </a:r>
                      <a:r>
                        <a:rPr lang="zh-TW" altLang="en-US" sz="2800" b="1" dirty="0" smtClean="0"/>
                        <a:t>週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10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10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10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10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/>
                        <a:t>10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休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 smtClean="0"/>
                        <a:t>休</a:t>
                      </a:r>
                      <a:endParaRPr lang="zh-TW" altLang="en-US" sz="28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94D25-DEBF-484D-B9AD-2FF1EFAAA8AD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9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9612" y="-57152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8</a:t>
            </a:r>
            <a:r>
              <a:rPr lang="zh-TW" altLang="en-US" b="1" dirty="0" smtClean="0"/>
              <a:t>週變形</a:t>
            </a:r>
            <a:endParaRPr lang="zh-TW" altLang="en-US" b="1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94D25-DEBF-484D-B9AD-2FF1EFAAA8AD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graphicFrame>
        <p:nvGraphicFramePr>
          <p:cNvPr id="6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3339581"/>
              </p:ext>
            </p:extLst>
          </p:nvPr>
        </p:nvGraphicFramePr>
        <p:xfrm>
          <a:off x="1557907" y="1071546"/>
          <a:ext cx="10297144" cy="3200400"/>
        </p:xfrm>
        <a:graphic>
          <a:graphicData uri="http://schemas.openxmlformats.org/drawingml/2006/table">
            <a:tbl>
              <a:tblPr/>
              <a:tblGrid>
                <a:gridCol w="1286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6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6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88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49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8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868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19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四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五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日</a:t>
                      </a:r>
                      <a:endParaRPr kumimoji="1" lang="en-US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68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第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1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週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例假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68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第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2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週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例假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2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第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3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週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例假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9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第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4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週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例假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9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第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5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週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例假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6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第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6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週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例假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23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第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7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週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休息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休息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例假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9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第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週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休息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休息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休息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休息</a:t>
                      </a: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休息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休息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例假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094544" y="491198"/>
            <a:ext cx="2857520" cy="52322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000000"/>
                </a:solidFill>
                <a:latin typeface="Arial"/>
                <a:ea typeface="標楷體"/>
              </a:rPr>
              <a:t>8</a:t>
            </a:r>
            <a:r>
              <a:rPr lang="zh-TW" altLang="en-US" sz="2800" b="1" dirty="0">
                <a:solidFill>
                  <a:srgbClr val="000000"/>
                </a:solidFill>
                <a:latin typeface="Arial"/>
                <a:ea typeface="標楷體"/>
              </a:rPr>
              <a:t>週＝</a:t>
            </a:r>
            <a:r>
              <a:rPr lang="en-US" altLang="zh-TW" sz="2800" b="1" dirty="0">
                <a:solidFill>
                  <a:srgbClr val="000000"/>
                </a:solidFill>
                <a:latin typeface="Arial"/>
                <a:ea typeface="標楷體"/>
              </a:rPr>
              <a:t>320</a:t>
            </a:r>
            <a:r>
              <a:rPr lang="zh-TW" altLang="en-US" sz="2800" b="1" dirty="0">
                <a:solidFill>
                  <a:srgbClr val="000000"/>
                </a:solidFill>
                <a:latin typeface="Arial"/>
                <a:ea typeface="標楷體"/>
              </a:rPr>
              <a:t>小時</a:t>
            </a:r>
          </a:p>
        </p:txBody>
      </p:sp>
      <p:graphicFrame>
        <p:nvGraphicFramePr>
          <p:cNvPr id="8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0621718"/>
              </p:ext>
            </p:extLst>
          </p:nvPr>
        </p:nvGraphicFramePr>
        <p:xfrm>
          <a:off x="1557909" y="4286260"/>
          <a:ext cx="10297141" cy="1971672"/>
        </p:xfrm>
        <a:graphic>
          <a:graphicData uri="http://schemas.openxmlformats.org/drawingml/2006/table">
            <a:tbl>
              <a:tblPr/>
              <a:tblGrid>
                <a:gridCol w="128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6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6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88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49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88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868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6459">
                <a:tc rowSpan="8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第</a:t>
                      </a: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個</a:t>
                      </a: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週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459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459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459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459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459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459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459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</a:t>
                      </a: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橢圓 9"/>
          <p:cNvSpPr/>
          <p:nvPr/>
        </p:nvSpPr>
        <p:spPr bwMode="auto">
          <a:xfrm>
            <a:off x="4379900" y="1785926"/>
            <a:ext cx="3708000" cy="180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800" b="1" dirty="0">
                <a:solidFill>
                  <a:srgbClr val="000000"/>
                </a:solidFill>
                <a:latin typeface="Arial"/>
                <a:ea typeface="標楷體"/>
                <a:cs typeface="新細明體" pitchFamily="18" charset="-120"/>
              </a:rPr>
              <a:t>休</a:t>
            </a:r>
            <a:r>
              <a:rPr lang="en-US" altLang="zh-TW" sz="2800" b="1" dirty="0">
                <a:solidFill>
                  <a:srgbClr val="000000"/>
                </a:solidFill>
                <a:latin typeface="Arial"/>
                <a:ea typeface="標楷體"/>
                <a:cs typeface="新細明體" pitchFamily="18" charset="-120"/>
              </a:rPr>
              <a:t>16</a:t>
            </a:r>
            <a:r>
              <a:rPr lang="zh-TW" altLang="en-US" sz="2800" b="1" dirty="0">
                <a:solidFill>
                  <a:srgbClr val="000000"/>
                </a:solidFill>
                <a:latin typeface="Arial"/>
                <a:ea typeface="標楷體"/>
                <a:cs typeface="新細明體" pitchFamily="18" charset="-120"/>
              </a:rPr>
              <a:t>天</a:t>
            </a:r>
            <a:r>
              <a:rPr lang="en-US" altLang="zh-TW" sz="2800" b="1" dirty="0">
                <a:solidFill>
                  <a:srgbClr val="000000"/>
                </a:solidFill>
                <a:latin typeface="Arial"/>
                <a:ea typeface="標楷體"/>
                <a:cs typeface="新細明體" pitchFamily="18" charset="-120"/>
              </a:rPr>
              <a:t>/56</a:t>
            </a:r>
            <a:r>
              <a:rPr lang="zh-TW" altLang="en-US" sz="2800" b="1" dirty="0">
                <a:solidFill>
                  <a:srgbClr val="000000"/>
                </a:solidFill>
                <a:latin typeface="Arial"/>
                <a:ea typeface="標楷體"/>
                <a:cs typeface="新細明體" pitchFamily="18" charset="-120"/>
              </a:rPr>
              <a:t>天</a:t>
            </a:r>
            <a:r>
              <a:rPr lang="en-US" altLang="zh-TW" sz="2800" b="1" dirty="0">
                <a:solidFill>
                  <a:srgbClr val="000000"/>
                </a:solidFill>
                <a:latin typeface="Arial"/>
                <a:ea typeface="標楷體"/>
                <a:cs typeface="新細明體" pitchFamily="18" charset="-120"/>
              </a:rPr>
              <a:t>/8</a:t>
            </a:r>
            <a:r>
              <a:rPr lang="zh-TW" altLang="en-US" sz="2800" b="1" dirty="0">
                <a:solidFill>
                  <a:srgbClr val="000000"/>
                </a:solidFill>
                <a:latin typeface="Arial"/>
                <a:ea typeface="標楷體"/>
                <a:cs typeface="新細明體" pitchFamily="18" charset="-120"/>
              </a:rPr>
              <a:t>週</a:t>
            </a:r>
            <a:endParaRPr lang="en-US" altLang="zh-TW" sz="2800" b="1" dirty="0">
              <a:solidFill>
                <a:srgbClr val="000000"/>
              </a:solidFill>
              <a:latin typeface="Arial"/>
              <a:ea typeface="標楷體"/>
              <a:cs typeface="新細明體" pitchFamily="18" charset="-120"/>
            </a:endParaRPr>
          </a:p>
          <a:p>
            <a:pPr algn="ctr"/>
            <a:r>
              <a:rPr lang="en-US" altLang="zh-TW" sz="2800" b="1" dirty="0">
                <a:solidFill>
                  <a:srgbClr val="000000"/>
                </a:solidFill>
                <a:latin typeface="Arial"/>
                <a:ea typeface="標楷體"/>
                <a:cs typeface="新細明體" pitchFamily="18" charset="-120"/>
              </a:rPr>
              <a:t>8</a:t>
            </a:r>
            <a:r>
              <a:rPr lang="zh-TW" altLang="en-US" sz="2800" b="1" dirty="0">
                <a:solidFill>
                  <a:srgbClr val="000000"/>
                </a:solidFill>
                <a:latin typeface="Arial"/>
                <a:ea typeface="標楷體"/>
                <a:cs typeface="新細明體" pitchFamily="18" charset="-120"/>
              </a:rPr>
              <a:t>個例假＆</a:t>
            </a:r>
            <a:r>
              <a:rPr lang="en-US" altLang="zh-TW" sz="2800" b="1" dirty="0">
                <a:solidFill>
                  <a:srgbClr val="000000"/>
                </a:solidFill>
                <a:latin typeface="Arial"/>
                <a:ea typeface="標楷體"/>
                <a:cs typeface="新細明體" pitchFamily="18" charset="-120"/>
              </a:rPr>
              <a:t>8</a:t>
            </a:r>
            <a:r>
              <a:rPr lang="zh-TW" altLang="en-US" sz="2800" b="1" dirty="0">
                <a:solidFill>
                  <a:srgbClr val="000000"/>
                </a:solidFill>
                <a:latin typeface="Arial"/>
                <a:ea typeface="標楷體"/>
                <a:cs typeface="新細明體" pitchFamily="18" charset="-120"/>
              </a:rPr>
              <a:t>個休息日</a:t>
            </a:r>
          </a:p>
        </p:txBody>
      </p:sp>
      <p:grpSp>
        <p:nvGrpSpPr>
          <p:cNvPr id="43" name="群組 42"/>
          <p:cNvGrpSpPr/>
          <p:nvPr/>
        </p:nvGrpSpPr>
        <p:grpSpPr>
          <a:xfrm>
            <a:off x="3449618" y="4286256"/>
            <a:ext cx="6503240" cy="540562"/>
            <a:chOff x="1927206" y="4286256"/>
            <a:chExt cx="6503240" cy="540562"/>
          </a:xfrm>
        </p:grpSpPr>
        <p:cxnSp>
          <p:nvCxnSpPr>
            <p:cNvPr id="26" name="直線接點 25"/>
            <p:cNvCxnSpPr/>
            <p:nvPr/>
          </p:nvCxnSpPr>
          <p:spPr bwMode="auto">
            <a:xfrm>
              <a:off x="1927206" y="4806570"/>
              <a:ext cx="1872000" cy="1588"/>
            </a:xfrm>
            <a:prstGeom prst="line">
              <a:avLst/>
            </a:prstGeom>
            <a:solidFill>
              <a:srgbClr val="CCFFFF">
                <a:alpha val="50000"/>
              </a:srgbClr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直線接點 26"/>
            <p:cNvCxnSpPr/>
            <p:nvPr/>
          </p:nvCxnSpPr>
          <p:spPr bwMode="auto">
            <a:xfrm rot="5400000">
              <a:off x="8301123" y="4414785"/>
              <a:ext cx="257058" cy="1588"/>
            </a:xfrm>
            <a:prstGeom prst="line">
              <a:avLst/>
            </a:prstGeom>
            <a:solidFill>
              <a:srgbClr val="CCFFFF">
                <a:alpha val="50000"/>
              </a:srgbClr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直線接點 27"/>
            <p:cNvCxnSpPr/>
            <p:nvPr/>
          </p:nvCxnSpPr>
          <p:spPr bwMode="auto">
            <a:xfrm>
              <a:off x="3784594" y="4520818"/>
              <a:ext cx="4644000" cy="1588"/>
            </a:xfrm>
            <a:prstGeom prst="line">
              <a:avLst/>
            </a:prstGeom>
            <a:solidFill>
              <a:srgbClr val="CCFFFF">
                <a:alpha val="50000"/>
              </a:srgbClr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直線接點 30"/>
            <p:cNvCxnSpPr/>
            <p:nvPr/>
          </p:nvCxnSpPr>
          <p:spPr bwMode="auto">
            <a:xfrm rot="5400000">
              <a:off x="3632388" y="4673024"/>
              <a:ext cx="306000" cy="1588"/>
            </a:xfrm>
            <a:prstGeom prst="line">
              <a:avLst/>
            </a:prstGeom>
            <a:solidFill>
              <a:srgbClr val="CCFFFF">
                <a:alpha val="50000"/>
              </a:srgbClr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直線接點 31"/>
            <p:cNvCxnSpPr/>
            <p:nvPr/>
          </p:nvCxnSpPr>
          <p:spPr bwMode="auto">
            <a:xfrm rot="5400000">
              <a:off x="1664471" y="4548991"/>
              <a:ext cx="527058" cy="1588"/>
            </a:xfrm>
            <a:prstGeom prst="line">
              <a:avLst/>
            </a:prstGeom>
            <a:solidFill>
              <a:srgbClr val="CCFFFF">
                <a:alpha val="50000"/>
              </a:srgbClr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4" name="文字方塊 33"/>
          <p:cNvSpPr txBox="1"/>
          <p:nvPr/>
        </p:nvSpPr>
        <p:spPr>
          <a:xfrm>
            <a:off x="5451470" y="4857760"/>
            <a:ext cx="2428892" cy="523220"/>
          </a:xfrm>
          <a:prstGeom prst="rect">
            <a:avLst/>
          </a:prstGeom>
          <a:solidFill>
            <a:srgbClr val="CCECFF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0000"/>
                </a:solidFill>
                <a:latin typeface="Arial"/>
                <a:ea typeface="標楷體"/>
              </a:rPr>
              <a:t>連續休假</a:t>
            </a:r>
            <a:r>
              <a:rPr lang="en-US" altLang="zh-TW" sz="2800" b="1" dirty="0">
                <a:solidFill>
                  <a:srgbClr val="000000"/>
                </a:solidFill>
                <a:latin typeface="Arial"/>
                <a:ea typeface="標楷體"/>
              </a:rPr>
              <a:t>19</a:t>
            </a:r>
            <a:r>
              <a:rPr lang="zh-TW" altLang="en-US" sz="2800" b="1" dirty="0">
                <a:solidFill>
                  <a:srgbClr val="000000"/>
                </a:solidFill>
                <a:latin typeface="Arial"/>
                <a:ea typeface="標楷體"/>
              </a:rPr>
              <a:t>天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3449618" y="3618008"/>
            <a:ext cx="6502446" cy="668248"/>
            <a:chOff x="-1144628" y="3623066"/>
            <a:chExt cx="6502446" cy="668248"/>
          </a:xfrm>
        </p:grpSpPr>
        <p:cxnSp>
          <p:nvCxnSpPr>
            <p:cNvPr id="25" name="直線接點 24"/>
            <p:cNvCxnSpPr/>
            <p:nvPr/>
          </p:nvCxnSpPr>
          <p:spPr bwMode="auto">
            <a:xfrm flipV="1">
              <a:off x="2571736" y="3643314"/>
              <a:ext cx="2786082" cy="0"/>
            </a:xfrm>
            <a:prstGeom prst="line">
              <a:avLst/>
            </a:prstGeom>
            <a:solidFill>
              <a:srgbClr val="CCFFFF">
                <a:alpha val="50000"/>
              </a:srgbClr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直線接點 28"/>
            <p:cNvCxnSpPr/>
            <p:nvPr/>
          </p:nvCxnSpPr>
          <p:spPr bwMode="auto">
            <a:xfrm>
              <a:off x="-1143040" y="3929066"/>
              <a:ext cx="3744000" cy="1588"/>
            </a:xfrm>
            <a:prstGeom prst="line">
              <a:avLst/>
            </a:prstGeom>
            <a:solidFill>
              <a:srgbClr val="CCFFFF">
                <a:alpha val="50000"/>
              </a:srgbClr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直線接點 29"/>
            <p:cNvCxnSpPr/>
            <p:nvPr/>
          </p:nvCxnSpPr>
          <p:spPr bwMode="auto">
            <a:xfrm rot="5400000">
              <a:off x="2418736" y="3775272"/>
              <a:ext cx="306000" cy="1588"/>
            </a:xfrm>
            <a:prstGeom prst="line">
              <a:avLst/>
            </a:prstGeom>
            <a:solidFill>
              <a:srgbClr val="CCFFFF">
                <a:alpha val="50000"/>
              </a:srgbClr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直線接點 19"/>
            <p:cNvCxnSpPr/>
            <p:nvPr/>
          </p:nvCxnSpPr>
          <p:spPr bwMode="auto">
            <a:xfrm rot="10800000">
              <a:off x="-1143040" y="4286256"/>
              <a:ext cx="6500858" cy="1588"/>
            </a:xfrm>
            <a:prstGeom prst="line">
              <a:avLst/>
            </a:prstGeom>
            <a:solidFill>
              <a:srgbClr val="CCFFFF">
                <a:alpha val="50000"/>
              </a:srgbClr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直線接點 20"/>
            <p:cNvCxnSpPr/>
            <p:nvPr/>
          </p:nvCxnSpPr>
          <p:spPr bwMode="auto">
            <a:xfrm rot="5400000">
              <a:off x="-1323834" y="4108272"/>
              <a:ext cx="360000" cy="1588"/>
            </a:xfrm>
            <a:prstGeom prst="line">
              <a:avLst/>
            </a:prstGeom>
            <a:solidFill>
              <a:srgbClr val="CCFFFF">
                <a:alpha val="50000"/>
              </a:srgbClr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直線接點 21"/>
            <p:cNvCxnSpPr/>
            <p:nvPr/>
          </p:nvCxnSpPr>
          <p:spPr bwMode="auto">
            <a:xfrm rot="5400000">
              <a:off x="5033024" y="3966520"/>
              <a:ext cx="648000" cy="1588"/>
            </a:xfrm>
            <a:prstGeom prst="line">
              <a:avLst/>
            </a:prstGeom>
            <a:solidFill>
              <a:srgbClr val="CCFFFF">
                <a:alpha val="50000"/>
              </a:srgbClr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4" name="矩形 43"/>
          <p:cNvSpPr/>
          <p:nvPr/>
        </p:nvSpPr>
        <p:spPr bwMode="auto">
          <a:xfrm>
            <a:off x="9023370" y="1428736"/>
            <a:ext cx="928694" cy="285752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 sz="800" b="1" dirty="0">
              <a:solidFill>
                <a:srgbClr val="FF0000"/>
              </a:solidFill>
              <a:latin typeface="Arial" charset="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588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4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24652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220" y="6332528"/>
            <a:ext cx="3060340" cy="687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7426560" y="6351705"/>
            <a:ext cx="432048" cy="324745"/>
          </a:xfrm>
        </p:spPr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5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8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236" y="5982164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50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" y="-484165"/>
            <a:ext cx="12188825" cy="73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244" y="6021288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51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825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5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2" y="5907031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52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0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52" y="5877272"/>
            <a:ext cx="3060340" cy="991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53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587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0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52" y="5873977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54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09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0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3" y="5949280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55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5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113" y="589325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110636" y="6375626"/>
            <a:ext cx="2844059" cy="365125"/>
          </a:xfrm>
        </p:spPr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56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" y="-459432"/>
            <a:ext cx="12143084" cy="662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2" y="5929313"/>
            <a:ext cx="3060340" cy="909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57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592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176" y="589325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58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" y="0"/>
            <a:ext cx="12166955" cy="60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8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59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1990725"/>
            <a:ext cx="456247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7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16530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52" y="6056537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7966620" y="6356349"/>
            <a:ext cx="2844059" cy="365125"/>
          </a:xfrm>
        </p:spPr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6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8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936" y="6165304"/>
            <a:ext cx="3060340" cy="695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7856315" y="6381328"/>
            <a:ext cx="864095" cy="339109"/>
          </a:xfrm>
        </p:spPr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60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381328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269876" y="2929054"/>
            <a:ext cx="8496944" cy="5232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110</a:t>
            </a:r>
            <a:r>
              <a:rPr lang="zh-TW" altLang="en-US" sz="2800" dirty="0" smtClean="0">
                <a:solidFill>
                  <a:srgbClr val="FF0000"/>
                </a:solidFill>
              </a:rPr>
              <a:t>年</a:t>
            </a:r>
            <a:r>
              <a:rPr lang="en-US" altLang="zh-TW" sz="2800" dirty="0" smtClean="0">
                <a:solidFill>
                  <a:srgbClr val="FF0000"/>
                </a:solidFill>
              </a:rPr>
              <a:t>1</a:t>
            </a:r>
            <a:r>
              <a:rPr lang="zh-TW" altLang="en-US" sz="2800" dirty="0" smtClean="0">
                <a:solidFill>
                  <a:srgbClr val="FF0000"/>
                </a:solidFill>
              </a:rPr>
              <a:t>月</a:t>
            </a:r>
            <a:r>
              <a:rPr lang="en-US" altLang="zh-TW" sz="2800" dirty="0" smtClean="0">
                <a:solidFill>
                  <a:srgbClr val="FF0000"/>
                </a:solidFill>
              </a:rPr>
              <a:t>1</a:t>
            </a:r>
            <a:r>
              <a:rPr lang="zh-TW" altLang="en-US" sz="2800" dirty="0" smtClean="0">
                <a:solidFill>
                  <a:srgbClr val="FF0000"/>
                </a:solidFill>
              </a:rPr>
              <a:t>日起      月薪</a:t>
            </a:r>
            <a:r>
              <a:rPr lang="en-US" altLang="zh-TW" sz="2800" dirty="0" smtClean="0">
                <a:solidFill>
                  <a:srgbClr val="FF0000"/>
                </a:solidFill>
              </a:rPr>
              <a:t>24,000</a:t>
            </a:r>
            <a:r>
              <a:rPr lang="zh-TW" altLang="en-US" sz="2800" dirty="0" smtClean="0">
                <a:solidFill>
                  <a:srgbClr val="FF0000"/>
                </a:solidFill>
              </a:rPr>
              <a:t>、時薪</a:t>
            </a:r>
            <a:r>
              <a:rPr lang="en-US" altLang="zh-TW" sz="2800" dirty="0" smtClean="0">
                <a:solidFill>
                  <a:srgbClr val="FF0000"/>
                </a:solidFill>
              </a:rPr>
              <a:t>160</a:t>
            </a:r>
            <a:r>
              <a:rPr lang="zh-TW" altLang="en-US" sz="2800" dirty="0" smtClean="0">
                <a:solidFill>
                  <a:srgbClr val="FF0000"/>
                </a:solidFill>
              </a:rPr>
              <a:t>元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5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2" y="5907031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61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825" cy="590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5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244" y="5919760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62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" y="-1"/>
            <a:ext cx="12177071" cy="602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1" y="589325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63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60" y="5916578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64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7" y="116632"/>
            <a:ext cx="12188825" cy="60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52" y="6081516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038628" y="6381328"/>
            <a:ext cx="2844059" cy="365125"/>
          </a:xfrm>
        </p:spPr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65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0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52" y="5927257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538166" y="6280497"/>
            <a:ext cx="2844059" cy="365125"/>
          </a:xfrm>
        </p:spPr>
        <p:txBody>
          <a:bodyPr/>
          <a:lstStyle/>
          <a:p>
            <a:pPr rtl="0"/>
            <a:fld id="{81FEFA0A-2F20-4B60-98C6-5FFDA469AA1C}" type="slidenum">
              <a:rPr lang="en-US" altLang="zh-TW" sz="2400" smtClean="0"/>
              <a:pPr rtl="0"/>
              <a:t>66</a:t>
            </a:fld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-22024"/>
            <a:ext cx="12188825" cy="611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3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52" y="5949280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110636" y="6431653"/>
            <a:ext cx="2844059" cy="365125"/>
          </a:xfrm>
        </p:spPr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67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5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2" y="589325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68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0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6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52" y="6056539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1800" smtClean="0"/>
              <a:pPr rtl="0"/>
              <a:t>69</a:t>
            </a:fld>
            <a:endParaRPr lang="zh-TW" altLang="en-US" sz="1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" y="0"/>
            <a:ext cx="12153169" cy="621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2" y="6237312"/>
            <a:ext cx="3060340" cy="62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7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88825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2" y="5920046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70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6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1" y="5916578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71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2" y="5873977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182644" y="6444009"/>
            <a:ext cx="2844059" cy="365125"/>
          </a:xfrm>
        </p:spPr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72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825" cy="602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2" y="5873977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73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594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3" y="589325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110636" y="6492875"/>
            <a:ext cx="2844059" cy="365125"/>
          </a:xfrm>
        </p:spPr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74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0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1" y="589325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75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0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2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220" y="5949280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76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220" y="6021288"/>
            <a:ext cx="3060340" cy="843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1400" smtClean="0"/>
              <a:pPr rtl="0"/>
              <a:t>77</a:t>
            </a:fld>
            <a:endParaRPr lang="zh-TW" altLang="en-US" sz="1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5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3" y="5915025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78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3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3" y="589325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79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5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247" y="589325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8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16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0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363" y="589325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80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" y="0"/>
            <a:ext cx="12180581" cy="60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1" y="5906746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81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9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2" y="5920046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82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592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9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83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349996" y="2276872"/>
            <a:ext cx="77048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常見案例</a:t>
            </a:r>
            <a:r>
              <a:rPr lang="zh-TW" altLang="en-US" sz="8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說明</a:t>
            </a:r>
            <a:endParaRPr lang="zh-TW" altLang="en-US" sz="8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768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248" y="5733256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84</a:t>
            </a:fld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125860" y="404664"/>
            <a:ext cx="10729192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/>
          </a:p>
          <a:p>
            <a:r>
              <a:rPr lang="en-US" altLang="zh-TW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：平均工資如何計算？</a:t>
            </a:r>
          </a:p>
          <a:p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：所謂「平均工資」，係指計算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事由發生之當日前 </a:t>
            </a:r>
            <a:r>
              <a:rPr lang="en-US" altLang="zh-TW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 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個月內所得工資總額除以該期間之總日數</a:t>
            </a:r>
          </a:p>
          <a:p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所得金額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（俗稱日平均工資）（勞動基準法第 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2 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條第 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4 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款前段規定參照）。</a:t>
            </a:r>
          </a:p>
          <a:p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313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85</a:t>
            </a:fld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783822" y="188640"/>
            <a:ext cx="10729192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/>
          </a:p>
          <a:p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：退休計算平均工資時，是否要含未休完的特休假薪資</a:t>
            </a:r>
            <a:r>
              <a:rPr lang="en-US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3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A: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勞動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部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日勞動條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字第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1060131476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號函：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「一、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特別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休假期日，由勞工自行排定。勞工事先排定之特別休假期日，或排定後依本法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38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項但書規定協商調整之特別休假期日，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倘經雇主依本法第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39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條規定徵得勞工同意出勤並發給加倍工資，該等期日適於平均工資計算期間者，其加給之工資，當予列計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。四、</a:t>
            </a: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勞工並未排定之特別休假日數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，其於「年度終結」雇主發給之未休日數工資，因係屬勞工全年度未休假而工作之報酬，於計算平均工資時，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上開工資究有多少屬於平均工資之計算期間內，法無明定，由勞雇雙方議定之。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另，勞工於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「契約終止」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時仍未休完特別休假，雇主所發給之特別休假未休日數之工資，因屬終止契約後之所得，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得不併入平均工資計算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。」</a:t>
            </a:r>
          </a:p>
        </p:txBody>
      </p:sp>
    </p:spTree>
    <p:extLst>
      <p:ext uri="{BB962C8B-B14F-4D97-AF65-F5344CB8AC3E}">
        <p14:creationId xmlns:p14="http://schemas.microsoft.com/office/powerpoint/2010/main" val="17050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86</a:t>
            </a:fld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49796" y="497143"/>
            <a:ext cx="11089232" cy="5734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800" dirty="0">
                <a:solidFill>
                  <a:srgbClr val="FF0000"/>
                </a:solidFill>
              </a:rPr>
              <a:t>Q</a:t>
            </a:r>
            <a:r>
              <a:rPr lang="zh-TW" altLang="en-US" sz="2800" dirty="0">
                <a:solidFill>
                  <a:srgbClr val="FF0000"/>
                </a:solidFill>
              </a:rPr>
              <a:t>：證照津貼是否應納入平均每小時工資額？</a:t>
            </a:r>
          </a:p>
          <a:p>
            <a:pPr>
              <a:lnSpc>
                <a:spcPts val="4000"/>
              </a:lnSpc>
            </a:pPr>
            <a:r>
              <a:rPr lang="en-US" altLang="zh-TW" sz="2800" dirty="0"/>
              <a:t>A</a:t>
            </a:r>
            <a:r>
              <a:rPr lang="zh-TW" altLang="en-US" sz="2800" dirty="0" smtClean="0"/>
              <a:t>： </a:t>
            </a:r>
            <a:r>
              <a:rPr lang="en-US" altLang="zh-TW" sz="2800" dirty="0"/>
              <a:t>1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按目前司法實務對於「工資」之見解，係以該工資給付之實際性質是否具有「</a:t>
            </a:r>
            <a:r>
              <a:rPr lang="zh-TW" altLang="en-US" sz="2800" dirty="0" smtClean="0">
                <a:solidFill>
                  <a:srgbClr val="FF0000"/>
                </a:solidFill>
              </a:rPr>
              <a:t>勞務對價性」及「經常性」為判斷</a:t>
            </a:r>
            <a:r>
              <a:rPr lang="zh-TW" altLang="en-US" sz="2800" dirty="0" smtClean="0"/>
              <a:t>。</a:t>
            </a:r>
          </a:p>
          <a:p>
            <a:pPr>
              <a:lnSpc>
                <a:spcPts val="4000"/>
              </a:lnSpc>
            </a:pPr>
            <a:r>
              <a:rPr lang="zh-TW" altLang="en-US" sz="2800" dirty="0" smtClean="0"/>
              <a:t> </a:t>
            </a:r>
            <a:r>
              <a:rPr lang="en-US" altLang="zh-TW" sz="2800" dirty="0" smtClean="0"/>
              <a:t>2.</a:t>
            </a:r>
            <a:r>
              <a:rPr lang="zh-TW" altLang="en-US" sz="2800" dirty="0" smtClean="0"/>
              <a:t>若公司為鼓勵員工考取證照，於員工考取證照「當月」發給獎金 </a:t>
            </a:r>
            <a:r>
              <a:rPr lang="en-US" altLang="zh-TW" sz="2800" dirty="0" smtClean="0"/>
              <a:t>1,000 </a:t>
            </a:r>
            <a:r>
              <a:rPr lang="zh-TW" altLang="en-US" sz="2800" dirty="0" smtClean="0"/>
              <a:t>元至 </a:t>
            </a:r>
            <a:r>
              <a:rPr lang="en-US" altLang="zh-TW" sz="2800" dirty="0" smtClean="0"/>
              <a:t>3,000 </a:t>
            </a:r>
            <a:r>
              <a:rPr lang="zh-TW" altLang="en-US" sz="2800" dirty="0" smtClean="0"/>
              <a:t>元不 等，</a:t>
            </a:r>
            <a:r>
              <a:rPr lang="zh-TW" altLang="en-US" sz="2800" dirty="0" smtClean="0">
                <a:solidFill>
                  <a:srgbClr val="FF0000"/>
                </a:solidFill>
              </a:rPr>
              <a:t>可認係雇主單方具有勉勵、恩惠性質之給與，非屬勞工因工作而獲得之報酬，允不認屬工資。</a:t>
            </a:r>
            <a:endParaRPr lang="en-US" altLang="zh-TW" sz="2800" dirty="0" smtClean="0"/>
          </a:p>
          <a:p>
            <a:pPr>
              <a:lnSpc>
                <a:spcPts val="4000"/>
              </a:lnSpc>
            </a:pPr>
            <a:r>
              <a:rPr lang="zh-TW" altLang="en-US" sz="2800" dirty="0" smtClean="0"/>
              <a:t>惟若該項獎金</a:t>
            </a:r>
            <a:r>
              <a:rPr lang="zh-TW" altLang="en-US" sz="2800" dirty="0" smtClean="0">
                <a:solidFill>
                  <a:srgbClr val="0000FF"/>
                </a:solidFill>
              </a:rPr>
              <a:t>若為每月定額發給</a:t>
            </a:r>
            <a:r>
              <a:rPr lang="zh-TW" altLang="en-US" sz="2800" dirty="0" smtClean="0"/>
              <a:t>，</a:t>
            </a:r>
            <a:r>
              <a:rPr lang="zh-TW" altLang="en-US" sz="2800" dirty="0" smtClean="0">
                <a:solidFill>
                  <a:srgbClr val="0000FF"/>
                </a:solidFill>
              </a:rPr>
              <a:t>發放條件具有制度經常性者（即基於勞動契約、工作規則或事業單位之習慣</a:t>
            </a:r>
            <a:r>
              <a:rPr lang="zh-TW" altLang="en-US" sz="2800" dirty="0" smtClean="0"/>
              <a:t>，雇主有支付勞工的義務時），因該項獎金之支付對勞資雙方而言，具有一定之可預見性；對勞工而言，亦與其他勞務對價之給與無明顯差別者，應認</a:t>
            </a:r>
            <a:r>
              <a:rPr lang="zh-TW" altLang="en-US" sz="2800" dirty="0"/>
              <a:t>係工資之一部，於核算平日每小時工資額時，</a:t>
            </a:r>
            <a:r>
              <a:rPr lang="zh-TW" altLang="en-US" sz="2800" dirty="0">
                <a:solidFill>
                  <a:srgbClr val="0000FF"/>
                </a:solidFill>
              </a:rPr>
              <a:t>應納入工資總額計算</a:t>
            </a:r>
            <a:r>
              <a:rPr lang="zh-TW" altLang="en-US" sz="2800" dirty="0" smtClean="0">
                <a:solidFill>
                  <a:srgbClr val="0000FF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31048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87</a:t>
            </a:fld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981844" y="260648"/>
            <a:ext cx="10729192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/>
          </a:p>
          <a:p>
            <a:r>
              <a:rPr lang="en-US" altLang="zh-TW" sz="2800" dirty="0" smtClean="0">
                <a:solidFill>
                  <a:srgbClr val="FF0000"/>
                </a:solidFill>
              </a:rPr>
              <a:t>Q</a:t>
            </a:r>
            <a:r>
              <a:rPr lang="zh-TW" altLang="en-US" sz="2800" dirty="0">
                <a:solidFill>
                  <a:srgbClr val="FF0000"/>
                </a:solidFill>
              </a:rPr>
              <a:t>：工資折半發給或不發給期間於辦理資遣或退休時，是否應列入平均工資計算？</a:t>
            </a:r>
          </a:p>
          <a:p>
            <a:r>
              <a:rPr lang="en-US" altLang="zh-TW" sz="2800" dirty="0">
                <a:solidFill>
                  <a:srgbClr val="FF0000"/>
                </a:solidFill>
              </a:rPr>
              <a:t>A</a:t>
            </a:r>
            <a:r>
              <a:rPr lang="zh-TW" altLang="en-US" sz="2800" dirty="0">
                <a:solidFill>
                  <a:srgbClr val="FF0000"/>
                </a:solidFill>
              </a:rPr>
              <a:t>：計算平均工資時，下列各款期日或期間均不計入：</a:t>
            </a:r>
          </a:p>
          <a:p>
            <a:r>
              <a:rPr lang="zh-TW" altLang="en-US" sz="2800" dirty="0"/>
              <a:t> </a:t>
            </a:r>
            <a:r>
              <a:rPr lang="en-US" altLang="zh-TW" sz="2800" dirty="0"/>
              <a:t>1.</a:t>
            </a:r>
            <a:r>
              <a:rPr lang="zh-TW" altLang="en-US" sz="2800" dirty="0"/>
              <a:t>發生計算事由之當日。</a:t>
            </a:r>
          </a:p>
          <a:p>
            <a:r>
              <a:rPr lang="zh-TW" altLang="en-US" sz="2800" dirty="0"/>
              <a:t> </a:t>
            </a:r>
            <a:r>
              <a:rPr lang="en-US" altLang="zh-TW" sz="2800" dirty="0"/>
              <a:t>2.</a:t>
            </a:r>
            <a:r>
              <a:rPr lang="zh-TW" altLang="en-US" sz="2800" dirty="0"/>
              <a:t>因職業災害尚在醫療中者。</a:t>
            </a:r>
          </a:p>
          <a:p>
            <a:r>
              <a:rPr lang="zh-TW" altLang="en-US" sz="2800" dirty="0"/>
              <a:t> </a:t>
            </a:r>
            <a:r>
              <a:rPr lang="en-US" altLang="zh-TW" sz="2800" dirty="0"/>
              <a:t>3.</a:t>
            </a:r>
            <a:r>
              <a:rPr lang="zh-TW" altLang="en-US" sz="2800" dirty="0"/>
              <a:t>依本法第五十條第二項減半發給工資者</a:t>
            </a:r>
            <a:r>
              <a:rPr lang="en-US" altLang="zh-TW" sz="2800" dirty="0"/>
              <a:t>(</a:t>
            </a:r>
            <a:r>
              <a:rPr lang="zh-TW" altLang="en-US" sz="2800" dirty="0"/>
              <a:t>即工作年資未滿 </a:t>
            </a:r>
            <a:r>
              <a:rPr lang="en-US" altLang="zh-TW" sz="2800" dirty="0"/>
              <a:t>6 </a:t>
            </a:r>
            <a:r>
              <a:rPr lang="zh-TW" altLang="en-US" sz="2800" dirty="0"/>
              <a:t>個月，休半薪產假之勞工</a:t>
            </a:r>
            <a:r>
              <a:rPr lang="en-US" altLang="zh-TW" sz="2800" dirty="0"/>
              <a:t>)</a:t>
            </a:r>
            <a:r>
              <a:rPr lang="zh-TW" altLang="en-US" sz="2800" dirty="0"/>
              <a:t>。</a:t>
            </a:r>
          </a:p>
          <a:p>
            <a:r>
              <a:rPr lang="zh-TW" altLang="en-US" sz="2800" dirty="0"/>
              <a:t> </a:t>
            </a:r>
            <a:r>
              <a:rPr lang="en-US" altLang="zh-TW" sz="2800" dirty="0"/>
              <a:t>4.</a:t>
            </a:r>
            <a:r>
              <a:rPr lang="zh-TW" altLang="en-US" sz="2800" dirty="0"/>
              <a:t>雇主因天災、事變或其他不可抗力而不能繼續其事業，致勞工未能工作者。</a:t>
            </a:r>
          </a:p>
          <a:p>
            <a:r>
              <a:rPr lang="zh-TW" altLang="en-US" sz="2800" dirty="0"/>
              <a:t> </a:t>
            </a:r>
            <a:r>
              <a:rPr lang="en-US" altLang="zh-TW" sz="2800" dirty="0"/>
              <a:t>5.</a:t>
            </a:r>
            <a:r>
              <a:rPr lang="zh-TW" altLang="en-US" sz="2800" dirty="0"/>
              <a:t>依勞工請假規則請普通傷病假者。</a:t>
            </a:r>
          </a:p>
          <a:p>
            <a:r>
              <a:rPr lang="zh-TW" altLang="en-US" sz="2800" dirty="0"/>
              <a:t> </a:t>
            </a:r>
            <a:r>
              <a:rPr lang="en-US" altLang="zh-TW" sz="2800" dirty="0"/>
              <a:t>6.</a:t>
            </a:r>
            <a:r>
              <a:rPr lang="zh-TW" altLang="en-US" sz="2800" dirty="0"/>
              <a:t>依性別工作平等法請生理假、產假、家庭照顧假或安胎休養，致減少工資者。</a:t>
            </a:r>
          </a:p>
          <a:p>
            <a:r>
              <a:rPr lang="zh-TW" altLang="en-US" sz="2800" dirty="0"/>
              <a:t> </a:t>
            </a:r>
            <a:r>
              <a:rPr lang="en-US" altLang="zh-TW" sz="2800" dirty="0"/>
              <a:t>7.</a:t>
            </a:r>
            <a:r>
              <a:rPr lang="zh-TW" altLang="en-US" sz="2800" dirty="0"/>
              <a:t>留職停薪者</a:t>
            </a:r>
            <a:r>
              <a:rPr lang="zh-TW" altLang="en-US" sz="2800" dirty="0" smtClean="0"/>
              <a:t>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6218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248" y="5733256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88</a:t>
            </a:fld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909836" y="260648"/>
            <a:ext cx="1022513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/>
          </a:p>
          <a:p>
            <a:r>
              <a:rPr lang="en-US" altLang="zh-TW" sz="4400" dirty="0" smtClean="0">
                <a:solidFill>
                  <a:srgbClr val="FF0000"/>
                </a:solidFill>
              </a:rPr>
              <a:t>Q</a:t>
            </a:r>
            <a:r>
              <a:rPr lang="zh-TW" altLang="en-US" sz="4400" dirty="0" smtClean="0">
                <a:solidFill>
                  <a:srgbClr val="FF0000"/>
                </a:solidFill>
              </a:rPr>
              <a:t>：</a:t>
            </a:r>
            <a:r>
              <a:rPr lang="zh-TW" altLang="en-US" sz="4400" dirty="0">
                <a:solidFill>
                  <a:srgbClr val="FF0000"/>
                </a:solidFill>
              </a:rPr>
              <a:t>國外出差費是否列入平均工資之計算基礎？</a:t>
            </a:r>
          </a:p>
          <a:p>
            <a:r>
              <a:rPr lang="en-US" altLang="zh-TW" sz="4400" dirty="0"/>
              <a:t>A</a:t>
            </a:r>
            <a:r>
              <a:rPr lang="zh-TW" altLang="en-US" sz="4400" dirty="0"/>
              <a:t>：國外出差費是否列入平均工資之計算基礎，應視國外出差費之性質而定，如國外出差費係</a:t>
            </a:r>
            <a:r>
              <a:rPr lang="zh-TW" altLang="en-US" sz="4400" dirty="0" smtClean="0"/>
              <a:t>屬差旅費</a:t>
            </a:r>
            <a:r>
              <a:rPr lang="zh-TW" altLang="en-US" sz="4400" dirty="0"/>
              <a:t>、差旅津貼或交際費，因不具備勞務對價性，非屬工資，得不列入計算平均工資（</a:t>
            </a:r>
            <a:r>
              <a:rPr lang="zh-TW" altLang="en-US" sz="4400" dirty="0" smtClean="0"/>
              <a:t>勞 </a:t>
            </a:r>
            <a:r>
              <a:rPr lang="zh-TW" altLang="en-US" sz="4400" dirty="0"/>
              <a:t>動基準法施行細則第 </a:t>
            </a:r>
            <a:r>
              <a:rPr lang="en-US" altLang="zh-TW" sz="4400" dirty="0"/>
              <a:t>10 </a:t>
            </a:r>
            <a:r>
              <a:rPr lang="zh-TW" altLang="en-US" sz="4400" dirty="0"/>
              <a:t>條第 </a:t>
            </a:r>
            <a:r>
              <a:rPr lang="en-US" altLang="zh-TW" sz="4400" dirty="0"/>
              <a:t>9 </a:t>
            </a:r>
            <a:r>
              <a:rPr lang="zh-TW" altLang="en-US" sz="4400" dirty="0"/>
              <a:t>款規定參照）。</a:t>
            </a:r>
          </a:p>
        </p:txBody>
      </p:sp>
    </p:spTree>
    <p:extLst>
      <p:ext uri="{BB962C8B-B14F-4D97-AF65-F5344CB8AC3E}">
        <p14:creationId xmlns:p14="http://schemas.microsoft.com/office/powerpoint/2010/main" val="162544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248" y="5733256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89</a:t>
            </a:fld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88882" y="548680"/>
            <a:ext cx="951809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</a:rPr>
              <a:t>Q</a:t>
            </a:r>
            <a:r>
              <a:rPr lang="zh-TW" altLang="en-US" sz="3200" dirty="0">
                <a:solidFill>
                  <a:srgbClr val="FF0000"/>
                </a:solidFill>
              </a:rPr>
              <a:t>：安胎假可否以事假或留職停薪方式辦理？</a:t>
            </a:r>
          </a:p>
          <a:p>
            <a:r>
              <a:rPr lang="en-US" altLang="zh-TW" sz="4000" dirty="0"/>
              <a:t>A</a:t>
            </a:r>
            <a:r>
              <a:rPr lang="zh-TW" altLang="en-US" sz="4000" dirty="0"/>
              <a:t>：勞工經醫師診斷懷孕期間需安胎休養</a:t>
            </a:r>
            <a:r>
              <a:rPr lang="en-US" altLang="zh-TW" sz="4000" dirty="0"/>
              <a:t>4</a:t>
            </a:r>
            <a:r>
              <a:rPr lang="zh-TW" altLang="en-US" sz="4000" dirty="0"/>
              <a:t>個月，其休養期間併入住院傷病假計算，即</a:t>
            </a:r>
            <a:r>
              <a:rPr lang="en-US" altLang="zh-TW" sz="4000" dirty="0"/>
              <a:t>2</a:t>
            </a:r>
            <a:r>
              <a:rPr lang="zh-TW" altLang="en-US" sz="4000" dirty="0"/>
              <a:t>年內</a:t>
            </a:r>
            <a:r>
              <a:rPr lang="zh-TW" altLang="en-US" sz="4000" dirty="0" smtClean="0"/>
              <a:t>不得 </a:t>
            </a:r>
            <a:r>
              <a:rPr lang="zh-TW" altLang="en-US" sz="4000" dirty="0"/>
              <a:t>超過</a:t>
            </a:r>
            <a:r>
              <a:rPr lang="en-US" altLang="zh-TW" sz="4000" dirty="0"/>
              <a:t>1</a:t>
            </a:r>
            <a:r>
              <a:rPr lang="zh-TW" altLang="en-US" sz="4000" dirty="0"/>
              <a:t>年，</a:t>
            </a:r>
            <a:r>
              <a:rPr lang="zh-TW" altLang="en-US" sz="4000" dirty="0">
                <a:solidFill>
                  <a:srgbClr val="FF0000"/>
                </a:solidFill>
              </a:rPr>
              <a:t>尚不得以事假或留職停薪方式辦理</a:t>
            </a:r>
            <a:r>
              <a:rPr lang="zh-TW" altLang="en-US" sz="4000" dirty="0"/>
              <a:t>；倘於安胎休養病假期間生產者，雇主應依</a:t>
            </a:r>
            <a:r>
              <a:rPr lang="zh-TW" altLang="en-US" sz="4000" dirty="0" smtClean="0"/>
              <a:t>規 </a:t>
            </a:r>
            <a:r>
              <a:rPr lang="zh-TW" altLang="en-US" sz="4000" dirty="0"/>
              <a:t>定給予產假及其應領工資。</a:t>
            </a:r>
          </a:p>
        </p:txBody>
      </p:sp>
    </p:spTree>
    <p:extLst>
      <p:ext uri="{BB962C8B-B14F-4D97-AF65-F5344CB8AC3E}">
        <p14:creationId xmlns:p14="http://schemas.microsoft.com/office/powerpoint/2010/main" val="367534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28" y="5942811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7822604" y="6222619"/>
            <a:ext cx="2844059" cy="365125"/>
          </a:xfrm>
        </p:spPr>
        <p:txBody>
          <a:bodyPr/>
          <a:lstStyle/>
          <a:p>
            <a:pPr rtl="0"/>
            <a:fld id="{81FEFA0A-2F20-4B60-98C6-5FFDA469AA1C}" type="slidenum">
              <a:rPr lang="en-US" altLang="zh-TW" sz="2000" smtClean="0">
                <a:solidFill>
                  <a:srgbClr val="FF0000"/>
                </a:solidFill>
              </a:rPr>
              <a:pPr rtl="0"/>
              <a:t>9</a:t>
            </a:fld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09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764" y="5900667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90</a:t>
            </a:fld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7828" y="260648"/>
            <a:ext cx="1051316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</a:rPr>
              <a:t>Q</a:t>
            </a:r>
            <a:r>
              <a:rPr lang="zh-TW" altLang="en-US" sz="3200" dirty="0" smtClean="0">
                <a:solidFill>
                  <a:srgbClr val="FF0000"/>
                </a:solidFill>
              </a:rPr>
              <a:t>：雇主</a:t>
            </a:r>
            <a:r>
              <a:rPr lang="zh-TW" altLang="en-US" sz="3200" dirty="0">
                <a:solidFill>
                  <a:srgbClr val="FF0000"/>
                </a:solidFill>
              </a:rPr>
              <a:t>要求勞工請事病假均須提出證明文件，有違法嗎？</a:t>
            </a:r>
          </a:p>
          <a:p>
            <a:r>
              <a:rPr lang="en-US" altLang="zh-TW" sz="3200" dirty="0">
                <a:solidFill>
                  <a:srgbClr val="FF0000"/>
                </a:solidFill>
              </a:rPr>
              <a:t>A</a:t>
            </a:r>
            <a:r>
              <a:rPr lang="zh-TW" altLang="en-US" sz="3200" dirty="0">
                <a:solidFill>
                  <a:srgbClr val="FF0000"/>
                </a:solidFill>
              </a:rPr>
              <a:t>：</a:t>
            </a:r>
          </a:p>
          <a:p>
            <a:r>
              <a:rPr lang="zh-TW" altLang="en-US" sz="3200" dirty="0"/>
              <a:t> </a:t>
            </a:r>
            <a:r>
              <a:rPr lang="en-US" altLang="zh-TW" sz="3200" dirty="0"/>
              <a:t>1.</a:t>
            </a:r>
            <a:r>
              <a:rPr lang="zh-TW" altLang="en-US" sz="3200" dirty="0"/>
              <a:t>勞工請假規則第</a:t>
            </a:r>
            <a:r>
              <a:rPr lang="en-US" altLang="zh-TW" sz="3200" dirty="0"/>
              <a:t>10</a:t>
            </a:r>
            <a:r>
              <a:rPr lang="zh-TW" altLang="en-US" sz="3200" dirty="0"/>
              <a:t>條雖明文規定：「</a:t>
            </a:r>
            <a:r>
              <a:rPr lang="zh-TW" altLang="en-US" sz="3200" dirty="0">
                <a:solidFill>
                  <a:srgbClr val="FF0000"/>
                </a:solidFill>
              </a:rPr>
              <a:t>勞工請假時，應於事前親自以口頭或書面敘明請假</a:t>
            </a:r>
            <a:r>
              <a:rPr lang="zh-TW" altLang="en-US" sz="3200" dirty="0" smtClean="0">
                <a:solidFill>
                  <a:srgbClr val="FF0000"/>
                </a:solidFill>
              </a:rPr>
              <a:t>理由</a:t>
            </a:r>
            <a:r>
              <a:rPr lang="zh-TW" altLang="en-US" sz="3200" dirty="0">
                <a:solidFill>
                  <a:srgbClr val="FF0000"/>
                </a:solidFill>
              </a:rPr>
              <a:t>及日數</a:t>
            </a:r>
            <a:r>
              <a:rPr lang="zh-TW" altLang="en-US" sz="3200" dirty="0"/>
              <a:t>。但遇有急病或緊急事故，得委託他人代辦請假手續。辦理請假手續時，</a:t>
            </a:r>
            <a:r>
              <a:rPr lang="zh-TW" altLang="en-US" sz="3200" dirty="0">
                <a:solidFill>
                  <a:srgbClr val="FF0000"/>
                </a:solidFill>
              </a:rPr>
              <a:t>雇主</a:t>
            </a:r>
            <a:r>
              <a:rPr lang="zh-TW" altLang="en-US" sz="3200" dirty="0" smtClean="0">
                <a:solidFill>
                  <a:srgbClr val="FF0000"/>
                </a:solidFill>
              </a:rPr>
              <a:t>得要求</a:t>
            </a:r>
            <a:r>
              <a:rPr lang="zh-TW" altLang="en-US" sz="3200" dirty="0">
                <a:solidFill>
                  <a:srgbClr val="FF0000"/>
                </a:solidFill>
              </a:rPr>
              <a:t>勞工提出有關證明文件。</a:t>
            </a:r>
            <a:r>
              <a:rPr lang="zh-TW" altLang="en-US" sz="3200" dirty="0"/>
              <a:t>」惟勞雇雙方對上述請假程序若另有約定，在不牴觸上述</a:t>
            </a:r>
            <a:r>
              <a:rPr lang="zh-TW" altLang="en-US" sz="3200" dirty="0" smtClean="0"/>
              <a:t>規定</a:t>
            </a:r>
            <a:r>
              <a:rPr lang="zh-TW" altLang="en-US" sz="3200" dirty="0"/>
              <a:t>意旨的前提下，仍有拘束勞雇雙方的效力。</a:t>
            </a:r>
          </a:p>
          <a:p>
            <a:r>
              <a:rPr lang="zh-TW" altLang="en-US" sz="3200" dirty="0"/>
              <a:t> </a:t>
            </a:r>
            <a:r>
              <a:rPr lang="en-US" altLang="zh-TW" sz="3200" dirty="0">
                <a:solidFill>
                  <a:srgbClr val="0000FF"/>
                </a:solidFill>
              </a:rPr>
              <a:t>2.</a:t>
            </a:r>
            <a:r>
              <a:rPr lang="zh-TW" altLang="en-US" sz="3200" dirty="0">
                <a:solidFill>
                  <a:srgbClr val="0000FF"/>
                </a:solidFill>
              </a:rPr>
              <a:t>以勞工請病假或事假為例，不論日數長短或假別，雇主要求勞工均須提出相關證明文件</a:t>
            </a:r>
            <a:r>
              <a:rPr lang="zh-TW" altLang="en-US" sz="3200" dirty="0" smtClean="0">
                <a:solidFill>
                  <a:srgbClr val="0000FF"/>
                </a:solidFill>
              </a:rPr>
              <a:t>， </a:t>
            </a:r>
            <a:r>
              <a:rPr lang="zh-TW" altLang="en-US" sz="3200" dirty="0">
                <a:solidFill>
                  <a:srgbClr val="FF0000"/>
                </a:solidFill>
              </a:rPr>
              <a:t>並無違反上述規定</a:t>
            </a:r>
            <a:r>
              <a:rPr lang="zh-TW" altLang="en-US" sz="3200" dirty="0"/>
              <a:t>。至病假證明文件並不以診斷證明為限，</a:t>
            </a:r>
            <a:r>
              <a:rPr lang="zh-TW" altLang="en-US" sz="3200" dirty="0">
                <a:solidFill>
                  <a:srgbClr val="FF0000"/>
                </a:solidFill>
              </a:rPr>
              <a:t>如為醫療收據、藥單等可資</a:t>
            </a:r>
            <a:r>
              <a:rPr lang="zh-TW" altLang="en-US" sz="3200" dirty="0" smtClean="0">
                <a:solidFill>
                  <a:srgbClr val="FF0000"/>
                </a:solidFill>
              </a:rPr>
              <a:t>確認</a:t>
            </a:r>
            <a:r>
              <a:rPr lang="zh-TW" altLang="en-US" sz="3200" dirty="0">
                <a:solidFill>
                  <a:srgbClr val="FF0000"/>
                </a:solidFill>
              </a:rPr>
              <a:t>請假人及就診日期等事實的資料亦可</a:t>
            </a:r>
            <a:r>
              <a:rPr lang="zh-TW" altLang="en-US" sz="3200" dirty="0"/>
              <a:t>。</a:t>
            </a:r>
          </a:p>
          <a:p>
            <a:r>
              <a:rPr lang="zh-TW" alt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265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248" y="6056539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91</a:t>
            </a:fld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891834" y="583318"/>
            <a:ext cx="105131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</a:rPr>
              <a:t>3.</a:t>
            </a:r>
            <a:r>
              <a:rPr lang="zh-TW" altLang="en-US" sz="3600" dirty="0" smtClean="0">
                <a:solidFill>
                  <a:srgbClr val="FF0000"/>
                </a:solidFill>
              </a:rPr>
              <a:t>勞工請生理假，參酌性別工作平等法施行細則第</a:t>
            </a:r>
            <a:r>
              <a:rPr lang="en-US" altLang="zh-TW" sz="3600" dirty="0" smtClean="0">
                <a:solidFill>
                  <a:srgbClr val="FF0000"/>
                </a:solidFill>
              </a:rPr>
              <a:t>13</a:t>
            </a:r>
            <a:r>
              <a:rPr lang="zh-TW" altLang="en-US" sz="3600" dirty="0" smtClean="0">
                <a:solidFill>
                  <a:srgbClr val="FF0000"/>
                </a:solidFill>
              </a:rPr>
              <a:t>條規定意旨</a:t>
            </a:r>
            <a:r>
              <a:rPr lang="en-US" altLang="zh-TW" sz="3600" dirty="0" smtClean="0">
                <a:solidFill>
                  <a:srgbClr val="FF0000"/>
                </a:solidFill>
              </a:rPr>
              <a:t>(</a:t>
            </a:r>
            <a:r>
              <a:rPr lang="zh-TW" altLang="en-US" sz="3600" dirty="0" smtClean="0">
                <a:solidFill>
                  <a:srgbClr val="FF0000"/>
                </a:solidFill>
              </a:rPr>
              <a:t>已排除生理假</a:t>
            </a:r>
            <a:r>
              <a:rPr lang="en-US" altLang="zh-TW" sz="3600" dirty="0" smtClean="0">
                <a:solidFill>
                  <a:srgbClr val="FF0000"/>
                </a:solidFill>
              </a:rPr>
              <a:t>)</a:t>
            </a:r>
            <a:r>
              <a:rPr lang="zh-TW" altLang="en-US" sz="3600" dirty="0" smtClean="0">
                <a:solidFill>
                  <a:srgbClr val="FF0000"/>
                </a:solidFill>
              </a:rPr>
              <a:t>，應無須檢附相關證明文件。</a:t>
            </a:r>
          </a:p>
          <a:p>
            <a:r>
              <a:rPr lang="zh-TW" altLang="en-US" sz="3600" dirty="0" smtClean="0"/>
              <a:t> </a:t>
            </a:r>
            <a:r>
              <a:rPr lang="en-US" altLang="zh-TW" sz="3600" dirty="0" smtClean="0">
                <a:solidFill>
                  <a:srgbClr val="0000FF"/>
                </a:solidFill>
              </a:rPr>
              <a:t>4.</a:t>
            </a:r>
            <a:r>
              <a:rPr lang="zh-TW" altLang="en-US" sz="3600" dirty="0" smtClean="0">
                <a:solidFill>
                  <a:srgbClr val="0000FF"/>
                </a:solidFill>
              </a:rPr>
              <a:t>雇主若要求勞工請事假須於</a:t>
            </a:r>
            <a:r>
              <a:rPr lang="en-US" altLang="zh-TW" sz="3600" dirty="0" smtClean="0">
                <a:solidFill>
                  <a:srgbClr val="0000FF"/>
                </a:solidFill>
              </a:rPr>
              <a:t>3</a:t>
            </a:r>
            <a:r>
              <a:rPr lang="zh-TW" altLang="en-US" sz="3600" dirty="0" smtClean="0">
                <a:solidFill>
                  <a:srgbClr val="0000FF"/>
                </a:solidFill>
              </a:rPr>
              <a:t>日前提出申請，如勞工確有緊急事故致無法於</a:t>
            </a:r>
            <a:r>
              <a:rPr lang="en-US" altLang="zh-TW" sz="3600" dirty="0" smtClean="0">
                <a:solidFill>
                  <a:srgbClr val="0000FF"/>
                </a:solidFill>
              </a:rPr>
              <a:t>3</a:t>
            </a:r>
            <a:r>
              <a:rPr lang="zh-TW" altLang="en-US" sz="3600" dirty="0" smtClean="0">
                <a:solidFill>
                  <a:srgbClr val="0000FF"/>
                </a:solidFill>
              </a:rPr>
              <a:t>日前請假，</a:t>
            </a:r>
            <a:r>
              <a:rPr lang="zh-TW" altLang="en-US" sz="3600" dirty="0" smtClean="0"/>
              <a:t>在已踐行其他請假程序的前提下，</a:t>
            </a:r>
            <a:r>
              <a:rPr lang="zh-TW" altLang="en-US" sz="3600" dirty="0" smtClean="0">
                <a:solidFill>
                  <a:srgbClr val="FF0000"/>
                </a:solidFill>
              </a:rPr>
              <a:t>雇主不能據以認定勞工曠職。</a:t>
            </a:r>
            <a:r>
              <a:rPr lang="zh-TW" altLang="en-US" sz="3600" dirty="0" smtClean="0"/>
              <a:t>此外，</a:t>
            </a:r>
            <a:r>
              <a:rPr lang="zh-TW" altLang="en-US" sz="3600" dirty="0" smtClean="0">
                <a:solidFill>
                  <a:srgbClr val="0000FF"/>
                </a:solidFill>
              </a:rPr>
              <a:t>雇主單方公開揭示的工作規則若針對請假程序另有規範</a:t>
            </a:r>
            <a:r>
              <a:rPr lang="zh-TW" altLang="en-US" sz="3600" dirty="0" smtClean="0"/>
              <a:t>，</a:t>
            </a:r>
            <a:r>
              <a:rPr lang="zh-TW" altLang="en-US" sz="3600" dirty="0" smtClean="0">
                <a:solidFill>
                  <a:srgbClr val="FF0000"/>
                </a:solidFill>
              </a:rPr>
              <a:t>參照勞動基準法第</a:t>
            </a:r>
            <a:r>
              <a:rPr lang="en-US" altLang="zh-TW" sz="3600" dirty="0" smtClean="0">
                <a:solidFill>
                  <a:srgbClr val="FF0000"/>
                </a:solidFill>
              </a:rPr>
              <a:t>71</a:t>
            </a:r>
            <a:r>
              <a:rPr lang="zh-TW" altLang="en-US" sz="3600" dirty="0" smtClean="0">
                <a:solidFill>
                  <a:srgbClr val="FF0000"/>
                </a:solidFill>
              </a:rPr>
              <a:t>條規定意旨，在不違反強制或禁止</a:t>
            </a:r>
            <a:r>
              <a:rPr lang="zh-TW" altLang="en-US" sz="3600" dirty="0">
                <a:solidFill>
                  <a:srgbClr val="FF0000"/>
                </a:solidFill>
              </a:rPr>
              <a:t>規定的前提下，亦有拘束勞方的效力。</a:t>
            </a:r>
          </a:p>
        </p:txBody>
      </p:sp>
    </p:spTree>
    <p:extLst>
      <p:ext uri="{BB962C8B-B14F-4D97-AF65-F5344CB8AC3E}">
        <p14:creationId xmlns:p14="http://schemas.microsoft.com/office/powerpoint/2010/main" val="247380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485" y="5909642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92</a:t>
            </a:fld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070266" y="716498"/>
            <a:ext cx="98470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dirty="0">
                <a:solidFill>
                  <a:srgbClr val="FF0000"/>
                </a:solidFill>
              </a:rPr>
              <a:t>Q</a:t>
            </a:r>
            <a:r>
              <a:rPr lang="zh-TW" altLang="en-US" sz="4000" dirty="0">
                <a:solidFill>
                  <a:srgbClr val="FF0000"/>
                </a:solidFill>
              </a:rPr>
              <a:t>：女性受僱者分娩或流產或人工流產時可請幾天產假？薪資如何計算</a:t>
            </a:r>
            <a:r>
              <a:rPr lang="zh-TW" altLang="en-US" sz="4000" dirty="0" smtClean="0">
                <a:solidFill>
                  <a:srgbClr val="FF0000"/>
                </a:solidFill>
              </a:rPr>
              <a:t>？</a:t>
            </a:r>
            <a:endParaRPr lang="en-US" altLang="zh-TW" sz="4000" dirty="0" smtClean="0">
              <a:solidFill>
                <a:srgbClr val="FF0000"/>
              </a:solidFill>
            </a:endParaRPr>
          </a:p>
          <a:p>
            <a:r>
              <a:rPr lang="en-US" altLang="zh-TW" sz="4000" dirty="0">
                <a:solidFill>
                  <a:srgbClr val="FF0000"/>
                </a:solidFill>
              </a:rPr>
              <a:t>A</a:t>
            </a:r>
            <a:r>
              <a:rPr lang="zh-TW" altLang="en-US" sz="4000" dirty="0" smtClean="0">
                <a:solidFill>
                  <a:srgbClr val="FF0000"/>
                </a:solidFill>
              </a:rPr>
              <a:t>：</a:t>
            </a:r>
            <a:endParaRPr lang="zh-TW" altLang="en-US" sz="4000" dirty="0">
              <a:solidFill>
                <a:srgbClr val="FF0000"/>
              </a:solidFill>
            </a:endParaRPr>
          </a:p>
          <a:p>
            <a:r>
              <a:rPr lang="zh-TW" altLang="en-US" sz="4000" dirty="0" smtClean="0"/>
              <a:t>一</a:t>
            </a:r>
            <a:r>
              <a:rPr lang="zh-TW" altLang="en-US" sz="4000" dirty="0"/>
              <a:t>、雇主在女性受僱者分娩期間，</a:t>
            </a:r>
            <a:r>
              <a:rPr lang="zh-TW" altLang="en-US" sz="4000" dirty="0">
                <a:solidFill>
                  <a:srgbClr val="FF0000"/>
                </a:solidFill>
              </a:rPr>
              <a:t>應使其停止工作，給予產假八星期</a:t>
            </a:r>
            <a:r>
              <a:rPr lang="zh-TW" altLang="en-US" sz="4000" dirty="0"/>
              <a:t>；妊娠三個月以上流產者，</a:t>
            </a:r>
            <a:r>
              <a:rPr lang="zh-TW" altLang="en-US" sz="4000" dirty="0">
                <a:solidFill>
                  <a:srgbClr val="0000FF"/>
                </a:solidFill>
              </a:rPr>
              <a:t>給予產假四星期</a:t>
            </a:r>
            <a:r>
              <a:rPr lang="zh-TW" altLang="en-US" sz="4000" dirty="0"/>
              <a:t>；妊娠二個月以上未滿三個月流產者；給予產假一星期；未滿二個月流產者，給予產假五日</a:t>
            </a:r>
            <a:r>
              <a:rPr lang="en-US" altLang="zh-TW" sz="4000" dirty="0"/>
              <a:t>(</a:t>
            </a:r>
            <a:r>
              <a:rPr lang="zh-TW" altLang="en-US" sz="4000" dirty="0"/>
              <a:t>依性別工作平等法第</a:t>
            </a:r>
            <a:r>
              <a:rPr lang="en-US" altLang="zh-TW" sz="4000" dirty="0"/>
              <a:t>15</a:t>
            </a:r>
            <a:r>
              <a:rPr lang="zh-TW" altLang="en-US" sz="4000" dirty="0"/>
              <a:t>條規定</a:t>
            </a:r>
            <a:r>
              <a:rPr lang="en-US" altLang="zh-TW" sz="4000" dirty="0"/>
              <a:t>)</a:t>
            </a:r>
            <a:r>
              <a:rPr lang="zh-TW" altLang="en-US" sz="4000" dirty="0" smtClean="0"/>
              <a:t>。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36703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756" y="5949280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93</a:t>
            </a:fld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269876" y="872568"/>
            <a:ext cx="104411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/>
              <a:t>二</a:t>
            </a:r>
            <a:r>
              <a:rPr lang="zh-TW" altLang="en-US" sz="3600" dirty="0"/>
              <a:t>、依行政院勞工委員會</a:t>
            </a:r>
            <a:r>
              <a:rPr lang="en-US" altLang="zh-TW" sz="3600" dirty="0"/>
              <a:t>91</a:t>
            </a:r>
            <a:r>
              <a:rPr lang="zh-TW" altLang="en-US" sz="3600" dirty="0"/>
              <a:t>年</a:t>
            </a:r>
            <a:r>
              <a:rPr lang="en-US" altLang="zh-TW" sz="3600" dirty="0"/>
              <a:t>10</a:t>
            </a:r>
            <a:r>
              <a:rPr lang="zh-TW" altLang="en-US" sz="3600" dirty="0"/>
              <a:t>月</a:t>
            </a:r>
            <a:r>
              <a:rPr lang="en-US" altLang="zh-TW" sz="3600" dirty="0"/>
              <a:t>22</a:t>
            </a:r>
            <a:r>
              <a:rPr lang="zh-TW" altLang="en-US" sz="3600" dirty="0"/>
              <a:t>日勞動三字第</a:t>
            </a:r>
            <a:r>
              <a:rPr lang="en-US" altLang="zh-TW" sz="3600" dirty="0"/>
              <a:t>0910055077</a:t>
            </a:r>
            <a:r>
              <a:rPr lang="zh-TW" altLang="en-US" sz="3600" dirty="0"/>
              <a:t>號令函釋，勞動基準法第五十條及性別工作平等法所稱分娩及流產，</a:t>
            </a:r>
            <a:r>
              <a:rPr lang="zh-TW" altLang="en-US" sz="3600" dirty="0">
                <a:solidFill>
                  <a:srgbClr val="FF0000"/>
                </a:solidFill>
              </a:rPr>
              <a:t>依醫學上之定義，妊娠二十週以上產出胎兒為分娩，妊娠二十週以下產出胎兒為流產。另產假天數應依曆連續計算（遇例假日均包括在內，不另給假）。</a:t>
            </a:r>
          </a:p>
          <a:p>
            <a:r>
              <a:rPr lang="zh-TW" altLang="en-US" sz="3600" dirty="0"/>
              <a:t>三、產假期間薪資以適用勞基法的勞工來說，產假天數八星期及四星期部分工資照給</a:t>
            </a:r>
            <a:r>
              <a:rPr lang="en-US" altLang="zh-TW" sz="3600" dirty="0"/>
              <a:t>(</a:t>
            </a:r>
            <a:r>
              <a:rPr lang="zh-TW" altLang="en-US" sz="3600" dirty="0"/>
              <a:t>工作未滿六個月者減半發給</a:t>
            </a:r>
            <a:r>
              <a:rPr lang="en-US" altLang="zh-TW" sz="3600" dirty="0"/>
              <a:t>)</a:t>
            </a:r>
            <a:r>
              <a:rPr lang="zh-TW" altLang="en-US" sz="3600" dirty="0"/>
              <a:t>，</a:t>
            </a:r>
            <a:r>
              <a:rPr lang="zh-TW" altLang="en-US" sz="3600" dirty="0">
                <a:solidFill>
                  <a:srgbClr val="FF0000"/>
                </a:solidFill>
              </a:rPr>
              <a:t>一星期及五日部份可不給薪，但不可影響全勤獎金、考績</a:t>
            </a:r>
            <a:r>
              <a:rPr lang="zh-TW" altLang="en-US" sz="32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11269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42" y="589325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110636" y="6463285"/>
            <a:ext cx="2844059" cy="365125"/>
          </a:xfrm>
        </p:spPr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94</a:t>
            </a:fld>
            <a:endParaRPr lang="zh-TW" altLang="en-US" dirty="0"/>
          </a:p>
        </p:txBody>
      </p:sp>
      <p:pic>
        <p:nvPicPr>
          <p:cNvPr id="1026" name="Picture 2" descr="台灣的流產假目前只開放女性申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260648"/>
            <a:ext cx="6238428" cy="547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7030516" y="476672"/>
            <a:ext cx="47525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/>
              <a:t>行政院衛生署</a:t>
            </a:r>
            <a:r>
              <a:rPr lang="en-US" altLang="zh-TW" sz="4000" dirty="0" smtClean="0"/>
              <a:t>97.9.18</a:t>
            </a:r>
            <a:r>
              <a:rPr lang="zh-TW" altLang="en-US" sz="4000" dirty="0" smtClean="0"/>
              <a:t>衛署保字第</a:t>
            </a:r>
            <a:r>
              <a:rPr lang="en-US" altLang="zh-TW" sz="4000" dirty="0" smtClean="0"/>
              <a:t>901786</a:t>
            </a:r>
            <a:r>
              <a:rPr lang="zh-TW" altLang="en-US" sz="4000" dirty="0" smtClean="0"/>
              <a:t>號函稱</a:t>
            </a:r>
            <a:r>
              <a:rPr lang="en-US" altLang="zh-TW" sz="4000" dirty="0" smtClean="0"/>
              <a:t>:</a:t>
            </a:r>
            <a:r>
              <a:rPr lang="zh-TW" altLang="en-US" sz="4000" dirty="0" smtClean="0"/>
              <a:t>所稱懷孕</a:t>
            </a:r>
            <a:r>
              <a:rPr lang="en-US" altLang="zh-TW" sz="4000" dirty="0" smtClean="0"/>
              <a:t>10</a:t>
            </a:r>
            <a:r>
              <a:rPr lang="zh-TW" altLang="en-US" sz="4000" dirty="0" smtClean="0"/>
              <a:t>個月係指懷孕</a:t>
            </a:r>
            <a:r>
              <a:rPr lang="en-US" altLang="zh-TW" sz="4000" dirty="0" smtClean="0"/>
              <a:t>280</a:t>
            </a:r>
            <a:r>
              <a:rPr lang="zh-TW" altLang="en-US" sz="4000" dirty="0" smtClean="0"/>
              <a:t>天即</a:t>
            </a:r>
            <a:r>
              <a:rPr lang="en-US" altLang="zh-TW" sz="4000" dirty="0" smtClean="0"/>
              <a:t>40</a:t>
            </a:r>
            <a:r>
              <a:rPr lang="zh-TW" altLang="en-US" sz="4000" dirty="0" smtClean="0"/>
              <a:t>週，故女工經醫師診斷為</a:t>
            </a:r>
            <a:r>
              <a:rPr lang="en-US" altLang="zh-TW" sz="4000" dirty="0" smtClean="0"/>
              <a:t>12</a:t>
            </a:r>
            <a:r>
              <a:rPr lang="zh-TW" altLang="en-US" sz="4000" dirty="0" smtClean="0"/>
              <a:t>週流產，其與妊娠</a:t>
            </a:r>
            <a:r>
              <a:rPr lang="en-US" altLang="zh-TW" sz="4000" dirty="0" smtClean="0"/>
              <a:t>3</a:t>
            </a:r>
            <a:r>
              <a:rPr lang="zh-TW" altLang="en-US" sz="4000" dirty="0" smtClean="0"/>
              <a:t>個月或</a:t>
            </a:r>
            <a:r>
              <a:rPr lang="en-US" altLang="zh-TW" sz="4000" dirty="0" smtClean="0"/>
              <a:t>84</a:t>
            </a:r>
            <a:r>
              <a:rPr lang="zh-TW" altLang="en-US" sz="4000" dirty="0" smtClean="0"/>
              <a:t>天流產之意相同</a:t>
            </a:r>
            <a:r>
              <a:rPr lang="zh-TW" altLang="en-US" sz="2800" dirty="0" smtClean="0"/>
              <a:t>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807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248" y="5733256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95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557908" y="1124744"/>
            <a:ext cx="96490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400"/>
              </a:lnSpc>
            </a:pPr>
            <a:r>
              <a:rPr lang="en-US" altLang="zh-TW" sz="3600" dirty="0">
                <a:solidFill>
                  <a:srgbClr val="FF0000"/>
                </a:solidFill>
              </a:rPr>
              <a:t>Q</a:t>
            </a:r>
            <a:r>
              <a:rPr lang="zh-TW" altLang="en-US" sz="3600" dirty="0">
                <a:solidFill>
                  <a:srgbClr val="FF0000"/>
                </a:solidFill>
              </a:rPr>
              <a:t>：投保單位違反</a:t>
            </a:r>
            <a:r>
              <a:rPr lang="zh-TW" altLang="en-US" sz="3600" dirty="0" smtClean="0">
                <a:solidFill>
                  <a:srgbClr val="FF0000"/>
                </a:solidFill>
              </a:rPr>
              <a:t>勞工保險條例</a:t>
            </a:r>
            <a:r>
              <a:rPr lang="zh-TW" altLang="en-US" sz="3600" dirty="0">
                <a:solidFill>
                  <a:srgbClr val="FF0000"/>
                </a:solidFill>
              </a:rPr>
              <a:t>規定，將投保薪資金額以多報少或以少報多</a:t>
            </a:r>
            <a:r>
              <a:rPr lang="zh-TW" altLang="en-US" sz="3600" dirty="0" smtClean="0">
                <a:solidFill>
                  <a:srgbClr val="FF0000"/>
                </a:solidFill>
              </a:rPr>
              <a:t>者如何處罰？</a:t>
            </a:r>
            <a:endParaRPr lang="en-US" altLang="zh-TW" sz="3600" dirty="0" smtClean="0">
              <a:solidFill>
                <a:srgbClr val="FF0000"/>
              </a:solidFill>
            </a:endParaRPr>
          </a:p>
          <a:p>
            <a:pPr>
              <a:lnSpc>
                <a:spcPts val="5400"/>
              </a:lnSpc>
            </a:pPr>
            <a:endParaRPr lang="en-US" altLang="zh-TW" sz="3600" dirty="0" smtClean="0">
              <a:solidFill>
                <a:srgbClr val="FF0000"/>
              </a:solidFill>
            </a:endParaRPr>
          </a:p>
          <a:p>
            <a:pPr>
              <a:lnSpc>
                <a:spcPts val="5400"/>
              </a:lnSpc>
            </a:pPr>
            <a:r>
              <a:rPr lang="en-US" altLang="zh-TW" sz="3600" dirty="0"/>
              <a:t>A</a:t>
            </a:r>
            <a:r>
              <a:rPr lang="zh-TW" altLang="en-US" sz="3600" dirty="0" smtClean="0"/>
              <a:t>：自事實</a:t>
            </a:r>
            <a:r>
              <a:rPr lang="zh-TW" altLang="en-US" sz="3600" dirty="0"/>
              <a:t>發生之日起，按其短報或多報之保險費金額，處四倍</a:t>
            </a:r>
            <a:r>
              <a:rPr lang="zh-TW" altLang="en-US" sz="3600" dirty="0" smtClean="0"/>
              <a:t>罰鍰，勞工</a:t>
            </a:r>
            <a:r>
              <a:rPr lang="zh-TW" altLang="en-US" sz="3600" dirty="0"/>
              <a:t>因此所受損失，應由投保單位賠償之。</a:t>
            </a:r>
          </a:p>
        </p:txBody>
      </p:sp>
    </p:spTree>
    <p:extLst>
      <p:ext uri="{BB962C8B-B14F-4D97-AF65-F5344CB8AC3E}">
        <p14:creationId xmlns:p14="http://schemas.microsoft.com/office/powerpoint/2010/main" val="317281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724" y="589325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96</a:t>
            </a:fld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621804" y="188640"/>
            <a:ext cx="11449272" cy="5688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>
                <a:solidFill>
                  <a:srgbClr val="FF0000"/>
                </a:solidFill>
              </a:rPr>
              <a:t>Q</a:t>
            </a:r>
            <a:r>
              <a:rPr lang="zh-TW" altLang="en-US" sz="3600" dirty="0">
                <a:solidFill>
                  <a:srgbClr val="FF0000"/>
                </a:solidFill>
              </a:rPr>
              <a:t>：勞基法</a:t>
            </a:r>
            <a:r>
              <a:rPr lang="en-US" altLang="zh-TW" sz="3600" dirty="0">
                <a:solidFill>
                  <a:srgbClr val="FF0000"/>
                </a:solidFill>
              </a:rPr>
              <a:t>32</a:t>
            </a:r>
            <a:r>
              <a:rPr lang="zh-TW" altLang="en-US" sz="3600" dirty="0">
                <a:solidFill>
                  <a:srgbClr val="FF0000"/>
                </a:solidFill>
              </a:rPr>
              <a:t>條</a:t>
            </a:r>
            <a:r>
              <a:rPr lang="en-US" altLang="zh-TW" sz="3600" dirty="0">
                <a:solidFill>
                  <a:srgbClr val="FF0000"/>
                </a:solidFill>
              </a:rPr>
              <a:t>4</a:t>
            </a:r>
            <a:r>
              <a:rPr lang="zh-TW" altLang="en-US" sz="3600" dirty="0">
                <a:solidFill>
                  <a:srgbClr val="FF0000"/>
                </a:solidFill>
              </a:rPr>
              <a:t>項與</a:t>
            </a:r>
            <a:r>
              <a:rPr lang="en-US" altLang="zh-TW" sz="3600" dirty="0">
                <a:solidFill>
                  <a:srgbClr val="FF0000"/>
                </a:solidFill>
              </a:rPr>
              <a:t>40</a:t>
            </a:r>
            <a:r>
              <a:rPr lang="zh-TW" altLang="en-US" sz="3600" dirty="0">
                <a:solidFill>
                  <a:srgbClr val="FF0000"/>
                </a:solidFill>
              </a:rPr>
              <a:t>條</a:t>
            </a:r>
            <a:r>
              <a:rPr lang="en-US" altLang="zh-TW" sz="3600" dirty="0">
                <a:solidFill>
                  <a:srgbClr val="FF0000"/>
                </a:solidFill>
              </a:rPr>
              <a:t>(</a:t>
            </a:r>
            <a:r>
              <a:rPr lang="zh-TW" altLang="en-US" sz="3600" dirty="0">
                <a:solidFill>
                  <a:srgbClr val="FF0000"/>
                </a:solidFill>
              </a:rPr>
              <a:t>因特殊事故強制勞工繼續工作</a:t>
            </a:r>
            <a:r>
              <a:rPr lang="en-US" altLang="zh-TW" sz="3600" dirty="0">
                <a:solidFill>
                  <a:srgbClr val="FF0000"/>
                </a:solidFill>
              </a:rPr>
              <a:t>)</a:t>
            </a:r>
            <a:r>
              <a:rPr lang="zh-TW" altLang="en-US" sz="3600" dirty="0">
                <a:solidFill>
                  <a:srgbClr val="FF0000"/>
                </a:solidFill>
              </a:rPr>
              <a:t>之適用與</a:t>
            </a:r>
            <a:r>
              <a:rPr lang="zh-TW" altLang="en-US" sz="3600" dirty="0" smtClean="0">
                <a:solidFill>
                  <a:srgbClr val="FF0000"/>
                </a:solidFill>
              </a:rPr>
              <a:t>限制</a:t>
            </a:r>
            <a:endParaRPr lang="en-US" altLang="zh-TW" sz="3600" dirty="0" smtClean="0">
              <a:solidFill>
                <a:srgbClr val="FF0000"/>
              </a:solidFill>
            </a:endParaRPr>
          </a:p>
          <a:p>
            <a:pPr>
              <a:lnSpc>
                <a:spcPts val="5000"/>
              </a:lnSpc>
            </a:pPr>
            <a:r>
              <a:rPr lang="en-US" altLang="zh-TW" sz="3200" dirty="0">
                <a:solidFill>
                  <a:srgbClr val="0000FF"/>
                </a:solidFill>
              </a:rPr>
              <a:t>A</a:t>
            </a:r>
            <a:r>
              <a:rPr lang="zh-TW" altLang="en-US" sz="3200" dirty="0" smtClean="0">
                <a:solidFill>
                  <a:srgbClr val="0000FF"/>
                </a:solidFill>
              </a:rPr>
              <a:t>：行</a:t>
            </a:r>
            <a:r>
              <a:rPr lang="zh-TW" altLang="en-US" sz="3200" dirty="0">
                <a:solidFill>
                  <a:srgbClr val="0000FF"/>
                </a:solidFill>
              </a:rPr>
              <a:t>政院勞工委員會</a:t>
            </a:r>
            <a:r>
              <a:rPr lang="en-US" altLang="zh-TW" sz="3200" dirty="0">
                <a:solidFill>
                  <a:srgbClr val="0000FF"/>
                </a:solidFill>
              </a:rPr>
              <a:t>82</a:t>
            </a:r>
            <a:r>
              <a:rPr lang="zh-TW" altLang="en-US" sz="3200" dirty="0">
                <a:solidFill>
                  <a:srgbClr val="0000FF"/>
                </a:solidFill>
              </a:rPr>
              <a:t>年</a:t>
            </a:r>
            <a:r>
              <a:rPr lang="en-US" altLang="zh-TW" sz="3200" dirty="0">
                <a:solidFill>
                  <a:srgbClr val="0000FF"/>
                </a:solidFill>
              </a:rPr>
              <a:t>11</a:t>
            </a:r>
            <a:r>
              <a:rPr lang="zh-TW" altLang="en-US" sz="3200" dirty="0">
                <a:solidFill>
                  <a:srgbClr val="0000FF"/>
                </a:solidFill>
              </a:rPr>
              <a:t>月</a:t>
            </a:r>
            <a:r>
              <a:rPr lang="en-US" altLang="zh-TW" sz="3200" dirty="0">
                <a:solidFill>
                  <a:srgbClr val="0000FF"/>
                </a:solidFill>
              </a:rPr>
              <a:t>16</a:t>
            </a:r>
            <a:r>
              <a:rPr lang="zh-TW" altLang="en-US" sz="3200" dirty="0">
                <a:solidFill>
                  <a:srgbClr val="0000FF"/>
                </a:solidFill>
              </a:rPr>
              <a:t>日台（</a:t>
            </a:r>
            <a:r>
              <a:rPr lang="en-US" altLang="zh-TW" sz="3200" dirty="0">
                <a:solidFill>
                  <a:srgbClr val="0000FF"/>
                </a:solidFill>
              </a:rPr>
              <a:t>82</a:t>
            </a:r>
            <a:r>
              <a:rPr lang="zh-TW" altLang="en-US" sz="3200" dirty="0">
                <a:solidFill>
                  <a:srgbClr val="0000FF"/>
                </a:solidFill>
              </a:rPr>
              <a:t>）勞動</a:t>
            </a:r>
            <a:r>
              <a:rPr lang="en-US" altLang="zh-TW" sz="3200" dirty="0">
                <a:solidFill>
                  <a:srgbClr val="0000FF"/>
                </a:solidFill>
              </a:rPr>
              <a:t>2</a:t>
            </a:r>
            <a:r>
              <a:rPr lang="zh-TW" altLang="en-US" sz="3200" dirty="0">
                <a:solidFill>
                  <a:srgbClr val="0000FF"/>
                </a:solidFill>
              </a:rPr>
              <a:t>字第</a:t>
            </a:r>
            <a:r>
              <a:rPr lang="en-US" altLang="zh-TW" sz="3200" dirty="0">
                <a:solidFill>
                  <a:srgbClr val="0000FF"/>
                </a:solidFill>
              </a:rPr>
              <a:t>67798</a:t>
            </a:r>
            <a:r>
              <a:rPr lang="zh-TW" altLang="en-US" sz="3200" dirty="0">
                <a:solidFill>
                  <a:srgbClr val="0000FF"/>
                </a:solidFill>
              </a:rPr>
              <a:t>號函：「勞動基準法第</a:t>
            </a:r>
            <a:r>
              <a:rPr lang="en-US" altLang="zh-TW" sz="3200" dirty="0">
                <a:solidFill>
                  <a:srgbClr val="0000FF"/>
                </a:solidFill>
              </a:rPr>
              <a:t>32</a:t>
            </a:r>
            <a:r>
              <a:rPr lang="zh-TW" altLang="en-US" sz="3200" dirty="0">
                <a:solidFill>
                  <a:srgbClr val="0000FF"/>
                </a:solidFill>
              </a:rPr>
              <a:t>條及第</a:t>
            </a:r>
            <a:r>
              <a:rPr lang="en-US" altLang="zh-TW" sz="3200" dirty="0">
                <a:solidFill>
                  <a:srgbClr val="0000FF"/>
                </a:solidFill>
              </a:rPr>
              <a:t>40</a:t>
            </a:r>
            <a:r>
              <a:rPr lang="zh-TW" altLang="en-US" sz="3200" dirty="0">
                <a:solidFill>
                  <a:srgbClr val="0000FF"/>
                </a:solidFill>
              </a:rPr>
              <a:t>條所稱之突發事件，應視事件發生當時狀況判斷</a:t>
            </a:r>
            <a:r>
              <a:rPr lang="zh-TW" altLang="en-US" sz="3200" dirty="0">
                <a:solidFill>
                  <a:srgbClr val="FF0000"/>
                </a:solidFill>
              </a:rPr>
              <a:t>是否為事前無法預知、非屬循環性，及該事件是否須緊急處理而定</a:t>
            </a:r>
            <a:r>
              <a:rPr lang="zh-TW" altLang="en-US" sz="3200" dirty="0" smtClean="0">
                <a:solidFill>
                  <a:srgbClr val="FF0000"/>
                </a:solidFill>
              </a:rPr>
              <a:t>。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pPr>
              <a:lnSpc>
                <a:spcPts val="5000"/>
              </a:lnSpc>
            </a:pPr>
            <a:r>
              <a:rPr lang="en-US" altLang="zh-TW" sz="3200" dirty="0">
                <a:solidFill>
                  <a:srgbClr val="FF0000"/>
                </a:solidFill>
              </a:rPr>
              <a:t>※</a:t>
            </a:r>
            <a:r>
              <a:rPr lang="zh-TW" altLang="en-US" sz="3200" dirty="0" smtClean="0">
                <a:solidFill>
                  <a:srgbClr val="0000FF"/>
                </a:solidFill>
              </a:rPr>
              <a:t>第</a:t>
            </a:r>
            <a:r>
              <a:rPr lang="en-US" altLang="zh-TW" sz="3200" dirty="0">
                <a:solidFill>
                  <a:srgbClr val="0000FF"/>
                </a:solidFill>
              </a:rPr>
              <a:t>32</a:t>
            </a:r>
            <a:r>
              <a:rPr lang="zh-TW" altLang="en-US" sz="3200" dirty="0">
                <a:solidFill>
                  <a:srgbClr val="0000FF"/>
                </a:solidFill>
              </a:rPr>
              <a:t>條</a:t>
            </a:r>
            <a:r>
              <a:rPr lang="en-US" altLang="zh-TW" sz="3200" dirty="0">
                <a:solidFill>
                  <a:srgbClr val="0000FF"/>
                </a:solidFill>
              </a:rPr>
              <a:t>4</a:t>
            </a:r>
            <a:r>
              <a:rPr lang="zh-TW" altLang="en-US" sz="3200" dirty="0">
                <a:solidFill>
                  <a:srgbClr val="0000FF"/>
                </a:solidFill>
              </a:rPr>
              <a:t>項，係賦予雇主可使勞工工作超過</a:t>
            </a:r>
            <a:r>
              <a:rPr lang="en-US" altLang="zh-TW" sz="3200" dirty="0">
                <a:solidFill>
                  <a:srgbClr val="0000FF"/>
                </a:solidFill>
              </a:rPr>
              <a:t>12</a:t>
            </a:r>
            <a:r>
              <a:rPr lang="zh-TW" altLang="en-US" sz="3200" dirty="0">
                <a:solidFill>
                  <a:srgbClr val="0000FF"/>
                </a:solidFill>
              </a:rPr>
              <a:t>小時之規範。</a:t>
            </a:r>
          </a:p>
          <a:p>
            <a:pPr>
              <a:lnSpc>
                <a:spcPts val="5000"/>
              </a:lnSpc>
            </a:pPr>
            <a:r>
              <a:rPr lang="en-US" altLang="zh-TW" sz="3200" dirty="0" smtClean="0">
                <a:solidFill>
                  <a:srgbClr val="FF0000"/>
                </a:solidFill>
              </a:rPr>
              <a:t>※</a:t>
            </a:r>
            <a:r>
              <a:rPr lang="zh-TW" altLang="en-US" sz="3200" dirty="0" smtClean="0">
                <a:solidFill>
                  <a:srgbClr val="0000FF"/>
                </a:solidFill>
              </a:rPr>
              <a:t>第</a:t>
            </a:r>
            <a:r>
              <a:rPr lang="en-US" altLang="zh-TW" sz="3200" dirty="0">
                <a:solidFill>
                  <a:srgbClr val="0000FF"/>
                </a:solidFill>
              </a:rPr>
              <a:t>40</a:t>
            </a:r>
            <a:r>
              <a:rPr lang="zh-TW" altLang="en-US" sz="3200" dirty="0">
                <a:solidFill>
                  <a:srgbClr val="0000FF"/>
                </a:solidFill>
              </a:rPr>
              <a:t>條，係賦予雇主（強制）暫停勞工休息日、例假日與休假日（國定假日與特別休假）之權利</a:t>
            </a:r>
            <a:r>
              <a:rPr lang="zh-TW" altLang="en-US" sz="3200" dirty="0" smtClean="0">
                <a:solidFill>
                  <a:srgbClr val="0000FF"/>
                </a:solidFill>
              </a:rPr>
              <a:t>。</a:t>
            </a:r>
            <a:endParaRPr lang="en-US" altLang="zh-TW" sz="32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724" y="5893253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97</a:t>
            </a:fld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693812" y="492491"/>
            <a:ext cx="109452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400"/>
              </a:lnSpc>
            </a:pPr>
            <a:r>
              <a:rPr lang="zh-TW" altLang="en-US" sz="2800" dirty="0" smtClean="0">
                <a:solidFill>
                  <a:srgbClr val="FF0000"/>
                </a:solidFill>
              </a:rPr>
              <a:t>倘</a:t>
            </a:r>
            <a:r>
              <a:rPr lang="zh-TW" altLang="en-US" sz="2800" dirty="0">
                <a:solidFill>
                  <a:srgbClr val="FF0000"/>
                </a:solidFill>
              </a:rPr>
              <a:t>仍要經過勞工同意，恐無法立刻因應緊急事故</a:t>
            </a:r>
            <a:r>
              <a:rPr lang="zh-TW" altLang="en-US" sz="2800" dirty="0">
                <a:solidFill>
                  <a:srgbClr val="0000FF"/>
                </a:solidFill>
              </a:rPr>
              <a:t>；不過，施行相關條文時，</a:t>
            </a:r>
            <a:r>
              <a:rPr lang="zh-TW" altLang="en-US" sz="2800" dirty="0">
                <a:solidFill>
                  <a:srgbClr val="FF0000"/>
                </a:solidFill>
              </a:rPr>
              <a:t>雇主仍有事後通報主管機關（或工會）之義務</a:t>
            </a:r>
            <a:r>
              <a:rPr lang="zh-TW" altLang="en-US" sz="2800" dirty="0">
                <a:solidFill>
                  <a:srgbClr val="0000FF"/>
                </a:solidFill>
              </a:rPr>
              <a:t>，否則即便雇主確有相關需求，但卻</a:t>
            </a:r>
            <a:r>
              <a:rPr lang="zh-TW" altLang="en-US" sz="2800" dirty="0">
                <a:solidFill>
                  <a:srgbClr val="00B050"/>
                </a:solidFill>
              </a:rPr>
              <a:t>沒有進行通報，則仍屬於違法行為</a:t>
            </a:r>
            <a:r>
              <a:rPr lang="zh-TW" altLang="en-US" sz="2800" dirty="0">
                <a:solidFill>
                  <a:srgbClr val="0000FF"/>
                </a:solidFill>
              </a:rPr>
              <a:t>。</a:t>
            </a:r>
            <a:endParaRPr lang="en-US" altLang="zh-TW" sz="2800" dirty="0" smtClean="0">
              <a:solidFill>
                <a:srgbClr val="0000FF"/>
              </a:solidFill>
            </a:endParaRPr>
          </a:p>
          <a:p>
            <a:pPr>
              <a:lnSpc>
                <a:spcPts val="5400"/>
              </a:lnSpc>
            </a:pPr>
            <a:r>
              <a:rPr lang="zh-TW" altLang="en-US" sz="2800" dirty="0" smtClean="0">
                <a:solidFill>
                  <a:srgbClr val="FF0000"/>
                </a:solidFill>
              </a:rPr>
              <a:t>例如：</a:t>
            </a:r>
            <a:r>
              <a:rPr lang="en-US" altLang="zh-TW" sz="2800" dirty="0" smtClean="0">
                <a:solidFill>
                  <a:srgbClr val="FF0000"/>
                </a:solidFill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</a:rPr>
              <a:t>東西局水廠緊急運水</a:t>
            </a:r>
            <a:r>
              <a:rPr lang="en-US" altLang="zh-TW" sz="2800" dirty="0" smtClean="0">
                <a:solidFill>
                  <a:srgbClr val="FF0000"/>
                </a:solidFill>
              </a:rPr>
              <a:t>)</a:t>
            </a:r>
            <a:endParaRPr lang="zh-TW" altLang="en-US" sz="2800" dirty="0">
              <a:solidFill>
                <a:srgbClr val="FF0000"/>
              </a:solidFill>
            </a:endParaRPr>
          </a:p>
          <a:p>
            <a:pPr>
              <a:lnSpc>
                <a:spcPts val="5400"/>
              </a:lnSpc>
            </a:pPr>
            <a:r>
              <a:rPr lang="zh-TW" altLang="en-US" sz="2800" dirty="0">
                <a:solidFill>
                  <a:srgbClr val="0000FF"/>
                </a:solidFill>
              </a:rPr>
              <a:t>因土石流，導致飯店有緊急疏散房客之必要。</a:t>
            </a:r>
          </a:p>
          <a:p>
            <a:pPr>
              <a:lnSpc>
                <a:spcPts val="5400"/>
              </a:lnSpc>
            </a:pPr>
            <a:r>
              <a:rPr lang="zh-TW" altLang="en-US" sz="2800" dirty="0">
                <a:solidFill>
                  <a:srgbClr val="0000FF"/>
                </a:solidFill>
              </a:rPr>
              <a:t>因重大災害，導致大量傷患需要醫護人員救護。</a:t>
            </a:r>
          </a:p>
          <a:p>
            <a:pPr>
              <a:lnSpc>
                <a:spcPts val="5400"/>
              </a:lnSpc>
            </a:pPr>
            <a:r>
              <a:rPr lang="zh-TW" altLang="en-US" sz="2800" dirty="0">
                <a:solidFill>
                  <a:srgbClr val="0000FF"/>
                </a:solidFill>
              </a:rPr>
              <a:t>因工廠大火，導致倉庫毀損，故需要專業駕駛（如堆高機）搬運原物料至安全場所</a:t>
            </a:r>
          </a:p>
        </p:txBody>
      </p:sp>
    </p:spTree>
    <p:extLst>
      <p:ext uri="{BB962C8B-B14F-4D97-AF65-F5344CB8AC3E}">
        <p14:creationId xmlns:p14="http://schemas.microsoft.com/office/powerpoint/2010/main" val="27223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248" y="5733256"/>
            <a:ext cx="3060340" cy="9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1FEFA0A-2F20-4B60-98C6-5FFDA469AA1C}" type="slidenum">
              <a:rPr lang="en-US" altLang="zh-TW" smtClean="0"/>
              <a:pPr rtl="0"/>
              <a:t>98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06" y="2924944"/>
            <a:ext cx="3816424" cy="24804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90156" y="1671449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</a:rPr>
              <a:t>簡報結束   謝謝聆聽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5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沉靜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61_TF02801109.potx" id="{CAED8D55-628D-4CEE-BA56-0BC3C6B7EBC5}" vid="{020EB3E6-9618-43CF-AEDB-171E9E08BDD3}"/>
    </a:ext>
  </a:extLst>
</a:theme>
</file>

<file path=ppt/theme/theme2.xml><?xml version="1.0" encoding="utf-8"?>
<a:theme xmlns:a="http://schemas.openxmlformats.org/drawingml/2006/main" name="Office 佈景主題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249165-F638-412C-8E0A-DFB7045CA2E0}">
  <ds:schemaRefs>
    <ds:schemaRef ds:uri="http://purl.org/dc/dcmitype/"/>
    <ds:schemaRef ds:uri="http://purl.org/dc/terms/"/>
    <ds:schemaRef ds:uri="http://www.w3.org/XML/1998/namespace"/>
    <ds:schemaRef ds:uri="http://schemas.microsoft.com/office/2006/metadata/properties"/>
    <ds:schemaRef ds:uri="4873beb7-5857-4685-be1f-d57550cc96cc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寧靜自然簡報 (寬螢幕)</Template>
  <TotalTime>7096</TotalTime>
  <Words>2351</Words>
  <Application>Microsoft Office PowerPoint</Application>
  <PresentationFormat>自訂</PresentationFormat>
  <Paragraphs>555</Paragraphs>
  <Slides>98</Slides>
  <Notes>95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98</vt:i4>
      </vt:variant>
    </vt:vector>
  </HeadingPairs>
  <TitlesOfParts>
    <vt:vector size="104" baseType="lpstr">
      <vt:lpstr>Euphemia</vt:lpstr>
      <vt:lpstr>微軟正黑體</vt:lpstr>
      <vt:lpstr>新細明體</vt:lpstr>
      <vt:lpstr>標楷體</vt:lpstr>
      <vt:lpstr>Arial</vt:lpstr>
      <vt:lpstr>沉靜 16X9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四週變形  之一</vt:lpstr>
      <vt:lpstr>四週變形  之二</vt:lpstr>
      <vt:lpstr>8週變形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PC-16</dc:creator>
  <cp:lastModifiedBy>Windows 使用者</cp:lastModifiedBy>
  <cp:revision>131</cp:revision>
  <cp:lastPrinted>2021-05-24T00:58:49Z</cp:lastPrinted>
  <dcterms:created xsi:type="dcterms:W3CDTF">2021-05-19T03:05:58Z</dcterms:created>
  <dcterms:modified xsi:type="dcterms:W3CDTF">2021-08-23T02:51:04Z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