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02"/>
  </p:notesMasterIdLst>
  <p:handoutMasterIdLst>
    <p:handoutMasterId r:id="rId103"/>
  </p:handoutMasterIdLst>
  <p:sldIdLst>
    <p:sldId id="259" r:id="rId2"/>
    <p:sldId id="260" r:id="rId3"/>
    <p:sldId id="365" r:id="rId4"/>
    <p:sldId id="366" r:id="rId5"/>
    <p:sldId id="284" r:id="rId6"/>
    <p:sldId id="283" r:id="rId7"/>
    <p:sldId id="367" r:id="rId8"/>
    <p:sldId id="281" r:id="rId9"/>
    <p:sldId id="280" r:id="rId10"/>
    <p:sldId id="309" r:id="rId11"/>
    <p:sldId id="279" r:id="rId12"/>
    <p:sldId id="278" r:id="rId13"/>
    <p:sldId id="308" r:id="rId14"/>
    <p:sldId id="307" r:id="rId15"/>
    <p:sldId id="306" r:id="rId16"/>
    <p:sldId id="305" r:id="rId17"/>
    <p:sldId id="304" r:id="rId18"/>
    <p:sldId id="303" r:id="rId19"/>
    <p:sldId id="302" r:id="rId20"/>
    <p:sldId id="301" r:id="rId21"/>
    <p:sldId id="300" r:id="rId22"/>
    <p:sldId id="299" r:id="rId23"/>
    <p:sldId id="298" r:id="rId24"/>
    <p:sldId id="297" r:id="rId25"/>
    <p:sldId id="296" r:id="rId26"/>
    <p:sldId id="295" r:id="rId27"/>
    <p:sldId id="368" r:id="rId28"/>
    <p:sldId id="369" r:id="rId29"/>
    <p:sldId id="293" r:id="rId30"/>
    <p:sldId id="292" r:id="rId31"/>
    <p:sldId id="291" r:id="rId32"/>
    <p:sldId id="290" r:id="rId33"/>
    <p:sldId id="289" r:id="rId34"/>
    <p:sldId id="370" r:id="rId35"/>
    <p:sldId id="288" r:id="rId36"/>
    <p:sldId id="364" r:id="rId37"/>
    <p:sldId id="286" r:id="rId38"/>
    <p:sldId id="349" r:id="rId39"/>
    <p:sldId id="348" r:id="rId40"/>
    <p:sldId id="347" r:id="rId41"/>
    <p:sldId id="371" r:id="rId42"/>
    <p:sldId id="346" r:id="rId43"/>
    <p:sldId id="345" r:id="rId44"/>
    <p:sldId id="344" r:id="rId45"/>
    <p:sldId id="343" r:id="rId46"/>
    <p:sldId id="342" r:id="rId47"/>
    <p:sldId id="341" r:id="rId48"/>
    <p:sldId id="340" r:id="rId49"/>
    <p:sldId id="339" r:id="rId50"/>
    <p:sldId id="338" r:id="rId51"/>
    <p:sldId id="337" r:id="rId52"/>
    <p:sldId id="372" r:id="rId53"/>
    <p:sldId id="336" r:id="rId54"/>
    <p:sldId id="335" r:id="rId55"/>
    <p:sldId id="373" r:id="rId56"/>
    <p:sldId id="334" r:id="rId57"/>
    <p:sldId id="333" r:id="rId58"/>
    <p:sldId id="332" r:id="rId59"/>
    <p:sldId id="331" r:id="rId60"/>
    <p:sldId id="330" r:id="rId61"/>
    <p:sldId id="329" r:id="rId62"/>
    <p:sldId id="328" r:id="rId63"/>
    <p:sldId id="327" r:id="rId64"/>
    <p:sldId id="326" r:id="rId65"/>
    <p:sldId id="325" r:id="rId66"/>
    <p:sldId id="324" r:id="rId67"/>
    <p:sldId id="323" r:id="rId68"/>
    <p:sldId id="322" r:id="rId69"/>
    <p:sldId id="321" r:id="rId70"/>
    <p:sldId id="320" r:id="rId71"/>
    <p:sldId id="319" r:id="rId72"/>
    <p:sldId id="318" r:id="rId73"/>
    <p:sldId id="317" r:id="rId74"/>
    <p:sldId id="316" r:id="rId75"/>
    <p:sldId id="315" r:id="rId76"/>
    <p:sldId id="374" r:id="rId77"/>
    <p:sldId id="314" r:id="rId78"/>
    <p:sldId id="375" r:id="rId79"/>
    <p:sldId id="313" r:id="rId80"/>
    <p:sldId id="312" r:id="rId81"/>
    <p:sldId id="311" r:id="rId82"/>
    <p:sldId id="310" r:id="rId83"/>
    <p:sldId id="285" r:id="rId84"/>
    <p:sldId id="277" r:id="rId85"/>
    <p:sldId id="276" r:id="rId86"/>
    <p:sldId id="275" r:id="rId87"/>
    <p:sldId id="274" r:id="rId88"/>
    <p:sldId id="273" r:id="rId89"/>
    <p:sldId id="272" r:id="rId90"/>
    <p:sldId id="271" r:id="rId91"/>
    <p:sldId id="267" r:id="rId92"/>
    <p:sldId id="269" r:id="rId93"/>
    <p:sldId id="350" r:id="rId94"/>
    <p:sldId id="358" r:id="rId95"/>
    <p:sldId id="357" r:id="rId96"/>
    <p:sldId id="356" r:id="rId97"/>
    <p:sldId id="355" r:id="rId98"/>
    <p:sldId id="354" r:id="rId99"/>
    <p:sldId id="353" r:id="rId100"/>
    <p:sldId id="268" r:id="rId101"/>
  </p:sldIdLst>
  <p:sldSz cx="12192000" cy="6858000"/>
  <p:notesSz cx="6858000" cy="9144000"/>
  <p:defaultTextStyle>
    <a:defPPr rtl="0">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DA37D80-6434-44D0-A028-1B22A696006F}">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2" d="100"/>
          <a:sy n="52" d="100"/>
        </p:scale>
        <p:origin x="60" y="815"/>
      </p:cViewPr>
      <p:guideLst/>
    </p:cSldViewPr>
  </p:slideViewPr>
  <p:notesTextViewPr>
    <p:cViewPr>
      <p:scale>
        <a:sx n="1" d="1"/>
        <a:sy n="1" d="1"/>
      </p:scale>
      <p:origin x="0" y="0"/>
    </p:cViewPr>
  </p:notesTextViewPr>
  <p:notesViewPr>
    <p:cSldViewPr snapToGrid="0">
      <p:cViewPr varScale="1">
        <p:scale>
          <a:sx n="89" d="100"/>
          <a:sy n="89" d="100"/>
        </p:scale>
        <p:origin x="3792"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ableStyles" Target="tableStyle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預留位置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zh-TW" altLang="en-US">
              <a:latin typeface="Microsoft JhengHei UI" panose="020B0604030504040204" pitchFamily="34" charset="-120"/>
              <a:ea typeface="Microsoft JhengHei UI" panose="020B0604030504040204" pitchFamily="34" charset="-120"/>
            </a:endParaRPr>
          </a:p>
        </p:txBody>
      </p:sp>
      <p:sp>
        <p:nvSpPr>
          <p:cNvPr id="3" name="日期預留位置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F0D02AA-5F1E-4EAF-962D-7195C8E9EE1C}" type="datetime1">
              <a:rPr lang="zh-TW" altLang="en-US" smtClean="0">
                <a:latin typeface="Microsoft JhengHei UI" panose="020B0604030504040204" pitchFamily="34" charset="-120"/>
                <a:ea typeface="Microsoft JhengHei UI" panose="020B0604030504040204" pitchFamily="34" charset="-120"/>
              </a:rPr>
              <a:t>2021/8/18</a:t>
            </a:fld>
            <a:endParaRPr lang="zh-TW" altLang="en-US">
              <a:latin typeface="Microsoft JhengHei UI" panose="020B0604030504040204" pitchFamily="34" charset="-120"/>
              <a:ea typeface="Microsoft JhengHei UI" panose="020B0604030504040204" pitchFamily="34" charset="-120"/>
            </a:endParaRPr>
          </a:p>
        </p:txBody>
      </p:sp>
      <p:sp>
        <p:nvSpPr>
          <p:cNvPr id="4" name="頁尾預留位置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zh-TW" altLang="en-US">
              <a:latin typeface="Microsoft JhengHei UI" panose="020B0604030504040204" pitchFamily="34" charset="-120"/>
              <a:ea typeface="Microsoft JhengHei UI" panose="020B0604030504040204" pitchFamily="34" charset="-120"/>
            </a:endParaRPr>
          </a:p>
        </p:txBody>
      </p:sp>
      <p:sp>
        <p:nvSpPr>
          <p:cNvPr id="5" name="投影片編號預留位置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173FB42-312D-429D-A89D-91E21C85F0BA}" type="slidenum">
              <a:rPr lang="en-US" altLang="zh-TW" smtClean="0">
                <a:latin typeface="Microsoft JhengHei UI" panose="020B0604030504040204" pitchFamily="34" charset="-120"/>
                <a:ea typeface="Microsoft JhengHei UI" panose="020B0604030504040204" pitchFamily="34" charset="-120"/>
              </a:rPr>
              <a:t>‹#›</a:t>
            </a:fld>
            <a:endParaRPr lang="zh-TW" altLang="en-US">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5661549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預留位置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icrosoft JhengHei UI" panose="020B0604030504040204" pitchFamily="34" charset="-120"/>
                <a:ea typeface="Microsoft JhengHei UI" panose="020B0604030504040204" pitchFamily="34" charset="-120"/>
              </a:defRPr>
            </a:lvl1pPr>
          </a:lstStyle>
          <a:p>
            <a:endParaRPr lang="zh-TW" altLang="en-US" noProof="0"/>
          </a:p>
        </p:txBody>
      </p:sp>
      <p:sp>
        <p:nvSpPr>
          <p:cNvPr id="3" name="日期預留位置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icrosoft JhengHei UI" panose="020B0604030504040204" pitchFamily="34" charset="-120"/>
                <a:ea typeface="Microsoft JhengHei UI" panose="020B0604030504040204" pitchFamily="34" charset="-120"/>
              </a:defRPr>
            </a:lvl1pPr>
          </a:lstStyle>
          <a:p>
            <a:fld id="{ECD5D1E1-F2FB-42D9-800D-BB6F702D56CA}" type="datetime1">
              <a:rPr lang="zh-TW" altLang="en-US" noProof="0" smtClean="0"/>
              <a:t>2021/8/18</a:t>
            </a:fld>
            <a:endParaRPr lang="zh-TW" altLang="en-US" noProof="0"/>
          </a:p>
        </p:txBody>
      </p:sp>
      <p:sp>
        <p:nvSpPr>
          <p:cNvPr id="4" name="投影片影像預留位置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zh-TW" altLang="en-US" noProof="0"/>
          </a:p>
        </p:txBody>
      </p:sp>
      <p:sp>
        <p:nvSpPr>
          <p:cNvPr id="5" name="備忘稿預留位置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6" name="頁尾預留位置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icrosoft JhengHei UI" panose="020B0604030504040204" pitchFamily="34" charset="-120"/>
                <a:ea typeface="Microsoft JhengHei UI" panose="020B0604030504040204" pitchFamily="34" charset="-120"/>
              </a:defRPr>
            </a:lvl1pPr>
          </a:lstStyle>
          <a:p>
            <a:endParaRPr lang="zh-TW" altLang="en-US" noProof="0"/>
          </a:p>
        </p:txBody>
      </p:sp>
      <p:sp>
        <p:nvSpPr>
          <p:cNvPr id="7" name="投影片編號預留位置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icrosoft JhengHei UI" panose="020B0604030504040204" pitchFamily="34" charset="-120"/>
                <a:ea typeface="Microsoft JhengHei UI" panose="020B0604030504040204" pitchFamily="34" charset="-120"/>
              </a:defRPr>
            </a:lvl1pPr>
          </a:lstStyle>
          <a:p>
            <a:fld id="{37809D77-6270-417D-B912-9E40620F0D03}" type="slidenum">
              <a:rPr lang="en-US" altLang="zh-TW" noProof="0" smtClean="0"/>
              <a:pPr/>
              <a:t>‹#›</a:t>
            </a:fld>
            <a:endParaRPr lang="zh-TW" altLang="en-US" noProof="0"/>
          </a:p>
        </p:txBody>
      </p:sp>
    </p:spTree>
    <p:extLst>
      <p:ext uri="{BB962C8B-B14F-4D97-AF65-F5344CB8AC3E}">
        <p14:creationId xmlns:p14="http://schemas.microsoft.com/office/powerpoint/2010/main" val="408523425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icrosoft JhengHei UI" panose="020B0604030504040204" pitchFamily="34" charset="-120"/>
        <a:ea typeface="Microsoft JhengHei UI" panose="020B0604030504040204" pitchFamily="34" charset="-120"/>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latin typeface="Microsoft JhengHei UI" panose="020B0604030504040204" pitchFamily="34" charset="-120"/>
              <a:ea typeface="Microsoft JhengHei UI" panose="020B0604030504040204" pitchFamily="34" charset="-120"/>
            </a:endParaRPr>
          </a:p>
        </p:txBody>
      </p:sp>
      <p:sp>
        <p:nvSpPr>
          <p:cNvPr id="4" name="投影片編號版面配置區 3"/>
          <p:cNvSpPr>
            <a:spLocks noGrp="1"/>
          </p:cNvSpPr>
          <p:nvPr>
            <p:ph type="sldNum" sz="quarter" idx="5"/>
          </p:nvPr>
        </p:nvSpPr>
        <p:spPr/>
        <p:txBody>
          <a:bodyPr/>
          <a:lstStyle/>
          <a:p>
            <a:pPr rtl="0"/>
            <a:fld id="{37809D77-6270-417D-B912-9E40620F0D03}" type="slidenum">
              <a:rPr lang="en-US" altLang="zh-TW" smtClean="0">
                <a:latin typeface="Microsoft JhengHei UI" panose="020B0604030504040204" pitchFamily="34" charset="-120"/>
                <a:ea typeface="Microsoft JhengHei UI" panose="020B0604030504040204" pitchFamily="34" charset="-120"/>
              </a:rPr>
              <a:t>1</a:t>
            </a:fld>
            <a:endParaRPr lang="zh-TW" altLang="en-US">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4215776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latin typeface="Microsoft JhengHei UI" panose="020B0604030504040204" pitchFamily="34" charset="-120"/>
              <a:ea typeface="Microsoft JhengHei UI" panose="020B0604030504040204" pitchFamily="34" charset="-120"/>
            </a:endParaRPr>
          </a:p>
        </p:txBody>
      </p:sp>
      <p:sp>
        <p:nvSpPr>
          <p:cNvPr id="4" name="投影片編號版面配置區 3"/>
          <p:cNvSpPr>
            <a:spLocks noGrp="1"/>
          </p:cNvSpPr>
          <p:nvPr>
            <p:ph type="sldNum" sz="quarter" idx="5"/>
          </p:nvPr>
        </p:nvSpPr>
        <p:spPr/>
        <p:txBody>
          <a:bodyPr/>
          <a:lstStyle/>
          <a:p>
            <a:pPr rtl="0"/>
            <a:fld id="{37809D77-6270-417D-B912-9E40620F0D03}" type="slidenum">
              <a:rPr lang="en-US" altLang="zh-TW" smtClean="0">
                <a:latin typeface="Microsoft JhengHei UI" panose="020B0604030504040204" pitchFamily="34" charset="-120"/>
                <a:ea typeface="Microsoft JhengHei UI" panose="020B0604030504040204" pitchFamily="34" charset="-120"/>
              </a:rPr>
              <a:t>2</a:t>
            </a:fld>
            <a:endParaRPr lang="zh-TW" altLang="en-US">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1142041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400" y="0"/>
            <a:ext cx="10363200" cy="4267200"/>
          </a:xfrm>
        </p:spPr>
        <p:txBody>
          <a:bodyPr rtlCol="0" anchor="b">
            <a:noAutofit/>
          </a:bodyPr>
          <a:lstStyle>
            <a:lvl1pPr>
              <a:lnSpc>
                <a:spcPct val="100000"/>
              </a:lnSpc>
              <a:defRPr sz="6600">
                <a:solidFill>
                  <a:schemeClr val="accent1">
                    <a:lumMod val="50000"/>
                  </a:schemeClr>
                </a:solidFill>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3" name="副標題 2"/>
          <p:cNvSpPr>
            <a:spLocks noGrp="1"/>
          </p:cNvSpPr>
          <p:nvPr>
            <p:ph type="subTitle" idx="1" hasCustomPrompt="1"/>
          </p:nvPr>
        </p:nvSpPr>
        <p:spPr>
          <a:xfrm>
            <a:off x="1828800" y="4343399"/>
            <a:ext cx="8534400" cy="1219200"/>
          </a:xfrm>
        </p:spPr>
        <p:txBody>
          <a:bodyPr rtlCol="0">
            <a:normAutofit/>
          </a:bodyPr>
          <a:lstStyle>
            <a:lvl1pPr marL="0" indent="0" algn="ctr">
              <a:buNone/>
              <a:defRPr sz="2400">
                <a:solidFill>
                  <a:schemeClr val="tx2"/>
                </a:solidFill>
                <a:latin typeface="Microsoft JhengHei UI" panose="020B0604030504040204" pitchFamily="34" charset="-120"/>
                <a:ea typeface="Microsoft JhengHei UI" panose="020B0604030504040204"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zh-TW" altLang="en-US" noProof="0"/>
              <a:t>按一下以編輯母片副標題樣式</a:t>
            </a:r>
          </a:p>
        </p:txBody>
      </p:sp>
      <p:sp>
        <p:nvSpPr>
          <p:cNvPr id="9" name="頁尾預留位置 8"/>
          <p:cNvSpPr>
            <a:spLocks noGrp="1"/>
          </p:cNvSpPr>
          <p:nvPr>
            <p:ph type="ftr" sz="quarter" idx="12"/>
          </p:nvPr>
        </p:nvSpPr>
        <p:spPr/>
        <p:txBody>
          <a:bodyPr rtlCol="0"/>
          <a:lstStyle>
            <a:lvl1pPr>
              <a:defRPr>
                <a:solidFill>
                  <a:schemeClr val="tx2"/>
                </a:solidFill>
                <a:latin typeface="Microsoft JhengHei UI" panose="020B0604030504040204" pitchFamily="34" charset="-120"/>
                <a:ea typeface="Microsoft JhengHei UI" panose="020B0604030504040204" pitchFamily="34" charset="-120"/>
              </a:defRPr>
            </a:lvl1pPr>
          </a:lstStyle>
          <a:p>
            <a:r>
              <a:rPr lang="zh-TW" altLang="en-US" noProof="0"/>
              <a:t>新增頁尾</a:t>
            </a:r>
          </a:p>
        </p:txBody>
      </p:sp>
      <p:sp>
        <p:nvSpPr>
          <p:cNvPr id="7" name="日期預留位置 6"/>
          <p:cNvSpPr>
            <a:spLocks noGrp="1"/>
          </p:cNvSpPr>
          <p:nvPr>
            <p:ph type="dt" sz="half" idx="10"/>
          </p:nvPr>
        </p:nvSpPr>
        <p:spPr/>
        <p:txBody>
          <a:bodyPr rtlCol="0"/>
          <a:lstStyle>
            <a:lvl1pPr>
              <a:defRPr>
                <a:solidFill>
                  <a:schemeClr val="tx2"/>
                </a:solidFill>
                <a:latin typeface="Microsoft JhengHei UI" panose="020B0604030504040204" pitchFamily="34" charset="-120"/>
                <a:ea typeface="Microsoft JhengHei UI" panose="020B0604030504040204" pitchFamily="34" charset="-120"/>
              </a:defRPr>
            </a:lvl1pPr>
          </a:lstStyle>
          <a:p>
            <a:fld id="{7E4DDD3E-1008-4C98-AD8A-C5DBA59A7841}" type="datetime1">
              <a:rPr lang="zh-TW" altLang="en-US" noProof="0" smtClean="0"/>
              <a:t>2021/8/18</a:t>
            </a:fld>
            <a:endParaRPr lang="zh-TW" altLang="en-US" noProof="0"/>
          </a:p>
        </p:txBody>
      </p:sp>
      <p:sp>
        <p:nvSpPr>
          <p:cNvPr id="8" name="投影片編號版面配置區 7"/>
          <p:cNvSpPr>
            <a:spLocks noGrp="1"/>
          </p:cNvSpPr>
          <p:nvPr>
            <p:ph type="sldNum" sz="quarter" idx="11"/>
          </p:nvPr>
        </p:nvSpPr>
        <p:spPr/>
        <p:txBody>
          <a:bodyPr rtlCol="0"/>
          <a:lstStyle>
            <a:lvl1pPr>
              <a:defRPr>
                <a:solidFill>
                  <a:schemeClr val="tx2"/>
                </a:solidFill>
                <a:latin typeface="Microsoft JhengHei UI" panose="020B0604030504040204" pitchFamily="34" charset="-120"/>
                <a:ea typeface="Microsoft JhengHei UI" panose="020B0604030504040204" pitchFamily="34" charset="-120"/>
              </a:defRPr>
            </a:lvl1pPr>
          </a:lstStyle>
          <a:p>
            <a:fld id="{401CF334-2D5C-4859-84A6-CA7E6E43FAEB}" type="slidenum">
              <a:rPr lang="en-US" altLang="zh-TW" noProof="0" smtClean="0"/>
              <a:pPr/>
              <a:t>‹#›</a:t>
            </a:fld>
            <a:endParaRPr lang="zh-TW" altLang="en-US" noProof="0"/>
          </a:p>
        </p:txBody>
      </p:sp>
    </p:spTree>
    <p:extLst>
      <p:ext uri="{BB962C8B-B14F-4D97-AF65-F5344CB8AC3E}">
        <p14:creationId xmlns:p14="http://schemas.microsoft.com/office/powerpoint/2010/main" val="2856722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rtl="0"/>
            <a:r>
              <a:rPr lang="zh-TW" altLang="en-US"/>
              <a:t>按一下以編輯母片標題樣式</a:t>
            </a:r>
            <a:endParaRPr lang="en-US" dirty="0"/>
          </a:p>
        </p:txBody>
      </p:sp>
      <p:sp>
        <p:nvSpPr>
          <p:cNvPr id="3" name="直排文字預留位置 2"/>
          <p:cNvSpPr>
            <a:spLocks noGrp="1"/>
          </p:cNvSpPr>
          <p:nvPr>
            <p:ph type="body" orient="vert" idx="1"/>
          </p:nvPr>
        </p:nvSpPr>
        <p:spPr/>
        <p:txBody>
          <a:bodyPr vert="eaVert" rtlCol="0"/>
          <a:lstStyle/>
          <a:p>
            <a:pPr lvl="0" rtl="0"/>
            <a:r>
              <a:rPr lang="zh-TW" altLang="en-US"/>
              <a:t>按一下以編輯母片文字樣式</a:t>
            </a:r>
          </a:p>
          <a:p>
            <a:pPr lvl="1" rtl="0"/>
            <a:r>
              <a:rPr lang="zh-TW" altLang="en-US"/>
              <a:t>第二層</a:t>
            </a:r>
          </a:p>
          <a:p>
            <a:pPr lvl="2" rtl="0"/>
            <a:r>
              <a:rPr lang="zh-TW" altLang="en-US"/>
              <a:t>第三層</a:t>
            </a:r>
          </a:p>
          <a:p>
            <a:pPr lvl="3" rtl="0"/>
            <a:r>
              <a:rPr lang="zh-TW" altLang="en-US"/>
              <a:t>第四層</a:t>
            </a:r>
          </a:p>
          <a:p>
            <a:pPr lvl="4" rtl="0"/>
            <a:r>
              <a:rPr lang="zh-TW" altLang="en-US"/>
              <a:t>第五層</a:t>
            </a:r>
            <a:endParaRPr lang="zh-tw"/>
          </a:p>
        </p:txBody>
      </p:sp>
      <p:sp>
        <p:nvSpPr>
          <p:cNvPr id="5" name="頁尾預留位置 4"/>
          <p:cNvSpPr>
            <a:spLocks noGrp="1"/>
          </p:cNvSpPr>
          <p:nvPr>
            <p:ph type="ftr" sz="quarter" idx="11"/>
          </p:nvPr>
        </p:nvSpPr>
        <p:spPr/>
        <p:txBody>
          <a:bodyPr rtlCol="0"/>
          <a:lstStyle>
            <a:lvl1pPr>
              <a:defRPr>
                <a:solidFill>
                  <a:schemeClr val="tx2"/>
                </a:solidFill>
              </a:defRPr>
            </a:lvl1pPr>
          </a:lstStyle>
          <a:p>
            <a:pPr rtl="0"/>
            <a:r>
              <a:rPr lang="zh-tw"/>
              <a:t>新增頁尾</a:t>
            </a:r>
          </a:p>
        </p:txBody>
      </p:sp>
      <p:sp>
        <p:nvSpPr>
          <p:cNvPr id="4" name="日期預留位置 3"/>
          <p:cNvSpPr>
            <a:spLocks noGrp="1"/>
          </p:cNvSpPr>
          <p:nvPr>
            <p:ph type="dt" sz="half" idx="10"/>
          </p:nvPr>
        </p:nvSpPr>
        <p:spPr/>
        <p:txBody>
          <a:bodyPr rtlCol="0"/>
          <a:lstStyle>
            <a:lvl1pPr>
              <a:defRPr>
                <a:solidFill>
                  <a:schemeClr val="tx2"/>
                </a:solidFill>
              </a:defRPr>
            </a:lvl1pPr>
          </a:lstStyle>
          <a:p>
            <a:pPr rtl="0"/>
            <a:fld id="{5B096F1E-53DD-498A-8BA0-56EB1C88443E}" type="datetime1">
              <a:rPr lang="zh-TW" altLang="en-US" smtClean="0"/>
              <a:t>2021/8/18</a:t>
            </a:fld>
            <a:endParaRPr lang="en-US"/>
          </a:p>
        </p:txBody>
      </p:sp>
      <p:sp>
        <p:nvSpPr>
          <p:cNvPr id="6" name="投影片編號預留位置 5"/>
          <p:cNvSpPr>
            <a:spLocks noGrp="1"/>
          </p:cNvSpPr>
          <p:nvPr>
            <p:ph type="sldNum" sz="quarter" idx="12"/>
          </p:nvPr>
        </p:nvSpPr>
        <p:spPr/>
        <p:txBody>
          <a:bodyPr rtlCol="0"/>
          <a:lstStyle>
            <a:lvl1pPr>
              <a:defRPr>
                <a:solidFill>
                  <a:schemeClr val="tx2"/>
                </a:solidFill>
              </a:defRPr>
            </a:lvl1pPr>
          </a:lstStyle>
          <a:p>
            <a:pPr rtl="0"/>
            <a:fld id="{401CF334-2D5C-4859-84A6-CA7E6E43FAEB}" type="slidenum">
              <a:rPr lang="en-US" smtClean="0"/>
              <a:pPr/>
              <a:t>‹#›</a:t>
            </a:fld>
            <a:endParaRPr lang="en-US"/>
          </a:p>
        </p:txBody>
      </p:sp>
    </p:spTree>
    <p:extLst>
      <p:ext uri="{BB962C8B-B14F-4D97-AF65-F5344CB8AC3E}">
        <p14:creationId xmlns:p14="http://schemas.microsoft.com/office/powerpoint/2010/main" val="3288223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839200" y="274639"/>
            <a:ext cx="2743200" cy="4983161"/>
          </a:xfrm>
        </p:spPr>
        <p:txBody>
          <a:bodyPr vert="eaVert" rtlCol="0"/>
          <a:lstStyle/>
          <a:p>
            <a:pPr rtl="0"/>
            <a:r>
              <a:rPr lang="zh-TW" altLang="en-US"/>
              <a:t>按一下以編輯母片標題樣式</a:t>
            </a:r>
            <a:endParaRPr lang="en-US" dirty="0"/>
          </a:p>
        </p:txBody>
      </p:sp>
      <p:sp>
        <p:nvSpPr>
          <p:cNvPr id="3" name="直排文字預留位置 2"/>
          <p:cNvSpPr>
            <a:spLocks noGrp="1"/>
          </p:cNvSpPr>
          <p:nvPr>
            <p:ph type="body" orient="vert" idx="1"/>
          </p:nvPr>
        </p:nvSpPr>
        <p:spPr>
          <a:xfrm>
            <a:off x="609600" y="274639"/>
            <a:ext cx="8026400" cy="4983161"/>
          </a:xfrm>
        </p:spPr>
        <p:txBody>
          <a:bodyPr vert="eaVert" rtlCol="0"/>
          <a:lstStyle/>
          <a:p>
            <a:pPr lvl="0" rtl="0"/>
            <a:r>
              <a:rPr lang="zh-TW" altLang="en-US"/>
              <a:t>按一下以編輯母片文字樣式</a:t>
            </a:r>
          </a:p>
          <a:p>
            <a:pPr lvl="1" rtl="0"/>
            <a:r>
              <a:rPr lang="zh-TW" altLang="en-US"/>
              <a:t>第二層</a:t>
            </a:r>
          </a:p>
          <a:p>
            <a:pPr lvl="2" rtl="0"/>
            <a:r>
              <a:rPr lang="zh-TW" altLang="en-US"/>
              <a:t>第三層</a:t>
            </a:r>
          </a:p>
          <a:p>
            <a:pPr lvl="3" rtl="0"/>
            <a:r>
              <a:rPr lang="zh-TW" altLang="en-US"/>
              <a:t>第四層</a:t>
            </a:r>
          </a:p>
          <a:p>
            <a:pPr lvl="4" rtl="0"/>
            <a:r>
              <a:rPr lang="zh-TW" altLang="en-US"/>
              <a:t>第五層</a:t>
            </a:r>
            <a:endParaRPr lang="en-US" dirty="0"/>
          </a:p>
        </p:txBody>
      </p:sp>
      <p:sp>
        <p:nvSpPr>
          <p:cNvPr id="5" name="頁尾預留位置 4"/>
          <p:cNvSpPr>
            <a:spLocks noGrp="1"/>
          </p:cNvSpPr>
          <p:nvPr>
            <p:ph type="ftr" sz="quarter" idx="11"/>
          </p:nvPr>
        </p:nvSpPr>
        <p:spPr/>
        <p:txBody>
          <a:bodyPr rtlCol="0"/>
          <a:lstStyle>
            <a:lvl1pPr>
              <a:defRPr>
                <a:solidFill>
                  <a:schemeClr val="tx2"/>
                </a:solidFill>
              </a:defRPr>
            </a:lvl1pPr>
          </a:lstStyle>
          <a:p>
            <a:pPr rtl="0"/>
            <a:r>
              <a:rPr lang="zh-tw"/>
              <a:t>新增頁尾</a:t>
            </a:r>
          </a:p>
        </p:txBody>
      </p:sp>
      <p:sp>
        <p:nvSpPr>
          <p:cNvPr id="4" name="日期預留位置 3"/>
          <p:cNvSpPr>
            <a:spLocks noGrp="1"/>
          </p:cNvSpPr>
          <p:nvPr>
            <p:ph type="dt" sz="half" idx="10"/>
          </p:nvPr>
        </p:nvSpPr>
        <p:spPr/>
        <p:txBody>
          <a:bodyPr rtlCol="0"/>
          <a:lstStyle>
            <a:lvl1pPr>
              <a:defRPr>
                <a:solidFill>
                  <a:schemeClr val="tx2"/>
                </a:solidFill>
              </a:defRPr>
            </a:lvl1pPr>
          </a:lstStyle>
          <a:p>
            <a:pPr rtl="0"/>
            <a:fld id="{AFBF256A-EA67-43E0-826B-5D1FC1E42B01}" type="datetime1">
              <a:rPr lang="zh-TW" altLang="en-US" smtClean="0"/>
              <a:t>2021/8/18</a:t>
            </a:fld>
            <a:endParaRPr lang="en-US"/>
          </a:p>
        </p:txBody>
      </p:sp>
      <p:sp>
        <p:nvSpPr>
          <p:cNvPr id="6" name="投影片編號預留位置 5"/>
          <p:cNvSpPr>
            <a:spLocks noGrp="1"/>
          </p:cNvSpPr>
          <p:nvPr>
            <p:ph type="sldNum" sz="quarter" idx="12"/>
          </p:nvPr>
        </p:nvSpPr>
        <p:spPr/>
        <p:txBody>
          <a:bodyPr rtlCol="0"/>
          <a:lstStyle>
            <a:lvl1pPr>
              <a:defRPr>
                <a:solidFill>
                  <a:schemeClr val="tx2"/>
                </a:solidFill>
              </a:defRPr>
            </a:lvl1pPr>
          </a:lstStyle>
          <a:p>
            <a:pPr rtl="0"/>
            <a:fld id="{401CF334-2D5C-4859-84A6-CA7E6E43FAEB}" type="slidenum">
              <a:rPr lang="en-US" smtClean="0"/>
              <a:pPr/>
              <a:t>‹#›</a:t>
            </a:fld>
            <a:endParaRPr lang="en-US"/>
          </a:p>
        </p:txBody>
      </p:sp>
    </p:spTree>
    <p:extLst>
      <p:ext uri="{BB962C8B-B14F-4D97-AF65-F5344CB8AC3E}">
        <p14:creationId xmlns:p14="http://schemas.microsoft.com/office/powerpoint/2010/main" val="4218807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rtl="0"/>
            <a:r>
              <a:rPr lang="zh-TW" altLang="en-US" noProof="0"/>
              <a:t>按一下以編輯母片標題樣式</a:t>
            </a:r>
          </a:p>
        </p:txBody>
      </p:sp>
      <p:sp>
        <p:nvSpPr>
          <p:cNvPr id="3" name="內容預留位置 2"/>
          <p:cNvSpPr>
            <a:spLocks noGrp="1"/>
          </p:cNvSpPr>
          <p:nvPr>
            <p:ph idx="1"/>
          </p:nvPr>
        </p:nvSpPr>
        <p:spPr/>
        <p:txBody>
          <a:bodyPr rtlCol="0"/>
          <a:lstStyle>
            <a:lvl5pPr>
              <a:defRPr/>
            </a:lvl5pPr>
            <a:lvl6pPr>
              <a:defRPr/>
            </a:lvl6pPr>
            <a:lvl7pPr>
              <a:defRPr/>
            </a:lvl7pPr>
            <a:lvl8pPr>
              <a:defRPr/>
            </a:lvl8pPr>
            <a:lvl9pPr>
              <a:buFont typeface="Arial" pitchFamily="34" charset="0"/>
              <a:buChar char="•"/>
              <a:defRPr/>
            </a:lvl9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5" name="頁尾預留位置 4"/>
          <p:cNvSpPr>
            <a:spLocks noGrp="1"/>
          </p:cNvSpPr>
          <p:nvPr>
            <p:ph type="ftr" sz="quarter" idx="11"/>
          </p:nvPr>
        </p:nvSpPr>
        <p:spPr/>
        <p:txBody>
          <a:bodyPr rtlCol="0"/>
          <a:lstStyle/>
          <a:p>
            <a:pPr rtl="0"/>
            <a:r>
              <a:rPr lang="zh-TW" altLang="en-US" noProof="0"/>
              <a:t>新增頁尾</a:t>
            </a:r>
          </a:p>
        </p:txBody>
      </p:sp>
      <p:sp>
        <p:nvSpPr>
          <p:cNvPr id="4" name="日期預留位置 3"/>
          <p:cNvSpPr>
            <a:spLocks noGrp="1"/>
          </p:cNvSpPr>
          <p:nvPr>
            <p:ph type="dt" sz="half" idx="10"/>
          </p:nvPr>
        </p:nvSpPr>
        <p:spPr/>
        <p:txBody>
          <a:bodyPr rtlCol="0"/>
          <a:lstStyle/>
          <a:p>
            <a:pPr rtl="0"/>
            <a:fld id="{28FE72FF-7E08-43F8-96DF-1CB253477DDD}" type="datetime1">
              <a:rPr lang="zh-TW" altLang="en-US" noProof="0" smtClean="0"/>
              <a:t>2021/8/18</a:t>
            </a:fld>
            <a:endParaRPr lang="zh-TW" altLang="en-US" noProof="0"/>
          </a:p>
        </p:txBody>
      </p:sp>
      <p:sp>
        <p:nvSpPr>
          <p:cNvPr id="6" name="投影片編號預留位置 5"/>
          <p:cNvSpPr>
            <a:spLocks noGrp="1"/>
          </p:cNvSpPr>
          <p:nvPr>
            <p:ph type="sldNum" sz="quarter" idx="12"/>
          </p:nvPr>
        </p:nvSpPr>
        <p:spPr/>
        <p:txBody>
          <a:bodyPr rtlCol="0"/>
          <a:lstStyle/>
          <a:p>
            <a:pPr rtl="0"/>
            <a:fld id="{401CF334-2D5C-4859-84A6-CA7E6E43FAEB}" type="slidenum">
              <a:rPr lang="en-US" altLang="zh-TW" noProof="0" smtClean="0"/>
              <a:t>‹#›</a:t>
            </a:fld>
            <a:endParaRPr lang="zh-TW" altLang="en-US" noProof="0"/>
          </a:p>
        </p:txBody>
      </p:sp>
    </p:spTree>
    <p:extLst>
      <p:ext uri="{BB962C8B-B14F-4D97-AF65-F5344CB8AC3E}">
        <p14:creationId xmlns:p14="http://schemas.microsoft.com/office/powerpoint/2010/main" val="2607457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0"/>
            <a:ext cx="10363200" cy="2505075"/>
          </a:xfrm>
        </p:spPr>
        <p:txBody>
          <a:bodyPr vert="horz" lIns="91440" tIns="45720" rIns="91440" bIns="45720" rtlCol="0" anchor="b">
            <a:noAutofit/>
          </a:bodyPr>
          <a:lstStyle>
            <a:lvl1pPr>
              <a:defRPr lang="en-US" dirty="0"/>
            </a:lvl1pPr>
          </a:lstStyle>
          <a:p>
            <a:pPr lvl="0" rtl="0"/>
            <a:r>
              <a:rPr lang="zh-TW" altLang="en-US" noProof="0"/>
              <a:t>按一下以編輯母片標題樣式</a:t>
            </a:r>
          </a:p>
        </p:txBody>
      </p:sp>
      <p:sp>
        <p:nvSpPr>
          <p:cNvPr id="3" name="文字預留位置 2"/>
          <p:cNvSpPr>
            <a:spLocks noGrp="1"/>
          </p:cNvSpPr>
          <p:nvPr>
            <p:ph type="body" idx="1"/>
          </p:nvPr>
        </p:nvSpPr>
        <p:spPr>
          <a:xfrm>
            <a:off x="963084" y="2697163"/>
            <a:ext cx="10363200" cy="1131887"/>
          </a:xfrm>
        </p:spPr>
        <p:txBody>
          <a:bodyPr rtlCol="0"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zh-TW" altLang="en-US" noProof="0"/>
              <a:t>按一下以編輯母片文字樣式</a:t>
            </a:r>
          </a:p>
        </p:txBody>
      </p:sp>
      <p:sp>
        <p:nvSpPr>
          <p:cNvPr id="5" name="頁尾預留位置 4"/>
          <p:cNvSpPr>
            <a:spLocks noGrp="1"/>
          </p:cNvSpPr>
          <p:nvPr>
            <p:ph type="ftr" sz="quarter" idx="11"/>
          </p:nvPr>
        </p:nvSpPr>
        <p:spPr/>
        <p:txBody>
          <a:bodyPr rtlCol="0"/>
          <a:lstStyle/>
          <a:p>
            <a:pPr rtl="0"/>
            <a:r>
              <a:rPr lang="zh-TW" altLang="en-US" noProof="0"/>
              <a:t>新增頁尾</a:t>
            </a:r>
          </a:p>
        </p:txBody>
      </p:sp>
      <p:sp>
        <p:nvSpPr>
          <p:cNvPr id="4" name="日期預留位置 3"/>
          <p:cNvSpPr>
            <a:spLocks noGrp="1"/>
          </p:cNvSpPr>
          <p:nvPr>
            <p:ph type="dt" sz="half" idx="10"/>
          </p:nvPr>
        </p:nvSpPr>
        <p:spPr/>
        <p:txBody>
          <a:bodyPr rtlCol="0"/>
          <a:lstStyle/>
          <a:p>
            <a:pPr rtl="0"/>
            <a:fld id="{24F6A70E-5D71-4081-8B02-CC76281B3BE8}" type="datetime1">
              <a:rPr lang="zh-TW" altLang="en-US" noProof="0" smtClean="0"/>
              <a:t>2021/8/18</a:t>
            </a:fld>
            <a:endParaRPr lang="zh-TW" altLang="en-US" noProof="0"/>
          </a:p>
        </p:txBody>
      </p:sp>
      <p:sp>
        <p:nvSpPr>
          <p:cNvPr id="6" name="投影片編號預留位置 5"/>
          <p:cNvSpPr>
            <a:spLocks noGrp="1"/>
          </p:cNvSpPr>
          <p:nvPr>
            <p:ph type="sldNum" sz="quarter" idx="12"/>
          </p:nvPr>
        </p:nvSpPr>
        <p:spPr/>
        <p:txBody>
          <a:bodyPr rtlCol="0"/>
          <a:lstStyle/>
          <a:p>
            <a:pPr rtl="0"/>
            <a:fld id="{401CF334-2D5C-4859-84A6-CA7E6E43FAEB}" type="slidenum">
              <a:rPr lang="en-US" altLang="zh-TW" noProof="0" smtClean="0"/>
              <a:t>‹#›</a:t>
            </a:fld>
            <a:endParaRPr lang="zh-TW" altLang="en-US" noProof="0"/>
          </a:p>
        </p:txBody>
      </p:sp>
    </p:spTree>
    <p:extLst>
      <p:ext uri="{BB962C8B-B14F-4D97-AF65-F5344CB8AC3E}">
        <p14:creationId xmlns:p14="http://schemas.microsoft.com/office/powerpoint/2010/main" val="4003804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rtl="0"/>
            <a:r>
              <a:rPr lang="zh-TW" altLang="en-US" noProof="0"/>
              <a:t>按一下以編輯母片標題樣式</a:t>
            </a:r>
          </a:p>
        </p:txBody>
      </p:sp>
      <p:sp>
        <p:nvSpPr>
          <p:cNvPr id="9" name="內容預留位置 8"/>
          <p:cNvSpPr>
            <a:spLocks noGrp="1"/>
          </p:cNvSpPr>
          <p:nvPr>
            <p:ph sz="quarter" idx="13"/>
          </p:nvPr>
        </p:nvSpPr>
        <p:spPr>
          <a:xfrm>
            <a:off x="612805" y="1828800"/>
            <a:ext cx="5388864" cy="3429255"/>
          </a:xfrm>
        </p:spPr>
        <p:txBody>
          <a:bodyPr rtlCol="0"/>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4" name="內容預留位置 3"/>
          <p:cNvSpPr>
            <a:spLocks noGrp="1"/>
          </p:cNvSpPr>
          <p:nvPr>
            <p:ph sz="half" idx="2"/>
          </p:nvPr>
        </p:nvSpPr>
        <p:spPr>
          <a:xfrm>
            <a:off x="6197600" y="1828785"/>
            <a:ext cx="5384800" cy="3429015"/>
          </a:xfrm>
        </p:spPr>
        <p:txBody>
          <a:bodyPr rtlCol="0"/>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6" name="頁尾預留位置 5"/>
          <p:cNvSpPr>
            <a:spLocks noGrp="1"/>
          </p:cNvSpPr>
          <p:nvPr>
            <p:ph type="ftr" sz="quarter" idx="11"/>
          </p:nvPr>
        </p:nvSpPr>
        <p:spPr/>
        <p:txBody>
          <a:bodyPr rtlCol="0"/>
          <a:lstStyle>
            <a:lvl1pPr>
              <a:defRPr>
                <a:solidFill>
                  <a:schemeClr val="tx2"/>
                </a:solidFill>
              </a:defRPr>
            </a:lvl1pPr>
          </a:lstStyle>
          <a:p>
            <a:pPr rtl="0"/>
            <a:r>
              <a:rPr lang="zh-TW" altLang="en-US" noProof="0"/>
              <a:t>新增頁尾</a:t>
            </a:r>
          </a:p>
        </p:txBody>
      </p:sp>
      <p:sp>
        <p:nvSpPr>
          <p:cNvPr id="5" name="日期預留位置 4"/>
          <p:cNvSpPr>
            <a:spLocks noGrp="1"/>
          </p:cNvSpPr>
          <p:nvPr>
            <p:ph type="dt" sz="half" idx="10"/>
          </p:nvPr>
        </p:nvSpPr>
        <p:spPr/>
        <p:txBody>
          <a:bodyPr rtlCol="0"/>
          <a:lstStyle>
            <a:lvl1pPr>
              <a:defRPr>
                <a:solidFill>
                  <a:schemeClr val="tx2"/>
                </a:solidFill>
              </a:defRPr>
            </a:lvl1pPr>
          </a:lstStyle>
          <a:p>
            <a:pPr rtl="0"/>
            <a:fld id="{9258B1DF-6210-48E0-A077-AA927ECBBC96}" type="datetime1">
              <a:rPr lang="zh-TW" altLang="en-US" noProof="0" smtClean="0"/>
              <a:t>2021/8/18</a:t>
            </a:fld>
            <a:endParaRPr lang="zh-TW" altLang="en-US" noProof="0"/>
          </a:p>
        </p:txBody>
      </p:sp>
      <p:sp>
        <p:nvSpPr>
          <p:cNvPr id="7" name="投影片編號預留位置 6"/>
          <p:cNvSpPr>
            <a:spLocks noGrp="1"/>
          </p:cNvSpPr>
          <p:nvPr>
            <p:ph type="sldNum" sz="quarter" idx="12"/>
          </p:nvPr>
        </p:nvSpPr>
        <p:spPr/>
        <p:txBody>
          <a:bodyPr rtlCol="0"/>
          <a:lstStyle>
            <a:lvl1pPr>
              <a:defRPr>
                <a:solidFill>
                  <a:schemeClr val="tx2"/>
                </a:solidFill>
              </a:defRPr>
            </a:lvl1pPr>
          </a:lstStyle>
          <a:p>
            <a:pPr rtl="0"/>
            <a:fld id="{401CF334-2D5C-4859-84A6-CA7E6E43FAEB}" type="slidenum">
              <a:rPr lang="en-US" altLang="zh-TW" noProof="0" smtClean="0"/>
              <a:pPr/>
              <a:t>‹#›</a:t>
            </a:fld>
            <a:endParaRPr lang="zh-TW" altLang="en-US" noProof="0"/>
          </a:p>
        </p:txBody>
      </p:sp>
    </p:spTree>
    <p:extLst>
      <p:ext uri="{BB962C8B-B14F-4D97-AF65-F5344CB8AC3E}">
        <p14:creationId xmlns:p14="http://schemas.microsoft.com/office/powerpoint/2010/main" val="267205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lvl1pPr>
              <a:defRPr/>
            </a:lvl1pPr>
          </a:lstStyle>
          <a:p>
            <a:pPr rtl="0"/>
            <a:r>
              <a:rPr lang="zh-TW" altLang="en-US" noProof="0"/>
              <a:t>按一下以編輯母片標題樣式</a:t>
            </a:r>
          </a:p>
        </p:txBody>
      </p:sp>
      <p:sp>
        <p:nvSpPr>
          <p:cNvPr id="3" name="文字預留位置 2"/>
          <p:cNvSpPr>
            <a:spLocks noGrp="1"/>
          </p:cNvSpPr>
          <p:nvPr>
            <p:ph type="body" idx="1"/>
          </p:nvPr>
        </p:nvSpPr>
        <p:spPr>
          <a:xfrm>
            <a:off x="609600" y="1840825"/>
            <a:ext cx="5386917" cy="609600"/>
          </a:xfrm>
        </p:spPr>
        <p:txBody>
          <a:bodyPr rtlCol="0" anchor="b">
            <a:noAutofit/>
          </a:bodyPr>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TW" altLang="en-US" noProof="0"/>
              <a:t>按一下以編輯母片文字樣式</a:t>
            </a:r>
          </a:p>
        </p:txBody>
      </p:sp>
      <p:sp>
        <p:nvSpPr>
          <p:cNvPr id="11" name="內容預留位置 10"/>
          <p:cNvSpPr>
            <a:spLocks noGrp="1"/>
          </p:cNvSpPr>
          <p:nvPr>
            <p:ph sz="quarter" idx="13"/>
          </p:nvPr>
        </p:nvSpPr>
        <p:spPr>
          <a:xfrm>
            <a:off x="609600" y="2453473"/>
            <a:ext cx="5388864" cy="2834031"/>
          </a:xfrm>
        </p:spPr>
        <p:txBody>
          <a:bodyPr rtlCol="0"/>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5" name="文字預留位置 4"/>
          <p:cNvSpPr>
            <a:spLocks noGrp="1"/>
          </p:cNvSpPr>
          <p:nvPr>
            <p:ph type="body" sz="quarter" idx="3"/>
          </p:nvPr>
        </p:nvSpPr>
        <p:spPr>
          <a:xfrm>
            <a:off x="6197601" y="1840825"/>
            <a:ext cx="5389033" cy="609600"/>
          </a:xfrm>
        </p:spPr>
        <p:txBody>
          <a:bodyPr rtlCol="0" anchor="b">
            <a:noAutofit/>
          </a:bodyPr>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TW" altLang="en-US" noProof="0"/>
              <a:t>按一下以編輯母片文字樣式</a:t>
            </a:r>
          </a:p>
        </p:txBody>
      </p:sp>
      <p:sp>
        <p:nvSpPr>
          <p:cNvPr id="13" name="內容預留位置 12"/>
          <p:cNvSpPr>
            <a:spLocks noGrp="1"/>
          </p:cNvSpPr>
          <p:nvPr>
            <p:ph sz="quarter" idx="14"/>
          </p:nvPr>
        </p:nvSpPr>
        <p:spPr>
          <a:xfrm>
            <a:off x="6201237" y="2453474"/>
            <a:ext cx="5388864" cy="2833709"/>
          </a:xfrm>
        </p:spPr>
        <p:txBody>
          <a:bodyPr rtlCol="0"/>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8" name="頁尾預留位置 7"/>
          <p:cNvSpPr>
            <a:spLocks noGrp="1"/>
          </p:cNvSpPr>
          <p:nvPr>
            <p:ph type="ftr" sz="quarter" idx="11"/>
          </p:nvPr>
        </p:nvSpPr>
        <p:spPr/>
        <p:txBody>
          <a:bodyPr rtlCol="0"/>
          <a:lstStyle/>
          <a:p>
            <a:pPr rtl="0"/>
            <a:r>
              <a:rPr lang="zh-TW" altLang="en-US" noProof="0"/>
              <a:t>新增頁尾</a:t>
            </a:r>
          </a:p>
        </p:txBody>
      </p:sp>
      <p:sp>
        <p:nvSpPr>
          <p:cNvPr id="7" name="日期預留位置 6"/>
          <p:cNvSpPr>
            <a:spLocks noGrp="1"/>
          </p:cNvSpPr>
          <p:nvPr>
            <p:ph type="dt" sz="half" idx="10"/>
          </p:nvPr>
        </p:nvSpPr>
        <p:spPr/>
        <p:txBody>
          <a:bodyPr rtlCol="0"/>
          <a:lstStyle/>
          <a:p>
            <a:pPr rtl="0"/>
            <a:fld id="{8D4E6860-306A-479D-9A18-3C459110292C}" type="datetime1">
              <a:rPr lang="zh-TW" altLang="en-US" noProof="0" smtClean="0"/>
              <a:t>2021/8/18</a:t>
            </a:fld>
            <a:endParaRPr lang="zh-TW" altLang="en-US" noProof="0"/>
          </a:p>
        </p:txBody>
      </p:sp>
      <p:sp>
        <p:nvSpPr>
          <p:cNvPr id="9" name="投影片編號預留位置 8"/>
          <p:cNvSpPr>
            <a:spLocks noGrp="1"/>
          </p:cNvSpPr>
          <p:nvPr>
            <p:ph type="sldNum" sz="quarter" idx="12"/>
          </p:nvPr>
        </p:nvSpPr>
        <p:spPr/>
        <p:txBody>
          <a:bodyPr rtlCol="0"/>
          <a:lstStyle/>
          <a:p>
            <a:pPr rtl="0"/>
            <a:fld id="{401CF334-2D5C-4859-84A6-CA7E6E43FAEB}" type="slidenum">
              <a:rPr lang="en-US" altLang="zh-TW" noProof="0" smtClean="0"/>
              <a:t>‹#›</a:t>
            </a:fld>
            <a:endParaRPr lang="zh-TW" altLang="en-US" noProof="0"/>
          </a:p>
        </p:txBody>
      </p:sp>
    </p:spTree>
    <p:extLst>
      <p:ext uri="{BB962C8B-B14F-4D97-AF65-F5344CB8AC3E}">
        <p14:creationId xmlns:p14="http://schemas.microsoft.com/office/powerpoint/2010/main" val="250106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rtl="0"/>
            <a:r>
              <a:rPr lang="zh-TW" altLang="en-US" noProof="0"/>
              <a:t>按一下以編輯母片標題樣式</a:t>
            </a:r>
          </a:p>
        </p:txBody>
      </p:sp>
      <p:sp>
        <p:nvSpPr>
          <p:cNvPr id="4" name="頁尾預留位置 3"/>
          <p:cNvSpPr>
            <a:spLocks noGrp="1"/>
          </p:cNvSpPr>
          <p:nvPr>
            <p:ph type="ftr" sz="quarter" idx="11"/>
          </p:nvPr>
        </p:nvSpPr>
        <p:spPr/>
        <p:txBody>
          <a:bodyPr rtlCol="0"/>
          <a:lstStyle/>
          <a:p>
            <a:pPr rtl="0"/>
            <a:r>
              <a:rPr lang="zh-TW" altLang="en-US" noProof="0"/>
              <a:t>新增頁尾</a:t>
            </a:r>
          </a:p>
        </p:txBody>
      </p:sp>
      <p:sp>
        <p:nvSpPr>
          <p:cNvPr id="3" name="日期預留位置 2"/>
          <p:cNvSpPr>
            <a:spLocks noGrp="1"/>
          </p:cNvSpPr>
          <p:nvPr>
            <p:ph type="dt" sz="half" idx="10"/>
          </p:nvPr>
        </p:nvSpPr>
        <p:spPr/>
        <p:txBody>
          <a:bodyPr rtlCol="0"/>
          <a:lstStyle/>
          <a:p>
            <a:pPr rtl="0"/>
            <a:fld id="{AC9B5BDC-B698-4C0E-A14C-9BB133C93190}" type="datetime1">
              <a:rPr lang="zh-TW" altLang="en-US" noProof="0" smtClean="0"/>
              <a:t>2021/8/18</a:t>
            </a:fld>
            <a:endParaRPr lang="zh-TW" altLang="en-US" noProof="0"/>
          </a:p>
        </p:txBody>
      </p:sp>
      <p:sp>
        <p:nvSpPr>
          <p:cNvPr id="5" name="投影片編號預留位置 4"/>
          <p:cNvSpPr>
            <a:spLocks noGrp="1"/>
          </p:cNvSpPr>
          <p:nvPr>
            <p:ph type="sldNum" sz="quarter" idx="12"/>
          </p:nvPr>
        </p:nvSpPr>
        <p:spPr/>
        <p:txBody>
          <a:bodyPr rtlCol="0"/>
          <a:lstStyle/>
          <a:p>
            <a:pPr rtl="0"/>
            <a:fld id="{401CF334-2D5C-4859-84A6-CA7E6E43FAEB}" type="slidenum">
              <a:rPr lang="en-US" altLang="zh-TW" noProof="0" smtClean="0"/>
              <a:t>‹#›</a:t>
            </a:fld>
            <a:endParaRPr lang="zh-TW" altLang="en-US" noProof="0"/>
          </a:p>
        </p:txBody>
      </p:sp>
    </p:spTree>
    <p:extLst>
      <p:ext uri="{BB962C8B-B14F-4D97-AF65-F5344CB8AC3E}">
        <p14:creationId xmlns:p14="http://schemas.microsoft.com/office/powerpoint/2010/main" val="4130002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頁尾預留位置 2"/>
          <p:cNvSpPr>
            <a:spLocks noGrp="1"/>
          </p:cNvSpPr>
          <p:nvPr>
            <p:ph type="ftr" sz="quarter" idx="11"/>
          </p:nvPr>
        </p:nvSpPr>
        <p:spPr/>
        <p:txBody>
          <a:bodyPr rtlCol="0"/>
          <a:lstStyle/>
          <a:p>
            <a:pPr rtl="0"/>
            <a:r>
              <a:rPr lang="zh-TW" altLang="en-US" noProof="0"/>
              <a:t>新增頁尾</a:t>
            </a:r>
          </a:p>
        </p:txBody>
      </p:sp>
      <p:sp>
        <p:nvSpPr>
          <p:cNvPr id="2" name="日期預留位置 1"/>
          <p:cNvSpPr>
            <a:spLocks noGrp="1"/>
          </p:cNvSpPr>
          <p:nvPr>
            <p:ph type="dt" sz="half" idx="10"/>
          </p:nvPr>
        </p:nvSpPr>
        <p:spPr/>
        <p:txBody>
          <a:bodyPr rtlCol="0"/>
          <a:lstStyle/>
          <a:p>
            <a:pPr rtl="0"/>
            <a:fld id="{2F3605D4-877D-492B-B445-CAE17FB8092F}" type="datetime1">
              <a:rPr lang="zh-TW" altLang="en-US" noProof="0" smtClean="0"/>
              <a:t>2021/8/18</a:t>
            </a:fld>
            <a:endParaRPr lang="zh-TW" altLang="en-US" noProof="0"/>
          </a:p>
        </p:txBody>
      </p:sp>
      <p:sp>
        <p:nvSpPr>
          <p:cNvPr id="4" name="投影片編號預留位置 3"/>
          <p:cNvSpPr>
            <a:spLocks noGrp="1"/>
          </p:cNvSpPr>
          <p:nvPr>
            <p:ph type="sldNum" sz="quarter" idx="12"/>
          </p:nvPr>
        </p:nvSpPr>
        <p:spPr/>
        <p:txBody>
          <a:bodyPr rtlCol="0"/>
          <a:lstStyle/>
          <a:p>
            <a:pPr rtl="0"/>
            <a:fld id="{401CF334-2D5C-4859-84A6-CA7E6E43FAEB}" type="slidenum">
              <a:rPr lang="en-US" altLang="zh-TW" noProof="0" smtClean="0"/>
              <a:t>‹#›</a:t>
            </a:fld>
            <a:endParaRPr lang="zh-TW" altLang="en-US" noProof="0"/>
          </a:p>
        </p:txBody>
      </p:sp>
    </p:spTree>
    <p:extLst>
      <p:ext uri="{BB962C8B-B14F-4D97-AF65-F5344CB8AC3E}">
        <p14:creationId xmlns:p14="http://schemas.microsoft.com/office/powerpoint/2010/main" val="669437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7876117" y="266700"/>
            <a:ext cx="4011084" cy="2095500"/>
          </a:xfrm>
        </p:spPr>
        <p:txBody>
          <a:bodyPr rtlCol="0" anchor="b"/>
          <a:lstStyle>
            <a:lvl1pPr algn="ctr">
              <a:lnSpc>
                <a:spcPct val="100000"/>
              </a:lnSpc>
              <a:defRPr sz="2800" b="0">
                <a:effectLst>
                  <a:outerShdw blurRad="50800" dist="25400" dir="5400000" algn="t" rotWithShape="0">
                    <a:prstClr val="black">
                      <a:alpha val="25000"/>
                    </a:prstClr>
                  </a:outerShdw>
                </a:effectLst>
              </a:defRPr>
            </a:lvl1pPr>
          </a:lstStyle>
          <a:p>
            <a:pPr rtl="0"/>
            <a:r>
              <a:rPr lang="zh-TW" altLang="en-US" noProof="0"/>
              <a:t>按一下以編輯母片標題樣式</a:t>
            </a:r>
          </a:p>
        </p:txBody>
      </p:sp>
      <p:sp>
        <p:nvSpPr>
          <p:cNvPr id="3" name="內容預留位置 2"/>
          <p:cNvSpPr>
            <a:spLocks noGrp="1"/>
          </p:cNvSpPr>
          <p:nvPr>
            <p:ph idx="1"/>
          </p:nvPr>
        </p:nvSpPr>
        <p:spPr>
          <a:xfrm>
            <a:off x="958850" y="273052"/>
            <a:ext cx="6661151" cy="4984748"/>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4" name="文字預留位置 3"/>
          <p:cNvSpPr>
            <a:spLocks noGrp="1"/>
          </p:cNvSpPr>
          <p:nvPr>
            <p:ph type="body" sz="half" idx="2"/>
          </p:nvPr>
        </p:nvSpPr>
        <p:spPr>
          <a:xfrm>
            <a:off x="7876117" y="2438401"/>
            <a:ext cx="4011084" cy="2819399"/>
          </a:xfrm>
        </p:spPr>
        <p:txBody>
          <a:bodyPr rtlCol="0">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TW" altLang="en-US" noProof="0"/>
              <a:t>按一下以編輯母片文字樣式</a:t>
            </a:r>
          </a:p>
        </p:txBody>
      </p:sp>
      <p:sp>
        <p:nvSpPr>
          <p:cNvPr id="6" name="頁尾預留位置 5"/>
          <p:cNvSpPr>
            <a:spLocks noGrp="1"/>
          </p:cNvSpPr>
          <p:nvPr>
            <p:ph type="ftr" sz="quarter" idx="11"/>
          </p:nvPr>
        </p:nvSpPr>
        <p:spPr/>
        <p:txBody>
          <a:bodyPr rtlCol="0"/>
          <a:lstStyle/>
          <a:p>
            <a:pPr rtl="0"/>
            <a:r>
              <a:rPr lang="zh-TW" altLang="en-US" noProof="0"/>
              <a:t>新增頁尾</a:t>
            </a:r>
          </a:p>
        </p:txBody>
      </p:sp>
      <p:sp>
        <p:nvSpPr>
          <p:cNvPr id="5" name="日期預留位置 4"/>
          <p:cNvSpPr>
            <a:spLocks noGrp="1"/>
          </p:cNvSpPr>
          <p:nvPr>
            <p:ph type="dt" sz="half" idx="10"/>
          </p:nvPr>
        </p:nvSpPr>
        <p:spPr/>
        <p:txBody>
          <a:bodyPr rtlCol="0"/>
          <a:lstStyle/>
          <a:p>
            <a:pPr rtl="0"/>
            <a:fld id="{B7CB8003-D115-4CE4-A697-251246B476CE}" type="datetime1">
              <a:rPr lang="zh-TW" altLang="en-US" noProof="0" smtClean="0"/>
              <a:t>2021/8/18</a:t>
            </a:fld>
            <a:endParaRPr lang="zh-TW" altLang="en-US" noProof="0"/>
          </a:p>
        </p:txBody>
      </p:sp>
      <p:sp>
        <p:nvSpPr>
          <p:cNvPr id="7" name="投影片編號預留位置 6"/>
          <p:cNvSpPr>
            <a:spLocks noGrp="1"/>
          </p:cNvSpPr>
          <p:nvPr>
            <p:ph type="sldNum" sz="quarter" idx="12"/>
          </p:nvPr>
        </p:nvSpPr>
        <p:spPr/>
        <p:txBody>
          <a:bodyPr rtlCol="0"/>
          <a:lstStyle/>
          <a:p>
            <a:pPr rtl="0"/>
            <a:fld id="{401CF334-2D5C-4859-84A6-CA7E6E43FAEB}" type="slidenum">
              <a:rPr lang="en-US" altLang="zh-TW" noProof="0" smtClean="0"/>
              <a:t>‹#›</a:t>
            </a:fld>
            <a:endParaRPr lang="zh-TW" altLang="en-US" noProof="0"/>
          </a:p>
        </p:txBody>
      </p:sp>
    </p:spTree>
    <p:extLst>
      <p:ext uri="{BB962C8B-B14F-4D97-AF65-F5344CB8AC3E}">
        <p14:creationId xmlns:p14="http://schemas.microsoft.com/office/powerpoint/2010/main" val="3761579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239435" y="228600"/>
            <a:ext cx="7615765" cy="895350"/>
          </a:xfrm>
        </p:spPr>
        <p:txBody>
          <a:bodyPr rtlCol="0" anchor="b"/>
          <a:lstStyle>
            <a:lvl1pPr algn="ctr">
              <a:lnSpc>
                <a:spcPct val="100000"/>
              </a:lnSpc>
              <a:defRPr sz="2800" b="0"/>
            </a:lvl1pPr>
          </a:lstStyle>
          <a:p>
            <a:pPr rtl="0"/>
            <a:r>
              <a:rPr lang="zh-TW" altLang="en-US"/>
              <a:t>按一下以編輯母片標題樣式</a:t>
            </a:r>
            <a:endParaRPr lang="en-US" dirty="0"/>
          </a:p>
        </p:txBody>
      </p:sp>
      <p:sp>
        <p:nvSpPr>
          <p:cNvPr id="3" name="圖片預留位置 2" descr="要新增影像的空白預留位置。按一下預留位置，然後選取您要新增的影像"/>
          <p:cNvSpPr>
            <a:spLocks noGrp="1"/>
          </p:cNvSpPr>
          <p:nvPr>
            <p:ph type="pic" idx="1"/>
          </p:nvPr>
        </p:nvSpPr>
        <p:spPr>
          <a:xfrm>
            <a:off x="2010835" y="1597800"/>
            <a:ext cx="8072965" cy="3855244"/>
          </a:xfrm>
          <a:ln w="76200">
            <a:solidFill>
              <a:schemeClr val="bg1"/>
            </a:solidFill>
          </a:ln>
          <a:effectLst>
            <a:outerShdw blurRad="88900" dist="50800" dir="5400000" algn="ctr" rotWithShape="0">
              <a:srgbClr val="000000">
                <a:alpha val="25000"/>
              </a:srgbClr>
            </a:outerShdw>
          </a:effectLst>
        </p:spPr>
        <p:txBody>
          <a:bodyPr rtlCol="0"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zh-TW" altLang="en-US"/>
              <a:t>按一下圖示以新增圖片</a:t>
            </a:r>
            <a:endParaRPr lang="en-US" dirty="0"/>
          </a:p>
        </p:txBody>
      </p:sp>
      <p:sp>
        <p:nvSpPr>
          <p:cNvPr id="4" name="文字預留位置 3"/>
          <p:cNvSpPr>
            <a:spLocks noGrp="1"/>
          </p:cNvSpPr>
          <p:nvPr>
            <p:ph type="body" sz="half" idx="2"/>
          </p:nvPr>
        </p:nvSpPr>
        <p:spPr>
          <a:xfrm>
            <a:off x="2239435" y="5579250"/>
            <a:ext cx="7615765" cy="533400"/>
          </a:xfrm>
        </p:spPr>
        <p:txBody>
          <a:bodyPr rtlCol="0">
            <a:normAutofit/>
          </a:bodyPr>
          <a:lstStyle>
            <a:lvl1pPr marL="0" indent="0" algn="ctr">
              <a:buNone/>
              <a:defRPr sz="16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TW" altLang="en-US"/>
              <a:t>按一下以編輯母片文字樣式</a:t>
            </a:r>
          </a:p>
        </p:txBody>
      </p:sp>
      <p:sp>
        <p:nvSpPr>
          <p:cNvPr id="6" name="頁尾預留位置 5"/>
          <p:cNvSpPr>
            <a:spLocks noGrp="1"/>
          </p:cNvSpPr>
          <p:nvPr>
            <p:ph type="ftr" sz="quarter" idx="11"/>
          </p:nvPr>
        </p:nvSpPr>
        <p:spPr/>
        <p:txBody>
          <a:bodyPr rtlCol="0"/>
          <a:lstStyle>
            <a:lvl1pPr>
              <a:defRPr>
                <a:solidFill>
                  <a:schemeClr val="tx2"/>
                </a:solidFill>
              </a:defRPr>
            </a:lvl1pPr>
          </a:lstStyle>
          <a:p>
            <a:pPr rtl="0"/>
            <a:r>
              <a:rPr lang="zh-tw"/>
              <a:t>新增頁尾</a:t>
            </a:r>
          </a:p>
        </p:txBody>
      </p:sp>
      <p:sp>
        <p:nvSpPr>
          <p:cNvPr id="5" name="日期預留位置 4"/>
          <p:cNvSpPr>
            <a:spLocks noGrp="1"/>
          </p:cNvSpPr>
          <p:nvPr>
            <p:ph type="dt" sz="half" idx="10"/>
          </p:nvPr>
        </p:nvSpPr>
        <p:spPr/>
        <p:txBody>
          <a:bodyPr rtlCol="0"/>
          <a:lstStyle>
            <a:lvl1pPr>
              <a:defRPr>
                <a:solidFill>
                  <a:schemeClr val="tx2"/>
                </a:solidFill>
              </a:defRPr>
            </a:lvl1pPr>
          </a:lstStyle>
          <a:p>
            <a:pPr rtl="0"/>
            <a:fld id="{D3859BA9-A3B3-4F8B-812D-6B70241CAFA4}" type="datetime1">
              <a:rPr lang="zh-TW" altLang="en-US" smtClean="0"/>
              <a:t>2021/8/18</a:t>
            </a:fld>
            <a:endParaRPr lang="en-US" dirty="0"/>
          </a:p>
        </p:txBody>
      </p:sp>
      <p:sp>
        <p:nvSpPr>
          <p:cNvPr id="7" name="投影片編號預留位置 6"/>
          <p:cNvSpPr>
            <a:spLocks noGrp="1"/>
          </p:cNvSpPr>
          <p:nvPr>
            <p:ph type="sldNum" sz="quarter" idx="12"/>
          </p:nvPr>
        </p:nvSpPr>
        <p:spPr/>
        <p:txBody>
          <a:bodyPr rtlCol="0"/>
          <a:lstStyle>
            <a:lvl1pPr>
              <a:defRPr>
                <a:solidFill>
                  <a:schemeClr val="tx2"/>
                </a:solidFill>
              </a:defRPr>
            </a:lvl1pPr>
          </a:lstStyle>
          <a:p>
            <a:pPr rtl="0"/>
            <a:fld id="{401CF334-2D5C-4859-84A6-CA7E6E43FAEB}" type="slidenum">
              <a:rPr lang="en-US" smtClean="0"/>
              <a:pPr/>
              <a:t>‹#›</a:t>
            </a:fld>
            <a:endParaRPr lang="en-US"/>
          </a:p>
        </p:txBody>
      </p:sp>
    </p:spTree>
    <p:extLst>
      <p:ext uri="{BB962C8B-B14F-4D97-AF65-F5344CB8AC3E}">
        <p14:creationId xmlns:p14="http://schemas.microsoft.com/office/powerpoint/2010/main" val="1337183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標題預留位置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pPr rtl="0"/>
            <a:r>
              <a:rPr lang="zh-TW" altLang="en-US" noProof="0" dirty="0"/>
              <a:t>按一下以編輯母片標題樣式</a:t>
            </a:r>
          </a:p>
        </p:txBody>
      </p:sp>
      <p:sp>
        <p:nvSpPr>
          <p:cNvPr id="3" name="文字預留位置 2"/>
          <p:cNvSpPr>
            <a:spLocks noGrp="1"/>
          </p:cNvSpPr>
          <p:nvPr>
            <p:ph type="body" idx="1"/>
          </p:nvPr>
        </p:nvSpPr>
        <p:spPr>
          <a:xfrm>
            <a:off x="609600" y="1846262"/>
            <a:ext cx="10972800" cy="3419476"/>
          </a:xfrm>
          <a:prstGeom prst="rect">
            <a:avLst/>
          </a:prstGeom>
        </p:spPr>
        <p:txBody>
          <a:bodyPr vert="horz" lIns="91440" tIns="45720" rIns="91440" bIns="45720" rtlCol="0">
            <a:normAutofit/>
          </a:bodyPr>
          <a:lstStyle/>
          <a:p>
            <a:pPr lvl="0" rtl="0"/>
            <a:r>
              <a:rPr lang="zh-TW" altLang="en-US" noProof="0" dirty="0"/>
              <a:t>按一下以編輯母片文字樣式</a:t>
            </a:r>
          </a:p>
          <a:p>
            <a:pPr lvl="1" rtl="0"/>
            <a:r>
              <a:rPr lang="zh-TW" altLang="en-US" noProof="0" dirty="0"/>
              <a:t>第二層</a:t>
            </a:r>
          </a:p>
          <a:p>
            <a:pPr lvl="2" rtl="0"/>
            <a:r>
              <a:rPr lang="zh-TW" altLang="en-US" noProof="0" dirty="0"/>
              <a:t>第三層</a:t>
            </a:r>
          </a:p>
          <a:p>
            <a:pPr lvl="3" rtl="0"/>
            <a:r>
              <a:rPr lang="zh-TW" altLang="en-US" noProof="0" dirty="0"/>
              <a:t>第四層</a:t>
            </a:r>
          </a:p>
          <a:p>
            <a:pPr lvl="4" rtl="0"/>
            <a:r>
              <a:rPr lang="zh-TW" altLang="en-US" noProof="0" dirty="0"/>
              <a:t>第五層</a:t>
            </a:r>
          </a:p>
        </p:txBody>
      </p:sp>
      <p:sp>
        <p:nvSpPr>
          <p:cNvPr id="5" name="頁尾預留位置 4"/>
          <p:cNvSpPr>
            <a:spLocks noGrp="1"/>
          </p:cNvSpPr>
          <p:nvPr>
            <p:ph type="ftr" sz="quarter" idx="3"/>
          </p:nvPr>
        </p:nvSpPr>
        <p:spPr>
          <a:xfrm>
            <a:off x="2692275" y="6137408"/>
            <a:ext cx="3654313" cy="365125"/>
          </a:xfrm>
          <a:prstGeom prst="rect">
            <a:avLst/>
          </a:prstGeom>
        </p:spPr>
        <p:txBody>
          <a:bodyPr vert="horz" lIns="45720" tIns="45720" rIns="91440" bIns="45720" rtlCol="0" anchor="ctr"/>
          <a:lstStyle>
            <a:lvl1pPr algn="l">
              <a:defRPr sz="1200">
                <a:solidFill>
                  <a:schemeClr val="tx2"/>
                </a:solidFill>
                <a:latin typeface="Microsoft JhengHei UI" panose="020B0604030504040204" pitchFamily="34" charset="-120"/>
                <a:ea typeface="Microsoft JhengHei UI" panose="020B0604030504040204" pitchFamily="34" charset="-120"/>
              </a:defRPr>
            </a:lvl1pPr>
          </a:lstStyle>
          <a:p>
            <a:r>
              <a:rPr lang="zh-TW" altLang="en-US" noProof="0" dirty="0"/>
              <a:t>新增頁尾</a:t>
            </a:r>
          </a:p>
        </p:txBody>
      </p:sp>
      <p:sp>
        <p:nvSpPr>
          <p:cNvPr id="4" name="日期預留位置 3"/>
          <p:cNvSpPr>
            <a:spLocks noGrp="1"/>
          </p:cNvSpPr>
          <p:nvPr>
            <p:ph type="dt" sz="half" idx="2"/>
          </p:nvPr>
        </p:nvSpPr>
        <p:spPr>
          <a:xfrm>
            <a:off x="7303488" y="6137408"/>
            <a:ext cx="1173043" cy="365125"/>
          </a:xfrm>
          <a:prstGeom prst="rect">
            <a:avLst/>
          </a:prstGeom>
        </p:spPr>
        <p:txBody>
          <a:bodyPr vert="horz" lIns="91440" tIns="45720" rIns="45720" bIns="45720" rtlCol="0" anchor="ctr"/>
          <a:lstStyle>
            <a:lvl1pPr algn="r">
              <a:defRPr sz="1200">
                <a:solidFill>
                  <a:schemeClr val="tx2"/>
                </a:solidFill>
                <a:latin typeface="Microsoft JhengHei UI" panose="020B0604030504040204" pitchFamily="34" charset="-120"/>
                <a:ea typeface="Microsoft JhengHei UI" panose="020B0604030504040204" pitchFamily="34" charset="-120"/>
              </a:defRPr>
            </a:lvl1pPr>
          </a:lstStyle>
          <a:p>
            <a:fld id="{50D2F7D9-3114-482C-A555-75FC39A04B3E}" type="datetime1">
              <a:rPr lang="zh-TW" altLang="en-US" noProof="0" smtClean="0"/>
              <a:t>2021/8/18</a:t>
            </a:fld>
            <a:endParaRPr lang="zh-TW" altLang="en-US" noProof="0" dirty="0"/>
          </a:p>
        </p:txBody>
      </p:sp>
      <p:sp>
        <p:nvSpPr>
          <p:cNvPr id="6" name="投影片編號預留位置 5"/>
          <p:cNvSpPr>
            <a:spLocks noGrp="1"/>
          </p:cNvSpPr>
          <p:nvPr>
            <p:ph type="sldNum" sz="quarter" idx="4"/>
          </p:nvPr>
        </p:nvSpPr>
        <p:spPr>
          <a:xfrm>
            <a:off x="9433430" y="6137408"/>
            <a:ext cx="749300" cy="365125"/>
          </a:xfrm>
          <a:prstGeom prst="rect">
            <a:avLst/>
          </a:prstGeom>
        </p:spPr>
        <p:txBody>
          <a:bodyPr vert="horz" lIns="27432" tIns="45720" rIns="45720" bIns="45720" rtlCol="0" anchor="ctr"/>
          <a:lstStyle>
            <a:lvl1pPr algn="l">
              <a:defRPr sz="1200">
                <a:solidFill>
                  <a:schemeClr val="tx2"/>
                </a:solidFill>
                <a:latin typeface="Microsoft JhengHei UI" panose="020B0604030504040204" pitchFamily="34" charset="-120"/>
                <a:ea typeface="Microsoft JhengHei UI" panose="020B0604030504040204" pitchFamily="34" charset="-120"/>
              </a:defRPr>
            </a:lvl1pPr>
          </a:lstStyle>
          <a:p>
            <a:fld id="{401CF334-2D5C-4859-84A6-CA7E6E43FAEB}" type="slidenum">
              <a:rPr lang="en-US" altLang="zh-TW" noProof="0" smtClean="0"/>
              <a:pPr/>
              <a:t>‹#›</a:t>
            </a:fld>
            <a:endParaRPr lang="zh-TW" altLang="en-US" noProof="0" dirty="0"/>
          </a:p>
        </p:txBody>
      </p:sp>
      <p:grpSp>
        <p:nvGrpSpPr>
          <p:cNvPr id="7" name="群組 6" descr="海邊的灌木">
            <a:extLst>
              <a:ext uri="{FF2B5EF4-FFF2-40B4-BE49-F238E27FC236}">
                <a16:creationId xmlns:a16="http://schemas.microsoft.com/office/drawing/2014/main" id="{32ABC1A6-8856-41D7-BF42-7ED8D4AC1C81}"/>
              </a:ext>
            </a:extLst>
          </p:cNvPr>
          <p:cNvGrpSpPr/>
          <p:nvPr userDrawn="1"/>
        </p:nvGrpSpPr>
        <p:grpSpPr>
          <a:xfrm>
            <a:off x="11112" y="4291013"/>
            <a:ext cx="12180887" cy="2589212"/>
            <a:chOff x="11112" y="4291013"/>
            <a:chExt cx="12180887" cy="2589212"/>
          </a:xfrm>
        </p:grpSpPr>
        <p:sp>
          <p:nvSpPr>
            <p:cNvPr id="8" name="橢圓​​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800" noProof="0" dirty="0">
                <a:solidFill>
                  <a:schemeClr val="tx2"/>
                </a:solidFill>
                <a:latin typeface="Microsoft JhengHei UI" panose="020B0604030504040204" pitchFamily="34" charset="-120"/>
                <a:ea typeface="Microsoft JhengHei UI" panose="020B0604030504040204" pitchFamily="34" charset="-120"/>
              </a:endParaRPr>
            </a:p>
          </p:txBody>
        </p:sp>
        <p:sp>
          <p:nvSpPr>
            <p:cNvPr id="10" name="手繪多邊形 2"/>
            <p:cNvSpPr>
              <a:spLocks/>
            </p:cNvSpPr>
            <p:nvPr/>
          </p:nvSpPr>
          <p:spPr bwMode="ltGray">
            <a:xfrm>
              <a:off x="11112" y="6456363"/>
              <a:ext cx="12180887" cy="423862"/>
            </a:xfrm>
            <a:custGeom>
              <a:avLst/>
              <a:gdLst>
                <a:gd name="T0" fmla="*/ 0 w 5760"/>
                <a:gd name="T1" fmla="*/ 266 h 267"/>
                <a:gd name="T2" fmla="*/ 5759 w 5760"/>
                <a:gd name="T3" fmla="*/ 266 h 267"/>
                <a:gd name="T4" fmla="*/ 5759 w 5760"/>
                <a:gd name="T5" fmla="*/ 81 h 267"/>
                <a:gd name="T6" fmla="*/ 5573 w 5760"/>
                <a:gd name="T7" fmla="*/ 111 h 267"/>
                <a:gd name="T8" fmla="*/ 5104 w 5760"/>
                <a:gd name="T9" fmla="*/ 131 h 267"/>
                <a:gd name="T10" fmla="*/ 4602 w 5760"/>
                <a:gd name="T11" fmla="*/ 101 h 267"/>
                <a:gd name="T12" fmla="*/ 4143 w 5760"/>
                <a:gd name="T13" fmla="*/ 141 h 267"/>
                <a:gd name="T14" fmla="*/ 3918 w 5760"/>
                <a:gd name="T15" fmla="*/ 141 h 267"/>
                <a:gd name="T16" fmla="*/ 3790 w 5760"/>
                <a:gd name="T17" fmla="*/ 131 h 267"/>
                <a:gd name="T18" fmla="*/ 3459 w 5760"/>
                <a:gd name="T19" fmla="*/ 81 h 267"/>
                <a:gd name="T20" fmla="*/ 2979 w 5760"/>
                <a:gd name="T21" fmla="*/ 91 h 267"/>
                <a:gd name="T22" fmla="*/ 2733 w 5760"/>
                <a:gd name="T23" fmla="*/ 20 h 267"/>
                <a:gd name="T24" fmla="*/ 2434 w 5760"/>
                <a:gd name="T25" fmla="*/ 51 h 267"/>
                <a:gd name="T26" fmla="*/ 2220 w 5760"/>
                <a:gd name="T27" fmla="*/ 81 h 267"/>
                <a:gd name="T28" fmla="*/ 2050 w 5760"/>
                <a:gd name="T29" fmla="*/ 91 h 267"/>
                <a:gd name="T30" fmla="*/ 1751 w 5760"/>
                <a:gd name="T31" fmla="*/ 71 h 267"/>
                <a:gd name="T32" fmla="*/ 1441 w 5760"/>
                <a:gd name="T33" fmla="*/ 51 h 267"/>
                <a:gd name="T34" fmla="*/ 1131 w 5760"/>
                <a:gd name="T35" fmla="*/ 20 h 267"/>
                <a:gd name="T36" fmla="*/ 757 w 5760"/>
                <a:gd name="T37" fmla="*/ 40 h 267"/>
                <a:gd name="T38" fmla="*/ 384 w 5760"/>
                <a:gd name="T39" fmla="*/ 71 h 267"/>
                <a:gd name="T40" fmla="*/ 128 w 5760"/>
                <a:gd name="T41" fmla="*/ 10 h 267"/>
                <a:gd name="T42" fmla="*/ 0 w 5760"/>
                <a:gd name="T43" fmla="*/ 0 h 267"/>
                <a:gd name="T44" fmla="*/ 0 w 5760"/>
                <a:gd name="T45" fmla="*/ 266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760" h="267">
                  <a:moveTo>
                    <a:pt x="0" y="266"/>
                  </a:moveTo>
                  <a:lnTo>
                    <a:pt x="5759" y="266"/>
                  </a:lnTo>
                  <a:lnTo>
                    <a:pt x="5759" y="81"/>
                  </a:lnTo>
                  <a:lnTo>
                    <a:pt x="5573" y="111"/>
                  </a:lnTo>
                  <a:lnTo>
                    <a:pt x="5104" y="131"/>
                  </a:lnTo>
                  <a:lnTo>
                    <a:pt x="4602" y="101"/>
                  </a:lnTo>
                  <a:lnTo>
                    <a:pt x="4143" y="141"/>
                  </a:lnTo>
                  <a:lnTo>
                    <a:pt x="3918" y="141"/>
                  </a:lnTo>
                  <a:lnTo>
                    <a:pt x="3790" y="131"/>
                  </a:lnTo>
                  <a:lnTo>
                    <a:pt x="3459" y="81"/>
                  </a:lnTo>
                  <a:lnTo>
                    <a:pt x="2979" y="91"/>
                  </a:lnTo>
                  <a:lnTo>
                    <a:pt x="2733" y="20"/>
                  </a:lnTo>
                  <a:lnTo>
                    <a:pt x="2434" y="51"/>
                  </a:lnTo>
                  <a:lnTo>
                    <a:pt x="2220" y="81"/>
                  </a:lnTo>
                  <a:lnTo>
                    <a:pt x="2050" y="91"/>
                  </a:lnTo>
                  <a:lnTo>
                    <a:pt x="1751" y="71"/>
                  </a:lnTo>
                  <a:lnTo>
                    <a:pt x="1441" y="51"/>
                  </a:lnTo>
                  <a:lnTo>
                    <a:pt x="1131" y="20"/>
                  </a:lnTo>
                  <a:lnTo>
                    <a:pt x="757" y="40"/>
                  </a:lnTo>
                  <a:lnTo>
                    <a:pt x="384" y="71"/>
                  </a:lnTo>
                  <a:lnTo>
                    <a:pt x="128" y="10"/>
                  </a:lnTo>
                  <a:lnTo>
                    <a:pt x="0" y="0"/>
                  </a:lnTo>
                  <a:lnTo>
                    <a:pt x="0" y="266"/>
                  </a:lnTo>
                </a:path>
              </a:pathLst>
            </a:custGeom>
            <a:solidFill>
              <a:srgbClr val="9DA09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grpSp>
          <p:nvGrpSpPr>
            <p:cNvPr id="11" name="群組 68"/>
            <p:cNvGrpSpPr>
              <a:grpSpLocks/>
            </p:cNvGrpSpPr>
            <p:nvPr/>
          </p:nvGrpSpPr>
          <p:grpSpPr bwMode="auto">
            <a:xfrm>
              <a:off x="68263" y="4291013"/>
              <a:ext cx="2384425" cy="2447925"/>
              <a:chOff x="43" y="2703"/>
              <a:chExt cx="1502" cy="1542"/>
            </a:xfrm>
          </p:grpSpPr>
          <p:grpSp>
            <p:nvGrpSpPr>
              <p:cNvPr id="55" name="群組 28"/>
              <p:cNvGrpSpPr>
                <a:grpSpLocks/>
              </p:cNvGrpSpPr>
              <p:nvPr/>
            </p:nvGrpSpPr>
            <p:grpSpPr bwMode="auto">
              <a:xfrm>
                <a:off x="106" y="2703"/>
                <a:ext cx="1387" cy="1542"/>
                <a:chOff x="106" y="2703"/>
                <a:chExt cx="1387" cy="1542"/>
              </a:xfrm>
            </p:grpSpPr>
            <p:grpSp>
              <p:nvGrpSpPr>
                <p:cNvPr id="95" name="群組 5"/>
                <p:cNvGrpSpPr>
                  <a:grpSpLocks/>
                </p:cNvGrpSpPr>
                <p:nvPr/>
              </p:nvGrpSpPr>
              <p:grpSpPr bwMode="auto">
                <a:xfrm>
                  <a:off x="506" y="3583"/>
                  <a:ext cx="135" cy="584"/>
                  <a:chOff x="506" y="3583"/>
                  <a:chExt cx="135" cy="584"/>
                </a:xfrm>
              </p:grpSpPr>
              <p:sp>
                <p:nvSpPr>
                  <p:cNvPr id="118" name="手繪多邊形​ 3"/>
                  <p:cNvSpPr>
                    <a:spLocks/>
                  </p:cNvSpPr>
                  <p:nvPr/>
                </p:nvSpPr>
                <p:spPr bwMode="ltGray">
                  <a:xfrm>
                    <a:off x="509" y="3861"/>
                    <a:ext cx="132" cy="239"/>
                  </a:xfrm>
                  <a:custGeom>
                    <a:avLst/>
                    <a:gdLst>
                      <a:gd name="T0" fmla="*/ 0 w 132"/>
                      <a:gd name="T1" fmla="*/ 238 h 239"/>
                      <a:gd name="T2" fmla="*/ 19 w 132"/>
                      <a:gd name="T3" fmla="*/ 184 h 239"/>
                      <a:gd name="T4" fmla="*/ 36 w 132"/>
                      <a:gd name="T5" fmla="*/ 126 h 239"/>
                      <a:gd name="T6" fmla="*/ 44 w 132"/>
                      <a:gd name="T7" fmla="*/ 100 h 239"/>
                      <a:gd name="T8" fmla="*/ 55 w 132"/>
                      <a:gd name="T9" fmla="*/ 70 h 239"/>
                      <a:gd name="T10" fmla="*/ 72 w 132"/>
                      <a:gd name="T11" fmla="*/ 39 h 239"/>
                      <a:gd name="T12" fmla="*/ 83 w 132"/>
                      <a:gd name="T13" fmla="*/ 19 h 239"/>
                      <a:gd name="T14" fmla="*/ 93 w 132"/>
                      <a:gd name="T15" fmla="*/ 10 h 239"/>
                      <a:gd name="T16" fmla="*/ 105 w 132"/>
                      <a:gd name="T17" fmla="*/ 2 h 239"/>
                      <a:gd name="T18" fmla="*/ 118 w 132"/>
                      <a:gd name="T19" fmla="*/ 0 h 239"/>
                      <a:gd name="T20" fmla="*/ 124 w 132"/>
                      <a:gd name="T21" fmla="*/ 6 h 239"/>
                      <a:gd name="T22" fmla="*/ 131 w 132"/>
                      <a:gd name="T23" fmla="*/ 2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2" h="239">
                        <a:moveTo>
                          <a:pt x="0" y="238"/>
                        </a:moveTo>
                        <a:lnTo>
                          <a:pt x="19" y="184"/>
                        </a:lnTo>
                        <a:lnTo>
                          <a:pt x="36" y="126"/>
                        </a:lnTo>
                        <a:lnTo>
                          <a:pt x="44" y="100"/>
                        </a:lnTo>
                        <a:lnTo>
                          <a:pt x="55" y="70"/>
                        </a:lnTo>
                        <a:lnTo>
                          <a:pt x="72" y="39"/>
                        </a:lnTo>
                        <a:lnTo>
                          <a:pt x="83" y="19"/>
                        </a:lnTo>
                        <a:lnTo>
                          <a:pt x="93" y="10"/>
                        </a:lnTo>
                        <a:lnTo>
                          <a:pt x="105" y="2"/>
                        </a:lnTo>
                        <a:lnTo>
                          <a:pt x="118" y="0"/>
                        </a:lnTo>
                        <a:lnTo>
                          <a:pt x="124" y="6"/>
                        </a:lnTo>
                        <a:lnTo>
                          <a:pt x="131" y="22"/>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119" name="手繪多邊形 4"/>
                  <p:cNvSpPr>
                    <a:spLocks/>
                  </p:cNvSpPr>
                  <p:nvPr/>
                </p:nvSpPr>
                <p:spPr bwMode="ltGray">
                  <a:xfrm>
                    <a:off x="506" y="3583"/>
                    <a:ext cx="90" cy="584"/>
                  </a:xfrm>
                  <a:custGeom>
                    <a:avLst/>
                    <a:gdLst>
                      <a:gd name="T0" fmla="*/ 0 w 90"/>
                      <a:gd name="T1" fmla="*/ 583 h 584"/>
                      <a:gd name="T2" fmla="*/ 0 w 90"/>
                      <a:gd name="T3" fmla="*/ 528 h 584"/>
                      <a:gd name="T4" fmla="*/ 0 w 90"/>
                      <a:gd name="T5" fmla="*/ 487 h 584"/>
                      <a:gd name="T6" fmla="*/ 2 w 90"/>
                      <a:gd name="T7" fmla="*/ 458 h 584"/>
                      <a:gd name="T8" fmla="*/ 2 w 90"/>
                      <a:gd name="T9" fmla="*/ 423 h 584"/>
                      <a:gd name="T10" fmla="*/ 2 w 90"/>
                      <a:gd name="T11" fmla="*/ 387 h 584"/>
                      <a:gd name="T12" fmla="*/ 3 w 90"/>
                      <a:gd name="T13" fmla="*/ 357 h 584"/>
                      <a:gd name="T14" fmla="*/ 5 w 90"/>
                      <a:gd name="T15" fmla="*/ 329 h 584"/>
                      <a:gd name="T16" fmla="*/ 8 w 90"/>
                      <a:gd name="T17" fmla="*/ 280 h 584"/>
                      <a:gd name="T18" fmla="*/ 13 w 90"/>
                      <a:gd name="T19" fmla="*/ 227 h 584"/>
                      <a:gd name="T20" fmla="*/ 19 w 90"/>
                      <a:gd name="T21" fmla="*/ 173 h 584"/>
                      <a:gd name="T22" fmla="*/ 23 w 90"/>
                      <a:gd name="T23" fmla="*/ 116 h 584"/>
                      <a:gd name="T24" fmla="*/ 27 w 90"/>
                      <a:gd name="T25" fmla="*/ 81 h 584"/>
                      <a:gd name="T26" fmla="*/ 30 w 90"/>
                      <a:gd name="T27" fmla="*/ 68 h 584"/>
                      <a:gd name="T28" fmla="*/ 38 w 90"/>
                      <a:gd name="T29" fmla="*/ 45 h 584"/>
                      <a:gd name="T30" fmla="*/ 46 w 90"/>
                      <a:gd name="T31" fmla="*/ 28 h 584"/>
                      <a:gd name="T32" fmla="*/ 55 w 90"/>
                      <a:gd name="T33" fmla="*/ 15 h 584"/>
                      <a:gd name="T34" fmla="*/ 63 w 90"/>
                      <a:gd name="T35" fmla="*/ 3 h 584"/>
                      <a:gd name="T36" fmla="*/ 69 w 90"/>
                      <a:gd name="T37" fmla="*/ 0 h 584"/>
                      <a:gd name="T38" fmla="*/ 78 w 90"/>
                      <a:gd name="T39" fmla="*/ 0 h 584"/>
                      <a:gd name="T40" fmla="*/ 86 w 90"/>
                      <a:gd name="T41" fmla="*/ 4 h 584"/>
                      <a:gd name="T42" fmla="*/ 89 w 90"/>
                      <a:gd name="T43" fmla="*/ 10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 h="584">
                        <a:moveTo>
                          <a:pt x="0" y="583"/>
                        </a:moveTo>
                        <a:lnTo>
                          <a:pt x="0" y="528"/>
                        </a:lnTo>
                        <a:lnTo>
                          <a:pt x="0" y="487"/>
                        </a:lnTo>
                        <a:lnTo>
                          <a:pt x="2" y="458"/>
                        </a:lnTo>
                        <a:lnTo>
                          <a:pt x="2" y="423"/>
                        </a:lnTo>
                        <a:lnTo>
                          <a:pt x="2" y="387"/>
                        </a:lnTo>
                        <a:lnTo>
                          <a:pt x="3" y="357"/>
                        </a:lnTo>
                        <a:lnTo>
                          <a:pt x="5" y="329"/>
                        </a:lnTo>
                        <a:lnTo>
                          <a:pt x="8" y="280"/>
                        </a:lnTo>
                        <a:lnTo>
                          <a:pt x="13" y="227"/>
                        </a:lnTo>
                        <a:lnTo>
                          <a:pt x="19" y="173"/>
                        </a:lnTo>
                        <a:lnTo>
                          <a:pt x="23" y="116"/>
                        </a:lnTo>
                        <a:lnTo>
                          <a:pt x="27" y="81"/>
                        </a:lnTo>
                        <a:lnTo>
                          <a:pt x="30" y="68"/>
                        </a:lnTo>
                        <a:lnTo>
                          <a:pt x="38" y="45"/>
                        </a:lnTo>
                        <a:lnTo>
                          <a:pt x="46" y="28"/>
                        </a:lnTo>
                        <a:lnTo>
                          <a:pt x="55" y="15"/>
                        </a:lnTo>
                        <a:lnTo>
                          <a:pt x="63" y="3"/>
                        </a:lnTo>
                        <a:lnTo>
                          <a:pt x="69" y="0"/>
                        </a:lnTo>
                        <a:lnTo>
                          <a:pt x="78" y="0"/>
                        </a:lnTo>
                        <a:lnTo>
                          <a:pt x="86" y="4"/>
                        </a:lnTo>
                        <a:lnTo>
                          <a:pt x="89"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grpSp>
            <p:grpSp>
              <p:nvGrpSpPr>
                <p:cNvPr id="96" name="群組 8"/>
                <p:cNvGrpSpPr>
                  <a:grpSpLocks/>
                </p:cNvGrpSpPr>
                <p:nvPr/>
              </p:nvGrpSpPr>
              <p:grpSpPr bwMode="auto">
                <a:xfrm>
                  <a:off x="243" y="3542"/>
                  <a:ext cx="270" cy="631"/>
                  <a:chOff x="243" y="3542"/>
                  <a:chExt cx="270" cy="631"/>
                </a:xfrm>
              </p:grpSpPr>
              <p:sp>
                <p:nvSpPr>
                  <p:cNvPr id="116" name="手繪多邊形​​ 6"/>
                  <p:cNvSpPr>
                    <a:spLocks/>
                  </p:cNvSpPr>
                  <p:nvPr/>
                </p:nvSpPr>
                <p:spPr bwMode="ltGray">
                  <a:xfrm>
                    <a:off x="350" y="3908"/>
                    <a:ext cx="163" cy="265"/>
                  </a:xfrm>
                  <a:custGeom>
                    <a:avLst/>
                    <a:gdLst>
                      <a:gd name="T0" fmla="*/ 162 w 163"/>
                      <a:gd name="T1" fmla="*/ 264 h 265"/>
                      <a:gd name="T2" fmla="*/ 138 w 163"/>
                      <a:gd name="T3" fmla="*/ 239 h 265"/>
                      <a:gd name="T4" fmla="*/ 128 w 163"/>
                      <a:gd name="T5" fmla="*/ 222 h 265"/>
                      <a:gd name="T6" fmla="*/ 122 w 163"/>
                      <a:gd name="T7" fmla="*/ 210 h 265"/>
                      <a:gd name="T8" fmla="*/ 86 w 163"/>
                      <a:gd name="T9" fmla="*/ 88 h 265"/>
                      <a:gd name="T10" fmla="*/ 66 w 163"/>
                      <a:gd name="T11" fmla="*/ 49 h 265"/>
                      <a:gd name="T12" fmla="*/ 52 w 163"/>
                      <a:gd name="T13" fmla="*/ 24 h 265"/>
                      <a:gd name="T14" fmla="*/ 41 w 163"/>
                      <a:gd name="T15" fmla="*/ 13 h 265"/>
                      <a:gd name="T16" fmla="*/ 27 w 163"/>
                      <a:gd name="T17" fmla="*/ 3 h 265"/>
                      <a:gd name="T18" fmla="*/ 15 w 163"/>
                      <a:gd name="T19" fmla="*/ 0 h 265"/>
                      <a:gd name="T20" fmla="*/ 5 w 163"/>
                      <a:gd name="T21" fmla="*/ 2 h 265"/>
                      <a:gd name="T22" fmla="*/ 0 w 163"/>
                      <a:gd name="T23" fmla="*/ 17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265">
                        <a:moveTo>
                          <a:pt x="162" y="264"/>
                        </a:moveTo>
                        <a:lnTo>
                          <a:pt x="138" y="239"/>
                        </a:lnTo>
                        <a:lnTo>
                          <a:pt x="128" y="222"/>
                        </a:lnTo>
                        <a:lnTo>
                          <a:pt x="122" y="210"/>
                        </a:lnTo>
                        <a:lnTo>
                          <a:pt x="86" y="88"/>
                        </a:lnTo>
                        <a:lnTo>
                          <a:pt x="66" y="49"/>
                        </a:lnTo>
                        <a:lnTo>
                          <a:pt x="52" y="24"/>
                        </a:lnTo>
                        <a:lnTo>
                          <a:pt x="41" y="13"/>
                        </a:lnTo>
                        <a:lnTo>
                          <a:pt x="27" y="3"/>
                        </a:lnTo>
                        <a:lnTo>
                          <a:pt x="15" y="0"/>
                        </a:lnTo>
                        <a:lnTo>
                          <a:pt x="5" y="2"/>
                        </a:lnTo>
                        <a:lnTo>
                          <a:pt x="0" y="17"/>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117" name="手繪多邊形​​ 7"/>
                  <p:cNvSpPr>
                    <a:spLocks/>
                  </p:cNvSpPr>
                  <p:nvPr/>
                </p:nvSpPr>
                <p:spPr bwMode="ltGray">
                  <a:xfrm>
                    <a:off x="243" y="3542"/>
                    <a:ext cx="250" cy="628"/>
                  </a:xfrm>
                  <a:custGeom>
                    <a:avLst/>
                    <a:gdLst>
                      <a:gd name="T0" fmla="*/ 249 w 250"/>
                      <a:gd name="T1" fmla="*/ 627 h 628"/>
                      <a:gd name="T2" fmla="*/ 242 w 250"/>
                      <a:gd name="T3" fmla="*/ 577 h 628"/>
                      <a:gd name="T4" fmla="*/ 164 w 250"/>
                      <a:gd name="T5" fmla="*/ 237 h 628"/>
                      <a:gd name="T6" fmla="*/ 128 w 250"/>
                      <a:gd name="T7" fmla="*/ 132 h 628"/>
                      <a:gd name="T8" fmla="*/ 118 w 250"/>
                      <a:gd name="T9" fmla="*/ 97 h 628"/>
                      <a:gd name="T10" fmla="*/ 105 w 250"/>
                      <a:gd name="T11" fmla="*/ 57 h 628"/>
                      <a:gd name="T12" fmla="*/ 90 w 250"/>
                      <a:gd name="T13" fmla="*/ 27 h 628"/>
                      <a:gd name="T14" fmla="*/ 75 w 250"/>
                      <a:gd name="T15" fmla="*/ 11 h 628"/>
                      <a:gd name="T16" fmla="*/ 57 w 250"/>
                      <a:gd name="T17" fmla="*/ 0 h 628"/>
                      <a:gd name="T18" fmla="*/ 38 w 250"/>
                      <a:gd name="T19" fmla="*/ 0 h 628"/>
                      <a:gd name="T20" fmla="*/ 26 w 250"/>
                      <a:gd name="T21" fmla="*/ 12 h 628"/>
                      <a:gd name="T22" fmla="*/ 0 w 250"/>
                      <a:gd name="T23" fmla="*/ 7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0" h="628">
                        <a:moveTo>
                          <a:pt x="249" y="627"/>
                        </a:moveTo>
                        <a:lnTo>
                          <a:pt x="242" y="577"/>
                        </a:lnTo>
                        <a:lnTo>
                          <a:pt x="164" y="237"/>
                        </a:lnTo>
                        <a:lnTo>
                          <a:pt x="128" y="132"/>
                        </a:lnTo>
                        <a:lnTo>
                          <a:pt x="118" y="97"/>
                        </a:lnTo>
                        <a:lnTo>
                          <a:pt x="105" y="57"/>
                        </a:lnTo>
                        <a:lnTo>
                          <a:pt x="90" y="27"/>
                        </a:lnTo>
                        <a:lnTo>
                          <a:pt x="75" y="11"/>
                        </a:lnTo>
                        <a:lnTo>
                          <a:pt x="57" y="0"/>
                        </a:lnTo>
                        <a:lnTo>
                          <a:pt x="38" y="0"/>
                        </a:lnTo>
                        <a:lnTo>
                          <a:pt x="26" y="12"/>
                        </a:lnTo>
                        <a:lnTo>
                          <a:pt x="0" y="70"/>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grpSp>
            <p:sp>
              <p:nvSpPr>
                <p:cNvPr id="97" name="手繪多邊形​ 9"/>
                <p:cNvSpPr>
                  <a:spLocks/>
                </p:cNvSpPr>
                <p:nvPr/>
              </p:nvSpPr>
              <p:spPr bwMode="ltGray">
                <a:xfrm>
                  <a:off x="351" y="3908"/>
                  <a:ext cx="59" cy="262"/>
                </a:xfrm>
                <a:custGeom>
                  <a:avLst/>
                  <a:gdLst>
                    <a:gd name="T0" fmla="*/ 0 w 59"/>
                    <a:gd name="T1" fmla="*/ 261 h 262"/>
                    <a:gd name="T2" fmla="*/ 8 w 59"/>
                    <a:gd name="T3" fmla="*/ 202 h 262"/>
                    <a:gd name="T4" fmla="*/ 15 w 59"/>
                    <a:gd name="T5" fmla="*/ 138 h 262"/>
                    <a:gd name="T6" fmla="*/ 19 w 59"/>
                    <a:gd name="T7" fmla="*/ 110 h 262"/>
                    <a:gd name="T8" fmla="*/ 24 w 59"/>
                    <a:gd name="T9" fmla="*/ 77 h 262"/>
                    <a:gd name="T10" fmla="*/ 31 w 59"/>
                    <a:gd name="T11" fmla="*/ 43 h 262"/>
                    <a:gd name="T12" fmla="*/ 36 w 59"/>
                    <a:gd name="T13" fmla="*/ 21 h 262"/>
                    <a:gd name="T14" fmla="*/ 41 w 59"/>
                    <a:gd name="T15" fmla="*/ 11 h 262"/>
                    <a:gd name="T16" fmla="*/ 46 w 59"/>
                    <a:gd name="T17" fmla="*/ 2 h 262"/>
                    <a:gd name="T18" fmla="*/ 52 w 59"/>
                    <a:gd name="T19" fmla="*/ 0 h 262"/>
                    <a:gd name="T20" fmla="*/ 55 w 59"/>
                    <a:gd name="T21" fmla="*/ 7 h 262"/>
                    <a:gd name="T22" fmla="*/ 58 w 59"/>
                    <a:gd name="T23" fmla="*/ 2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262">
                      <a:moveTo>
                        <a:pt x="0" y="261"/>
                      </a:moveTo>
                      <a:lnTo>
                        <a:pt x="8" y="202"/>
                      </a:lnTo>
                      <a:lnTo>
                        <a:pt x="15" y="138"/>
                      </a:lnTo>
                      <a:lnTo>
                        <a:pt x="19" y="110"/>
                      </a:lnTo>
                      <a:lnTo>
                        <a:pt x="24" y="77"/>
                      </a:lnTo>
                      <a:lnTo>
                        <a:pt x="31" y="43"/>
                      </a:lnTo>
                      <a:lnTo>
                        <a:pt x="36" y="21"/>
                      </a:lnTo>
                      <a:lnTo>
                        <a:pt x="41" y="11"/>
                      </a:lnTo>
                      <a:lnTo>
                        <a:pt x="46" y="2"/>
                      </a:lnTo>
                      <a:lnTo>
                        <a:pt x="52" y="0"/>
                      </a:lnTo>
                      <a:lnTo>
                        <a:pt x="55" y="7"/>
                      </a:lnTo>
                      <a:lnTo>
                        <a:pt x="58" y="24"/>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98" name="手繪多邊形 10"/>
                <p:cNvSpPr>
                  <a:spLocks/>
                </p:cNvSpPr>
                <p:nvPr/>
              </p:nvSpPr>
              <p:spPr bwMode="ltGray">
                <a:xfrm>
                  <a:off x="349" y="3605"/>
                  <a:ext cx="41" cy="640"/>
                </a:xfrm>
                <a:custGeom>
                  <a:avLst/>
                  <a:gdLst>
                    <a:gd name="T0" fmla="*/ 0 w 41"/>
                    <a:gd name="T1" fmla="*/ 639 h 640"/>
                    <a:gd name="T2" fmla="*/ 0 w 41"/>
                    <a:gd name="T3" fmla="*/ 579 h 640"/>
                    <a:gd name="T4" fmla="*/ 0 w 41"/>
                    <a:gd name="T5" fmla="*/ 534 h 640"/>
                    <a:gd name="T6" fmla="*/ 0 w 41"/>
                    <a:gd name="T7" fmla="*/ 503 h 640"/>
                    <a:gd name="T8" fmla="*/ 1 w 41"/>
                    <a:gd name="T9" fmla="*/ 464 h 640"/>
                    <a:gd name="T10" fmla="*/ 1 w 41"/>
                    <a:gd name="T11" fmla="*/ 424 h 640"/>
                    <a:gd name="T12" fmla="*/ 1 w 41"/>
                    <a:gd name="T13" fmla="*/ 391 h 640"/>
                    <a:gd name="T14" fmla="*/ 2 w 41"/>
                    <a:gd name="T15" fmla="*/ 361 h 640"/>
                    <a:gd name="T16" fmla="*/ 4 w 41"/>
                    <a:gd name="T17" fmla="*/ 307 h 640"/>
                    <a:gd name="T18" fmla="*/ 5 w 41"/>
                    <a:gd name="T19" fmla="*/ 249 h 640"/>
                    <a:gd name="T20" fmla="*/ 8 w 41"/>
                    <a:gd name="T21" fmla="*/ 190 h 640"/>
                    <a:gd name="T22" fmla="*/ 10 w 41"/>
                    <a:gd name="T23" fmla="*/ 127 h 640"/>
                    <a:gd name="T24" fmla="*/ 12 w 41"/>
                    <a:gd name="T25" fmla="*/ 89 h 640"/>
                    <a:gd name="T26" fmla="*/ 13 w 41"/>
                    <a:gd name="T27" fmla="*/ 75 h 640"/>
                    <a:gd name="T28" fmla="*/ 17 w 41"/>
                    <a:gd name="T29" fmla="*/ 49 h 640"/>
                    <a:gd name="T30" fmla="*/ 20 w 41"/>
                    <a:gd name="T31" fmla="*/ 31 h 640"/>
                    <a:gd name="T32" fmla="*/ 24 w 41"/>
                    <a:gd name="T33" fmla="*/ 16 h 640"/>
                    <a:gd name="T34" fmla="*/ 28 w 41"/>
                    <a:gd name="T35" fmla="*/ 3 h 640"/>
                    <a:gd name="T36" fmla="*/ 31 w 41"/>
                    <a:gd name="T37" fmla="*/ 0 h 640"/>
                    <a:gd name="T38" fmla="*/ 35 w 41"/>
                    <a:gd name="T39" fmla="*/ 0 h 640"/>
                    <a:gd name="T40" fmla="*/ 38 w 41"/>
                    <a:gd name="T41" fmla="*/ 5 h 640"/>
                    <a:gd name="T42" fmla="*/ 40 w 41"/>
                    <a:gd name="T43" fmla="*/ 1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 h="640">
                      <a:moveTo>
                        <a:pt x="0" y="639"/>
                      </a:moveTo>
                      <a:lnTo>
                        <a:pt x="0" y="579"/>
                      </a:lnTo>
                      <a:lnTo>
                        <a:pt x="0" y="534"/>
                      </a:lnTo>
                      <a:lnTo>
                        <a:pt x="0" y="503"/>
                      </a:lnTo>
                      <a:lnTo>
                        <a:pt x="1" y="464"/>
                      </a:lnTo>
                      <a:lnTo>
                        <a:pt x="1" y="424"/>
                      </a:lnTo>
                      <a:lnTo>
                        <a:pt x="1" y="391"/>
                      </a:lnTo>
                      <a:lnTo>
                        <a:pt x="2" y="361"/>
                      </a:lnTo>
                      <a:lnTo>
                        <a:pt x="4" y="307"/>
                      </a:lnTo>
                      <a:lnTo>
                        <a:pt x="5" y="249"/>
                      </a:lnTo>
                      <a:lnTo>
                        <a:pt x="8" y="190"/>
                      </a:lnTo>
                      <a:lnTo>
                        <a:pt x="10" y="127"/>
                      </a:lnTo>
                      <a:lnTo>
                        <a:pt x="12" y="89"/>
                      </a:lnTo>
                      <a:lnTo>
                        <a:pt x="13" y="75"/>
                      </a:lnTo>
                      <a:lnTo>
                        <a:pt x="17" y="49"/>
                      </a:lnTo>
                      <a:lnTo>
                        <a:pt x="20" y="31"/>
                      </a:lnTo>
                      <a:lnTo>
                        <a:pt x="24" y="16"/>
                      </a:lnTo>
                      <a:lnTo>
                        <a:pt x="28" y="3"/>
                      </a:lnTo>
                      <a:lnTo>
                        <a:pt x="31" y="0"/>
                      </a:lnTo>
                      <a:lnTo>
                        <a:pt x="35" y="0"/>
                      </a:lnTo>
                      <a:lnTo>
                        <a:pt x="38" y="5"/>
                      </a:lnTo>
                      <a:lnTo>
                        <a:pt x="40"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99" name="手繪多邊形​​ 11"/>
                <p:cNvSpPr>
                  <a:spLocks/>
                </p:cNvSpPr>
                <p:nvPr/>
              </p:nvSpPr>
              <p:spPr bwMode="ltGray">
                <a:xfrm>
                  <a:off x="106" y="3013"/>
                  <a:ext cx="140" cy="1097"/>
                </a:xfrm>
                <a:custGeom>
                  <a:avLst/>
                  <a:gdLst>
                    <a:gd name="T0" fmla="*/ 139 w 140"/>
                    <a:gd name="T1" fmla="*/ 1096 h 1097"/>
                    <a:gd name="T2" fmla="*/ 135 w 140"/>
                    <a:gd name="T3" fmla="*/ 1009 h 1097"/>
                    <a:gd name="T4" fmla="*/ 90 w 140"/>
                    <a:gd name="T5" fmla="*/ 415 h 1097"/>
                    <a:gd name="T6" fmla="*/ 71 w 140"/>
                    <a:gd name="T7" fmla="*/ 230 h 1097"/>
                    <a:gd name="T8" fmla="*/ 66 w 140"/>
                    <a:gd name="T9" fmla="*/ 170 h 1097"/>
                    <a:gd name="T10" fmla="*/ 58 w 140"/>
                    <a:gd name="T11" fmla="*/ 100 h 1097"/>
                    <a:gd name="T12" fmla="*/ 50 w 140"/>
                    <a:gd name="T13" fmla="*/ 47 h 1097"/>
                    <a:gd name="T14" fmla="*/ 41 w 140"/>
                    <a:gd name="T15" fmla="*/ 19 h 1097"/>
                    <a:gd name="T16" fmla="*/ 32 w 140"/>
                    <a:gd name="T17" fmla="*/ 1 h 1097"/>
                    <a:gd name="T18" fmla="*/ 21 w 140"/>
                    <a:gd name="T19" fmla="*/ 0 h 1097"/>
                    <a:gd name="T20" fmla="*/ 14 w 140"/>
                    <a:gd name="T21" fmla="*/ 21 h 1097"/>
                    <a:gd name="T22" fmla="*/ 0 w 140"/>
                    <a:gd name="T23" fmla="*/ 122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0" h="1097">
                      <a:moveTo>
                        <a:pt x="139" y="1096"/>
                      </a:moveTo>
                      <a:lnTo>
                        <a:pt x="135" y="1009"/>
                      </a:lnTo>
                      <a:lnTo>
                        <a:pt x="90" y="415"/>
                      </a:lnTo>
                      <a:lnTo>
                        <a:pt x="71" y="230"/>
                      </a:lnTo>
                      <a:lnTo>
                        <a:pt x="66" y="170"/>
                      </a:lnTo>
                      <a:lnTo>
                        <a:pt x="58" y="100"/>
                      </a:lnTo>
                      <a:lnTo>
                        <a:pt x="50" y="47"/>
                      </a:lnTo>
                      <a:lnTo>
                        <a:pt x="41" y="19"/>
                      </a:lnTo>
                      <a:lnTo>
                        <a:pt x="32" y="1"/>
                      </a:lnTo>
                      <a:lnTo>
                        <a:pt x="21" y="0"/>
                      </a:lnTo>
                      <a:lnTo>
                        <a:pt x="14" y="21"/>
                      </a:lnTo>
                      <a:lnTo>
                        <a:pt x="0" y="12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grpSp>
              <p:nvGrpSpPr>
                <p:cNvPr id="100" name="群組 16"/>
                <p:cNvGrpSpPr>
                  <a:grpSpLocks/>
                </p:cNvGrpSpPr>
                <p:nvPr/>
              </p:nvGrpSpPr>
              <p:grpSpPr bwMode="auto">
                <a:xfrm>
                  <a:off x="193" y="2703"/>
                  <a:ext cx="152" cy="1529"/>
                  <a:chOff x="193" y="2703"/>
                  <a:chExt cx="152" cy="1529"/>
                </a:xfrm>
              </p:grpSpPr>
              <p:sp>
                <p:nvSpPr>
                  <p:cNvPr id="112" name="手繪多邊形​​ 12"/>
                  <p:cNvSpPr>
                    <a:spLocks/>
                  </p:cNvSpPr>
                  <p:nvPr/>
                </p:nvSpPr>
                <p:spPr bwMode="ltGray">
                  <a:xfrm>
                    <a:off x="193" y="3846"/>
                    <a:ext cx="92" cy="386"/>
                  </a:xfrm>
                  <a:custGeom>
                    <a:avLst/>
                    <a:gdLst>
                      <a:gd name="T0" fmla="*/ 91 w 92"/>
                      <a:gd name="T1" fmla="*/ 385 h 386"/>
                      <a:gd name="T2" fmla="*/ 77 w 92"/>
                      <a:gd name="T3" fmla="*/ 347 h 386"/>
                      <a:gd name="T4" fmla="*/ 72 w 92"/>
                      <a:gd name="T5" fmla="*/ 325 h 386"/>
                      <a:gd name="T6" fmla="*/ 69 w 92"/>
                      <a:gd name="T7" fmla="*/ 306 h 386"/>
                      <a:gd name="T8" fmla="*/ 48 w 92"/>
                      <a:gd name="T9" fmla="*/ 129 h 386"/>
                      <a:gd name="T10" fmla="*/ 37 w 92"/>
                      <a:gd name="T11" fmla="*/ 73 h 386"/>
                      <a:gd name="T12" fmla="*/ 29 w 92"/>
                      <a:gd name="T13" fmla="*/ 37 h 386"/>
                      <a:gd name="T14" fmla="*/ 23 w 92"/>
                      <a:gd name="T15" fmla="*/ 18 h 386"/>
                      <a:gd name="T16" fmla="*/ 15 w 92"/>
                      <a:gd name="T17" fmla="*/ 5 h 386"/>
                      <a:gd name="T18" fmla="*/ 8 w 92"/>
                      <a:gd name="T19" fmla="*/ 0 h 386"/>
                      <a:gd name="T20" fmla="*/ 2 w 92"/>
                      <a:gd name="T21" fmla="*/ 3 h 386"/>
                      <a:gd name="T22" fmla="*/ 0 w 92"/>
                      <a:gd name="T23" fmla="*/ 2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 h="386">
                        <a:moveTo>
                          <a:pt x="91" y="385"/>
                        </a:moveTo>
                        <a:lnTo>
                          <a:pt x="77" y="347"/>
                        </a:lnTo>
                        <a:lnTo>
                          <a:pt x="72" y="325"/>
                        </a:lnTo>
                        <a:lnTo>
                          <a:pt x="69" y="306"/>
                        </a:lnTo>
                        <a:lnTo>
                          <a:pt x="48" y="129"/>
                        </a:lnTo>
                        <a:lnTo>
                          <a:pt x="37" y="73"/>
                        </a:lnTo>
                        <a:lnTo>
                          <a:pt x="29" y="37"/>
                        </a:lnTo>
                        <a:lnTo>
                          <a:pt x="23" y="18"/>
                        </a:lnTo>
                        <a:lnTo>
                          <a:pt x="15" y="5"/>
                        </a:lnTo>
                        <a:lnTo>
                          <a:pt x="8" y="0"/>
                        </a:lnTo>
                        <a:lnTo>
                          <a:pt x="2" y="3"/>
                        </a:lnTo>
                        <a:lnTo>
                          <a:pt x="0" y="2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113" name="手繪多邊形 13"/>
                  <p:cNvSpPr>
                    <a:spLocks/>
                  </p:cNvSpPr>
                  <p:nvPr/>
                </p:nvSpPr>
                <p:spPr bwMode="ltGray">
                  <a:xfrm>
                    <a:off x="215" y="2703"/>
                    <a:ext cx="130" cy="1413"/>
                  </a:xfrm>
                  <a:custGeom>
                    <a:avLst/>
                    <a:gdLst>
                      <a:gd name="T0" fmla="*/ 0 w 130"/>
                      <a:gd name="T1" fmla="*/ 1412 h 1413"/>
                      <a:gd name="T2" fmla="*/ 45 w 130"/>
                      <a:gd name="T3" fmla="*/ 888 h 1413"/>
                      <a:gd name="T4" fmla="*/ 50 w 130"/>
                      <a:gd name="T5" fmla="*/ 804 h 1413"/>
                      <a:gd name="T6" fmla="*/ 62 w 130"/>
                      <a:gd name="T7" fmla="*/ 668 h 1413"/>
                      <a:gd name="T8" fmla="*/ 73 w 130"/>
                      <a:gd name="T9" fmla="*/ 526 h 1413"/>
                      <a:gd name="T10" fmla="*/ 79 w 130"/>
                      <a:gd name="T11" fmla="*/ 450 h 1413"/>
                      <a:gd name="T12" fmla="*/ 82 w 130"/>
                      <a:gd name="T13" fmla="*/ 368 h 1413"/>
                      <a:gd name="T14" fmla="*/ 85 w 130"/>
                      <a:gd name="T15" fmla="*/ 291 h 1413"/>
                      <a:gd name="T16" fmla="*/ 93 w 130"/>
                      <a:gd name="T17" fmla="*/ 202 h 1413"/>
                      <a:gd name="T18" fmla="*/ 100 w 130"/>
                      <a:gd name="T19" fmla="*/ 120 h 1413"/>
                      <a:gd name="T20" fmla="*/ 110 w 130"/>
                      <a:gd name="T21" fmla="*/ 48 h 1413"/>
                      <a:gd name="T22" fmla="*/ 117 w 130"/>
                      <a:gd name="T23" fmla="*/ 3 h 1413"/>
                      <a:gd name="T24" fmla="*/ 122 w 130"/>
                      <a:gd name="T25" fmla="*/ 0 h 1413"/>
                      <a:gd name="T26" fmla="*/ 126 w 130"/>
                      <a:gd name="T27" fmla="*/ 23 h 1413"/>
                      <a:gd name="T28" fmla="*/ 129 w 130"/>
                      <a:gd name="T29" fmla="*/ 102 h 1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0" h="1413">
                        <a:moveTo>
                          <a:pt x="0" y="1412"/>
                        </a:moveTo>
                        <a:lnTo>
                          <a:pt x="45" y="888"/>
                        </a:lnTo>
                        <a:lnTo>
                          <a:pt x="50" y="804"/>
                        </a:lnTo>
                        <a:lnTo>
                          <a:pt x="62" y="668"/>
                        </a:lnTo>
                        <a:lnTo>
                          <a:pt x="73" y="526"/>
                        </a:lnTo>
                        <a:lnTo>
                          <a:pt x="79" y="450"/>
                        </a:lnTo>
                        <a:lnTo>
                          <a:pt x="82" y="368"/>
                        </a:lnTo>
                        <a:lnTo>
                          <a:pt x="85" y="291"/>
                        </a:lnTo>
                        <a:lnTo>
                          <a:pt x="93" y="202"/>
                        </a:lnTo>
                        <a:lnTo>
                          <a:pt x="100" y="120"/>
                        </a:lnTo>
                        <a:lnTo>
                          <a:pt x="110" y="48"/>
                        </a:lnTo>
                        <a:lnTo>
                          <a:pt x="117" y="3"/>
                        </a:lnTo>
                        <a:lnTo>
                          <a:pt x="122" y="0"/>
                        </a:lnTo>
                        <a:lnTo>
                          <a:pt x="126" y="23"/>
                        </a:lnTo>
                        <a:lnTo>
                          <a:pt x="129" y="10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114" name="手繪多邊形​​ 14"/>
                  <p:cNvSpPr>
                    <a:spLocks/>
                  </p:cNvSpPr>
                  <p:nvPr/>
                </p:nvSpPr>
                <p:spPr bwMode="ltGray">
                  <a:xfrm>
                    <a:off x="237" y="3336"/>
                    <a:ext cx="106" cy="522"/>
                  </a:xfrm>
                  <a:custGeom>
                    <a:avLst/>
                    <a:gdLst>
                      <a:gd name="T0" fmla="*/ 0 w 106"/>
                      <a:gd name="T1" fmla="*/ 521 h 522"/>
                      <a:gd name="T2" fmla="*/ 20 w 106"/>
                      <a:gd name="T3" fmla="*/ 408 h 522"/>
                      <a:gd name="T4" fmla="*/ 32 w 106"/>
                      <a:gd name="T5" fmla="*/ 278 h 522"/>
                      <a:gd name="T6" fmla="*/ 38 w 106"/>
                      <a:gd name="T7" fmla="*/ 220 h 522"/>
                      <a:gd name="T8" fmla="*/ 47 w 106"/>
                      <a:gd name="T9" fmla="*/ 153 h 522"/>
                      <a:gd name="T10" fmla="*/ 59 w 106"/>
                      <a:gd name="T11" fmla="*/ 84 h 522"/>
                      <a:gd name="T12" fmla="*/ 69 w 106"/>
                      <a:gd name="T13" fmla="*/ 40 h 522"/>
                      <a:gd name="T14" fmla="*/ 75 w 106"/>
                      <a:gd name="T15" fmla="*/ 19 h 522"/>
                      <a:gd name="T16" fmla="*/ 84 w 106"/>
                      <a:gd name="T17" fmla="*/ 3 h 522"/>
                      <a:gd name="T18" fmla="*/ 96 w 106"/>
                      <a:gd name="T19" fmla="*/ 0 h 522"/>
                      <a:gd name="T20" fmla="*/ 101 w 106"/>
                      <a:gd name="T21" fmla="*/ 11 h 522"/>
                      <a:gd name="T22" fmla="*/ 105 w 106"/>
                      <a:gd name="T23" fmla="*/ 46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522">
                        <a:moveTo>
                          <a:pt x="0" y="521"/>
                        </a:moveTo>
                        <a:lnTo>
                          <a:pt x="20" y="408"/>
                        </a:lnTo>
                        <a:lnTo>
                          <a:pt x="32" y="278"/>
                        </a:lnTo>
                        <a:lnTo>
                          <a:pt x="38" y="220"/>
                        </a:lnTo>
                        <a:lnTo>
                          <a:pt x="47" y="153"/>
                        </a:lnTo>
                        <a:lnTo>
                          <a:pt x="59" y="84"/>
                        </a:lnTo>
                        <a:lnTo>
                          <a:pt x="69" y="40"/>
                        </a:lnTo>
                        <a:lnTo>
                          <a:pt x="75" y="19"/>
                        </a:lnTo>
                        <a:lnTo>
                          <a:pt x="84" y="3"/>
                        </a:lnTo>
                        <a:lnTo>
                          <a:pt x="96" y="0"/>
                        </a:lnTo>
                        <a:lnTo>
                          <a:pt x="101" y="11"/>
                        </a:lnTo>
                        <a:lnTo>
                          <a:pt x="105" y="46"/>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115" name="手繪多邊形 15"/>
                  <p:cNvSpPr>
                    <a:spLocks/>
                  </p:cNvSpPr>
                  <p:nvPr/>
                </p:nvSpPr>
                <p:spPr bwMode="ltGray">
                  <a:xfrm>
                    <a:off x="194" y="3521"/>
                    <a:ext cx="48" cy="255"/>
                  </a:xfrm>
                  <a:custGeom>
                    <a:avLst/>
                    <a:gdLst>
                      <a:gd name="T0" fmla="*/ 0 w 48"/>
                      <a:gd name="T1" fmla="*/ 0 h 255"/>
                      <a:gd name="T2" fmla="*/ 7 w 48"/>
                      <a:gd name="T3" fmla="*/ 16 h 255"/>
                      <a:gd name="T4" fmla="*/ 18 w 48"/>
                      <a:gd name="T5" fmla="*/ 34 h 255"/>
                      <a:gd name="T6" fmla="*/ 26 w 48"/>
                      <a:gd name="T7" fmla="*/ 70 h 255"/>
                      <a:gd name="T8" fmla="*/ 33 w 48"/>
                      <a:gd name="T9" fmla="*/ 101 h 255"/>
                      <a:gd name="T10" fmla="*/ 40 w 48"/>
                      <a:gd name="T11" fmla="*/ 132 h 255"/>
                      <a:gd name="T12" fmla="*/ 43 w 48"/>
                      <a:gd name="T13" fmla="*/ 158 h 255"/>
                      <a:gd name="T14" fmla="*/ 45 w 48"/>
                      <a:gd name="T15" fmla="*/ 184 h 255"/>
                      <a:gd name="T16" fmla="*/ 47 w 48"/>
                      <a:gd name="T17" fmla="*/ 219 h 255"/>
                      <a:gd name="T18" fmla="*/ 47 w 48"/>
                      <a:gd name="T19" fmla="*/ 254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255">
                        <a:moveTo>
                          <a:pt x="0" y="0"/>
                        </a:moveTo>
                        <a:lnTo>
                          <a:pt x="7" y="16"/>
                        </a:lnTo>
                        <a:lnTo>
                          <a:pt x="18" y="34"/>
                        </a:lnTo>
                        <a:lnTo>
                          <a:pt x="26" y="70"/>
                        </a:lnTo>
                        <a:lnTo>
                          <a:pt x="33" y="101"/>
                        </a:lnTo>
                        <a:lnTo>
                          <a:pt x="40" y="132"/>
                        </a:lnTo>
                        <a:lnTo>
                          <a:pt x="43" y="158"/>
                        </a:lnTo>
                        <a:lnTo>
                          <a:pt x="45" y="184"/>
                        </a:lnTo>
                        <a:lnTo>
                          <a:pt x="47" y="219"/>
                        </a:lnTo>
                        <a:lnTo>
                          <a:pt x="47" y="254"/>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grpSp>
            <p:sp>
              <p:nvSpPr>
                <p:cNvPr id="101" name="手繪多邊形 17"/>
                <p:cNvSpPr>
                  <a:spLocks/>
                </p:cNvSpPr>
                <p:nvPr/>
              </p:nvSpPr>
              <p:spPr bwMode="ltGray">
                <a:xfrm>
                  <a:off x="782" y="4015"/>
                  <a:ext cx="164" cy="130"/>
                </a:xfrm>
                <a:custGeom>
                  <a:avLst/>
                  <a:gdLst>
                    <a:gd name="T0" fmla="*/ 163 w 164"/>
                    <a:gd name="T1" fmla="*/ 129 h 130"/>
                    <a:gd name="T2" fmla="*/ 138 w 164"/>
                    <a:gd name="T3" fmla="*/ 116 h 130"/>
                    <a:gd name="T4" fmla="*/ 129 w 164"/>
                    <a:gd name="T5" fmla="*/ 109 h 130"/>
                    <a:gd name="T6" fmla="*/ 123 w 164"/>
                    <a:gd name="T7" fmla="*/ 103 h 130"/>
                    <a:gd name="T8" fmla="*/ 86 w 164"/>
                    <a:gd name="T9" fmla="*/ 43 h 130"/>
                    <a:gd name="T10" fmla="*/ 67 w 164"/>
                    <a:gd name="T11" fmla="*/ 24 h 130"/>
                    <a:gd name="T12" fmla="*/ 52 w 164"/>
                    <a:gd name="T13" fmla="*/ 12 h 130"/>
                    <a:gd name="T14" fmla="*/ 41 w 164"/>
                    <a:gd name="T15" fmla="*/ 6 h 130"/>
                    <a:gd name="T16" fmla="*/ 27 w 164"/>
                    <a:gd name="T17" fmla="*/ 2 h 130"/>
                    <a:gd name="T18" fmla="*/ 14 w 164"/>
                    <a:gd name="T19" fmla="*/ 0 h 130"/>
                    <a:gd name="T20" fmla="*/ 5 w 164"/>
                    <a:gd name="T21" fmla="*/ 0 h 130"/>
                    <a:gd name="T22" fmla="*/ 0 w 164"/>
                    <a:gd name="T23" fmla="*/ 8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4" h="130">
                      <a:moveTo>
                        <a:pt x="163" y="129"/>
                      </a:moveTo>
                      <a:lnTo>
                        <a:pt x="138" y="116"/>
                      </a:lnTo>
                      <a:lnTo>
                        <a:pt x="129" y="109"/>
                      </a:lnTo>
                      <a:lnTo>
                        <a:pt x="123" y="103"/>
                      </a:lnTo>
                      <a:lnTo>
                        <a:pt x="86" y="43"/>
                      </a:lnTo>
                      <a:lnTo>
                        <a:pt x="67" y="24"/>
                      </a:lnTo>
                      <a:lnTo>
                        <a:pt x="52" y="12"/>
                      </a:lnTo>
                      <a:lnTo>
                        <a:pt x="41" y="6"/>
                      </a:lnTo>
                      <a:lnTo>
                        <a:pt x="27" y="2"/>
                      </a:lnTo>
                      <a:lnTo>
                        <a:pt x="14" y="0"/>
                      </a:lnTo>
                      <a:lnTo>
                        <a:pt x="5" y="0"/>
                      </a:lnTo>
                      <a:lnTo>
                        <a:pt x="0" y="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102" name="手繪多邊形 18"/>
                <p:cNvSpPr>
                  <a:spLocks/>
                </p:cNvSpPr>
                <p:nvPr/>
              </p:nvSpPr>
              <p:spPr bwMode="ltGray">
                <a:xfrm>
                  <a:off x="1275" y="3966"/>
                  <a:ext cx="218" cy="140"/>
                </a:xfrm>
                <a:custGeom>
                  <a:avLst/>
                  <a:gdLst>
                    <a:gd name="T0" fmla="*/ 0 w 218"/>
                    <a:gd name="T1" fmla="*/ 139 h 140"/>
                    <a:gd name="T2" fmla="*/ 32 w 218"/>
                    <a:gd name="T3" fmla="*/ 108 h 140"/>
                    <a:gd name="T4" fmla="*/ 59 w 218"/>
                    <a:gd name="T5" fmla="*/ 73 h 140"/>
                    <a:gd name="T6" fmla="*/ 73 w 218"/>
                    <a:gd name="T7" fmla="*/ 58 h 140"/>
                    <a:gd name="T8" fmla="*/ 93 w 218"/>
                    <a:gd name="T9" fmla="*/ 41 h 140"/>
                    <a:gd name="T10" fmla="*/ 119 w 218"/>
                    <a:gd name="T11" fmla="*/ 23 h 140"/>
                    <a:gd name="T12" fmla="*/ 139 w 218"/>
                    <a:gd name="T13" fmla="*/ 11 h 140"/>
                    <a:gd name="T14" fmla="*/ 153 w 218"/>
                    <a:gd name="T15" fmla="*/ 5 h 140"/>
                    <a:gd name="T16" fmla="*/ 173 w 218"/>
                    <a:gd name="T17" fmla="*/ 1 h 140"/>
                    <a:gd name="T18" fmla="*/ 196 w 218"/>
                    <a:gd name="T19" fmla="*/ 0 h 140"/>
                    <a:gd name="T20" fmla="*/ 206 w 218"/>
                    <a:gd name="T21" fmla="*/ 3 h 140"/>
                    <a:gd name="T22" fmla="*/ 217 w 218"/>
                    <a:gd name="T23" fmla="*/ 13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8" h="140">
                      <a:moveTo>
                        <a:pt x="0" y="139"/>
                      </a:moveTo>
                      <a:lnTo>
                        <a:pt x="32" y="108"/>
                      </a:lnTo>
                      <a:lnTo>
                        <a:pt x="59" y="73"/>
                      </a:lnTo>
                      <a:lnTo>
                        <a:pt x="73" y="58"/>
                      </a:lnTo>
                      <a:lnTo>
                        <a:pt x="93" y="41"/>
                      </a:lnTo>
                      <a:lnTo>
                        <a:pt x="119" y="23"/>
                      </a:lnTo>
                      <a:lnTo>
                        <a:pt x="139" y="11"/>
                      </a:lnTo>
                      <a:lnTo>
                        <a:pt x="153" y="5"/>
                      </a:lnTo>
                      <a:lnTo>
                        <a:pt x="173" y="1"/>
                      </a:lnTo>
                      <a:lnTo>
                        <a:pt x="196" y="0"/>
                      </a:lnTo>
                      <a:lnTo>
                        <a:pt x="206" y="3"/>
                      </a:lnTo>
                      <a:lnTo>
                        <a:pt x="217" y="1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103" name="手繪多邊形 19"/>
                <p:cNvSpPr>
                  <a:spLocks/>
                </p:cNvSpPr>
                <p:nvPr/>
              </p:nvSpPr>
              <p:spPr bwMode="ltGray">
                <a:xfrm>
                  <a:off x="1268" y="3802"/>
                  <a:ext cx="150" cy="345"/>
                </a:xfrm>
                <a:custGeom>
                  <a:avLst/>
                  <a:gdLst>
                    <a:gd name="T0" fmla="*/ 0 w 150"/>
                    <a:gd name="T1" fmla="*/ 344 h 345"/>
                    <a:gd name="T2" fmla="*/ 0 w 150"/>
                    <a:gd name="T3" fmla="*/ 311 h 345"/>
                    <a:gd name="T4" fmla="*/ 0 w 150"/>
                    <a:gd name="T5" fmla="*/ 287 h 345"/>
                    <a:gd name="T6" fmla="*/ 3 w 150"/>
                    <a:gd name="T7" fmla="*/ 270 h 345"/>
                    <a:gd name="T8" fmla="*/ 5 w 150"/>
                    <a:gd name="T9" fmla="*/ 249 h 345"/>
                    <a:gd name="T10" fmla="*/ 5 w 150"/>
                    <a:gd name="T11" fmla="*/ 228 h 345"/>
                    <a:gd name="T12" fmla="*/ 5 w 150"/>
                    <a:gd name="T13" fmla="*/ 211 h 345"/>
                    <a:gd name="T14" fmla="*/ 10 w 150"/>
                    <a:gd name="T15" fmla="*/ 194 h 345"/>
                    <a:gd name="T16" fmla="*/ 14 w 150"/>
                    <a:gd name="T17" fmla="*/ 165 h 345"/>
                    <a:gd name="T18" fmla="*/ 22 w 150"/>
                    <a:gd name="T19" fmla="*/ 134 h 345"/>
                    <a:gd name="T20" fmla="*/ 31 w 150"/>
                    <a:gd name="T21" fmla="*/ 102 h 345"/>
                    <a:gd name="T22" fmla="*/ 38 w 150"/>
                    <a:gd name="T23" fmla="*/ 68 h 345"/>
                    <a:gd name="T24" fmla="*/ 45 w 150"/>
                    <a:gd name="T25" fmla="*/ 48 h 345"/>
                    <a:gd name="T26" fmla="*/ 50 w 150"/>
                    <a:gd name="T27" fmla="*/ 40 h 345"/>
                    <a:gd name="T28" fmla="*/ 64 w 150"/>
                    <a:gd name="T29" fmla="*/ 27 h 345"/>
                    <a:gd name="T30" fmla="*/ 77 w 150"/>
                    <a:gd name="T31" fmla="*/ 16 h 345"/>
                    <a:gd name="T32" fmla="*/ 91 w 150"/>
                    <a:gd name="T33" fmla="*/ 8 h 345"/>
                    <a:gd name="T34" fmla="*/ 106 w 150"/>
                    <a:gd name="T35" fmla="*/ 2 h 345"/>
                    <a:gd name="T36" fmla="*/ 117 w 150"/>
                    <a:gd name="T37" fmla="*/ 0 h 345"/>
                    <a:gd name="T38" fmla="*/ 131 w 150"/>
                    <a:gd name="T39" fmla="*/ 0 h 345"/>
                    <a:gd name="T40" fmla="*/ 143 w 150"/>
                    <a:gd name="T41" fmla="*/ 2 h 345"/>
                    <a:gd name="T42" fmla="*/ 149 w 150"/>
                    <a:gd name="T43" fmla="*/ 5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0" h="345">
                      <a:moveTo>
                        <a:pt x="0" y="344"/>
                      </a:moveTo>
                      <a:lnTo>
                        <a:pt x="0" y="311"/>
                      </a:lnTo>
                      <a:lnTo>
                        <a:pt x="0" y="287"/>
                      </a:lnTo>
                      <a:lnTo>
                        <a:pt x="3" y="270"/>
                      </a:lnTo>
                      <a:lnTo>
                        <a:pt x="5" y="249"/>
                      </a:lnTo>
                      <a:lnTo>
                        <a:pt x="5" y="228"/>
                      </a:lnTo>
                      <a:lnTo>
                        <a:pt x="5" y="211"/>
                      </a:lnTo>
                      <a:lnTo>
                        <a:pt x="10" y="194"/>
                      </a:lnTo>
                      <a:lnTo>
                        <a:pt x="14" y="165"/>
                      </a:lnTo>
                      <a:lnTo>
                        <a:pt x="22" y="134"/>
                      </a:lnTo>
                      <a:lnTo>
                        <a:pt x="31" y="102"/>
                      </a:lnTo>
                      <a:lnTo>
                        <a:pt x="38" y="68"/>
                      </a:lnTo>
                      <a:lnTo>
                        <a:pt x="45" y="48"/>
                      </a:lnTo>
                      <a:lnTo>
                        <a:pt x="50" y="40"/>
                      </a:lnTo>
                      <a:lnTo>
                        <a:pt x="64" y="27"/>
                      </a:lnTo>
                      <a:lnTo>
                        <a:pt x="77" y="16"/>
                      </a:lnTo>
                      <a:lnTo>
                        <a:pt x="91" y="8"/>
                      </a:lnTo>
                      <a:lnTo>
                        <a:pt x="106" y="2"/>
                      </a:lnTo>
                      <a:lnTo>
                        <a:pt x="117" y="0"/>
                      </a:lnTo>
                      <a:lnTo>
                        <a:pt x="131" y="0"/>
                      </a:lnTo>
                      <a:lnTo>
                        <a:pt x="143" y="2"/>
                      </a:lnTo>
                      <a:lnTo>
                        <a:pt x="149" y="5"/>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104" name="手繪多邊形 20"/>
                <p:cNvSpPr>
                  <a:spLocks/>
                </p:cNvSpPr>
                <p:nvPr/>
              </p:nvSpPr>
              <p:spPr bwMode="ltGray">
                <a:xfrm>
                  <a:off x="707" y="3886"/>
                  <a:ext cx="261" cy="312"/>
                </a:xfrm>
                <a:custGeom>
                  <a:avLst/>
                  <a:gdLst>
                    <a:gd name="T0" fmla="*/ 260 w 261"/>
                    <a:gd name="T1" fmla="*/ 311 h 312"/>
                    <a:gd name="T2" fmla="*/ 252 w 261"/>
                    <a:gd name="T3" fmla="*/ 286 h 312"/>
                    <a:gd name="T4" fmla="*/ 171 w 261"/>
                    <a:gd name="T5" fmla="*/ 117 h 312"/>
                    <a:gd name="T6" fmla="*/ 134 w 261"/>
                    <a:gd name="T7" fmla="*/ 65 h 312"/>
                    <a:gd name="T8" fmla="*/ 124 w 261"/>
                    <a:gd name="T9" fmla="*/ 48 h 312"/>
                    <a:gd name="T10" fmla="*/ 109 w 261"/>
                    <a:gd name="T11" fmla="*/ 28 h 312"/>
                    <a:gd name="T12" fmla="*/ 94 w 261"/>
                    <a:gd name="T13" fmla="*/ 13 h 312"/>
                    <a:gd name="T14" fmla="*/ 78 w 261"/>
                    <a:gd name="T15" fmla="*/ 5 h 312"/>
                    <a:gd name="T16" fmla="*/ 59 w 261"/>
                    <a:gd name="T17" fmla="*/ 0 h 312"/>
                    <a:gd name="T18" fmla="*/ 40 w 261"/>
                    <a:gd name="T19" fmla="*/ 0 h 312"/>
                    <a:gd name="T20" fmla="*/ 27 w 261"/>
                    <a:gd name="T21" fmla="*/ 5 h 312"/>
                    <a:gd name="T22" fmla="*/ 0 w 261"/>
                    <a:gd name="T23" fmla="*/ 35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1" h="312">
                      <a:moveTo>
                        <a:pt x="260" y="311"/>
                      </a:moveTo>
                      <a:lnTo>
                        <a:pt x="252" y="286"/>
                      </a:lnTo>
                      <a:lnTo>
                        <a:pt x="171" y="117"/>
                      </a:lnTo>
                      <a:lnTo>
                        <a:pt x="134" y="65"/>
                      </a:lnTo>
                      <a:lnTo>
                        <a:pt x="124" y="48"/>
                      </a:lnTo>
                      <a:lnTo>
                        <a:pt x="109" y="28"/>
                      </a:lnTo>
                      <a:lnTo>
                        <a:pt x="94" y="13"/>
                      </a:lnTo>
                      <a:lnTo>
                        <a:pt x="78" y="5"/>
                      </a:lnTo>
                      <a:lnTo>
                        <a:pt x="59" y="0"/>
                      </a:lnTo>
                      <a:lnTo>
                        <a:pt x="40" y="0"/>
                      </a:lnTo>
                      <a:lnTo>
                        <a:pt x="27" y="5"/>
                      </a:lnTo>
                      <a:lnTo>
                        <a:pt x="0" y="3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105" name="手繪多邊形 21"/>
                <p:cNvSpPr>
                  <a:spLocks/>
                </p:cNvSpPr>
                <p:nvPr/>
              </p:nvSpPr>
              <p:spPr bwMode="ltGray">
                <a:xfrm>
                  <a:off x="1026" y="3664"/>
                  <a:ext cx="236" cy="479"/>
                </a:xfrm>
                <a:custGeom>
                  <a:avLst/>
                  <a:gdLst>
                    <a:gd name="T0" fmla="*/ 0 w 236"/>
                    <a:gd name="T1" fmla="*/ 478 h 479"/>
                    <a:gd name="T2" fmla="*/ 84 w 236"/>
                    <a:gd name="T3" fmla="*/ 300 h 479"/>
                    <a:gd name="T4" fmla="*/ 93 w 236"/>
                    <a:gd name="T5" fmla="*/ 272 h 479"/>
                    <a:gd name="T6" fmla="*/ 114 w 236"/>
                    <a:gd name="T7" fmla="*/ 226 h 479"/>
                    <a:gd name="T8" fmla="*/ 133 w 236"/>
                    <a:gd name="T9" fmla="*/ 178 h 479"/>
                    <a:gd name="T10" fmla="*/ 144 w 236"/>
                    <a:gd name="T11" fmla="*/ 152 h 479"/>
                    <a:gd name="T12" fmla="*/ 149 w 236"/>
                    <a:gd name="T13" fmla="*/ 124 h 479"/>
                    <a:gd name="T14" fmla="*/ 157 w 236"/>
                    <a:gd name="T15" fmla="*/ 98 h 479"/>
                    <a:gd name="T16" fmla="*/ 169 w 236"/>
                    <a:gd name="T17" fmla="*/ 68 h 479"/>
                    <a:gd name="T18" fmla="*/ 183 w 236"/>
                    <a:gd name="T19" fmla="*/ 40 h 479"/>
                    <a:gd name="T20" fmla="*/ 200 w 236"/>
                    <a:gd name="T21" fmla="*/ 16 h 479"/>
                    <a:gd name="T22" fmla="*/ 214 w 236"/>
                    <a:gd name="T23" fmla="*/ 1 h 479"/>
                    <a:gd name="T24" fmla="*/ 222 w 236"/>
                    <a:gd name="T25" fmla="*/ 0 h 479"/>
                    <a:gd name="T26" fmla="*/ 230 w 236"/>
                    <a:gd name="T27" fmla="*/ 8 h 479"/>
                    <a:gd name="T28" fmla="*/ 235 w 236"/>
                    <a:gd name="T29" fmla="*/ 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479">
                      <a:moveTo>
                        <a:pt x="0" y="478"/>
                      </a:moveTo>
                      <a:lnTo>
                        <a:pt x="84" y="300"/>
                      </a:lnTo>
                      <a:lnTo>
                        <a:pt x="93" y="272"/>
                      </a:lnTo>
                      <a:lnTo>
                        <a:pt x="114" y="226"/>
                      </a:lnTo>
                      <a:lnTo>
                        <a:pt x="133" y="178"/>
                      </a:lnTo>
                      <a:lnTo>
                        <a:pt x="144" y="152"/>
                      </a:lnTo>
                      <a:lnTo>
                        <a:pt x="149" y="124"/>
                      </a:lnTo>
                      <a:lnTo>
                        <a:pt x="157" y="98"/>
                      </a:lnTo>
                      <a:lnTo>
                        <a:pt x="169" y="68"/>
                      </a:lnTo>
                      <a:lnTo>
                        <a:pt x="183" y="40"/>
                      </a:lnTo>
                      <a:lnTo>
                        <a:pt x="200" y="16"/>
                      </a:lnTo>
                      <a:lnTo>
                        <a:pt x="214" y="1"/>
                      </a:lnTo>
                      <a:lnTo>
                        <a:pt x="222" y="0"/>
                      </a:lnTo>
                      <a:lnTo>
                        <a:pt x="230" y="8"/>
                      </a:lnTo>
                      <a:lnTo>
                        <a:pt x="235" y="34"/>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106" name="手繪多邊形 22"/>
                <p:cNvSpPr>
                  <a:spLocks/>
                </p:cNvSpPr>
                <p:nvPr/>
              </p:nvSpPr>
              <p:spPr bwMode="ltGray">
                <a:xfrm>
                  <a:off x="1067" y="3877"/>
                  <a:ext cx="189" cy="178"/>
                </a:xfrm>
                <a:custGeom>
                  <a:avLst/>
                  <a:gdLst>
                    <a:gd name="T0" fmla="*/ 0 w 189"/>
                    <a:gd name="T1" fmla="*/ 177 h 178"/>
                    <a:gd name="T2" fmla="*/ 35 w 189"/>
                    <a:gd name="T3" fmla="*/ 138 h 178"/>
                    <a:gd name="T4" fmla="*/ 57 w 189"/>
                    <a:gd name="T5" fmla="*/ 94 h 178"/>
                    <a:gd name="T6" fmla="*/ 70 w 189"/>
                    <a:gd name="T7" fmla="*/ 74 h 178"/>
                    <a:gd name="T8" fmla="*/ 86 w 189"/>
                    <a:gd name="T9" fmla="*/ 51 h 178"/>
                    <a:gd name="T10" fmla="*/ 107 w 189"/>
                    <a:gd name="T11" fmla="*/ 28 h 178"/>
                    <a:gd name="T12" fmla="*/ 123 w 189"/>
                    <a:gd name="T13" fmla="*/ 13 h 178"/>
                    <a:gd name="T14" fmla="*/ 136 w 189"/>
                    <a:gd name="T15" fmla="*/ 6 h 178"/>
                    <a:gd name="T16" fmla="*/ 152 w 189"/>
                    <a:gd name="T17" fmla="*/ 1 h 178"/>
                    <a:gd name="T18" fmla="*/ 171 w 189"/>
                    <a:gd name="T19" fmla="*/ 0 h 178"/>
                    <a:gd name="T20" fmla="*/ 179 w 189"/>
                    <a:gd name="T21" fmla="*/ 3 h 178"/>
                    <a:gd name="T22" fmla="*/ 188 w 189"/>
                    <a:gd name="T23" fmla="*/ 1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178">
                      <a:moveTo>
                        <a:pt x="0" y="177"/>
                      </a:moveTo>
                      <a:lnTo>
                        <a:pt x="35" y="138"/>
                      </a:lnTo>
                      <a:lnTo>
                        <a:pt x="57" y="94"/>
                      </a:lnTo>
                      <a:lnTo>
                        <a:pt x="70" y="74"/>
                      </a:lnTo>
                      <a:lnTo>
                        <a:pt x="86" y="51"/>
                      </a:lnTo>
                      <a:lnTo>
                        <a:pt x="107" y="28"/>
                      </a:lnTo>
                      <a:lnTo>
                        <a:pt x="123" y="13"/>
                      </a:lnTo>
                      <a:lnTo>
                        <a:pt x="136" y="6"/>
                      </a:lnTo>
                      <a:lnTo>
                        <a:pt x="152" y="1"/>
                      </a:lnTo>
                      <a:lnTo>
                        <a:pt x="171" y="0"/>
                      </a:lnTo>
                      <a:lnTo>
                        <a:pt x="179" y="3"/>
                      </a:lnTo>
                      <a:lnTo>
                        <a:pt x="188" y="1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107" name="手繪多邊形 23"/>
                <p:cNvSpPr>
                  <a:spLocks/>
                </p:cNvSpPr>
                <p:nvPr/>
              </p:nvSpPr>
              <p:spPr bwMode="ltGray">
                <a:xfrm>
                  <a:off x="988" y="3941"/>
                  <a:ext cx="91" cy="87"/>
                </a:xfrm>
                <a:custGeom>
                  <a:avLst/>
                  <a:gdLst>
                    <a:gd name="T0" fmla="*/ 0 w 91"/>
                    <a:gd name="T1" fmla="*/ 0 h 87"/>
                    <a:gd name="T2" fmla="*/ 15 w 91"/>
                    <a:gd name="T3" fmla="*/ 5 h 87"/>
                    <a:gd name="T4" fmla="*/ 33 w 91"/>
                    <a:gd name="T5" fmla="*/ 11 h 87"/>
                    <a:gd name="T6" fmla="*/ 50 w 91"/>
                    <a:gd name="T7" fmla="*/ 23 h 87"/>
                    <a:gd name="T8" fmla="*/ 65 w 91"/>
                    <a:gd name="T9" fmla="*/ 33 h 87"/>
                    <a:gd name="T10" fmla="*/ 77 w 91"/>
                    <a:gd name="T11" fmla="*/ 44 h 87"/>
                    <a:gd name="T12" fmla="*/ 84 w 91"/>
                    <a:gd name="T13" fmla="*/ 53 h 87"/>
                    <a:gd name="T14" fmla="*/ 87 w 91"/>
                    <a:gd name="T15" fmla="*/ 62 h 87"/>
                    <a:gd name="T16" fmla="*/ 90 w 91"/>
                    <a:gd name="T17" fmla="*/ 74 h 87"/>
                    <a:gd name="T18" fmla="*/ 90 w 91"/>
                    <a:gd name="T19"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87">
                      <a:moveTo>
                        <a:pt x="0" y="0"/>
                      </a:moveTo>
                      <a:lnTo>
                        <a:pt x="15" y="5"/>
                      </a:lnTo>
                      <a:lnTo>
                        <a:pt x="33" y="11"/>
                      </a:lnTo>
                      <a:lnTo>
                        <a:pt x="50" y="23"/>
                      </a:lnTo>
                      <a:lnTo>
                        <a:pt x="65" y="33"/>
                      </a:lnTo>
                      <a:lnTo>
                        <a:pt x="77" y="44"/>
                      </a:lnTo>
                      <a:lnTo>
                        <a:pt x="84" y="53"/>
                      </a:lnTo>
                      <a:lnTo>
                        <a:pt x="87" y="62"/>
                      </a:lnTo>
                      <a:lnTo>
                        <a:pt x="90" y="74"/>
                      </a:lnTo>
                      <a:lnTo>
                        <a:pt x="90" y="86"/>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108" name="手繪多邊形 24"/>
                <p:cNvSpPr>
                  <a:spLocks/>
                </p:cNvSpPr>
                <p:nvPr/>
              </p:nvSpPr>
              <p:spPr bwMode="ltGray">
                <a:xfrm>
                  <a:off x="460" y="3189"/>
                  <a:ext cx="227" cy="968"/>
                </a:xfrm>
                <a:custGeom>
                  <a:avLst/>
                  <a:gdLst>
                    <a:gd name="T0" fmla="*/ 0 w 227"/>
                    <a:gd name="T1" fmla="*/ 967 h 968"/>
                    <a:gd name="T2" fmla="*/ 80 w 227"/>
                    <a:gd name="T3" fmla="*/ 608 h 968"/>
                    <a:gd name="T4" fmla="*/ 89 w 227"/>
                    <a:gd name="T5" fmla="*/ 550 h 968"/>
                    <a:gd name="T6" fmla="*/ 109 w 227"/>
                    <a:gd name="T7" fmla="*/ 458 h 968"/>
                    <a:gd name="T8" fmla="*/ 128 w 227"/>
                    <a:gd name="T9" fmla="*/ 361 h 968"/>
                    <a:gd name="T10" fmla="*/ 138 w 227"/>
                    <a:gd name="T11" fmla="*/ 307 h 968"/>
                    <a:gd name="T12" fmla="*/ 143 w 227"/>
                    <a:gd name="T13" fmla="*/ 252 h 968"/>
                    <a:gd name="T14" fmla="*/ 151 w 227"/>
                    <a:gd name="T15" fmla="*/ 199 h 968"/>
                    <a:gd name="T16" fmla="*/ 163 w 227"/>
                    <a:gd name="T17" fmla="*/ 138 h 968"/>
                    <a:gd name="T18" fmla="*/ 175 w 227"/>
                    <a:gd name="T19" fmla="*/ 81 h 968"/>
                    <a:gd name="T20" fmla="*/ 192 w 227"/>
                    <a:gd name="T21" fmla="*/ 32 h 968"/>
                    <a:gd name="T22" fmla="*/ 206 w 227"/>
                    <a:gd name="T23" fmla="*/ 2 h 968"/>
                    <a:gd name="T24" fmla="*/ 214 w 227"/>
                    <a:gd name="T25" fmla="*/ 0 h 968"/>
                    <a:gd name="T26" fmla="*/ 221 w 227"/>
                    <a:gd name="T27" fmla="*/ 15 h 968"/>
                    <a:gd name="T28" fmla="*/ 226 w 227"/>
                    <a:gd name="T29" fmla="*/ 69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7" h="968">
                      <a:moveTo>
                        <a:pt x="0" y="967"/>
                      </a:moveTo>
                      <a:lnTo>
                        <a:pt x="80" y="608"/>
                      </a:lnTo>
                      <a:lnTo>
                        <a:pt x="89" y="550"/>
                      </a:lnTo>
                      <a:lnTo>
                        <a:pt x="109" y="458"/>
                      </a:lnTo>
                      <a:lnTo>
                        <a:pt x="128" y="361"/>
                      </a:lnTo>
                      <a:lnTo>
                        <a:pt x="138" y="307"/>
                      </a:lnTo>
                      <a:lnTo>
                        <a:pt x="143" y="252"/>
                      </a:lnTo>
                      <a:lnTo>
                        <a:pt x="151" y="199"/>
                      </a:lnTo>
                      <a:lnTo>
                        <a:pt x="163" y="138"/>
                      </a:lnTo>
                      <a:lnTo>
                        <a:pt x="175" y="81"/>
                      </a:lnTo>
                      <a:lnTo>
                        <a:pt x="192" y="32"/>
                      </a:lnTo>
                      <a:lnTo>
                        <a:pt x="206" y="2"/>
                      </a:lnTo>
                      <a:lnTo>
                        <a:pt x="214" y="0"/>
                      </a:lnTo>
                      <a:lnTo>
                        <a:pt x="221" y="15"/>
                      </a:lnTo>
                      <a:lnTo>
                        <a:pt x="226" y="6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109" name="手繪多邊形 25"/>
                <p:cNvSpPr>
                  <a:spLocks/>
                </p:cNvSpPr>
                <p:nvPr/>
              </p:nvSpPr>
              <p:spPr bwMode="ltGray">
                <a:xfrm>
                  <a:off x="501" y="3621"/>
                  <a:ext cx="179" cy="360"/>
                </a:xfrm>
                <a:custGeom>
                  <a:avLst/>
                  <a:gdLst>
                    <a:gd name="T0" fmla="*/ 0 w 179"/>
                    <a:gd name="T1" fmla="*/ 359 h 360"/>
                    <a:gd name="T2" fmla="*/ 33 w 179"/>
                    <a:gd name="T3" fmla="*/ 281 h 360"/>
                    <a:gd name="T4" fmla="*/ 54 w 179"/>
                    <a:gd name="T5" fmla="*/ 191 h 360"/>
                    <a:gd name="T6" fmla="*/ 65 w 179"/>
                    <a:gd name="T7" fmla="*/ 151 h 360"/>
                    <a:gd name="T8" fmla="*/ 81 w 179"/>
                    <a:gd name="T9" fmla="*/ 105 h 360"/>
                    <a:gd name="T10" fmla="*/ 101 w 179"/>
                    <a:gd name="T11" fmla="*/ 57 h 360"/>
                    <a:gd name="T12" fmla="*/ 117 w 179"/>
                    <a:gd name="T13" fmla="*/ 28 h 360"/>
                    <a:gd name="T14" fmla="*/ 128 w 179"/>
                    <a:gd name="T15" fmla="*/ 13 h 360"/>
                    <a:gd name="T16" fmla="*/ 144 w 179"/>
                    <a:gd name="T17" fmla="*/ 2 h 360"/>
                    <a:gd name="T18" fmla="*/ 162 w 179"/>
                    <a:gd name="T19" fmla="*/ 0 h 360"/>
                    <a:gd name="T20" fmla="*/ 169 w 179"/>
                    <a:gd name="T21" fmla="*/ 8 h 360"/>
                    <a:gd name="T22" fmla="*/ 178 w 179"/>
                    <a:gd name="T23" fmla="*/ 31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9" h="360">
                      <a:moveTo>
                        <a:pt x="0" y="359"/>
                      </a:moveTo>
                      <a:lnTo>
                        <a:pt x="33" y="281"/>
                      </a:lnTo>
                      <a:lnTo>
                        <a:pt x="54" y="191"/>
                      </a:lnTo>
                      <a:lnTo>
                        <a:pt x="65" y="151"/>
                      </a:lnTo>
                      <a:lnTo>
                        <a:pt x="81" y="105"/>
                      </a:lnTo>
                      <a:lnTo>
                        <a:pt x="101" y="57"/>
                      </a:lnTo>
                      <a:lnTo>
                        <a:pt x="117" y="28"/>
                      </a:lnTo>
                      <a:lnTo>
                        <a:pt x="128" y="13"/>
                      </a:lnTo>
                      <a:lnTo>
                        <a:pt x="144" y="2"/>
                      </a:lnTo>
                      <a:lnTo>
                        <a:pt x="162" y="0"/>
                      </a:lnTo>
                      <a:lnTo>
                        <a:pt x="169" y="8"/>
                      </a:lnTo>
                      <a:lnTo>
                        <a:pt x="178" y="31"/>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110" name="手繪多邊形 26"/>
                <p:cNvSpPr>
                  <a:spLocks/>
                </p:cNvSpPr>
                <p:nvPr/>
              </p:nvSpPr>
              <p:spPr bwMode="ltGray">
                <a:xfrm>
                  <a:off x="425" y="3751"/>
                  <a:ext cx="88" cy="174"/>
                </a:xfrm>
                <a:custGeom>
                  <a:avLst/>
                  <a:gdLst>
                    <a:gd name="T0" fmla="*/ 0 w 88"/>
                    <a:gd name="T1" fmla="*/ 0 h 174"/>
                    <a:gd name="T2" fmla="*/ 14 w 88"/>
                    <a:gd name="T3" fmla="*/ 10 h 174"/>
                    <a:gd name="T4" fmla="*/ 32 w 88"/>
                    <a:gd name="T5" fmla="*/ 24 h 174"/>
                    <a:gd name="T6" fmla="*/ 48 w 88"/>
                    <a:gd name="T7" fmla="*/ 47 h 174"/>
                    <a:gd name="T8" fmla="*/ 62 w 88"/>
                    <a:gd name="T9" fmla="*/ 68 h 174"/>
                    <a:gd name="T10" fmla="*/ 75 w 88"/>
                    <a:gd name="T11" fmla="*/ 90 h 174"/>
                    <a:gd name="T12" fmla="*/ 81 w 88"/>
                    <a:gd name="T13" fmla="*/ 108 h 174"/>
                    <a:gd name="T14" fmla="*/ 84 w 88"/>
                    <a:gd name="T15" fmla="*/ 125 h 174"/>
                    <a:gd name="T16" fmla="*/ 87 w 88"/>
                    <a:gd name="T17" fmla="*/ 148 h 174"/>
                    <a:gd name="T18" fmla="*/ 87 w 88"/>
                    <a:gd name="T19" fmla="*/ 173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174">
                      <a:moveTo>
                        <a:pt x="0" y="0"/>
                      </a:moveTo>
                      <a:lnTo>
                        <a:pt x="14" y="10"/>
                      </a:lnTo>
                      <a:lnTo>
                        <a:pt x="32" y="24"/>
                      </a:lnTo>
                      <a:lnTo>
                        <a:pt x="48" y="47"/>
                      </a:lnTo>
                      <a:lnTo>
                        <a:pt x="62" y="68"/>
                      </a:lnTo>
                      <a:lnTo>
                        <a:pt x="75" y="90"/>
                      </a:lnTo>
                      <a:lnTo>
                        <a:pt x="81" y="108"/>
                      </a:lnTo>
                      <a:lnTo>
                        <a:pt x="84" y="125"/>
                      </a:lnTo>
                      <a:lnTo>
                        <a:pt x="87" y="148"/>
                      </a:lnTo>
                      <a:lnTo>
                        <a:pt x="87" y="173"/>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111" name="手繪多邊形 27"/>
                <p:cNvSpPr>
                  <a:spLocks/>
                </p:cNvSpPr>
                <p:nvPr/>
              </p:nvSpPr>
              <p:spPr bwMode="ltGray">
                <a:xfrm>
                  <a:off x="915" y="3389"/>
                  <a:ext cx="123" cy="805"/>
                </a:xfrm>
                <a:custGeom>
                  <a:avLst/>
                  <a:gdLst>
                    <a:gd name="T0" fmla="*/ 121 w 123"/>
                    <a:gd name="T1" fmla="*/ 804 h 805"/>
                    <a:gd name="T2" fmla="*/ 122 w 123"/>
                    <a:gd name="T3" fmla="*/ 687 h 805"/>
                    <a:gd name="T4" fmla="*/ 122 w 123"/>
                    <a:gd name="T5" fmla="*/ 634 h 805"/>
                    <a:gd name="T6" fmla="*/ 119 w 123"/>
                    <a:gd name="T7" fmla="*/ 596 h 805"/>
                    <a:gd name="T8" fmla="*/ 117 w 123"/>
                    <a:gd name="T9" fmla="*/ 551 h 805"/>
                    <a:gd name="T10" fmla="*/ 118 w 123"/>
                    <a:gd name="T11" fmla="*/ 503 h 805"/>
                    <a:gd name="T12" fmla="*/ 116 w 123"/>
                    <a:gd name="T13" fmla="*/ 464 h 805"/>
                    <a:gd name="T14" fmla="*/ 114 w 123"/>
                    <a:gd name="T15" fmla="*/ 428 h 805"/>
                    <a:gd name="T16" fmla="*/ 109 w 123"/>
                    <a:gd name="T17" fmla="*/ 365 h 805"/>
                    <a:gd name="T18" fmla="*/ 103 w 123"/>
                    <a:gd name="T19" fmla="*/ 296 h 805"/>
                    <a:gd name="T20" fmla="*/ 96 w 123"/>
                    <a:gd name="T21" fmla="*/ 226 h 805"/>
                    <a:gd name="T22" fmla="*/ 90 w 123"/>
                    <a:gd name="T23" fmla="*/ 151 h 805"/>
                    <a:gd name="T24" fmla="*/ 84 w 123"/>
                    <a:gd name="T25" fmla="*/ 106 h 805"/>
                    <a:gd name="T26" fmla="*/ 80 w 123"/>
                    <a:gd name="T27" fmla="*/ 89 h 805"/>
                    <a:gd name="T28" fmla="*/ 68 w 123"/>
                    <a:gd name="T29" fmla="*/ 59 h 805"/>
                    <a:gd name="T30" fmla="*/ 58 w 123"/>
                    <a:gd name="T31" fmla="*/ 37 h 805"/>
                    <a:gd name="T32" fmla="*/ 47 w 123"/>
                    <a:gd name="T33" fmla="*/ 18 h 805"/>
                    <a:gd name="T34" fmla="*/ 34 w 123"/>
                    <a:gd name="T35" fmla="*/ 4 h 805"/>
                    <a:gd name="T36" fmla="*/ 26 w 123"/>
                    <a:gd name="T37" fmla="*/ 0 h 805"/>
                    <a:gd name="T38" fmla="*/ 14 w 123"/>
                    <a:gd name="T39" fmla="*/ 0 h 805"/>
                    <a:gd name="T40" fmla="*/ 5 w 123"/>
                    <a:gd name="T41" fmla="*/ 5 h 805"/>
                    <a:gd name="T42" fmla="*/ 0 w 123"/>
                    <a:gd name="T43" fmla="*/ 13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3" h="805">
                      <a:moveTo>
                        <a:pt x="121" y="804"/>
                      </a:moveTo>
                      <a:lnTo>
                        <a:pt x="122" y="687"/>
                      </a:lnTo>
                      <a:lnTo>
                        <a:pt x="122" y="634"/>
                      </a:lnTo>
                      <a:lnTo>
                        <a:pt x="119" y="596"/>
                      </a:lnTo>
                      <a:lnTo>
                        <a:pt x="117" y="551"/>
                      </a:lnTo>
                      <a:lnTo>
                        <a:pt x="118" y="503"/>
                      </a:lnTo>
                      <a:lnTo>
                        <a:pt x="116" y="464"/>
                      </a:lnTo>
                      <a:lnTo>
                        <a:pt x="114" y="428"/>
                      </a:lnTo>
                      <a:lnTo>
                        <a:pt x="109" y="365"/>
                      </a:lnTo>
                      <a:lnTo>
                        <a:pt x="103" y="296"/>
                      </a:lnTo>
                      <a:lnTo>
                        <a:pt x="96" y="226"/>
                      </a:lnTo>
                      <a:lnTo>
                        <a:pt x="90" y="151"/>
                      </a:lnTo>
                      <a:lnTo>
                        <a:pt x="84" y="106"/>
                      </a:lnTo>
                      <a:lnTo>
                        <a:pt x="80" y="89"/>
                      </a:lnTo>
                      <a:lnTo>
                        <a:pt x="68" y="59"/>
                      </a:lnTo>
                      <a:lnTo>
                        <a:pt x="58" y="37"/>
                      </a:lnTo>
                      <a:lnTo>
                        <a:pt x="47" y="18"/>
                      </a:lnTo>
                      <a:lnTo>
                        <a:pt x="34" y="4"/>
                      </a:lnTo>
                      <a:lnTo>
                        <a:pt x="26" y="0"/>
                      </a:lnTo>
                      <a:lnTo>
                        <a:pt x="14" y="0"/>
                      </a:lnTo>
                      <a:lnTo>
                        <a:pt x="5" y="5"/>
                      </a:lnTo>
                      <a:lnTo>
                        <a:pt x="0" y="1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grpSp>
          <p:sp>
            <p:nvSpPr>
              <p:cNvPr id="56" name="手繪多邊形 29"/>
              <p:cNvSpPr>
                <a:spLocks/>
              </p:cNvSpPr>
              <p:nvPr/>
            </p:nvSpPr>
            <p:spPr bwMode="ltGray">
              <a:xfrm>
                <a:off x="324" y="3805"/>
                <a:ext cx="29" cy="224"/>
              </a:xfrm>
              <a:custGeom>
                <a:avLst/>
                <a:gdLst>
                  <a:gd name="T0" fmla="*/ 27 w 29"/>
                  <a:gd name="T1" fmla="*/ 35 h 224"/>
                  <a:gd name="T2" fmla="*/ 21 w 29"/>
                  <a:gd name="T3" fmla="*/ 0 h 224"/>
                  <a:gd name="T4" fmla="*/ 17 w 29"/>
                  <a:gd name="T5" fmla="*/ 0 h 224"/>
                  <a:gd name="T6" fmla="*/ 14 w 29"/>
                  <a:gd name="T7" fmla="*/ 2 h 224"/>
                  <a:gd name="T8" fmla="*/ 12 w 29"/>
                  <a:gd name="T9" fmla="*/ 11 h 224"/>
                  <a:gd name="T10" fmla="*/ 5 w 29"/>
                  <a:gd name="T11" fmla="*/ 40 h 224"/>
                  <a:gd name="T12" fmla="*/ 3 w 29"/>
                  <a:gd name="T13" fmla="*/ 53 h 224"/>
                  <a:gd name="T14" fmla="*/ 2 w 29"/>
                  <a:gd name="T15" fmla="*/ 66 h 224"/>
                  <a:gd name="T16" fmla="*/ 0 w 29"/>
                  <a:gd name="T17" fmla="*/ 104 h 224"/>
                  <a:gd name="T18" fmla="*/ 0 w 29"/>
                  <a:gd name="T19" fmla="*/ 116 h 224"/>
                  <a:gd name="T20" fmla="*/ 0 w 29"/>
                  <a:gd name="T21" fmla="*/ 130 h 224"/>
                  <a:gd name="T22" fmla="*/ 1 w 29"/>
                  <a:gd name="T23" fmla="*/ 146 h 224"/>
                  <a:gd name="T24" fmla="*/ 3 w 29"/>
                  <a:gd name="T25" fmla="*/ 169 h 224"/>
                  <a:gd name="T26" fmla="*/ 6 w 29"/>
                  <a:gd name="T27" fmla="*/ 185 h 224"/>
                  <a:gd name="T28" fmla="*/ 9 w 29"/>
                  <a:gd name="T29" fmla="*/ 202 h 224"/>
                  <a:gd name="T30" fmla="*/ 15 w 29"/>
                  <a:gd name="T31" fmla="*/ 223 h 224"/>
                  <a:gd name="T32" fmla="*/ 12 w 29"/>
                  <a:gd name="T33" fmla="*/ 197 h 224"/>
                  <a:gd name="T34" fmla="*/ 9 w 29"/>
                  <a:gd name="T35" fmla="*/ 173 h 224"/>
                  <a:gd name="T36" fmla="*/ 8 w 29"/>
                  <a:gd name="T37" fmla="*/ 152 h 224"/>
                  <a:gd name="T38" fmla="*/ 9 w 29"/>
                  <a:gd name="T39" fmla="*/ 130 h 224"/>
                  <a:gd name="T40" fmla="*/ 9 w 29"/>
                  <a:gd name="T41" fmla="*/ 116 h 224"/>
                  <a:gd name="T42" fmla="*/ 8 w 29"/>
                  <a:gd name="T43" fmla="*/ 97 h 224"/>
                  <a:gd name="T44" fmla="*/ 7 w 29"/>
                  <a:gd name="T45" fmla="*/ 83 h 224"/>
                  <a:gd name="T46" fmla="*/ 10 w 29"/>
                  <a:gd name="T47" fmla="*/ 53 h 224"/>
                  <a:gd name="T48" fmla="*/ 10 w 29"/>
                  <a:gd name="T49" fmla="*/ 38 h 224"/>
                  <a:gd name="T50" fmla="*/ 12 w 29"/>
                  <a:gd name="T51" fmla="*/ 25 h 224"/>
                  <a:gd name="T52" fmla="*/ 17 w 29"/>
                  <a:gd name="T53" fmla="*/ 8 h 224"/>
                  <a:gd name="T54" fmla="*/ 19 w 29"/>
                  <a:gd name="T55" fmla="*/ 21 h 224"/>
                  <a:gd name="T56" fmla="*/ 28 w 29"/>
                  <a:gd name="T57" fmla="*/ 42 h 224"/>
                  <a:gd name="T58" fmla="*/ 27 w 29"/>
                  <a:gd name="T59" fmla="*/ 35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9" h="224">
                    <a:moveTo>
                      <a:pt x="27" y="35"/>
                    </a:moveTo>
                    <a:lnTo>
                      <a:pt x="21" y="0"/>
                    </a:lnTo>
                    <a:lnTo>
                      <a:pt x="17" y="0"/>
                    </a:lnTo>
                    <a:lnTo>
                      <a:pt x="14" y="2"/>
                    </a:lnTo>
                    <a:lnTo>
                      <a:pt x="12" y="11"/>
                    </a:lnTo>
                    <a:lnTo>
                      <a:pt x="5" y="40"/>
                    </a:lnTo>
                    <a:lnTo>
                      <a:pt x="3" y="53"/>
                    </a:lnTo>
                    <a:lnTo>
                      <a:pt x="2" y="66"/>
                    </a:lnTo>
                    <a:lnTo>
                      <a:pt x="0" y="104"/>
                    </a:lnTo>
                    <a:lnTo>
                      <a:pt x="0" y="116"/>
                    </a:lnTo>
                    <a:lnTo>
                      <a:pt x="0" y="130"/>
                    </a:lnTo>
                    <a:lnTo>
                      <a:pt x="1" y="146"/>
                    </a:lnTo>
                    <a:lnTo>
                      <a:pt x="3" y="169"/>
                    </a:lnTo>
                    <a:lnTo>
                      <a:pt x="6" y="185"/>
                    </a:lnTo>
                    <a:lnTo>
                      <a:pt x="9" y="202"/>
                    </a:lnTo>
                    <a:lnTo>
                      <a:pt x="15" y="223"/>
                    </a:lnTo>
                    <a:lnTo>
                      <a:pt x="12" y="197"/>
                    </a:lnTo>
                    <a:lnTo>
                      <a:pt x="9" y="173"/>
                    </a:lnTo>
                    <a:lnTo>
                      <a:pt x="8" y="152"/>
                    </a:lnTo>
                    <a:lnTo>
                      <a:pt x="9" y="130"/>
                    </a:lnTo>
                    <a:lnTo>
                      <a:pt x="9" y="116"/>
                    </a:lnTo>
                    <a:lnTo>
                      <a:pt x="8" y="97"/>
                    </a:lnTo>
                    <a:lnTo>
                      <a:pt x="7" y="83"/>
                    </a:lnTo>
                    <a:lnTo>
                      <a:pt x="10" y="53"/>
                    </a:lnTo>
                    <a:lnTo>
                      <a:pt x="10" y="38"/>
                    </a:lnTo>
                    <a:lnTo>
                      <a:pt x="12" y="25"/>
                    </a:lnTo>
                    <a:lnTo>
                      <a:pt x="17" y="8"/>
                    </a:lnTo>
                    <a:lnTo>
                      <a:pt x="19" y="21"/>
                    </a:lnTo>
                    <a:lnTo>
                      <a:pt x="28" y="42"/>
                    </a:lnTo>
                    <a:lnTo>
                      <a:pt x="27" y="3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grpSp>
            <p:nvGrpSpPr>
              <p:cNvPr id="57" name="群組 33"/>
              <p:cNvGrpSpPr>
                <a:grpSpLocks/>
              </p:cNvGrpSpPr>
              <p:nvPr/>
            </p:nvGrpSpPr>
            <p:grpSpPr bwMode="auto">
              <a:xfrm>
                <a:off x="454" y="3586"/>
                <a:ext cx="255" cy="498"/>
                <a:chOff x="454" y="3586"/>
                <a:chExt cx="255" cy="498"/>
              </a:xfrm>
            </p:grpSpPr>
            <p:sp>
              <p:nvSpPr>
                <p:cNvPr id="92" name="手繪多邊形 30"/>
                <p:cNvSpPr>
                  <a:spLocks/>
                </p:cNvSpPr>
                <p:nvPr/>
              </p:nvSpPr>
              <p:spPr bwMode="ltGray">
                <a:xfrm>
                  <a:off x="633" y="3878"/>
                  <a:ext cx="38" cy="206"/>
                </a:xfrm>
                <a:custGeom>
                  <a:avLst/>
                  <a:gdLst>
                    <a:gd name="T0" fmla="*/ 7 w 38"/>
                    <a:gd name="T1" fmla="*/ 0 h 206"/>
                    <a:gd name="T2" fmla="*/ 14 w 38"/>
                    <a:gd name="T3" fmla="*/ 15 h 206"/>
                    <a:gd name="T4" fmla="*/ 22 w 38"/>
                    <a:gd name="T5" fmla="*/ 40 h 206"/>
                    <a:gd name="T6" fmla="*/ 29 w 38"/>
                    <a:gd name="T7" fmla="*/ 74 h 206"/>
                    <a:gd name="T8" fmla="*/ 37 w 38"/>
                    <a:gd name="T9" fmla="*/ 118 h 206"/>
                    <a:gd name="T10" fmla="*/ 37 w 38"/>
                    <a:gd name="T11" fmla="*/ 164 h 206"/>
                    <a:gd name="T12" fmla="*/ 33 w 38"/>
                    <a:gd name="T13" fmla="*/ 205 h 206"/>
                    <a:gd name="T14" fmla="*/ 29 w 38"/>
                    <a:gd name="T15" fmla="*/ 205 h 206"/>
                    <a:gd name="T16" fmla="*/ 33 w 38"/>
                    <a:gd name="T17" fmla="*/ 164 h 206"/>
                    <a:gd name="T18" fmla="*/ 33 w 38"/>
                    <a:gd name="T19" fmla="*/ 130 h 206"/>
                    <a:gd name="T20" fmla="*/ 26 w 38"/>
                    <a:gd name="T21" fmla="*/ 93 h 206"/>
                    <a:gd name="T22" fmla="*/ 14 w 38"/>
                    <a:gd name="T23" fmla="*/ 56 h 206"/>
                    <a:gd name="T24" fmla="*/ 0 w 38"/>
                    <a:gd name="T25" fmla="*/ 9 h 206"/>
                    <a:gd name="T26" fmla="*/ 7 w 38"/>
                    <a:gd name="T27" fmla="*/ 0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206">
                      <a:moveTo>
                        <a:pt x="7" y="0"/>
                      </a:moveTo>
                      <a:lnTo>
                        <a:pt x="14" y="15"/>
                      </a:lnTo>
                      <a:lnTo>
                        <a:pt x="22" y="40"/>
                      </a:lnTo>
                      <a:lnTo>
                        <a:pt x="29" y="74"/>
                      </a:lnTo>
                      <a:lnTo>
                        <a:pt x="37" y="118"/>
                      </a:lnTo>
                      <a:lnTo>
                        <a:pt x="37" y="164"/>
                      </a:lnTo>
                      <a:lnTo>
                        <a:pt x="33" y="205"/>
                      </a:lnTo>
                      <a:lnTo>
                        <a:pt x="29" y="205"/>
                      </a:lnTo>
                      <a:lnTo>
                        <a:pt x="33" y="164"/>
                      </a:lnTo>
                      <a:lnTo>
                        <a:pt x="33" y="130"/>
                      </a:lnTo>
                      <a:lnTo>
                        <a:pt x="26" y="93"/>
                      </a:lnTo>
                      <a:lnTo>
                        <a:pt x="14" y="56"/>
                      </a:lnTo>
                      <a:lnTo>
                        <a:pt x="0" y="9"/>
                      </a:lnTo>
                      <a:lnTo>
                        <a:pt x="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93" name="手繪多邊形 31"/>
                <p:cNvSpPr>
                  <a:spLocks/>
                </p:cNvSpPr>
                <p:nvPr/>
              </p:nvSpPr>
              <p:spPr bwMode="ltGray">
                <a:xfrm>
                  <a:off x="454" y="3767"/>
                  <a:ext cx="61" cy="205"/>
                </a:xfrm>
                <a:custGeom>
                  <a:avLst/>
                  <a:gdLst>
                    <a:gd name="T0" fmla="*/ 58 w 61"/>
                    <a:gd name="T1" fmla="*/ 32 h 205"/>
                    <a:gd name="T2" fmla="*/ 46 w 61"/>
                    <a:gd name="T3" fmla="*/ 0 h 205"/>
                    <a:gd name="T4" fmla="*/ 37 w 61"/>
                    <a:gd name="T5" fmla="*/ 0 h 205"/>
                    <a:gd name="T6" fmla="*/ 31 w 61"/>
                    <a:gd name="T7" fmla="*/ 2 h 205"/>
                    <a:gd name="T8" fmla="*/ 26 w 61"/>
                    <a:gd name="T9" fmla="*/ 10 h 205"/>
                    <a:gd name="T10" fmla="*/ 12 w 61"/>
                    <a:gd name="T11" fmla="*/ 37 h 205"/>
                    <a:gd name="T12" fmla="*/ 7 w 61"/>
                    <a:gd name="T13" fmla="*/ 48 h 205"/>
                    <a:gd name="T14" fmla="*/ 4 w 61"/>
                    <a:gd name="T15" fmla="*/ 60 h 205"/>
                    <a:gd name="T16" fmla="*/ 0 w 61"/>
                    <a:gd name="T17" fmla="*/ 95 h 205"/>
                    <a:gd name="T18" fmla="*/ 0 w 61"/>
                    <a:gd name="T19" fmla="*/ 106 h 205"/>
                    <a:gd name="T20" fmla="*/ 0 w 61"/>
                    <a:gd name="T21" fmla="*/ 119 h 205"/>
                    <a:gd name="T22" fmla="*/ 2 w 61"/>
                    <a:gd name="T23" fmla="*/ 133 h 205"/>
                    <a:gd name="T24" fmla="*/ 8 w 61"/>
                    <a:gd name="T25" fmla="*/ 155 h 205"/>
                    <a:gd name="T26" fmla="*/ 13 w 61"/>
                    <a:gd name="T27" fmla="*/ 169 h 205"/>
                    <a:gd name="T28" fmla="*/ 20 w 61"/>
                    <a:gd name="T29" fmla="*/ 184 h 205"/>
                    <a:gd name="T30" fmla="*/ 33 w 61"/>
                    <a:gd name="T31" fmla="*/ 204 h 205"/>
                    <a:gd name="T32" fmla="*/ 26 w 61"/>
                    <a:gd name="T33" fmla="*/ 180 h 205"/>
                    <a:gd name="T34" fmla="*/ 20 w 61"/>
                    <a:gd name="T35" fmla="*/ 158 h 205"/>
                    <a:gd name="T36" fmla="*/ 18 w 61"/>
                    <a:gd name="T37" fmla="*/ 138 h 205"/>
                    <a:gd name="T38" fmla="*/ 18 w 61"/>
                    <a:gd name="T39" fmla="*/ 119 h 205"/>
                    <a:gd name="T40" fmla="*/ 20 w 61"/>
                    <a:gd name="T41" fmla="*/ 106 h 205"/>
                    <a:gd name="T42" fmla="*/ 18 w 61"/>
                    <a:gd name="T43" fmla="*/ 89 h 205"/>
                    <a:gd name="T44" fmla="*/ 16 w 61"/>
                    <a:gd name="T45" fmla="*/ 76 h 205"/>
                    <a:gd name="T46" fmla="*/ 22 w 61"/>
                    <a:gd name="T47" fmla="*/ 48 h 205"/>
                    <a:gd name="T48" fmla="*/ 23 w 61"/>
                    <a:gd name="T49" fmla="*/ 35 h 205"/>
                    <a:gd name="T50" fmla="*/ 28 w 61"/>
                    <a:gd name="T51" fmla="*/ 23 h 205"/>
                    <a:gd name="T52" fmla="*/ 37 w 61"/>
                    <a:gd name="T53" fmla="*/ 8 h 205"/>
                    <a:gd name="T54" fmla="*/ 42 w 61"/>
                    <a:gd name="T55" fmla="*/ 19 h 205"/>
                    <a:gd name="T56" fmla="*/ 60 w 61"/>
                    <a:gd name="T57" fmla="*/ 38 h 205"/>
                    <a:gd name="T58" fmla="*/ 58 w 61"/>
                    <a:gd name="T59" fmla="*/ 32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1" h="205">
                      <a:moveTo>
                        <a:pt x="58" y="32"/>
                      </a:moveTo>
                      <a:lnTo>
                        <a:pt x="46" y="0"/>
                      </a:lnTo>
                      <a:lnTo>
                        <a:pt x="37" y="0"/>
                      </a:lnTo>
                      <a:lnTo>
                        <a:pt x="31" y="2"/>
                      </a:lnTo>
                      <a:lnTo>
                        <a:pt x="26" y="10"/>
                      </a:lnTo>
                      <a:lnTo>
                        <a:pt x="12" y="37"/>
                      </a:lnTo>
                      <a:lnTo>
                        <a:pt x="7" y="48"/>
                      </a:lnTo>
                      <a:lnTo>
                        <a:pt x="4" y="60"/>
                      </a:lnTo>
                      <a:lnTo>
                        <a:pt x="0" y="95"/>
                      </a:lnTo>
                      <a:lnTo>
                        <a:pt x="0" y="106"/>
                      </a:lnTo>
                      <a:lnTo>
                        <a:pt x="0" y="119"/>
                      </a:lnTo>
                      <a:lnTo>
                        <a:pt x="2" y="133"/>
                      </a:lnTo>
                      <a:lnTo>
                        <a:pt x="8" y="155"/>
                      </a:lnTo>
                      <a:lnTo>
                        <a:pt x="13" y="169"/>
                      </a:lnTo>
                      <a:lnTo>
                        <a:pt x="20" y="184"/>
                      </a:lnTo>
                      <a:lnTo>
                        <a:pt x="33" y="204"/>
                      </a:lnTo>
                      <a:lnTo>
                        <a:pt x="26" y="180"/>
                      </a:lnTo>
                      <a:lnTo>
                        <a:pt x="20" y="158"/>
                      </a:lnTo>
                      <a:lnTo>
                        <a:pt x="18" y="138"/>
                      </a:lnTo>
                      <a:lnTo>
                        <a:pt x="18" y="119"/>
                      </a:lnTo>
                      <a:lnTo>
                        <a:pt x="20" y="106"/>
                      </a:lnTo>
                      <a:lnTo>
                        <a:pt x="18" y="89"/>
                      </a:lnTo>
                      <a:lnTo>
                        <a:pt x="16" y="76"/>
                      </a:lnTo>
                      <a:lnTo>
                        <a:pt x="22" y="48"/>
                      </a:lnTo>
                      <a:lnTo>
                        <a:pt x="23" y="35"/>
                      </a:lnTo>
                      <a:lnTo>
                        <a:pt x="28" y="23"/>
                      </a:lnTo>
                      <a:lnTo>
                        <a:pt x="37" y="8"/>
                      </a:lnTo>
                      <a:lnTo>
                        <a:pt x="42" y="19"/>
                      </a:lnTo>
                      <a:lnTo>
                        <a:pt x="60" y="38"/>
                      </a:lnTo>
                      <a:lnTo>
                        <a:pt x="58" y="3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94" name="手繪多邊形​​ 32"/>
                <p:cNvSpPr>
                  <a:spLocks/>
                </p:cNvSpPr>
                <p:nvPr/>
              </p:nvSpPr>
              <p:spPr bwMode="ltGray">
                <a:xfrm>
                  <a:off x="559" y="3586"/>
                  <a:ext cx="150" cy="369"/>
                </a:xfrm>
                <a:custGeom>
                  <a:avLst/>
                  <a:gdLst>
                    <a:gd name="T0" fmla="*/ 48 w 150"/>
                    <a:gd name="T1" fmla="*/ 4 h 369"/>
                    <a:gd name="T2" fmla="*/ 52 w 150"/>
                    <a:gd name="T3" fmla="*/ 15 h 369"/>
                    <a:gd name="T4" fmla="*/ 85 w 150"/>
                    <a:gd name="T5" fmla="*/ 13 h 369"/>
                    <a:gd name="T6" fmla="*/ 72 w 150"/>
                    <a:gd name="T7" fmla="*/ 19 h 369"/>
                    <a:gd name="T8" fmla="*/ 58 w 150"/>
                    <a:gd name="T9" fmla="*/ 24 h 369"/>
                    <a:gd name="T10" fmla="*/ 89 w 150"/>
                    <a:gd name="T11" fmla="*/ 34 h 369"/>
                    <a:gd name="T12" fmla="*/ 65 w 150"/>
                    <a:gd name="T13" fmla="*/ 38 h 369"/>
                    <a:gd name="T14" fmla="*/ 63 w 150"/>
                    <a:gd name="T15" fmla="*/ 48 h 369"/>
                    <a:gd name="T16" fmla="*/ 133 w 150"/>
                    <a:gd name="T17" fmla="*/ 100 h 369"/>
                    <a:gd name="T18" fmla="*/ 68 w 150"/>
                    <a:gd name="T19" fmla="*/ 62 h 369"/>
                    <a:gd name="T20" fmla="*/ 82 w 150"/>
                    <a:gd name="T21" fmla="*/ 84 h 369"/>
                    <a:gd name="T22" fmla="*/ 73 w 150"/>
                    <a:gd name="T23" fmla="*/ 85 h 369"/>
                    <a:gd name="T24" fmla="*/ 85 w 150"/>
                    <a:gd name="T25" fmla="*/ 115 h 369"/>
                    <a:gd name="T26" fmla="*/ 112 w 150"/>
                    <a:gd name="T27" fmla="*/ 146 h 369"/>
                    <a:gd name="T28" fmla="*/ 82 w 150"/>
                    <a:gd name="T29" fmla="*/ 123 h 369"/>
                    <a:gd name="T30" fmla="*/ 107 w 150"/>
                    <a:gd name="T31" fmla="*/ 170 h 369"/>
                    <a:gd name="T32" fmla="*/ 85 w 150"/>
                    <a:gd name="T33" fmla="*/ 139 h 369"/>
                    <a:gd name="T34" fmla="*/ 79 w 150"/>
                    <a:gd name="T35" fmla="*/ 139 h 369"/>
                    <a:gd name="T36" fmla="*/ 87 w 150"/>
                    <a:gd name="T37" fmla="*/ 166 h 369"/>
                    <a:gd name="T38" fmla="*/ 81 w 150"/>
                    <a:gd name="T39" fmla="*/ 166 h 369"/>
                    <a:gd name="T40" fmla="*/ 94 w 150"/>
                    <a:gd name="T41" fmla="*/ 198 h 369"/>
                    <a:gd name="T42" fmla="*/ 86 w 150"/>
                    <a:gd name="T43" fmla="*/ 190 h 369"/>
                    <a:gd name="T44" fmla="*/ 93 w 150"/>
                    <a:gd name="T45" fmla="*/ 220 h 369"/>
                    <a:gd name="T46" fmla="*/ 87 w 150"/>
                    <a:gd name="T47" fmla="*/ 210 h 369"/>
                    <a:gd name="T48" fmla="*/ 81 w 150"/>
                    <a:gd name="T49" fmla="*/ 207 h 369"/>
                    <a:gd name="T50" fmla="*/ 85 w 150"/>
                    <a:gd name="T51" fmla="*/ 229 h 369"/>
                    <a:gd name="T52" fmla="*/ 99 w 150"/>
                    <a:gd name="T53" fmla="*/ 269 h 369"/>
                    <a:gd name="T54" fmla="*/ 81 w 150"/>
                    <a:gd name="T55" fmla="*/ 238 h 369"/>
                    <a:gd name="T56" fmla="*/ 77 w 150"/>
                    <a:gd name="T57" fmla="*/ 233 h 369"/>
                    <a:gd name="T58" fmla="*/ 78 w 150"/>
                    <a:gd name="T59" fmla="*/ 267 h 369"/>
                    <a:gd name="T60" fmla="*/ 72 w 150"/>
                    <a:gd name="T61" fmla="*/ 283 h 369"/>
                    <a:gd name="T62" fmla="*/ 70 w 150"/>
                    <a:gd name="T63" fmla="*/ 264 h 369"/>
                    <a:gd name="T64" fmla="*/ 17 w 150"/>
                    <a:gd name="T65" fmla="*/ 315 h 369"/>
                    <a:gd name="T66" fmla="*/ 65 w 150"/>
                    <a:gd name="T67" fmla="*/ 241 h 369"/>
                    <a:gd name="T68" fmla="*/ 55 w 150"/>
                    <a:gd name="T69" fmla="*/ 257 h 369"/>
                    <a:gd name="T70" fmla="*/ 69 w 150"/>
                    <a:gd name="T71" fmla="*/ 216 h 369"/>
                    <a:gd name="T72" fmla="*/ 10 w 150"/>
                    <a:gd name="T73" fmla="*/ 248 h 369"/>
                    <a:gd name="T74" fmla="*/ 69 w 150"/>
                    <a:gd name="T75" fmla="*/ 204 h 369"/>
                    <a:gd name="T76" fmla="*/ 61 w 150"/>
                    <a:gd name="T77" fmla="*/ 193 h 369"/>
                    <a:gd name="T78" fmla="*/ 67 w 150"/>
                    <a:gd name="T79" fmla="*/ 177 h 369"/>
                    <a:gd name="T80" fmla="*/ 58 w 150"/>
                    <a:gd name="T81" fmla="*/ 177 h 369"/>
                    <a:gd name="T82" fmla="*/ 32 w 150"/>
                    <a:gd name="T83" fmla="*/ 208 h 369"/>
                    <a:gd name="T84" fmla="*/ 57 w 150"/>
                    <a:gd name="T85" fmla="*/ 148 h 369"/>
                    <a:gd name="T86" fmla="*/ 62 w 150"/>
                    <a:gd name="T87" fmla="*/ 126 h 369"/>
                    <a:gd name="T88" fmla="*/ 55 w 150"/>
                    <a:gd name="T89" fmla="*/ 122 h 369"/>
                    <a:gd name="T90" fmla="*/ 57 w 150"/>
                    <a:gd name="T91" fmla="*/ 101 h 369"/>
                    <a:gd name="T92" fmla="*/ 53 w 150"/>
                    <a:gd name="T93" fmla="*/ 99 h 369"/>
                    <a:gd name="T94" fmla="*/ 35 w 150"/>
                    <a:gd name="T95" fmla="*/ 117 h 369"/>
                    <a:gd name="T96" fmla="*/ 49 w 150"/>
                    <a:gd name="T97" fmla="*/ 87 h 369"/>
                    <a:gd name="T98" fmla="*/ 48 w 150"/>
                    <a:gd name="T99" fmla="*/ 62 h 369"/>
                    <a:gd name="T100" fmla="*/ 49 w 150"/>
                    <a:gd name="T101" fmla="*/ 46 h 369"/>
                    <a:gd name="T102" fmla="*/ 34 w 150"/>
                    <a:gd name="T103" fmla="*/ 46 h 369"/>
                    <a:gd name="T104" fmla="*/ 38 w 150"/>
                    <a:gd name="T105" fmla="*/ 24 h 369"/>
                    <a:gd name="T106" fmla="*/ 31 w 150"/>
                    <a:gd name="T107" fmla="*/ 19 h 369"/>
                    <a:gd name="T108" fmla="*/ 33 w 150"/>
                    <a:gd name="T109" fmla="*/ 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0" h="369">
                      <a:moveTo>
                        <a:pt x="33" y="0"/>
                      </a:moveTo>
                      <a:lnTo>
                        <a:pt x="39" y="1"/>
                      </a:lnTo>
                      <a:lnTo>
                        <a:pt x="48" y="4"/>
                      </a:lnTo>
                      <a:lnTo>
                        <a:pt x="42" y="5"/>
                      </a:lnTo>
                      <a:lnTo>
                        <a:pt x="47" y="10"/>
                      </a:lnTo>
                      <a:lnTo>
                        <a:pt x="52" y="15"/>
                      </a:lnTo>
                      <a:lnTo>
                        <a:pt x="60" y="17"/>
                      </a:lnTo>
                      <a:lnTo>
                        <a:pt x="72" y="16"/>
                      </a:lnTo>
                      <a:lnTo>
                        <a:pt x="85" y="13"/>
                      </a:lnTo>
                      <a:lnTo>
                        <a:pt x="119" y="16"/>
                      </a:lnTo>
                      <a:lnTo>
                        <a:pt x="86" y="14"/>
                      </a:lnTo>
                      <a:lnTo>
                        <a:pt x="72" y="19"/>
                      </a:lnTo>
                      <a:lnTo>
                        <a:pt x="60" y="17"/>
                      </a:lnTo>
                      <a:lnTo>
                        <a:pt x="52" y="21"/>
                      </a:lnTo>
                      <a:lnTo>
                        <a:pt x="58" y="24"/>
                      </a:lnTo>
                      <a:lnTo>
                        <a:pt x="54" y="27"/>
                      </a:lnTo>
                      <a:lnTo>
                        <a:pt x="65" y="35"/>
                      </a:lnTo>
                      <a:lnTo>
                        <a:pt x="89" y="34"/>
                      </a:lnTo>
                      <a:lnTo>
                        <a:pt x="121" y="63"/>
                      </a:lnTo>
                      <a:lnTo>
                        <a:pt x="89" y="35"/>
                      </a:lnTo>
                      <a:lnTo>
                        <a:pt x="65" y="38"/>
                      </a:lnTo>
                      <a:lnTo>
                        <a:pt x="58" y="38"/>
                      </a:lnTo>
                      <a:lnTo>
                        <a:pt x="71" y="48"/>
                      </a:lnTo>
                      <a:lnTo>
                        <a:pt x="63" y="48"/>
                      </a:lnTo>
                      <a:lnTo>
                        <a:pt x="77" y="59"/>
                      </a:lnTo>
                      <a:lnTo>
                        <a:pt x="103" y="74"/>
                      </a:lnTo>
                      <a:lnTo>
                        <a:pt x="133" y="100"/>
                      </a:lnTo>
                      <a:lnTo>
                        <a:pt x="103" y="76"/>
                      </a:lnTo>
                      <a:lnTo>
                        <a:pt x="76" y="62"/>
                      </a:lnTo>
                      <a:lnTo>
                        <a:pt x="68" y="62"/>
                      </a:lnTo>
                      <a:lnTo>
                        <a:pt x="81" y="70"/>
                      </a:lnTo>
                      <a:lnTo>
                        <a:pt x="72" y="73"/>
                      </a:lnTo>
                      <a:lnTo>
                        <a:pt x="82" y="84"/>
                      </a:lnTo>
                      <a:lnTo>
                        <a:pt x="146" y="172"/>
                      </a:lnTo>
                      <a:lnTo>
                        <a:pt x="82" y="85"/>
                      </a:lnTo>
                      <a:lnTo>
                        <a:pt x="73" y="85"/>
                      </a:lnTo>
                      <a:lnTo>
                        <a:pt x="83" y="99"/>
                      </a:lnTo>
                      <a:lnTo>
                        <a:pt x="76" y="98"/>
                      </a:lnTo>
                      <a:lnTo>
                        <a:pt x="85" y="115"/>
                      </a:lnTo>
                      <a:lnTo>
                        <a:pt x="112" y="145"/>
                      </a:lnTo>
                      <a:lnTo>
                        <a:pt x="138" y="189"/>
                      </a:lnTo>
                      <a:lnTo>
                        <a:pt x="112" y="146"/>
                      </a:lnTo>
                      <a:lnTo>
                        <a:pt x="85" y="116"/>
                      </a:lnTo>
                      <a:lnTo>
                        <a:pt x="76" y="112"/>
                      </a:lnTo>
                      <a:lnTo>
                        <a:pt x="82" y="123"/>
                      </a:lnTo>
                      <a:lnTo>
                        <a:pt x="77" y="121"/>
                      </a:lnTo>
                      <a:lnTo>
                        <a:pt x="85" y="138"/>
                      </a:lnTo>
                      <a:lnTo>
                        <a:pt x="107" y="170"/>
                      </a:lnTo>
                      <a:lnTo>
                        <a:pt x="149" y="211"/>
                      </a:lnTo>
                      <a:lnTo>
                        <a:pt x="107" y="170"/>
                      </a:lnTo>
                      <a:lnTo>
                        <a:pt x="85" y="139"/>
                      </a:lnTo>
                      <a:lnTo>
                        <a:pt x="81" y="139"/>
                      </a:lnTo>
                      <a:lnTo>
                        <a:pt x="120" y="233"/>
                      </a:lnTo>
                      <a:lnTo>
                        <a:pt x="79" y="139"/>
                      </a:lnTo>
                      <a:lnTo>
                        <a:pt x="85" y="152"/>
                      </a:lnTo>
                      <a:lnTo>
                        <a:pt x="79" y="147"/>
                      </a:lnTo>
                      <a:lnTo>
                        <a:pt x="87" y="166"/>
                      </a:lnTo>
                      <a:lnTo>
                        <a:pt x="115" y="210"/>
                      </a:lnTo>
                      <a:lnTo>
                        <a:pt x="87" y="170"/>
                      </a:lnTo>
                      <a:lnTo>
                        <a:pt x="81" y="166"/>
                      </a:lnTo>
                      <a:lnTo>
                        <a:pt x="87" y="179"/>
                      </a:lnTo>
                      <a:lnTo>
                        <a:pt x="120" y="264"/>
                      </a:lnTo>
                      <a:lnTo>
                        <a:pt x="94" y="198"/>
                      </a:lnTo>
                      <a:lnTo>
                        <a:pt x="85" y="179"/>
                      </a:lnTo>
                      <a:lnTo>
                        <a:pt x="81" y="177"/>
                      </a:lnTo>
                      <a:lnTo>
                        <a:pt x="86" y="190"/>
                      </a:lnTo>
                      <a:lnTo>
                        <a:pt x="81" y="188"/>
                      </a:lnTo>
                      <a:lnTo>
                        <a:pt x="89" y="205"/>
                      </a:lnTo>
                      <a:lnTo>
                        <a:pt x="93" y="220"/>
                      </a:lnTo>
                      <a:lnTo>
                        <a:pt x="135" y="269"/>
                      </a:lnTo>
                      <a:lnTo>
                        <a:pt x="92" y="220"/>
                      </a:lnTo>
                      <a:lnTo>
                        <a:pt x="87" y="210"/>
                      </a:lnTo>
                      <a:lnTo>
                        <a:pt x="82" y="207"/>
                      </a:lnTo>
                      <a:lnTo>
                        <a:pt x="92" y="235"/>
                      </a:lnTo>
                      <a:lnTo>
                        <a:pt x="81" y="207"/>
                      </a:lnTo>
                      <a:lnTo>
                        <a:pt x="87" y="220"/>
                      </a:lnTo>
                      <a:lnTo>
                        <a:pt x="81" y="218"/>
                      </a:lnTo>
                      <a:lnTo>
                        <a:pt x="85" y="229"/>
                      </a:lnTo>
                      <a:lnTo>
                        <a:pt x="99" y="269"/>
                      </a:lnTo>
                      <a:lnTo>
                        <a:pt x="113" y="294"/>
                      </a:lnTo>
                      <a:lnTo>
                        <a:pt x="99" y="269"/>
                      </a:lnTo>
                      <a:lnTo>
                        <a:pt x="85" y="231"/>
                      </a:lnTo>
                      <a:lnTo>
                        <a:pt x="79" y="229"/>
                      </a:lnTo>
                      <a:lnTo>
                        <a:pt x="81" y="238"/>
                      </a:lnTo>
                      <a:lnTo>
                        <a:pt x="92" y="264"/>
                      </a:lnTo>
                      <a:lnTo>
                        <a:pt x="81" y="241"/>
                      </a:lnTo>
                      <a:lnTo>
                        <a:pt x="77" y="233"/>
                      </a:lnTo>
                      <a:lnTo>
                        <a:pt x="82" y="254"/>
                      </a:lnTo>
                      <a:lnTo>
                        <a:pt x="76" y="250"/>
                      </a:lnTo>
                      <a:lnTo>
                        <a:pt x="78" y="267"/>
                      </a:lnTo>
                      <a:lnTo>
                        <a:pt x="74" y="259"/>
                      </a:lnTo>
                      <a:lnTo>
                        <a:pt x="71" y="266"/>
                      </a:lnTo>
                      <a:lnTo>
                        <a:pt x="72" y="283"/>
                      </a:lnTo>
                      <a:lnTo>
                        <a:pt x="99" y="368"/>
                      </a:lnTo>
                      <a:lnTo>
                        <a:pt x="70" y="283"/>
                      </a:lnTo>
                      <a:lnTo>
                        <a:pt x="70" y="264"/>
                      </a:lnTo>
                      <a:lnTo>
                        <a:pt x="70" y="253"/>
                      </a:lnTo>
                      <a:lnTo>
                        <a:pt x="65" y="259"/>
                      </a:lnTo>
                      <a:lnTo>
                        <a:pt x="17" y="315"/>
                      </a:lnTo>
                      <a:lnTo>
                        <a:pt x="66" y="254"/>
                      </a:lnTo>
                      <a:lnTo>
                        <a:pt x="70" y="238"/>
                      </a:lnTo>
                      <a:lnTo>
                        <a:pt x="65" y="241"/>
                      </a:lnTo>
                      <a:lnTo>
                        <a:pt x="72" y="223"/>
                      </a:lnTo>
                      <a:lnTo>
                        <a:pt x="66" y="230"/>
                      </a:lnTo>
                      <a:lnTo>
                        <a:pt x="55" y="257"/>
                      </a:lnTo>
                      <a:lnTo>
                        <a:pt x="65" y="228"/>
                      </a:lnTo>
                      <a:lnTo>
                        <a:pt x="70" y="216"/>
                      </a:lnTo>
                      <a:lnTo>
                        <a:pt x="69" y="216"/>
                      </a:lnTo>
                      <a:lnTo>
                        <a:pt x="63" y="223"/>
                      </a:lnTo>
                      <a:lnTo>
                        <a:pt x="51" y="237"/>
                      </a:lnTo>
                      <a:lnTo>
                        <a:pt x="10" y="248"/>
                      </a:lnTo>
                      <a:lnTo>
                        <a:pt x="52" y="235"/>
                      </a:lnTo>
                      <a:lnTo>
                        <a:pt x="65" y="218"/>
                      </a:lnTo>
                      <a:lnTo>
                        <a:pt x="69" y="204"/>
                      </a:lnTo>
                      <a:lnTo>
                        <a:pt x="63" y="204"/>
                      </a:lnTo>
                      <a:lnTo>
                        <a:pt x="69" y="190"/>
                      </a:lnTo>
                      <a:lnTo>
                        <a:pt x="61" y="193"/>
                      </a:lnTo>
                      <a:lnTo>
                        <a:pt x="33" y="220"/>
                      </a:lnTo>
                      <a:lnTo>
                        <a:pt x="61" y="193"/>
                      </a:lnTo>
                      <a:lnTo>
                        <a:pt x="67" y="177"/>
                      </a:lnTo>
                      <a:lnTo>
                        <a:pt x="60" y="181"/>
                      </a:lnTo>
                      <a:lnTo>
                        <a:pt x="65" y="168"/>
                      </a:lnTo>
                      <a:lnTo>
                        <a:pt x="58" y="177"/>
                      </a:lnTo>
                      <a:lnTo>
                        <a:pt x="63" y="158"/>
                      </a:lnTo>
                      <a:lnTo>
                        <a:pt x="57" y="167"/>
                      </a:lnTo>
                      <a:lnTo>
                        <a:pt x="32" y="208"/>
                      </a:lnTo>
                      <a:lnTo>
                        <a:pt x="58" y="167"/>
                      </a:lnTo>
                      <a:lnTo>
                        <a:pt x="65" y="143"/>
                      </a:lnTo>
                      <a:lnTo>
                        <a:pt x="57" y="148"/>
                      </a:lnTo>
                      <a:lnTo>
                        <a:pt x="15" y="171"/>
                      </a:lnTo>
                      <a:lnTo>
                        <a:pt x="57" y="147"/>
                      </a:lnTo>
                      <a:lnTo>
                        <a:pt x="62" y="126"/>
                      </a:lnTo>
                      <a:lnTo>
                        <a:pt x="57" y="130"/>
                      </a:lnTo>
                      <a:lnTo>
                        <a:pt x="61" y="117"/>
                      </a:lnTo>
                      <a:lnTo>
                        <a:pt x="55" y="122"/>
                      </a:lnTo>
                      <a:lnTo>
                        <a:pt x="36" y="179"/>
                      </a:lnTo>
                      <a:lnTo>
                        <a:pt x="57" y="117"/>
                      </a:lnTo>
                      <a:lnTo>
                        <a:pt x="57" y="101"/>
                      </a:lnTo>
                      <a:lnTo>
                        <a:pt x="50" y="109"/>
                      </a:lnTo>
                      <a:lnTo>
                        <a:pt x="38" y="141"/>
                      </a:lnTo>
                      <a:lnTo>
                        <a:pt x="53" y="99"/>
                      </a:lnTo>
                      <a:lnTo>
                        <a:pt x="55" y="85"/>
                      </a:lnTo>
                      <a:lnTo>
                        <a:pt x="50" y="92"/>
                      </a:lnTo>
                      <a:lnTo>
                        <a:pt x="35" y="117"/>
                      </a:lnTo>
                      <a:lnTo>
                        <a:pt x="0" y="133"/>
                      </a:lnTo>
                      <a:lnTo>
                        <a:pt x="36" y="116"/>
                      </a:lnTo>
                      <a:lnTo>
                        <a:pt x="49" y="87"/>
                      </a:lnTo>
                      <a:lnTo>
                        <a:pt x="51" y="70"/>
                      </a:lnTo>
                      <a:lnTo>
                        <a:pt x="45" y="79"/>
                      </a:lnTo>
                      <a:lnTo>
                        <a:pt x="48" y="62"/>
                      </a:lnTo>
                      <a:lnTo>
                        <a:pt x="25" y="106"/>
                      </a:lnTo>
                      <a:lnTo>
                        <a:pt x="47" y="59"/>
                      </a:lnTo>
                      <a:lnTo>
                        <a:pt x="49" y="46"/>
                      </a:lnTo>
                      <a:lnTo>
                        <a:pt x="42" y="57"/>
                      </a:lnTo>
                      <a:lnTo>
                        <a:pt x="43" y="36"/>
                      </a:lnTo>
                      <a:lnTo>
                        <a:pt x="34" y="46"/>
                      </a:lnTo>
                      <a:lnTo>
                        <a:pt x="2" y="81"/>
                      </a:lnTo>
                      <a:lnTo>
                        <a:pt x="34" y="44"/>
                      </a:lnTo>
                      <a:lnTo>
                        <a:pt x="38" y="24"/>
                      </a:lnTo>
                      <a:lnTo>
                        <a:pt x="33" y="30"/>
                      </a:lnTo>
                      <a:lnTo>
                        <a:pt x="36" y="15"/>
                      </a:lnTo>
                      <a:lnTo>
                        <a:pt x="31" y="19"/>
                      </a:lnTo>
                      <a:lnTo>
                        <a:pt x="30" y="8"/>
                      </a:lnTo>
                      <a:lnTo>
                        <a:pt x="31" y="3"/>
                      </a:lnTo>
                      <a:lnTo>
                        <a:pt x="33"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grpSp>
          <p:sp>
            <p:nvSpPr>
              <p:cNvPr id="58" name="手繪多邊形 34"/>
              <p:cNvSpPr>
                <a:spLocks/>
              </p:cNvSpPr>
              <p:nvPr/>
            </p:nvSpPr>
            <p:spPr bwMode="ltGray">
              <a:xfrm>
                <a:off x="407" y="3928"/>
                <a:ext cx="17" cy="225"/>
              </a:xfrm>
              <a:custGeom>
                <a:avLst/>
                <a:gdLst>
                  <a:gd name="T0" fmla="*/ 2 w 17"/>
                  <a:gd name="T1" fmla="*/ 0 h 225"/>
                  <a:gd name="T2" fmla="*/ 6 w 17"/>
                  <a:gd name="T3" fmla="*/ 16 h 225"/>
                  <a:gd name="T4" fmla="*/ 9 w 17"/>
                  <a:gd name="T5" fmla="*/ 43 h 225"/>
                  <a:gd name="T6" fmla="*/ 13 w 17"/>
                  <a:gd name="T7" fmla="*/ 81 h 225"/>
                  <a:gd name="T8" fmla="*/ 16 w 17"/>
                  <a:gd name="T9" fmla="*/ 128 h 225"/>
                  <a:gd name="T10" fmla="*/ 16 w 17"/>
                  <a:gd name="T11" fmla="*/ 179 h 225"/>
                  <a:gd name="T12" fmla="*/ 14 w 17"/>
                  <a:gd name="T13" fmla="*/ 224 h 225"/>
                  <a:gd name="T14" fmla="*/ 13 w 17"/>
                  <a:gd name="T15" fmla="*/ 224 h 225"/>
                  <a:gd name="T16" fmla="*/ 14 w 17"/>
                  <a:gd name="T17" fmla="*/ 179 h 225"/>
                  <a:gd name="T18" fmla="*/ 14 w 17"/>
                  <a:gd name="T19" fmla="*/ 142 h 225"/>
                  <a:gd name="T20" fmla="*/ 10 w 17"/>
                  <a:gd name="T21" fmla="*/ 101 h 225"/>
                  <a:gd name="T22" fmla="*/ 6 w 17"/>
                  <a:gd name="T23" fmla="*/ 61 h 225"/>
                  <a:gd name="T24" fmla="*/ 0 w 17"/>
                  <a:gd name="T25" fmla="*/ 10 h 225"/>
                  <a:gd name="T26" fmla="*/ 2 w 17"/>
                  <a:gd name="T27"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 h="225">
                    <a:moveTo>
                      <a:pt x="2" y="0"/>
                    </a:moveTo>
                    <a:lnTo>
                      <a:pt x="6" y="16"/>
                    </a:lnTo>
                    <a:lnTo>
                      <a:pt x="9" y="43"/>
                    </a:lnTo>
                    <a:lnTo>
                      <a:pt x="13" y="81"/>
                    </a:lnTo>
                    <a:lnTo>
                      <a:pt x="16" y="128"/>
                    </a:lnTo>
                    <a:lnTo>
                      <a:pt x="16" y="179"/>
                    </a:lnTo>
                    <a:lnTo>
                      <a:pt x="14" y="224"/>
                    </a:lnTo>
                    <a:lnTo>
                      <a:pt x="13" y="224"/>
                    </a:lnTo>
                    <a:lnTo>
                      <a:pt x="14" y="179"/>
                    </a:lnTo>
                    <a:lnTo>
                      <a:pt x="14" y="142"/>
                    </a:lnTo>
                    <a:lnTo>
                      <a:pt x="10" y="101"/>
                    </a:lnTo>
                    <a:lnTo>
                      <a:pt x="6" y="61"/>
                    </a:lnTo>
                    <a:lnTo>
                      <a:pt x="0" y="10"/>
                    </a:lnTo>
                    <a:lnTo>
                      <a:pt x="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59" name="手繪多邊形 35"/>
              <p:cNvSpPr>
                <a:spLocks/>
              </p:cNvSpPr>
              <p:nvPr/>
            </p:nvSpPr>
            <p:spPr bwMode="ltGray">
              <a:xfrm>
                <a:off x="372" y="3608"/>
                <a:ext cx="70" cy="404"/>
              </a:xfrm>
              <a:custGeom>
                <a:avLst/>
                <a:gdLst>
                  <a:gd name="T0" fmla="*/ 22 w 70"/>
                  <a:gd name="T1" fmla="*/ 5 h 404"/>
                  <a:gd name="T2" fmla="*/ 23 w 70"/>
                  <a:gd name="T3" fmla="*/ 16 h 404"/>
                  <a:gd name="T4" fmla="*/ 39 w 70"/>
                  <a:gd name="T5" fmla="*/ 15 h 404"/>
                  <a:gd name="T6" fmla="*/ 33 w 70"/>
                  <a:gd name="T7" fmla="*/ 20 h 404"/>
                  <a:gd name="T8" fmla="*/ 26 w 70"/>
                  <a:gd name="T9" fmla="*/ 27 h 404"/>
                  <a:gd name="T10" fmla="*/ 41 w 70"/>
                  <a:gd name="T11" fmla="*/ 37 h 404"/>
                  <a:gd name="T12" fmla="*/ 30 w 70"/>
                  <a:gd name="T13" fmla="*/ 40 h 404"/>
                  <a:gd name="T14" fmla="*/ 29 w 70"/>
                  <a:gd name="T15" fmla="*/ 52 h 404"/>
                  <a:gd name="T16" fmla="*/ 61 w 70"/>
                  <a:gd name="T17" fmla="*/ 109 h 404"/>
                  <a:gd name="T18" fmla="*/ 31 w 70"/>
                  <a:gd name="T19" fmla="*/ 68 h 404"/>
                  <a:gd name="T20" fmla="*/ 38 w 70"/>
                  <a:gd name="T21" fmla="*/ 92 h 404"/>
                  <a:gd name="T22" fmla="*/ 34 w 70"/>
                  <a:gd name="T23" fmla="*/ 94 h 404"/>
                  <a:gd name="T24" fmla="*/ 39 w 70"/>
                  <a:gd name="T25" fmla="*/ 126 h 404"/>
                  <a:gd name="T26" fmla="*/ 51 w 70"/>
                  <a:gd name="T27" fmla="*/ 160 h 404"/>
                  <a:gd name="T28" fmla="*/ 38 w 70"/>
                  <a:gd name="T29" fmla="*/ 135 h 404"/>
                  <a:gd name="T30" fmla="*/ 49 w 70"/>
                  <a:gd name="T31" fmla="*/ 186 h 404"/>
                  <a:gd name="T32" fmla="*/ 39 w 70"/>
                  <a:gd name="T33" fmla="*/ 152 h 404"/>
                  <a:gd name="T34" fmla="*/ 37 w 70"/>
                  <a:gd name="T35" fmla="*/ 152 h 404"/>
                  <a:gd name="T36" fmla="*/ 40 w 70"/>
                  <a:gd name="T37" fmla="*/ 182 h 404"/>
                  <a:gd name="T38" fmla="*/ 37 w 70"/>
                  <a:gd name="T39" fmla="*/ 182 h 404"/>
                  <a:gd name="T40" fmla="*/ 44 w 70"/>
                  <a:gd name="T41" fmla="*/ 217 h 404"/>
                  <a:gd name="T42" fmla="*/ 39 w 70"/>
                  <a:gd name="T43" fmla="*/ 208 h 404"/>
                  <a:gd name="T44" fmla="*/ 43 w 70"/>
                  <a:gd name="T45" fmla="*/ 240 h 404"/>
                  <a:gd name="T46" fmla="*/ 40 w 70"/>
                  <a:gd name="T47" fmla="*/ 230 h 404"/>
                  <a:gd name="T48" fmla="*/ 37 w 70"/>
                  <a:gd name="T49" fmla="*/ 227 h 404"/>
                  <a:gd name="T50" fmla="*/ 39 w 70"/>
                  <a:gd name="T51" fmla="*/ 251 h 404"/>
                  <a:gd name="T52" fmla="*/ 46 w 70"/>
                  <a:gd name="T53" fmla="*/ 295 h 404"/>
                  <a:gd name="T54" fmla="*/ 37 w 70"/>
                  <a:gd name="T55" fmla="*/ 261 h 404"/>
                  <a:gd name="T56" fmla="*/ 35 w 70"/>
                  <a:gd name="T57" fmla="*/ 255 h 404"/>
                  <a:gd name="T58" fmla="*/ 36 w 70"/>
                  <a:gd name="T59" fmla="*/ 292 h 404"/>
                  <a:gd name="T60" fmla="*/ 33 w 70"/>
                  <a:gd name="T61" fmla="*/ 310 h 404"/>
                  <a:gd name="T62" fmla="*/ 32 w 70"/>
                  <a:gd name="T63" fmla="*/ 290 h 404"/>
                  <a:gd name="T64" fmla="*/ 7 w 70"/>
                  <a:gd name="T65" fmla="*/ 345 h 404"/>
                  <a:gd name="T66" fmla="*/ 30 w 70"/>
                  <a:gd name="T67" fmla="*/ 264 h 404"/>
                  <a:gd name="T68" fmla="*/ 26 w 70"/>
                  <a:gd name="T69" fmla="*/ 282 h 404"/>
                  <a:gd name="T70" fmla="*/ 31 w 70"/>
                  <a:gd name="T71" fmla="*/ 236 h 404"/>
                  <a:gd name="T72" fmla="*/ 5 w 70"/>
                  <a:gd name="T73" fmla="*/ 272 h 404"/>
                  <a:gd name="T74" fmla="*/ 31 w 70"/>
                  <a:gd name="T75" fmla="*/ 223 h 404"/>
                  <a:gd name="T76" fmla="*/ 28 w 70"/>
                  <a:gd name="T77" fmla="*/ 212 h 404"/>
                  <a:gd name="T78" fmla="*/ 31 w 70"/>
                  <a:gd name="T79" fmla="*/ 193 h 404"/>
                  <a:gd name="T80" fmla="*/ 26 w 70"/>
                  <a:gd name="T81" fmla="*/ 193 h 404"/>
                  <a:gd name="T82" fmla="*/ 15 w 70"/>
                  <a:gd name="T83" fmla="*/ 228 h 404"/>
                  <a:gd name="T84" fmla="*/ 26 w 70"/>
                  <a:gd name="T85" fmla="*/ 162 h 404"/>
                  <a:gd name="T86" fmla="*/ 29 w 70"/>
                  <a:gd name="T87" fmla="*/ 138 h 404"/>
                  <a:gd name="T88" fmla="*/ 26 w 70"/>
                  <a:gd name="T89" fmla="*/ 133 h 404"/>
                  <a:gd name="T90" fmla="*/ 26 w 70"/>
                  <a:gd name="T91" fmla="*/ 111 h 404"/>
                  <a:gd name="T92" fmla="*/ 24 w 70"/>
                  <a:gd name="T93" fmla="*/ 108 h 404"/>
                  <a:gd name="T94" fmla="*/ 16 w 70"/>
                  <a:gd name="T95" fmla="*/ 129 h 404"/>
                  <a:gd name="T96" fmla="*/ 23 w 70"/>
                  <a:gd name="T97" fmla="*/ 96 h 404"/>
                  <a:gd name="T98" fmla="*/ 22 w 70"/>
                  <a:gd name="T99" fmla="*/ 68 h 404"/>
                  <a:gd name="T100" fmla="*/ 23 w 70"/>
                  <a:gd name="T101" fmla="*/ 51 h 404"/>
                  <a:gd name="T102" fmla="*/ 15 w 70"/>
                  <a:gd name="T103" fmla="*/ 50 h 404"/>
                  <a:gd name="T104" fmla="*/ 18 w 70"/>
                  <a:gd name="T105" fmla="*/ 27 h 404"/>
                  <a:gd name="T106" fmla="*/ 14 w 70"/>
                  <a:gd name="T107" fmla="*/ 21 h 404"/>
                  <a:gd name="T108" fmla="*/ 15 w 70"/>
                  <a:gd name="T109"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0" h="404">
                    <a:moveTo>
                      <a:pt x="15" y="0"/>
                    </a:moveTo>
                    <a:lnTo>
                      <a:pt x="18" y="1"/>
                    </a:lnTo>
                    <a:lnTo>
                      <a:pt x="22" y="5"/>
                    </a:lnTo>
                    <a:lnTo>
                      <a:pt x="19" y="6"/>
                    </a:lnTo>
                    <a:lnTo>
                      <a:pt x="21" y="11"/>
                    </a:lnTo>
                    <a:lnTo>
                      <a:pt x="23" y="16"/>
                    </a:lnTo>
                    <a:lnTo>
                      <a:pt x="28" y="19"/>
                    </a:lnTo>
                    <a:lnTo>
                      <a:pt x="33" y="18"/>
                    </a:lnTo>
                    <a:lnTo>
                      <a:pt x="39" y="15"/>
                    </a:lnTo>
                    <a:lnTo>
                      <a:pt x="55" y="18"/>
                    </a:lnTo>
                    <a:lnTo>
                      <a:pt x="39" y="16"/>
                    </a:lnTo>
                    <a:lnTo>
                      <a:pt x="33" y="20"/>
                    </a:lnTo>
                    <a:lnTo>
                      <a:pt x="28" y="19"/>
                    </a:lnTo>
                    <a:lnTo>
                      <a:pt x="23" y="23"/>
                    </a:lnTo>
                    <a:lnTo>
                      <a:pt x="26" y="27"/>
                    </a:lnTo>
                    <a:lnTo>
                      <a:pt x="25" y="29"/>
                    </a:lnTo>
                    <a:lnTo>
                      <a:pt x="30" y="38"/>
                    </a:lnTo>
                    <a:lnTo>
                      <a:pt x="41" y="37"/>
                    </a:lnTo>
                    <a:lnTo>
                      <a:pt x="55" y="69"/>
                    </a:lnTo>
                    <a:lnTo>
                      <a:pt x="41" y="38"/>
                    </a:lnTo>
                    <a:lnTo>
                      <a:pt x="30" y="40"/>
                    </a:lnTo>
                    <a:lnTo>
                      <a:pt x="26" y="42"/>
                    </a:lnTo>
                    <a:lnTo>
                      <a:pt x="33" y="52"/>
                    </a:lnTo>
                    <a:lnTo>
                      <a:pt x="29" y="52"/>
                    </a:lnTo>
                    <a:lnTo>
                      <a:pt x="35" y="65"/>
                    </a:lnTo>
                    <a:lnTo>
                      <a:pt x="47" y="81"/>
                    </a:lnTo>
                    <a:lnTo>
                      <a:pt x="61" y="109"/>
                    </a:lnTo>
                    <a:lnTo>
                      <a:pt x="47" y="84"/>
                    </a:lnTo>
                    <a:lnTo>
                      <a:pt x="35" y="68"/>
                    </a:lnTo>
                    <a:lnTo>
                      <a:pt x="31" y="68"/>
                    </a:lnTo>
                    <a:lnTo>
                      <a:pt x="37" y="77"/>
                    </a:lnTo>
                    <a:lnTo>
                      <a:pt x="33" y="80"/>
                    </a:lnTo>
                    <a:lnTo>
                      <a:pt x="38" y="92"/>
                    </a:lnTo>
                    <a:lnTo>
                      <a:pt x="67" y="189"/>
                    </a:lnTo>
                    <a:lnTo>
                      <a:pt x="38" y="94"/>
                    </a:lnTo>
                    <a:lnTo>
                      <a:pt x="34" y="94"/>
                    </a:lnTo>
                    <a:lnTo>
                      <a:pt x="38" y="108"/>
                    </a:lnTo>
                    <a:lnTo>
                      <a:pt x="35" y="107"/>
                    </a:lnTo>
                    <a:lnTo>
                      <a:pt x="39" y="126"/>
                    </a:lnTo>
                    <a:lnTo>
                      <a:pt x="51" y="159"/>
                    </a:lnTo>
                    <a:lnTo>
                      <a:pt x="64" y="207"/>
                    </a:lnTo>
                    <a:lnTo>
                      <a:pt x="51" y="160"/>
                    </a:lnTo>
                    <a:lnTo>
                      <a:pt x="39" y="127"/>
                    </a:lnTo>
                    <a:lnTo>
                      <a:pt x="35" y="122"/>
                    </a:lnTo>
                    <a:lnTo>
                      <a:pt x="38" y="135"/>
                    </a:lnTo>
                    <a:lnTo>
                      <a:pt x="35" y="133"/>
                    </a:lnTo>
                    <a:lnTo>
                      <a:pt x="39" y="151"/>
                    </a:lnTo>
                    <a:lnTo>
                      <a:pt x="49" y="186"/>
                    </a:lnTo>
                    <a:lnTo>
                      <a:pt x="69" y="231"/>
                    </a:lnTo>
                    <a:lnTo>
                      <a:pt x="50" y="187"/>
                    </a:lnTo>
                    <a:lnTo>
                      <a:pt x="39" y="152"/>
                    </a:lnTo>
                    <a:lnTo>
                      <a:pt x="37" y="152"/>
                    </a:lnTo>
                    <a:lnTo>
                      <a:pt x="55" y="255"/>
                    </a:lnTo>
                    <a:lnTo>
                      <a:pt x="37" y="152"/>
                    </a:lnTo>
                    <a:lnTo>
                      <a:pt x="39" y="166"/>
                    </a:lnTo>
                    <a:lnTo>
                      <a:pt x="37" y="161"/>
                    </a:lnTo>
                    <a:lnTo>
                      <a:pt x="40" y="182"/>
                    </a:lnTo>
                    <a:lnTo>
                      <a:pt x="53" y="230"/>
                    </a:lnTo>
                    <a:lnTo>
                      <a:pt x="40" y="186"/>
                    </a:lnTo>
                    <a:lnTo>
                      <a:pt x="37" y="182"/>
                    </a:lnTo>
                    <a:lnTo>
                      <a:pt x="40" y="196"/>
                    </a:lnTo>
                    <a:lnTo>
                      <a:pt x="55" y="290"/>
                    </a:lnTo>
                    <a:lnTo>
                      <a:pt x="44" y="217"/>
                    </a:lnTo>
                    <a:lnTo>
                      <a:pt x="39" y="196"/>
                    </a:lnTo>
                    <a:lnTo>
                      <a:pt x="37" y="193"/>
                    </a:lnTo>
                    <a:lnTo>
                      <a:pt x="39" y="208"/>
                    </a:lnTo>
                    <a:lnTo>
                      <a:pt x="37" y="206"/>
                    </a:lnTo>
                    <a:lnTo>
                      <a:pt x="41" y="225"/>
                    </a:lnTo>
                    <a:lnTo>
                      <a:pt x="43" y="240"/>
                    </a:lnTo>
                    <a:lnTo>
                      <a:pt x="62" y="294"/>
                    </a:lnTo>
                    <a:lnTo>
                      <a:pt x="42" y="242"/>
                    </a:lnTo>
                    <a:lnTo>
                      <a:pt x="40" y="230"/>
                    </a:lnTo>
                    <a:lnTo>
                      <a:pt x="38" y="227"/>
                    </a:lnTo>
                    <a:lnTo>
                      <a:pt x="42" y="258"/>
                    </a:lnTo>
                    <a:lnTo>
                      <a:pt x="37" y="227"/>
                    </a:lnTo>
                    <a:lnTo>
                      <a:pt x="40" y="242"/>
                    </a:lnTo>
                    <a:lnTo>
                      <a:pt x="37" y="238"/>
                    </a:lnTo>
                    <a:lnTo>
                      <a:pt x="39" y="251"/>
                    </a:lnTo>
                    <a:lnTo>
                      <a:pt x="46" y="295"/>
                    </a:lnTo>
                    <a:lnTo>
                      <a:pt x="52" y="322"/>
                    </a:lnTo>
                    <a:lnTo>
                      <a:pt x="46" y="295"/>
                    </a:lnTo>
                    <a:lnTo>
                      <a:pt x="39" y="253"/>
                    </a:lnTo>
                    <a:lnTo>
                      <a:pt x="37" y="251"/>
                    </a:lnTo>
                    <a:lnTo>
                      <a:pt x="37" y="261"/>
                    </a:lnTo>
                    <a:lnTo>
                      <a:pt x="42" y="290"/>
                    </a:lnTo>
                    <a:lnTo>
                      <a:pt x="37" y="264"/>
                    </a:lnTo>
                    <a:lnTo>
                      <a:pt x="35" y="255"/>
                    </a:lnTo>
                    <a:lnTo>
                      <a:pt x="38" y="278"/>
                    </a:lnTo>
                    <a:lnTo>
                      <a:pt x="35" y="274"/>
                    </a:lnTo>
                    <a:lnTo>
                      <a:pt x="36" y="292"/>
                    </a:lnTo>
                    <a:lnTo>
                      <a:pt x="34" y="284"/>
                    </a:lnTo>
                    <a:lnTo>
                      <a:pt x="33" y="291"/>
                    </a:lnTo>
                    <a:lnTo>
                      <a:pt x="33" y="310"/>
                    </a:lnTo>
                    <a:lnTo>
                      <a:pt x="45" y="403"/>
                    </a:lnTo>
                    <a:lnTo>
                      <a:pt x="32" y="310"/>
                    </a:lnTo>
                    <a:lnTo>
                      <a:pt x="32" y="290"/>
                    </a:lnTo>
                    <a:lnTo>
                      <a:pt x="32" y="277"/>
                    </a:lnTo>
                    <a:lnTo>
                      <a:pt x="29" y="284"/>
                    </a:lnTo>
                    <a:lnTo>
                      <a:pt x="7" y="345"/>
                    </a:lnTo>
                    <a:lnTo>
                      <a:pt x="30" y="278"/>
                    </a:lnTo>
                    <a:lnTo>
                      <a:pt x="32" y="261"/>
                    </a:lnTo>
                    <a:lnTo>
                      <a:pt x="30" y="264"/>
                    </a:lnTo>
                    <a:lnTo>
                      <a:pt x="33" y="244"/>
                    </a:lnTo>
                    <a:lnTo>
                      <a:pt x="30" y="252"/>
                    </a:lnTo>
                    <a:lnTo>
                      <a:pt x="26" y="282"/>
                    </a:lnTo>
                    <a:lnTo>
                      <a:pt x="30" y="250"/>
                    </a:lnTo>
                    <a:lnTo>
                      <a:pt x="32" y="236"/>
                    </a:lnTo>
                    <a:lnTo>
                      <a:pt x="31" y="236"/>
                    </a:lnTo>
                    <a:lnTo>
                      <a:pt x="29" y="244"/>
                    </a:lnTo>
                    <a:lnTo>
                      <a:pt x="23" y="260"/>
                    </a:lnTo>
                    <a:lnTo>
                      <a:pt x="5" y="272"/>
                    </a:lnTo>
                    <a:lnTo>
                      <a:pt x="23" y="258"/>
                    </a:lnTo>
                    <a:lnTo>
                      <a:pt x="30" y="238"/>
                    </a:lnTo>
                    <a:lnTo>
                      <a:pt x="31" y="223"/>
                    </a:lnTo>
                    <a:lnTo>
                      <a:pt x="29" y="223"/>
                    </a:lnTo>
                    <a:lnTo>
                      <a:pt x="31" y="208"/>
                    </a:lnTo>
                    <a:lnTo>
                      <a:pt x="28" y="212"/>
                    </a:lnTo>
                    <a:lnTo>
                      <a:pt x="15" y="240"/>
                    </a:lnTo>
                    <a:lnTo>
                      <a:pt x="28" y="211"/>
                    </a:lnTo>
                    <a:lnTo>
                      <a:pt x="31" y="193"/>
                    </a:lnTo>
                    <a:lnTo>
                      <a:pt x="28" y="198"/>
                    </a:lnTo>
                    <a:lnTo>
                      <a:pt x="30" y="184"/>
                    </a:lnTo>
                    <a:lnTo>
                      <a:pt x="26" y="193"/>
                    </a:lnTo>
                    <a:lnTo>
                      <a:pt x="29" y="172"/>
                    </a:lnTo>
                    <a:lnTo>
                      <a:pt x="26" y="183"/>
                    </a:lnTo>
                    <a:lnTo>
                      <a:pt x="15" y="228"/>
                    </a:lnTo>
                    <a:lnTo>
                      <a:pt x="26" y="183"/>
                    </a:lnTo>
                    <a:lnTo>
                      <a:pt x="29" y="157"/>
                    </a:lnTo>
                    <a:lnTo>
                      <a:pt x="26" y="162"/>
                    </a:lnTo>
                    <a:lnTo>
                      <a:pt x="7" y="187"/>
                    </a:lnTo>
                    <a:lnTo>
                      <a:pt x="26" y="161"/>
                    </a:lnTo>
                    <a:lnTo>
                      <a:pt x="29" y="138"/>
                    </a:lnTo>
                    <a:lnTo>
                      <a:pt x="26" y="142"/>
                    </a:lnTo>
                    <a:lnTo>
                      <a:pt x="28" y="129"/>
                    </a:lnTo>
                    <a:lnTo>
                      <a:pt x="26" y="133"/>
                    </a:lnTo>
                    <a:lnTo>
                      <a:pt x="16" y="197"/>
                    </a:lnTo>
                    <a:lnTo>
                      <a:pt x="26" y="128"/>
                    </a:lnTo>
                    <a:lnTo>
                      <a:pt x="26" y="111"/>
                    </a:lnTo>
                    <a:lnTo>
                      <a:pt x="23" y="119"/>
                    </a:lnTo>
                    <a:lnTo>
                      <a:pt x="18" y="155"/>
                    </a:lnTo>
                    <a:lnTo>
                      <a:pt x="24" y="108"/>
                    </a:lnTo>
                    <a:lnTo>
                      <a:pt x="26" y="94"/>
                    </a:lnTo>
                    <a:lnTo>
                      <a:pt x="23" y="100"/>
                    </a:lnTo>
                    <a:lnTo>
                      <a:pt x="16" y="129"/>
                    </a:lnTo>
                    <a:lnTo>
                      <a:pt x="0" y="145"/>
                    </a:lnTo>
                    <a:lnTo>
                      <a:pt x="16" y="127"/>
                    </a:lnTo>
                    <a:lnTo>
                      <a:pt x="23" y="96"/>
                    </a:lnTo>
                    <a:lnTo>
                      <a:pt x="23" y="76"/>
                    </a:lnTo>
                    <a:lnTo>
                      <a:pt x="21" y="86"/>
                    </a:lnTo>
                    <a:lnTo>
                      <a:pt x="22" y="68"/>
                    </a:lnTo>
                    <a:lnTo>
                      <a:pt x="11" y="115"/>
                    </a:lnTo>
                    <a:lnTo>
                      <a:pt x="21" y="65"/>
                    </a:lnTo>
                    <a:lnTo>
                      <a:pt x="23" y="51"/>
                    </a:lnTo>
                    <a:lnTo>
                      <a:pt x="19" y="62"/>
                    </a:lnTo>
                    <a:lnTo>
                      <a:pt x="20" y="40"/>
                    </a:lnTo>
                    <a:lnTo>
                      <a:pt x="15" y="50"/>
                    </a:lnTo>
                    <a:lnTo>
                      <a:pt x="0" y="88"/>
                    </a:lnTo>
                    <a:lnTo>
                      <a:pt x="15" y="49"/>
                    </a:lnTo>
                    <a:lnTo>
                      <a:pt x="18" y="27"/>
                    </a:lnTo>
                    <a:lnTo>
                      <a:pt x="15" y="33"/>
                    </a:lnTo>
                    <a:lnTo>
                      <a:pt x="16" y="16"/>
                    </a:lnTo>
                    <a:lnTo>
                      <a:pt x="14" y="21"/>
                    </a:lnTo>
                    <a:lnTo>
                      <a:pt x="13" y="8"/>
                    </a:lnTo>
                    <a:lnTo>
                      <a:pt x="14" y="3"/>
                    </a:lnTo>
                    <a:lnTo>
                      <a:pt x="1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grpSp>
            <p:nvGrpSpPr>
              <p:cNvPr id="60" name="群組 38"/>
              <p:cNvGrpSpPr>
                <a:grpSpLocks/>
              </p:cNvGrpSpPr>
              <p:nvPr/>
            </p:nvGrpSpPr>
            <p:grpSpPr bwMode="auto">
              <a:xfrm>
                <a:off x="139" y="3607"/>
                <a:ext cx="217" cy="566"/>
                <a:chOff x="139" y="3607"/>
                <a:chExt cx="217" cy="566"/>
              </a:xfrm>
            </p:grpSpPr>
            <p:sp>
              <p:nvSpPr>
                <p:cNvPr id="90" name="手繪多邊形​​ 36"/>
                <p:cNvSpPr>
                  <a:spLocks/>
                </p:cNvSpPr>
                <p:nvPr/>
              </p:nvSpPr>
              <p:spPr bwMode="ltGray">
                <a:xfrm>
                  <a:off x="308" y="3918"/>
                  <a:ext cx="48" cy="255"/>
                </a:xfrm>
                <a:custGeom>
                  <a:avLst/>
                  <a:gdLst>
                    <a:gd name="T0" fmla="*/ 37 w 48"/>
                    <a:gd name="T1" fmla="*/ 0 h 255"/>
                    <a:gd name="T2" fmla="*/ 34 w 48"/>
                    <a:gd name="T3" fmla="*/ 5 h 255"/>
                    <a:gd name="T4" fmla="*/ 18 w 48"/>
                    <a:gd name="T5" fmla="*/ 50 h 255"/>
                    <a:gd name="T6" fmla="*/ 9 w 48"/>
                    <a:gd name="T7" fmla="*/ 92 h 255"/>
                    <a:gd name="T8" fmla="*/ 0 w 48"/>
                    <a:gd name="T9" fmla="*/ 145 h 255"/>
                    <a:gd name="T10" fmla="*/ 0 w 48"/>
                    <a:gd name="T11" fmla="*/ 203 h 255"/>
                    <a:gd name="T12" fmla="*/ 4 w 48"/>
                    <a:gd name="T13" fmla="*/ 254 h 255"/>
                    <a:gd name="T14" fmla="*/ 9 w 48"/>
                    <a:gd name="T15" fmla="*/ 254 h 255"/>
                    <a:gd name="T16" fmla="*/ 4 w 48"/>
                    <a:gd name="T17" fmla="*/ 203 h 255"/>
                    <a:gd name="T18" fmla="*/ 4 w 48"/>
                    <a:gd name="T19" fmla="*/ 161 h 255"/>
                    <a:gd name="T20" fmla="*/ 14 w 48"/>
                    <a:gd name="T21" fmla="*/ 115 h 255"/>
                    <a:gd name="T22" fmla="*/ 28 w 48"/>
                    <a:gd name="T23" fmla="*/ 69 h 255"/>
                    <a:gd name="T24" fmla="*/ 47 w 48"/>
                    <a:gd name="T25" fmla="*/ 11 h 255"/>
                    <a:gd name="T26" fmla="*/ 37 w 48"/>
                    <a:gd name="T27"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255">
                      <a:moveTo>
                        <a:pt x="37" y="0"/>
                      </a:moveTo>
                      <a:lnTo>
                        <a:pt x="34" y="5"/>
                      </a:lnTo>
                      <a:lnTo>
                        <a:pt x="18" y="50"/>
                      </a:lnTo>
                      <a:lnTo>
                        <a:pt x="9" y="92"/>
                      </a:lnTo>
                      <a:lnTo>
                        <a:pt x="0" y="145"/>
                      </a:lnTo>
                      <a:lnTo>
                        <a:pt x="0" y="203"/>
                      </a:lnTo>
                      <a:lnTo>
                        <a:pt x="4" y="254"/>
                      </a:lnTo>
                      <a:lnTo>
                        <a:pt x="9" y="254"/>
                      </a:lnTo>
                      <a:lnTo>
                        <a:pt x="4" y="203"/>
                      </a:lnTo>
                      <a:lnTo>
                        <a:pt x="4" y="161"/>
                      </a:lnTo>
                      <a:lnTo>
                        <a:pt x="14" y="115"/>
                      </a:lnTo>
                      <a:lnTo>
                        <a:pt x="28" y="69"/>
                      </a:lnTo>
                      <a:lnTo>
                        <a:pt x="47" y="11"/>
                      </a:lnTo>
                      <a:lnTo>
                        <a:pt x="3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91" name="手繪多邊形​​ 37"/>
                <p:cNvSpPr>
                  <a:spLocks/>
                </p:cNvSpPr>
                <p:nvPr/>
              </p:nvSpPr>
              <p:spPr bwMode="ltGray">
                <a:xfrm>
                  <a:off x="139" y="3607"/>
                  <a:ext cx="186" cy="326"/>
                </a:xfrm>
                <a:custGeom>
                  <a:avLst/>
                  <a:gdLst>
                    <a:gd name="T0" fmla="*/ 84 w 186"/>
                    <a:gd name="T1" fmla="*/ 8 h 326"/>
                    <a:gd name="T2" fmla="*/ 13 w 186"/>
                    <a:gd name="T3" fmla="*/ 14 h 326"/>
                    <a:gd name="T4" fmla="*/ 79 w 186"/>
                    <a:gd name="T5" fmla="*/ 14 h 326"/>
                    <a:gd name="T6" fmla="*/ 68 w 186"/>
                    <a:gd name="T7" fmla="*/ 28 h 326"/>
                    <a:gd name="T8" fmla="*/ 68 w 186"/>
                    <a:gd name="T9" fmla="*/ 34 h 326"/>
                    <a:gd name="T10" fmla="*/ 36 w 186"/>
                    <a:gd name="T11" fmla="*/ 49 h 326"/>
                    <a:gd name="T12" fmla="*/ 60 w 186"/>
                    <a:gd name="T13" fmla="*/ 43 h 326"/>
                    <a:gd name="T14" fmla="*/ 60 w 186"/>
                    <a:gd name="T15" fmla="*/ 51 h 326"/>
                    <a:gd name="T16" fmla="*/ 66 w 186"/>
                    <a:gd name="T17" fmla="*/ 54 h 326"/>
                    <a:gd name="T18" fmla="*/ 8 w 186"/>
                    <a:gd name="T19" fmla="*/ 88 h 326"/>
                    <a:gd name="T20" fmla="*/ 63 w 186"/>
                    <a:gd name="T21" fmla="*/ 71 h 326"/>
                    <a:gd name="T22" fmla="*/ 49 w 186"/>
                    <a:gd name="T23" fmla="*/ 94 h 326"/>
                    <a:gd name="T24" fmla="*/ 8 w 186"/>
                    <a:gd name="T25" fmla="*/ 109 h 326"/>
                    <a:gd name="T26" fmla="*/ 52 w 186"/>
                    <a:gd name="T27" fmla="*/ 97 h 326"/>
                    <a:gd name="T28" fmla="*/ 18 w 186"/>
                    <a:gd name="T29" fmla="*/ 122 h 326"/>
                    <a:gd name="T30" fmla="*/ 39 w 186"/>
                    <a:gd name="T31" fmla="*/ 111 h 326"/>
                    <a:gd name="T32" fmla="*/ 52 w 186"/>
                    <a:gd name="T33" fmla="*/ 109 h 326"/>
                    <a:gd name="T34" fmla="*/ 52 w 186"/>
                    <a:gd name="T35" fmla="*/ 117 h 326"/>
                    <a:gd name="T36" fmla="*/ 44 w 186"/>
                    <a:gd name="T37" fmla="*/ 133 h 326"/>
                    <a:gd name="T38" fmla="*/ 5 w 186"/>
                    <a:gd name="T39" fmla="*/ 154 h 326"/>
                    <a:gd name="T40" fmla="*/ 49 w 186"/>
                    <a:gd name="T41" fmla="*/ 136 h 326"/>
                    <a:gd name="T42" fmla="*/ 42 w 186"/>
                    <a:gd name="T43" fmla="*/ 160 h 326"/>
                    <a:gd name="T44" fmla="*/ 32 w 186"/>
                    <a:gd name="T45" fmla="*/ 174 h 326"/>
                    <a:gd name="T46" fmla="*/ 36 w 186"/>
                    <a:gd name="T47" fmla="*/ 174 h 326"/>
                    <a:gd name="T48" fmla="*/ 36 w 186"/>
                    <a:gd name="T49" fmla="*/ 182 h 326"/>
                    <a:gd name="T50" fmla="*/ 8 w 186"/>
                    <a:gd name="T51" fmla="*/ 202 h 326"/>
                    <a:gd name="T52" fmla="*/ 32 w 186"/>
                    <a:gd name="T53" fmla="*/ 199 h 326"/>
                    <a:gd name="T54" fmla="*/ 32 w 186"/>
                    <a:gd name="T55" fmla="*/ 202 h 326"/>
                    <a:gd name="T56" fmla="*/ 34 w 186"/>
                    <a:gd name="T57" fmla="*/ 211 h 326"/>
                    <a:gd name="T58" fmla="*/ 28 w 186"/>
                    <a:gd name="T59" fmla="*/ 228 h 326"/>
                    <a:gd name="T60" fmla="*/ 34 w 186"/>
                    <a:gd name="T61" fmla="*/ 237 h 326"/>
                    <a:gd name="T62" fmla="*/ 36 w 186"/>
                    <a:gd name="T63" fmla="*/ 273 h 326"/>
                    <a:gd name="T64" fmla="*/ 42 w 186"/>
                    <a:gd name="T65" fmla="*/ 228 h 326"/>
                    <a:gd name="T66" fmla="*/ 86 w 186"/>
                    <a:gd name="T67" fmla="*/ 325 h 326"/>
                    <a:gd name="T68" fmla="*/ 60 w 186"/>
                    <a:gd name="T69" fmla="*/ 211 h 326"/>
                    <a:gd name="T70" fmla="*/ 60 w 186"/>
                    <a:gd name="T71" fmla="*/ 208 h 326"/>
                    <a:gd name="T72" fmla="*/ 63 w 186"/>
                    <a:gd name="T73" fmla="*/ 199 h 326"/>
                    <a:gd name="T74" fmla="*/ 100 w 186"/>
                    <a:gd name="T75" fmla="*/ 256 h 326"/>
                    <a:gd name="T76" fmla="*/ 76 w 186"/>
                    <a:gd name="T77" fmla="*/ 225 h 326"/>
                    <a:gd name="T78" fmla="*/ 68 w 186"/>
                    <a:gd name="T79" fmla="*/ 174 h 326"/>
                    <a:gd name="T80" fmla="*/ 70 w 186"/>
                    <a:gd name="T81" fmla="*/ 160 h 326"/>
                    <a:gd name="T82" fmla="*/ 84 w 186"/>
                    <a:gd name="T83" fmla="*/ 193 h 326"/>
                    <a:gd name="T84" fmla="*/ 76 w 186"/>
                    <a:gd name="T85" fmla="*/ 142 h 326"/>
                    <a:gd name="T86" fmla="*/ 89 w 186"/>
                    <a:gd name="T87" fmla="*/ 133 h 326"/>
                    <a:gd name="T88" fmla="*/ 100 w 186"/>
                    <a:gd name="T89" fmla="*/ 168 h 326"/>
                    <a:gd name="T90" fmla="*/ 86 w 186"/>
                    <a:gd name="T91" fmla="*/ 109 h 326"/>
                    <a:gd name="T92" fmla="*/ 89 w 186"/>
                    <a:gd name="T93" fmla="*/ 102 h 326"/>
                    <a:gd name="T94" fmla="*/ 92 w 186"/>
                    <a:gd name="T95" fmla="*/ 74 h 326"/>
                    <a:gd name="T96" fmla="*/ 105 w 186"/>
                    <a:gd name="T97" fmla="*/ 76 h 326"/>
                    <a:gd name="T98" fmla="*/ 152 w 186"/>
                    <a:gd name="T99" fmla="*/ 151 h 326"/>
                    <a:gd name="T100" fmla="*/ 118 w 186"/>
                    <a:gd name="T101" fmla="*/ 109 h 326"/>
                    <a:gd name="T102" fmla="*/ 100 w 186"/>
                    <a:gd name="T103" fmla="*/ 49 h 326"/>
                    <a:gd name="T104" fmla="*/ 105 w 186"/>
                    <a:gd name="T105" fmla="*/ 38 h 326"/>
                    <a:gd name="T106" fmla="*/ 128 w 186"/>
                    <a:gd name="T107" fmla="*/ 71 h 326"/>
                    <a:gd name="T108" fmla="*/ 123 w 186"/>
                    <a:gd name="T109" fmla="*/ 68 h 326"/>
                    <a:gd name="T110" fmla="*/ 113 w 186"/>
                    <a:gd name="T111" fmla="*/ 22 h 326"/>
                    <a:gd name="T112" fmla="*/ 142 w 186"/>
                    <a:gd name="T113" fmla="*/ 68 h 326"/>
                    <a:gd name="T114" fmla="*/ 123 w 186"/>
                    <a:gd name="T115" fmla="*/ 46 h 326"/>
                    <a:gd name="T116" fmla="*/ 108 w 186"/>
                    <a:gd name="T117" fmla="*/ 2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6" h="326">
                      <a:moveTo>
                        <a:pt x="104" y="4"/>
                      </a:moveTo>
                      <a:lnTo>
                        <a:pt x="92" y="0"/>
                      </a:lnTo>
                      <a:lnTo>
                        <a:pt x="84" y="8"/>
                      </a:lnTo>
                      <a:lnTo>
                        <a:pt x="76" y="11"/>
                      </a:lnTo>
                      <a:lnTo>
                        <a:pt x="58" y="14"/>
                      </a:lnTo>
                      <a:lnTo>
                        <a:pt x="13" y="14"/>
                      </a:lnTo>
                      <a:lnTo>
                        <a:pt x="58" y="16"/>
                      </a:lnTo>
                      <a:lnTo>
                        <a:pt x="70" y="11"/>
                      </a:lnTo>
                      <a:lnTo>
                        <a:pt x="79" y="14"/>
                      </a:lnTo>
                      <a:lnTo>
                        <a:pt x="68" y="19"/>
                      </a:lnTo>
                      <a:lnTo>
                        <a:pt x="76" y="19"/>
                      </a:lnTo>
                      <a:lnTo>
                        <a:pt x="68" y="28"/>
                      </a:lnTo>
                      <a:lnTo>
                        <a:pt x="10" y="76"/>
                      </a:lnTo>
                      <a:lnTo>
                        <a:pt x="70" y="28"/>
                      </a:lnTo>
                      <a:lnTo>
                        <a:pt x="68" y="34"/>
                      </a:lnTo>
                      <a:lnTo>
                        <a:pt x="60" y="43"/>
                      </a:lnTo>
                      <a:lnTo>
                        <a:pt x="52" y="46"/>
                      </a:lnTo>
                      <a:lnTo>
                        <a:pt x="36" y="49"/>
                      </a:lnTo>
                      <a:lnTo>
                        <a:pt x="10" y="43"/>
                      </a:lnTo>
                      <a:lnTo>
                        <a:pt x="52" y="49"/>
                      </a:lnTo>
                      <a:lnTo>
                        <a:pt x="60" y="43"/>
                      </a:lnTo>
                      <a:lnTo>
                        <a:pt x="68" y="40"/>
                      </a:lnTo>
                      <a:lnTo>
                        <a:pt x="66" y="49"/>
                      </a:lnTo>
                      <a:lnTo>
                        <a:pt x="60" y="51"/>
                      </a:lnTo>
                      <a:lnTo>
                        <a:pt x="8" y="79"/>
                      </a:lnTo>
                      <a:lnTo>
                        <a:pt x="60" y="54"/>
                      </a:lnTo>
                      <a:lnTo>
                        <a:pt x="66" y="54"/>
                      </a:lnTo>
                      <a:lnTo>
                        <a:pt x="60" y="62"/>
                      </a:lnTo>
                      <a:lnTo>
                        <a:pt x="52" y="71"/>
                      </a:lnTo>
                      <a:lnTo>
                        <a:pt x="8" y="88"/>
                      </a:lnTo>
                      <a:lnTo>
                        <a:pt x="58" y="68"/>
                      </a:lnTo>
                      <a:lnTo>
                        <a:pt x="60" y="68"/>
                      </a:lnTo>
                      <a:lnTo>
                        <a:pt x="63" y="71"/>
                      </a:lnTo>
                      <a:lnTo>
                        <a:pt x="52" y="82"/>
                      </a:lnTo>
                      <a:lnTo>
                        <a:pt x="63" y="79"/>
                      </a:lnTo>
                      <a:lnTo>
                        <a:pt x="49" y="94"/>
                      </a:lnTo>
                      <a:lnTo>
                        <a:pt x="39" y="102"/>
                      </a:lnTo>
                      <a:lnTo>
                        <a:pt x="18" y="109"/>
                      </a:lnTo>
                      <a:lnTo>
                        <a:pt x="8" y="109"/>
                      </a:lnTo>
                      <a:lnTo>
                        <a:pt x="26" y="106"/>
                      </a:lnTo>
                      <a:lnTo>
                        <a:pt x="47" y="99"/>
                      </a:lnTo>
                      <a:lnTo>
                        <a:pt x="52" y="97"/>
                      </a:lnTo>
                      <a:lnTo>
                        <a:pt x="47" y="106"/>
                      </a:lnTo>
                      <a:lnTo>
                        <a:pt x="36" y="117"/>
                      </a:lnTo>
                      <a:lnTo>
                        <a:pt x="18" y="122"/>
                      </a:lnTo>
                      <a:lnTo>
                        <a:pt x="0" y="128"/>
                      </a:lnTo>
                      <a:lnTo>
                        <a:pt x="23" y="120"/>
                      </a:lnTo>
                      <a:lnTo>
                        <a:pt x="39" y="111"/>
                      </a:lnTo>
                      <a:lnTo>
                        <a:pt x="52" y="102"/>
                      </a:lnTo>
                      <a:lnTo>
                        <a:pt x="55" y="99"/>
                      </a:lnTo>
                      <a:lnTo>
                        <a:pt x="52" y="109"/>
                      </a:lnTo>
                      <a:lnTo>
                        <a:pt x="58" y="106"/>
                      </a:lnTo>
                      <a:lnTo>
                        <a:pt x="63" y="109"/>
                      </a:lnTo>
                      <a:lnTo>
                        <a:pt x="52" y="117"/>
                      </a:lnTo>
                      <a:lnTo>
                        <a:pt x="52" y="122"/>
                      </a:lnTo>
                      <a:lnTo>
                        <a:pt x="39" y="133"/>
                      </a:lnTo>
                      <a:lnTo>
                        <a:pt x="44" y="133"/>
                      </a:lnTo>
                      <a:lnTo>
                        <a:pt x="39" y="140"/>
                      </a:lnTo>
                      <a:lnTo>
                        <a:pt x="21" y="151"/>
                      </a:lnTo>
                      <a:lnTo>
                        <a:pt x="5" y="154"/>
                      </a:lnTo>
                      <a:lnTo>
                        <a:pt x="28" y="147"/>
                      </a:lnTo>
                      <a:lnTo>
                        <a:pt x="42" y="140"/>
                      </a:lnTo>
                      <a:lnTo>
                        <a:pt x="49" y="136"/>
                      </a:lnTo>
                      <a:lnTo>
                        <a:pt x="49" y="145"/>
                      </a:lnTo>
                      <a:lnTo>
                        <a:pt x="49" y="147"/>
                      </a:lnTo>
                      <a:lnTo>
                        <a:pt x="42" y="160"/>
                      </a:lnTo>
                      <a:lnTo>
                        <a:pt x="34" y="168"/>
                      </a:lnTo>
                      <a:lnTo>
                        <a:pt x="39" y="168"/>
                      </a:lnTo>
                      <a:lnTo>
                        <a:pt x="32" y="174"/>
                      </a:lnTo>
                      <a:lnTo>
                        <a:pt x="5" y="188"/>
                      </a:lnTo>
                      <a:lnTo>
                        <a:pt x="23" y="179"/>
                      </a:lnTo>
                      <a:lnTo>
                        <a:pt x="36" y="174"/>
                      </a:lnTo>
                      <a:lnTo>
                        <a:pt x="36" y="182"/>
                      </a:lnTo>
                      <a:lnTo>
                        <a:pt x="28" y="185"/>
                      </a:lnTo>
                      <a:lnTo>
                        <a:pt x="36" y="182"/>
                      </a:lnTo>
                      <a:lnTo>
                        <a:pt x="36" y="188"/>
                      </a:lnTo>
                      <a:lnTo>
                        <a:pt x="32" y="193"/>
                      </a:lnTo>
                      <a:lnTo>
                        <a:pt x="8" y="202"/>
                      </a:lnTo>
                      <a:lnTo>
                        <a:pt x="28" y="193"/>
                      </a:lnTo>
                      <a:lnTo>
                        <a:pt x="28" y="196"/>
                      </a:lnTo>
                      <a:lnTo>
                        <a:pt x="32" y="199"/>
                      </a:lnTo>
                      <a:lnTo>
                        <a:pt x="8" y="219"/>
                      </a:lnTo>
                      <a:lnTo>
                        <a:pt x="26" y="204"/>
                      </a:lnTo>
                      <a:lnTo>
                        <a:pt x="32" y="202"/>
                      </a:lnTo>
                      <a:lnTo>
                        <a:pt x="34" y="208"/>
                      </a:lnTo>
                      <a:lnTo>
                        <a:pt x="28" y="213"/>
                      </a:lnTo>
                      <a:lnTo>
                        <a:pt x="34" y="211"/>
                      </a:lnTo>
                      <a:lnTo>
                        <a:pt x="28" y="228"/>
                      </a:lnTo>
                      <a:lnTo>
                        <a:pt x="5" y="248"/>
                      </a:lnTo>
                      <a:lnTo>
                        <a:pt x="28" y="228"/>
                      </a:lnTo>
                      <a:lnTo>
                        <a:pt x="26" y="237"/>
                      </a:lnTo>
                      <a:lnTo>
                        <a:pt x="34" y="228"/>
                      </a:lnTo>
                      <a:lnTo>
                        <a:pt x="34" y="237"/>
                      </a:lnTo>
                      <a:lnTo>
                        <a:pt x="36" y="276"/>
                      </a:lnTo>
                      <a:lnTo>
                        <a:pt x="60" y="325"/>
                      </a:lnTo>
                      <a:lnTo>
                        <a:pt x="36" y="273"/>
                      </a:lnTo>
                      <a:lnTo>
                        <a:pt x="36" y="253"/>
                      </a:lnTo>
                      <a:lnTo>
                        <a:pt x="39" y="239"/>
                      </a:lnTo>
                      <a:lnTo>
                        <a:pt x="42" y="228"/>
                      </a:lnTo>
                      <a:lnTo>
                        <a:pt x="47" y="208"/>
                      </a:lnTo>
                      <a:lnTo>
                        <a:pt x="52" y="216"/>
                      </a:lnTo>
                      <a:lnTo>
                        <a:pt x="86" y="325"/>
                      </a:lnTo>
                      <a:lnTo>
                        <a:pt x="55" y="216"/>
                      </a:lnTo>
                      <a:lnTo>
                        <a:pt x="55" y="204"/>
                      </a:lnTo>
                      <a:lnTo>
                        <a:pt x="60" y="211"/>
                      </a:lnTo>
                      <a:lnTo>
                        <a:pt x="66" y="316"/>
                      </a:lnTo>
                      <a:lnTo>
                        <a:pt x="63" y="225"/>
                      </a:lnTo>
                      <a:lnTo>
                        <a:pt x="60" y="208"/>
                      </a:lnTo>
                      <a:lnTo>
                        <a:pt x="58" y="202"/>
                      </a:lnTo>
                      <a:lnTo>
                        <a:pt x="60" y="188"/>
                      </a:lnTo>
                      <a:lnTo>
                        <a:pt x="63" y="199"/>
                      </a:lnTo>
                      <a:lnTo>
                        <a:pt x="70" y="222"/>
                      </a:lnTo>
                      <a:lnTo>
                        <a:pt x="79" y="237"/>
                      </a:lnTo>
                      <a:lnTo>
                        <a:pt x="100" y="256"/>
                      </a:lnTo>
                      <a:lnTo>
                        <a:pt x="145" y="294"/>
                      </a:lnTo>
                      <a:lnTo>
                        <a:pt x="86" y="239"/>
                      </a:lnTo>
                      <a:lnTo>
                        <a:pt x="76" y="225"/>
                      </a:lnTo>
                      <a:lnTo>
                        <a:pt x="70" y="216"/>
                      </a:lnTo>
                      <a:lnTo>
                        <a:pt x="66" y="204"/>
                      </a:lnTo>
                      <a:lnTo>
                        <a:pt x="68" y="174"/>
                      </a:lnTo>
                      <a:lnTo>
                        <a:pt x="70" y="182"/>
                      </a:lnTo>
                      <a:lnTo>
                        <a:pt x="70" y="165"/>
                      </a:lnTo>
                      <a:lnTo>
                        <a:pt x="70" y="160"/>
                      </a:lnTo>
                      <a:lnTo>
                        <a:pt x="76" y="174"/>
                      </a:lnTo>
                      <a:lnTo>
                        <a:pt x="126" y="279"/>
                      </a:lnTo>
                      <a:lnTo>
                        <a:pt x="84" y="193"/>
                      </a:lnTo>
                      <a:lnTo>
                        <a:pt x="79" y="185"/>
                      </a:lnTo>
                      <a:lnTo>
                        <a:pt x="76" y="174"/>
                      </a:lnTo>
                      <a:lnTo>
                        <a:pt x="76" y="142"/>
                      </a:lnTo>
                      <a:lnTo>
                        <a:pt x="79" y="145"/>
                      </a:lnTo>
                      <a:lnTo>
                        <a:pt x="81" y="128"/>
                      </a:lnTo>
                      <a:lnTo>
                        <a:pt x="89" y="133"/>
                      </a:lnTo>
                      <a:lnTo>
                        <a:pt x="128" y="251"/>
                      </a:lnTo>
                      <a:lnTo>
                        <a:pt x="108" y="193"/>
                      </a:lnTo>
                      <a:lnTo>
                        <a:pt x="100" y="168"/>
                      </a:lnTo>
                      <a:lnTo>
                        <a:pt x="89" y="145"/>
                      </a:lnTo>
                      <a:lnTo>
                        <a:pt x="89" y="131"/>
                      </a:lnTo>
                      <a:lnTo>
                        <a:pt x="86" y="109"/>
                      </a:lnTo>
                      <a:lnTo>
                        <a:pt x="92" y="111"/>
                      </a:lnTo>
                      <a:lnTo>
                        <a:pt x="113" y="228"/>
                      </a:lnTo>
                      <a:lnTo>
                        <a:pt x="89" y="102"/>
                      </a:lnTo>
                      <a:lnTo>
                        <a:pt x="89" y="91"/>
                      </a:lnTo>
                      <a:lnTo>
                        <a:pt x="92" y="99"/>
                      </a:lnTo>
                      <a:lnTo>
                        <a:pt x="92" y="74"/>
                      </a:lnTo>
                      <a:lnTo>
                        <a:pt x="97" y="82"/>
                      </a:lnTo>
                      <a:lnTo>
                        <a:pt x="97" y="68"/>
                      </a:lnTo>
                      <a:lnTo>
                        <a:pt x="105" y="76"/>
                      </a:lnTo>
                      <a:lnTo>
                        <a:pt x="116" y="106"/>
                      </a:lnTo>
                      <a:lnTo>
                        <a:pt x="128" y="122"/>
                      </a:lnTo>
                      <a:lnTo>
                        <a:pt x="152" y="151"/>
                      </a:lnTo>
                      <a:lnTo>
                        <a:pt x="166" y="177"/>
                      </a:lnTo>
                      <a:lnTo>
                        <a:pt x="128" y="122"/>
                      </a:lnTo>
                      <a:lnTo>
                        <a:pt x="118" y="109"/>
                      </a:lnTo>
                      <a:lnTo>
                        <a:pt x="108" y="88"/>
                      </a:lnTo>
                      <a:lnTo>
                        <a:pt x="105" y="74"/>
                      </a:lnTo>
                      <a:lnTo>
                        <a:pt x="100" y="49"/>
                      </a:lnTo>
                      <a:lnTo>
                        <a:pt x="102" y="51"/>
                      </a:lnTo>
                      <a:lnTo>
                        <a:pt x="108" y="49"/>
                      </a:lnTo>
                      <a:lnTo>
                        <a:pt x="105" y="38"/>
                      </a:lnTo>
                      <a:lnTo>
                        <a:pt x="110" y="49"/>
                      </a:lnTo>
                      <a:lnTo>
                        <a:pt x="116" y="60"/>
                      </a:lnTo>
                      <a:lnTo>
                        <a:pt x="128" y="71"/>
                      </a:lnTo>
                      <a:lnTo>
                        <a:pt x="148" y="82"/>
                      </a:lnTo>
                      <a:lnTo>
                        <a:pt x="185" y="111"/>
                      </a:lnTo>
                      <a:lnTo>
                        <a:pt x="123" y="68"/>
                      </a:lnTo>
                      <a:lnTo>
                        <a:pt x="116" y="57"/>
                      </a:lnTo>
                      <a:lnTo>
                        <a:pt x="113" y="51"/>
                      </a:lnTo>
                      <a:lnTo>
                        <a:pt x="113" y="22"/>
                      </a:lnTo>
                      <a:lnTo>
                        <a:pt x="118" y="31"/>
                      </a:lnTo>
                      <a:lnTo>
                        <a:pt x="126" y="46"/>
                      </a:lnTo>
                      <a:lnTo>
                        <a:pt x="142" y="68"/>
                      </a:lnTo>
                      <a:lnTo>
                        <a:pt x="163" y="91"/>
                      </a:lnTo>
                      <a:lnTo>
                        <a:pt x="168" y="102"/>
                      </a:lnTo>
                      <a:lnTo>
                        <a:pt x="123" y="46"/>
                      </a:lnTo>
                      <a:lnTo>
                        <a:pt x="118" y="25"/>
                      </a:lnTo>
                      <a:lnTo>
                        <a:pt x="120" y="11"/>
                      </a:lnTo>
                      <a:lnTo>
                        <a:pt x="108" y="2"/>
                      </a:lnTo>
                      <a:lnTo>
                        <a:pt x="104" y="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grpSp>
          <p:sp>
            <p:nvSpPr>
              <p:cNvPr id="61" name="手繪多邊形​​ 39"/>
              <p:cNvSpPr>
                <a:spLocks/>
              </p:cNvSpPr>
              <p:nvPr/>
            </p:nvSpPr>
            <p:spPr bwMode="ltGray">
              <a:xfrm>
                <a:off x="43" y="3130"/>
                <a:ext cx="108" cy="566"/>
              </a:xfrm>
              <a:custGeom>
                <a:avLst/>
                <a:gdLst>
                  <a:gd name="T0" fmla="*/ 48 w 108"/>
                  <a:gd name="T1" fmla="*/ 15 h 566"/>
                  <a:gd name="T2" fmla="*/ 8 w 108"/>
                  <a:gd name="T3" fmla="*/ 24 h 566"/>
                  <a:gd name="T4" fmla="*/ 45 w 108"/>
                  <a:gd name="T5" fmla="*/ 24 h 566"/>
                  <a:gd name="T6" fmla="*/ 38 w 108"/>
                  <a:gd name="T7" fmla="*/ 50 h 566"/>
                  <a:gd name="T8" fmla="*/ 38 w 108"/>
                  <a:gd name="T9" fmla="*/ 59 h 566"/>
                  <a:gd name="T10" fmla="*/ 20 w 108"/>
                  <a:gd name="T11" fmla="*/ 83 h 566"/>
                  <a:gd name="T12" fmla="*/ 35 w 108"/>
                  <a:gd name="T13" fmla="*/ 75 h 566"/>
                  <a:gd name="T14" fmla="*/ 35 w 108"/>
                  <a:gd name="T15" fmla="*/ 90 h 566"/>
                  <a:gd name="T16" fmla="*/ 38 w 108"/>
                  <a:gd name="T17" fmla="*/ 94 h 566"/>
                  <a:gd name="T18" fmla="*/ 3 w 108"/>
                  <a:gd name="T19" fmla="*/ 154 h 566"/>
                  <a:gd name="T20" fmla="*/ 36 w 108"/>
                  <a:gd name="T21" fmla="*/ 124 h 566"/>
                  <a:gd name="T22" fmla="*/ 28 w 108"/>
                  <a:gd name="T23" fmla="*/ 163 h 566"/>
                  <a:gd name="T24" fmla="*/ 3 w 108"/>
                  <a:gd name="T25" fmla="*/ 188 h 566"/>
                  <a:gd name="T26" fmla="*/ 30 w 108"/>
                  <a:gd name="T27" fmla="*/ 168 h 566"/>
                  <a:gd name="T28" fmla="*/ 10 w 108"/>
                  <a:gd name="T29" fmla="*/ 214 h 566"/>
                  <a:gd name="T30" fmla="*/ 21 w 108"/>
                  <a:gd name="T31" fmla="*/ 192 h 566"/>
                  <a:gd name="T32" fmla="*/ 30 w 108"/>
                  <a:gd name="T33" fmla="*/ 188 h 566"/>
                  <a:gd name="T34" fmla="*/ 30 w 108"/>
                  <a:gd name="T35" fmla="*/ 203 h 566"/>
                  <a:gd name="T36" fmla="*/ 26 w 108"/>
                  <a:gd name="T37" fmla="*/ 232 h 566"/>
                  <a:gd name="T38" fmla="*/ 2 w 108"/>
                  <a:gd name="T39" fmla="*/ 267 h 566"/>
                  <a:gd name="T40" fmla="*/ 28 w 108"/>
                  <a:gd name="T41" fmla="*/ 238 h 566"/>
                  <a:gd name="T42" fmla="*/ 24 w 108"/>
                  <a:gd name="T43" fmla="*/ 278 h 566"/>
                  <a:gd name="T44" fmla="*/ 18 w 108"/>
                  <a:gd name="T45" fmla="*/ 302 h 566"/>
                  <a:gd name="T46" fmla="*/ 20 w 108"/>
                  <a:gd name="T47" fmla="*/ 302 h 566"/>
                  <a:gd name="T48" fmla="*/ 20 w 108"/>
                  <a:gd name="T49" fmla="*/ 318 h 566"/>
                  <a:gd name="T50" fmla="*/ 3 w 108"/>
                  <a:gd name="T51" fmla="*/ 351 h 566"/>
                  <a:gd name="T52" fmla="*/ 18 w 108"/>
                  <a:gd name="T53" fmla="*/ 347 h 566"/>
                  <a:gd name="T54" fmla="*/ 18 w 108"/>
                  <a:gd name="T55" fmla="*/ 351 h 566"/>
                  <a:gd name="T56" fmla="*/ 19 w 108"/>
                  <a:gd name="T57" fmla="*/ 367 h 566"/>
                  <a:gd name="T58" fmla="*/ 16 w 108"/>
                  <a:gd name="T59" fmla="*/ 396 h 566"/>
                  <a:gd name="T60" fmla="*/ 19 w 108"/>
                  <a:gd name="T61" fmla="*/ 411 h 566"/>
                  <a:gd name="T62" fmla="*/ 20 w 108"/>
                  <a:gd name="T63" fmla="*/ 475 h 566"/>
                  <a:gd name="T64" fmla="*/ 24 w 108"/>
                  <a:gd name="T65" fmla="*/ 396 h 566"/>
                  <a:gd name="T66" fmla="*/ 50 w 108"/>
                  <a:gd name="T67" fmla="*/ 565 h 566"/>
                  <a:gd name="T68" fmla="*/ 35 w 108"/>
                  <a:gd name="T69" fmla="*/ 367 h 566"/>
                  <a:gd name="T70" fmla="*/ 35 w 108"/>
                  <a:gd name="T71" fmla="*/ 362 h 566"/>
                  <a:gd name="T72" fmla="*/ 36 w 108"/>
                  <a:gd name="T73" fmla="*/ 347 h 566"/>
                  <a:gd name="T74" fmla="*/ 58 w 108"/>
                  <a:gd name="T75" fmla="*/ 446 h 566"/>
                  <a:gd name="T76" fmla="*/ 44 w 108"/>
                  <a:gd name="T77" fmla="*/ 391 h 566"/>
                  <a:gd name="T78" fmla="*/ 38 w 108"/>
                  <a:gd name="T79" fmla="*/ 302 h 566"/>
                  <a:gd name="T80" fmla="*/ 40 w 108"/>
                  <a:gd name="T81" fmla="*/ 278 h 566"/>
                  <a:gd name="T82" fmla="*/ 48 w 108"/>
                  <a:gd name="T83" fmla="*/ 336 h 566"/>
                  <a:gd name="T84" fmla="*/ 44 w 108"/>
                  <a:gd name="T85" fmla="*/ 248 h 566"/>
                  <a:gd name="T86" fmla="*/ 52 w 108"/>
                  <a:gd name="T87" fmla="*/ 232 h 566"/>
                  <a:gd name="T88" fmla="*/ 58 w 108"/>
                  <a:gd name="T89" fmla="*/ 292 h 566"/>
                  <a:gd name="T90" fmla="*/ 50 w 108"/>
                  <a:gd name="T91" fmla="*/ 188 h 566"/>
                  <a:gd name="T92" fmla="*/ 52 w 108"/>
                  <a:gd name="T93" fmla="*/ 177 h 566"/>
                  <a:gd name="T94" fmla="*/ 53 w 108"/>
                  <a:gd name="T95" fmla="*/ 128 h 566"/>
                  <a:gd name="T96" fmla="*/ 61 w 108"/>
                  <a:gd name="T97" fmla="*/ 135 h 566"/>
                  <a:gd name="T98" fmla="*/ 88 w 108"/>
                  <a:gd name="T99" fmla="*/ 263 h 566"/>
                  <a:gd name="T100" fmla="*/ 68 w 108"/>
                  <a:gd name="T101" fmla="*/ 188 h 566"/>
                  <a:gd name="T102" fmla="*/ 58 w 108"/>
                  <a:gd name="T103" fmla="*/ 83 h 566"/>
                  <a:gd name="T104" fmla="*/ 61 w 108"/>
                  <a:gd name="T105" fmla="*/ 65 h 566"/>
                  <a:gd name="T106" fmla="*/ 74 w 108"/>
                  <a:gd name="T107" fmla="*/ 124 h 566"/>
                  <a:gd name="T108" fmla="*/ 71 w 108"/>
                  <a:gd name="T109" fmla="*/ 118 h 566"/>
                  <a:gd name="T110" fmla="*/ 65 w 108"/>
                  <a:gd name="T111" fmla="*/ 40 h 566"/>
                  <a:gd name="T112" fmla="*/ 82 w 108"/>
                  <a:gd name="T113" fmla="*/ 118 h 566"/>
                  <a:gd name="T114" fmla="*/ 71 w 108"/>
                  <a:gd name="T115" fmla="*/ 79 h 566"/>
                  <a:gd name="T116" fmla="*/ 62 w 108"/>
                  <a:gd name="T117" fmla="*/ 4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8" h="566">
                    <a:moveTo>
                      <a:pt x="60" y="7"/>
                    </a:moveTo>
                    <a:lnTo>
                      <a:pt x="53" y="0"/>
                    </a:lnTo>
                    <a:lnTo>
                      <a:pt x="48" y="15"/>
                    </a:lnTo>
                    <a:lnTo>
                      <a:pt x="44" y="19"/>
                    </a:lnTo>
                    <a:lnTo>
                      <a:pt x="33" y="24"/>
                    </a:lnTo>
                    <a:lnTo>
                      <a:pt x="8" y="24"/>
                    </a:lnTo>
                    <a:lnTo>
                      <a:pt x="33" y="29"/>
                    </a:lnTo>
                    <a:lnTo>
                      <a:pt x="40" y="19"/>
                    </a:lnTo>
                    <a:lnTo>
                      <a:pt x="45" y="24"/>
                    </a:lnTo>
                    <a:lnTo>
                      <a:pt x="38" y="35"/>
                    </a:lnTo>
                    <a:lnTo>
                      <a:pt x="44" y="35"/>
                    </a:lnTo>
                    <a:lnTo>
                      <a:pt x="38" y="50"/>
                    </a:lnTo>
                    <a:lnTo>
                      <a:pt x="5" y="135"/>
                    </a:lnTo>
                    <a:lnTo>
                      <a:pt x="40" y="50"/>
                    </a:lnTo>
                    <a:lnTo>
                      <a:pt x="38" y="59"/>
                    </a:lnTo>
                    <a:lnTo>
                      <a:pt x="35" y="75"/>
                    </a:lnTo>
                    <a:lnTo>
                      <a:pt x="30" y="79"/>
                    </a:lnTo>
                    <a:lnTo>
                      <a:pt x="20" y="83"/>
                    </a:lnTo>
                    <a:lnTo>
                      <a:pt x="5" y="75"/>
                    </a:lnTo>
                    <a:lnTo>
                      <a:pt x="30" y="83"/>
                    </a:lnTo>
                    <a:lnTo>
                      <a:pt x="35" y="75"/>
                    </a:lnTo>
                    <a:lnTo>
                      <a:pt x="38" y="68"/>
                    </a:lnTo>
                    <a:lnTo>
                      <a:pt x="38" y="83"/>
                    </a:lnTo>
                    <a:lnTo>
                      <a:pt x="35" y="90"/>
                    </a:lnTo>
                    <a:lnTo>
                      <a:pt x="3" y="139"/>
                    </a:lnTo>
                    <a:lnTo>
                      <a:pt x="35" y="94"/>
                    </a:lnTo>
                    <a:lnTo>
                      <a:pt x="38" y="94"/>
                    </a:lnTo>
                    <a:lnTo>
                      <a:pt x="35" y="108"/>
                    </a:lnTo>
                    <a:lnTo>
                      <a:pt x="30" y="124"/>
                    </a:lnTo>
                    <a:lnTo>
                      <a:pt x="3" y="154"/>
                    </a:lnTo>
                    <a:lnTo>
                      <a:pt x="33" y="118"/>
                    </a:lnTo>
                    <a:lnTo>
                      <a:pt x="35" y="118"/>
                    </a:lnTo>
                    <a:lnTo>
                      <a:pt x="36" y="124"/>
                    </a:lnTo>
                    <a:lnTo>
                      <a:pt x="30" y="143"/>
                    </a:lnTo>
                    <a:lnTo>
                      <a:pt x="36" y="139"/>
                    </a:lnTo>
                    <a:lnTo>
                      <a:pt x="28" y="163"/>
                    </a:lnTo>
                    <a:lnTo>
                      <a:pt x="21" y="177"/>
                    </a:lnTo>
                    <a:lnTo>
                      <a:pt x="10" y="188"/>
                    </a:lnTo>
                    <a:lnTo>
                      <a:pt x="3" y="188"/>
                    </a:lnTo>
                    <a:lnTo>
                      <a:pt x="15" y="183"/>
                    </a:lnTo>
                    <a:lnTo>
                      <a:pt x="27" y="173"/>
                    </a:lnTo>
                    <a:lnTo>
                      <a:pt x="30" y="168"/>
                    </a:lnTo>
                    <a:lnTo>
                      <a:pt x="27" y="183"/>
                    </a:lnTo>
                    <a:lnTo>
                      <a:pt x="20" y="203"/>
                    </a:lnTo>
                    <a:lnTo>
                      <a:pt x="10" y="214"/>
                    </a:lnTo>
                    <a:lnTo>
                      <a:pt x="0" y="221"/>
                    </a:lnTo>
                    <a:lnTo>
                      <a:pt x="13" y="208"/>
                    </a:lnTo>
                    <a:lnTo>
                      <a:pt x="21" y="192"/>
                    </a:lnTo>
                    <a:lnTo>
                      <a:pt x="30" y="177"/>
                    </a:lnTo>
                    <a:lnTo>
                      <a:pt x="31" y="173"/>
                    </a:lnTo>
                    <a:lnTo>
                      <a:pt x="30" y="188"/>
                    </a:lnTo>
                    <a:lnTo>
                      <a:pt x="33" y="183"/>
                    </a:lnTo>
                    <a:lnTo>
                      <a:pt x="36" y="188"/>
                    </a:lnTo>
                    <a:lnTo>
                      <a:pt x="30" y="203"/>
                    </a:lnTo>
                    <a:lnTo>
                      <a:pt x="30" y="214"/>
                    </a:lnTo>
                    <a:lnTo>
                      <a:pt x="21" y="232"/>
                    </a:lnTo>
                    <a:lnTo>
                      <a:pt x="26" y="232"/>
                    </a:lnTo>
                    <a:lnTo>
                      <a:pt x="21" y="243"/>
                    </a:lnTo>
                    <a:lnTo>
                      <a:pt x="11" y="263"/>
                    </a:lnTo>
                    <a:lnTo>
                      <a:pt x="2" y="267"/>
                    </a:lnTo>
                    <a:lnTo>
                      <a:pt x="16" y="256"/>
                    </a:lnTo>
                    <a:lnTo>
                      <a:pt x="24" y="243"/>
                    </a:lnTo>
                    <a:lnTo>
                      <a:pt x="28" y="238"/>
                    </a:lnTo>
                    <a:lnTo>
                      <a:pt x="28" y="252"/>
                    </a:lnTo>
                    <a:lnTo>
                      <a:pt x="28" y="256"/>
                    </a:lnTo>
                    <a:lnTo>
                      <a:pt x="24" y="278"/>
                    </a:lnTo>
                    <a:lnTo>
                      <a:pt x="19" y="292"/>
                    </a:lnTo>
                    <a:lnTo>
                      <a:pt x="21" y="292"/>
                    </a:lnTo>
                    <a:lnTo>
                      <a:pt x="18" y="302"/>
                    </a:lnTo>
                    <a:lnTo>
                      <a:pt x="2" y="327"/>
                    </a:lnTo>
                    <a:lnTo>
                      <a:pt x="13" y="312"/>
                    </a:lnTo>
                    <a:lnTo>
                      <a:pt x="20" y="302"/>
                    </a:lnTo>
                    <a:lnTo>
                      <a:pt x="20" y="318"/>
                    </a:lnTo>
                    <a:lnTo>
                      <a:pt x="16" y="321"/>
                    </a:lnTo>
                    <a:lnTo>
                      <a:pt x="20" y="318"/>
                    </a:lnTo>
                    <a:lnTo>
                      <a:pt x="20" y="327"/>
                    </a:lnTo>
                    <a:lnTo>
                      <a:pt x="18" y="336"/>
                    </a:lnTo>
                    <a:lnTo>
                      <a:pt x="3" y="351"/>
                    </a:lnTo>
                    <a:lnTo>
                      <a:pt x="16" y="336"/>
                    </a:lnTo>
                    <a:lnTo>
                      <a:pt x="16" y="343"/>
                    </a:lnTo>
                    <a:lnTo>
                      <a:pt x="18" y="347"/>
                    </a:lnTo>
                    <a:lnTo>
                      <a:pt x="3" y="381"/>
                    </a:lnTo>
                    <a:lnTo>
                      <a:pt x="15" y="356"/>
                    </a:lnTo>
                    <a:lnTo>
                      <a:pt x="18" y="351"/>
                    </a:lnTo>
                    <a:lnTo>
                      <a:pt x="19" y="362"/>
                    </a:lnTo>
                    <a:lnTo>
                      <a:pt x="16" y="372"/>
                    </a:lnTo>
                    <a:lnTo>
                      <a:pt x="19" y="367"/>
                    </a:lnTo>
                    <a:lnTo>
                      <a:pt x="16" y="396"/>
                    </a:lnTo>
                    <a:lnTo>
                      <a:pt x="2" y="429"/>
                    </a:lnTo>
                    <a:lnTo>
                      <a:pt x="16" y="396"/>
                    </a:lnTo>
                    <a:lnTo>
                      <a:pt x="15" y="411"/>
                    </a:lnTo>
                    <a:lnTo>
                      <a:pt x="19" y="396"/>
                    </a:lnTo>
                    <a:lnTo>
                      <a:pt x="19" y="411"/>
                    </a:lnTo>
                    <a:lnTo>
                      <a:pt x="20" y="481"/>
                    </a:lnTo>
                    <a:lnTo>
                      <a:pt x="35" y="565"/>
                    </a:lnTo>
                    <a:lnTo>
                      <a:pt x="20" y="475"/>
                    </a:lnTo>
                    <a:lnTo>
                      <a:pt x="20" y="440"/>
                    </a:lnTo>
                    <a:lnTo>
                      <a:pt x="21" y="416"/>
                    </a:lnTo>
                    <a:lnTo>
                      <a:pt x="24" y="396"/>
                    </a:lnTo>
                    <a:lnTo>
                      <a:pt x="27" y="362"/>
                    </a:lnTo>
                    <a:lnTo>
                      <a:pt x="30" y="376"/>
                    </a:lnTo>
                    <a:lnTo>
                      <a:pt x="50" y="565"/>
                    </a:lnTo>
                    <a:lnTo>
                      <a:pt x="31" y="376"/>
                    </a:lnTo>
                    <a:lnTo>
                      <a:pt x="31" y="356"/>
                    </a:lnTo>
                    <a:lnTo>
                      <a:pt x="35" y="367"/>
                    </a:lnTo>
                    <a:lnTo>
                      <a:pt x="38" y="551"/>
                    </a:lnTo>
                    <a:lnTo>
                      <a:pt x="36" y="391"/>
                    </a:lnTo>
                    <a:lnTo>
                      <a:pt x="35" y="362"/>
                    </a:lnTo>
                    <a:lnTo>
                      <a:pt x="33" y="351"/>
                    </a:lnTo>
                    <a:lnTo>
                      <a:pt x="35" y="327"/>
                    </a:lnTo>
                    <a:lnTo>
                      <a:pt x="36" y="347"/>
                    </a:lnTo>
                    <a:lnTo>
                      <a:pt x="40" y="387"/>
                    </a:lnTo>
                    <a:lnTo>
                      <a:pt x="45" y="411"/>
                    </a:lnTo>
                    <a:lnTo>
                      <a:pt x="58" y="446"/>
                    </a:lnTo>
                    <a:lnTo>
                      <a:pt x="83" y="511"/>
                    </a:lnTo>
                    <a:lnTo>
                      <a:pt x="50" y="416"/>
                    </a:lnTo>
                    <a:lnTo>
                      <a:pt x="44" y="391"/>
                    </a:lnTo>
                    <a:lnTo>
                      <a:pt x="40" y="376"/>
                    </a:lnTo>
                    <a:lnTo>
                      <a:pt x="38" y="356"/>
                    </a:lnTo>
                    <a:lnTo>
                      <a:pt x="38" y="302"/>
                    </a:lnTo>
                    <a:lnTo>
                      <a:pt x="40" y="318"/>
                    </a:lnTo>
                    <a:lnTo>
                      <a:pt x="40" y="287"/>
                    </a:lnTo>
                    <a:lnTo>
                      <a:pt x="40" y="278"/>
                    </a:lnTo>
                    <a:lnTo>
                      <a:pt x="44" y="302"/>
                    </a:lnTo>
                    <a:lnTo>
                      <a:pt x="73" y="485"/>
                    </a:lnTo>
                    <a:lnTo>
                      <a:pt x="48" y="336"/>
                    </a:lnTo>
                    <a:lnTo>
                      <a:pt x="45" y="321"/>
                    </a:lnTo>
                    <a:lnTo>
                      <a:pt x="44" y="302"/>
                    </a:lnTo>
                    <a:lnTo>
                      <a:pt x="44" y="248"/>
                    </a:lnTo>
                    <a:lnTo>
                      <a:pt x="45" y="252"/>
                    </a:lnTo>
                    <a:lnTo>
                      <a:pt x="46" y="221"/>
                    </a:lnTo>
                    <a:lnTo>
                      <a:pt x="52" y="232"/>
                    </a:lnTo>
                    <a:lnTo>
                      <a:pt x="74" y="436"/>
                    </a:lnTo>
                    <a:lnTo>
                      <a:pt x="62" y="336"/>
                    </a:lnTo>
                    <a:lnTo>
                      <a:pt x="58" y="292"/>
                    </a:lnTo>
                    <a:lnTo>
                      <a:pt x="52" y="252"/>
                    </a:lnTo>
                    <a:lnTo>
                      <a:pt x="52" y="228"/>
                    </a:lnTo>
                    <a:lnTo>
                      <a:pt x="50" y="188"/>
                    </a:lnTo>
                    <a:lnTo>
                      <a:pt x="53" y="192"/>
                    </a:lnTo>
                    <a:lnTo>
                      <a:pt x="65" y="396"/>
                    </a:lnTo>
                    <a:lnTo>
                      <a:pt x="52" y="177"/>
                    </a:lnTo>
                    <a:lnTo>
                      <a:pt x="52" y="159"/>
                    </a:lnTo>
                    <a:lnTo>
                      <a:pt x="53" y="173"/>
                    </a:lnTo>
                    <a:lnTo>
                      <a:pt x="53" y="128"/>
                    </a:lnTo>
                    <a:lnTo>
                      <a:pt x="56" y="143"/>
                    </a:lnTo>
                    <a:lnTo>
                      <a:pt x="56" y="118"/>
                    </a:lnTo>
                    <a:lnTo>
                      <a:pt x="61" y="135"/>
                    </a:lnTo>
                    <a:lnTo>
                      <a:pt x="68" y="183"/>
                    </a:lnTo>
                    <a:lnTo>
                      <a:pt x="74" y="214"/>
                    </a:lnTo>
                    <a:lnTo>
                      <a:pt x="88" y="263"/>
                    </a:lnTo>
                    <a:lnTo>
                      <a:pt x="96" y="308"/>
                    </a:lnTo>
                    <a:lnTo>
                      <a:pt x="74" y="214"/>
                    </a:lnTo>
                    <a:lnTo>
                      <a:pt x="68" y="188"/>
                    </a:lnTo>
                    <a:lnTo>
                      <a:pt x="62" y="154"/>
                    </a:lnTo>
                    <a:lnTo>
                      <a:pt x="61" y="128"/>
                    </a:lnTo>
                    <a:lnTo>
                      <a:pt x="58" y="83"/>
                    </a:lnTo>
                    <a:lnTo>
                      <a:pt x="60" y="90"/>
                    </a:lnTo>
                    <a:lnTo>
                      <a:pt x="62" y="83"/>
                    </a:lnTo>
                    <a:lnTo>
                      <a:pt x="61" y="65"/>
                    </a:lnTo>
                    <a:lnTo>
                      <a:pt x="63" y="83"/>
                    </a:lnTo>
                    <a:lnTo>
                      <a:pt x="68" y="104"/>
                    </a:lnTo>
                    <a:lnTo>
                      <a:pt x="74" y="124"/>
                    </a:lnTo>
                    <a:lnTo>
                      <a:pt x="86" y="143"/>
                    </a:lnTo>
                    <a:lnTo>
                      <a:pt x="107" y="192"/>
                    </a:lnTo>
                    <a:lnTo>
                      <a:pt x="71" y="118"/>
                    </a:lnTo>
                    <a:lnTo>
                      <a:pt x="68" y="99"/>
                    </a:lnTo>
                    <a:lnTo>
                      <a:pt x="65" y="90"/>
                    </a:lnTo>
                    <a:lnTo>
                      <a:pt x="65" y="40"/>
                    </a:lnTo>
                    <a:lnTo>
                      <a:pt x="68" y="55"/>
                    </a:lnTo>
                    <a:lnTo>
                      <a:pt x="73" y="79"/>
                    </a:lnTo>
                    <a:lnTo>
                      <a:pt x="82" y="118"/>
                    </a:lnTo>
                    <a:lnTo>
                      <a:pt x="95" y="159"/>
                    </a:lnTo>
                    <a:lnTo>
                      <a:pt x="98" y="177"/>
                    </a:lnTo>
                    <a:lnTo>
                      <a:pt x="71" y="79"/>
                    </a:lnTo>
                    <a:lnTo>
                      <a:pt x="68" y="44"/>
                    </a:lnTo>
                    <a:lnTo>
                      <a:pt x="70" y="19"/>
                    </a:lnTo>
                    <a:lnTo>
                      <a:pt x="62" y="4"/>
                    </a:lnTo>
                    <a:lnTo>
                      <a:pt x="60" y="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grpSp>
            <p:nvGrpSpPr>
              <p:cNvPr id="62" name="群組 47"/>
              <p:cNvGrpSpPr>
                <a:grpSpLocks/>
              </p:cNvGrpSpPr>
              <p:nvPr/>
            </p:nvGrpSpPr>
            <p:grpSpPr bwMode="auto">
              <a:xfrm>
                <a:off x="117" y="2718"/>
                <a:ext cx="332" cy="1514"/>
                <a:chOff x="117" y="2718"/>
                <a:chExt cx="332" cy="1514"/>
              </a:xfrm>
            </p:grpSpPr>
            <p:sp>
              <p:nvSpPr>
                <p:cNvPr id="83" name="手繪多邊形​​ 40"/>
                <p:cNvSpPr>
                  <a:spLocks/>
                </p:cNvSpPr>
                <p:nvPr/>
              </p:nvSpPr>
              <p:spPr bwMode="ltGray">
                <a:xfrm>
                  <a:off x="167" y="3861"/>
                  <a:ext cx="28" cy="371"/>
                </a:xfrm>
                <a:custGeom>
                  <a:avLst/>
                  <a:gdLst>
                    <a:gd name="T0" fmla="*/ 21 w 28"/>
                    <a:gd name="T1" fmla="*/ 0 h 371"/>
                    <a:gd name="T2" fmla="*/ 19 w 28"/>
                    <a:gd name="T3" fmla="*/ 7 h 371"/>
                    <a:gd name="T4" fmla="*/ 11 w 28"/>
                    <a:gd name="T5" fmla="*/ 72 h 371"/>
                    <a:gd name="T6" fmla="*/ 5 w 28"/>
                    <a:gd name="T7" fmla="*/ 135 h 371"/>
                    <a:gd name="T8" fmla="*/ 0 w 28"/>
                    <a:gd name="T9" fmla="*/ 212 h 371"/>
                    <a:gd name="T10" fmla="*/ 0 w 28"/>
                    <a:gd name="T11" fmla="*/ 296 h 371"/>
                    <a:gd name="T12" fmla="*/ 3 w 28"/>
                    <a:gd name="T13" fmla="*/ 370 h 371"/>
                    <a:gd name="T14" fmla="*/ 5 w 28"/>
                    <a:gd name="T15" fmla="*/ 370 h 371"/>
                    <a:gd name="T16" fmla="*/ 3 w 28"/>
                    <a:gd name="T17" fmla="*/ 296 h 371"/>
                    <a:gd name="T18" fmla="*/ 3 w 28"/>
                    <a:gd name="T19" fmla="*/ 234 h 371"/>
                    <a:gd name="T20" fmla="*/ 8 w 28"/>
                    <a:gd name="T21" fmla="*/ 167 h 371"/>
                    <a:gd name="T22" fmla="*/ 15 w 28"/>
                    <a:gd name="T23" fmla="*/ 101 h 371"/>
                    <a:gd name="T24" fmla="*/ 27 w 28"/>
                    <a:gd name="T25" fmla="*/ 16 h 371"/>
                    <a:gd name="T26" fmla="*/ 21 w 28"/>
                    <a:gd name="T27"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71">
                      <a:moveTo>
                        <a:pt x="21" y="0"/>
                      </a:moveTo>
                      <a:lnTo>
                        <a:pt x="19" y="7"/>
                      </a:lnTo>
                      <a:lnTo>
                        <a:pt x="11" y="72"/>
                      </a:lnTo>
                      <a:lnTo>
                        <a:pt x="5" y="135"/>
                      </a:lnTo>
                      <a:lnTo>
                        <a:pt x="0" y="212"/>
                      </a:lnTo>
                      <a:lnTo>
                        <a:pt x="0" y="296"/>
                      </a:lnTo>
                      <a:lnTo>
                        <a:pt x="3" y="370"/>
                      </a:lnTo>
                      <a:lnTo>
                        <a:pt x="5" y="370"/>
                      </a:lnTo>
                      <a:lnTo>
                        <a:pt x="3" y="296"/>
                      </a:lnTo>
                      <a:lnTo>
                        <a:pt x="3" y="234"/>
                      </a:lnTo>
                      <a:lnTo>
                        <a:pt x="8" y="167"/>
                      </a:lnTo>
                      <a:lnTo>
                        <a:pt x="15" y="101"/>
                      </a:lnTo>
                      <a:lnTo>
                        <a:pt x="27" y="16"/>
                      </a:lnTo>
                      <a:lnTo>
                        <a:pt x="21"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84" name="手繪多邊形​​ 41"/>
                <p:cNvSpPr>
                  <a:spLocks/>
                </p:cNvSpPr>
                <p:nvPr/>
              </p:nvSpPr>
              <p:spPr bwMode="ltGray">
                <a:xfrm>
                  <a:off x="117" y="3482"/>
                  <a:ext cx="88" cy="450"/>
                </a:xfrm>
                <a:custGeom>
                  <a:avLst/>
                  <a:gdLst>
                    <a:gd name="T0" fmla="*/ 86 w 88"/>
                    <a:gd name="T1" fmla="*/ 70 h 450"/>
                    <a:gd name="T2" fmla="*/ 79 w 88"/>
                    <a:gd name="T3" fmla="*/ 40 h 450"/>
                    <a:gd name="T4" fmla="*/ 76 w 88"/>
                    <a:gd name="T5" fmla="*/ 29 h 450"/>
                    <a:gd name="T6" fmla="*/ 70 w 88"/>
                    <a:gd name="T7" fmla="*/ 18 h 450"/>
                    <a:gd name="T8" fmla="*/ 64 w 88"/>
                    <a:gd name="T9" fmla="*/ 10 h 450"/>
                    <a:gd name="T10" fmla="*/ 56 w 88"/>
                    <a:gd name="T11" fmla="*/ 1 h 450"/>
                    <a:gd name="T12" fmla="*/ 49 w 88"/>
                    <a:gd name="T13" fmla="*/ 0 h 450"/>
                    <a:gd name="T14" fmla="*/ 42 w 88"/>
                    <a:gd name="T15" fmla="*/ 4 h 450"/>
                    <a:gd name="T16" fmla="*/ 35 w 88"/>
                    <a:gd name="T17" fmla="*/ 8 h 450"/>
                    <a:gd name="T18" fmla="*/ 27 w 88"/>
                    <a:gd name="T19" fmla="*/ 16 h 450"/>
                    <a:gd name="T20" fmla="*/ 22 w 88"/>
                    <a:gd name="T21" fmla="*/ 33 h 450"/>
                    <a:gd name="T22" fmla="*/ 17 w 88"/>
                    <a:gd name="T23" fmla="*/ 57 h 450"/>
                    <a:gd name="T24" fmla="*/ 12 w 88"/>
                    <a:gd name="T25" fmla="*/ 76 h 450"/>
                    <a:gd name="T26" fmla="*/ 7 w 88"/>
                    <a:gd name="T27" fmla="*/ 95 h 450"/>
                    <a:gd name="T28" fmla="*/ 2 w 88"/>
                    <a:gd name="T29" fmla="*/ 121 h 450"/>
                    <a:gd name="T30" fmla="*/ 0 w 88"/>
                    <a:gd name="T31" fmla="*/ 175 h 450"/>
                    <a:gd name="T32" fmla="*/ 0 w 88"/>
                    <a:gd name="T33" fmla="*/ 216 h 450"/>
                    <a:gd name="T34" fmla="*/ 5 w 88"/>
                    <a:gd name="T35" fmla="*/ 275 h 450"/>
                    <a:gd name="T36" fmla="*/ 12 w 88"/>
                    <a:gd name="T37" fmla="*/ 327 h 450"/>
                    <a:gd name="T38" fmla="*/ 27 w 88"/>
                    <a:gd name="T39" fmla="*/ 449 h 450"/>
                    <a:gd name="T40" fmla="*/ 21 w 88"/>
                    <a:gd name="T41" fmla="*/ 318 h 450"/>
                    <a:gd name="T42" fmla="*/ 18 w 88"/>
                    <a:gd name="T43" fmla="*/ 273 h 450"/>
                    <a:gd name="T44" fmla="*/ 15 w 88"/>
                    <a:gd name="T45" fmla="*/ 232 h 450"/>
                    <a:gd name="T46" fmla="*/ 15 w 88"/>
                    <a:gd name="T47" fmla="*/ 190 h 450"/>
                    <a:gd name="T48" fmla="*/ 17 w 88"/>
                    <a:gd name="T49" fmla="*/ 143 h 450"/>
                    <a:gd name="T50" fmla="*/ 19 w 88"/>
                    <a:gd name="T51" fmla="*/ 106 h 450"/>
                    <a:gd name="T52" fmla="*/ 23 w 88"/>
                    <a:gd name="T53" fmla="*/ 62 h 450"/>
                    <a:gd name="T54" fmla="*/ 29 w 88"/>
                    <a:gd name="T55" fmla="*/ 40 h 450"/>
                    <a:gd name="T56" fmla="*/ 37 w 88"/>
                    <a:gd name="T57" fmla="*/ 32 h 450"/>
                    <a:gd name="T58" fmla="*/ 59 w 88"/>
                    <a:gd name="T59" fmla="*/ 27 h 450"/>
                    <a:gd name="T60" fmla="*/ 72 w 88"/>
                    <a:gd name="T61" fmla="*/ 42 h 450"/>
                    <a:gd name="T62" fmla="*/ 87 w 88"/>
                    <a:gd name="T63" fmla="*/ 75 h 450"/>
                    <a:gd name="T64" fmla="*/ 86 w 88"/>
                    <a:gd name="T65" fmla="*/ 7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8" h="450">
                      <a:moveTo>
                        <a:pt x="86" y="70"/>
                      </a:moveTo>
                      <a:lnTo>
                        <a:pt x="79" y="40"/>
                      </a:lnTo>
                      <a:lnTo>
                        <a:pt x="76" y="29"/>
                      </a:lnTo>
                      <a:lnTo>
                        <a:pt x="70" y="18"/>
                      </a:lnTo>
                      <a:lnTo>
                        <a:pt x="64" y="10"/>
                      </a:lnTo>
                      <a:lnTo>
                        <a:pt x="56" y="1"/>
                      </a:lnTo>
                      <a:lnTo>
                        <a:pt x="49" y="0"/>
                      </a:lnTo>
                      <a:lnTo>
                        <a:pt x="42" y="4"/>
                      </a:lnTo>
                      <a:lnTo>
                        <a:pt x="35" y="8"/>
                      </a:lnTo>
                      <a:lnTo>
                        <a:pt x="27" y="16"/>
                      </a:lnTo>
                      <a:lnTo>
                        <a:pt x="22" y="33"/>
                      </a:lnTo>
                      <a:lnTo>
                        <a:pt x="17" y="57"/>
                      </a:lnTo>
                      <a:lnTo>
                        <a:pt x="12" y="76"/>
                      </a:lnTo>
                      <a:lnTo>
                        <a:pt x="7" y="95"/>
                      </a:lnTo>
                      <a:lnTo>
                        <a:pt x="2" y="121"/>
                      </a:lnTo>
                      <a:lnTo>
                        <a:pt x="0" y="175"/>
                      </a:lnTo>
                      <a:lnTo>
                        <a:pt x="0" y="216"/>
                      </a:lnTo>
                      <a:lnTo>
                        <a:pt x="5" y="275"/>
                      </a:lnTo>
                      <a:lnTo>
                        <a:pt x="12" y="327"/>
                      </a:lnTo>
                      <a:lnTo>
                        <a:pt x="27" y="449"/>
                      </a:lnTo>
                      <a:lnTo>
                        <a:pt x="21" y="318"/>
                      </a:lnTo>
                      <a:lnTo>
                        <a:pt x="18" y="273"/>
                      </a:lnTo>
                      <a:lnTo>
                        <a:pt x="15" y="232"/>
                      </a:lnTo>
                      <a:lnTo>
                        <a:pt x="15" y="190"/>
                      </a:lnTo>
                      <a:lnTo>
                        <a:pt x="17" y="143"/>
                      </a:lnTo>
                      <a:lnTo>
                        <a:pt x="19" y="106"/>
                      </a:lnTo>
                      <a:lnTo>
                        <a:pt x="23" y="62"/>
                      </a:lnTo>
                      <a:lnTo>
                        <a:pt x="29" y="40"/>
                      </a:lnTo>
                      <a:lnTo>
                        <a:pt x="37" y="32"/>
                      </a:lnTo>
                      <a:lnTo>
                        <a:pt x="59" y="27"/>
                      </a:lnTo>
                      <a:lnTo>
                        <a:pt x="72" y="42"/>
                      </a:lnTo>
                      <a:lnTo>
                        <a:pt x="87" y="75"/>
                      </a:lnTo>
                      <a:lnTo>
                        <a:pt x="86" y="7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grpSp>
              <p:nvGrpSpPr>
                <p:cNvPr id="85" name="群組 44"/>
                <p:cNvGrpSpPr>
                  <a:grpSpLocks/>
                </p:cNvGrpSpPr>
                <p:nvPr/>
              </p:nvGrpSpPr>
              <p:grpSpPr bwMode="auto">
                <a:xfrm>
                  <a:off x="231" y="2718"/>
                  <a:ext cx="218" cy="641"/>
                  <a:chOff x="231" y="2718"/>
                  <a:chExt cx="218" cy="641"/>
                </a:xfrm>
              </p:grpSpPr>
              <p:sp>
                <p:nvSpPr>
                  <p:cNvPr id="88" name="手繪多邊形​​ 42"/>
                  <p:cNvSpPr>
                    <a:spLocks/>
                  </p:cNvSpPr>
                  <p:nvPr/>
                </p:nvSpPr>
                <p:spPr bwMode="ltGray">
                  <a:xfrm>
                    <a:off x="231" y="2718"/>
                    <a:ext cx="122" cy="641"/>
                  </a:xfrm>
                  <a:custGeom>
                    <a:avLst/>
                    <a:gdLst>
                      <a:gd name="T0" fmla="*/ 114 w 122"/>
                      <a:gd name="T1" fmla="*/ 14 h 641"/>
                      <a:gd name="T2" fmla="*/ 112 w 122"/>
                      <a:gd name="T3" fmla="*/ 0 h 641"/>
                      <a:gd name="T4" fmla="*/ 104 w 122"/>
                      <a:gd name="T5" fmla="*/ 5 h 641"/>
                      <a:gd name="T6" fmla="*/ 99 w 122"/>
                      <a:gd name="T7" fmla="*/ 22 h 641"/>
                      <a:gd name="T8" fmla="*/ 3 w 122"/>
                      <a:gd name="T9" fmla="*/ 140 h 641"/>
                      <a:gd name="T10" fmla="*/ 89 w 122"/>
                      <a:gd name="T11" fmla="*/ 57 h 641"/>
                      <a:gd name="T12" fmla="*/ 90 w 122"/>
                      <a:gd name="T13" fmla="*/ 73 h 641"/>
                      <a:gd name="T14" fmla="*/ 47 w 122"/>
                      <a:gd name="T15" fmla="*/ 173 h 641"/>
                      <a:gd name="T16" fmla="*/ 100 w 122"/>
                      <a:gd name="T17" fmla="*/ 93 h 641"/>
                      <a:gd name="T18" fmla="*/ 93 w 122"/>
                      <a:gd name="T19" fmla="*/ 126 h 641"/>
                      <a:gd name="T20" fmla="*/ 76 w 122"/>
                      <a:gd name="T21" fmla="*/ 181 h 641"/>
                      <a:gd name="T22" fmla="*/ 26 w 122"/>
                      <a:gd name="T23" fmla="*/ 326 h 641"/>
                      <a:gd name="T24" fmla="*/ 28 w 122"/>
                      <a:gd name="T25" fmla="*/ 315 h 641"/>
                      <a:gd name="T26" fmla="*/ 61 w 122"/>
                      <a:gd name="T27" fmla="*/ 224 h 641"/>
                      <a:gd name="T28" fmla="*/ 87 w 122"/>
                      <a:gd name="T29" fmla="*/ 154 h 641"/>
                      <a:gd name="T30" fmla="*/ 99 w 122"/>
                      <a:gd name="T31" fmla="*/ 120 h 641"/>
                      <a:gd name="T32" fmla="*/ 101 w 122"/>
                      <a:gd name="T33" fmla="*/ 132 h 641"/>
                      <a:gd name="T34" fmla="*/ 87 w 122"/>
                      <a:gd name="T35" fmla="*/ 176 h 641"/>
                      <a:gd name="T36" fmla="*/ 67 w 122"/>
                      <a:gd name="T37" fmla="*/ 237 h 641"/>
                      <a:gd name="T38" fmla="*/ 93 w 122"/>
                      <a:gd name="T39" fmla="*/ 154 h 641"/>
                      <a:gd name="T40" fmla="*/ 101 w 122"/>
                      <a:gd name="T41" fmla="*/ 132 h 641"/>
                      <a:gd name="T42" fmla="*/ 102 w 122"/>
                      <a:gd name="T43" fmla="*/ 156 h 641"/>
                      <a:gd name="T44" fmla="*/ 93 w 122"/>
                      <a:gd name="T45" fmla="*/ 198 h 641"/>
                      <a:gd name="T46" fmla="*/ 67 w 122"/>
                      <a:gd name="T47" fmla="*/ 254 h 641"/>
                      <a:gd name="T48" fmla="*/ 44 w 122"/>
                      <a:gd name="T49" fmla="*/ 305 h 641"/>
                      <a:gd name="T50" fmla="*/ 70 w 122"/>
                      <a:gd name="T51" fmla="*/ 253 h 641"/>
                      <a:gd name="T52" fmla="*/ 97 w 122"/>
                      <a:gd name="T53" fmla="*/ 193 h 641"/>
                      <a:gd name="T54" fmla="*/ 96 w 122"/>
                      <a:gd name="T55" fmla="*/ 213 h 641"/>
                      <a:gd name="T56" fmla="*/ 97 w 122"/>
                      <a:gd name="T57" fmla="*/ 248 h 641"/>
                      <a:gd name="T58" fmla="*/ 92 w 122"/>
                      <a:gd name="T59" fmla="*/ 266 h 641"/>
                      <a:gd name="T60" fmla="*/ 71 w 122"/>
                      <a:gd name="T61" fmla="*/ 317 h 641"/>
                      <a:gd name="T62" fmla="*/ 30 w 122"/>
                      <a:gd name="T63" fmla="*/ 399 h 641"/>
                      <a:gd name="T64" fmla="*/ 36 w 122"/>
                      <a:gd name="T65" fmla="*/ 381 h 641"/>
                      <a:gd name="T66" fmla="*/ 87 w 122"/>
                      <a:gd name="T67" fmla="*/ 282 h 641"/>
                      <a:gd name="T68" fmla="*/ 103 w 122"/>
                      <a:gd name="T69" fmla="*/ 239 h 641"/>
                      <a:gd name="T70" fmla="*/ 62 w 122"/>
                      <a:gd name="T71" fmla="*/ 367 h 641"/>
                      <a:gd name="T72" fmla="*/ 102 w 122"/>
                      <a:gd name="T73" fmla="*/ 277 h 641"/>
                      <a:gd name="T74" fmla="*/ 101 w 122"/>
                      <a:gd name="T75" fmla="*/ 313 h 641"/>
                      <a:gd name="T76" fmla="*/ 81 w 122"/>
                      <a:gd name="T77" fmla="*/ 399 h 641"/>
                      <a:gd name="T78" fmla="*/ 46 w 122"/>
                      <a:gd name="T79" fmla="*/ 460 h 641"/>
                      <a:gd name="T80" fmla="*/ 14 w 122"/>
                      <a:gd name="T81" fmla="*/ 515 h 641"/>
                      <a:gd name="T82" fmla="*/ 63 w 122"/>
                      <a:gd name="T83" fmla="*/ 438 h 641"/>
                      <a:gd name="T84" fmla="*/ 83 w 122"/>
                      <a:gd name="T85" fmla="*/ 393 h 641"/>
                      <a:gd name="T86" fmla="*/ 101 w 122"/>
                      <a:gd name="T87" fmla="*/ 328 h 641"/>
                      <a:gd name="T88" fmla="*/ 99 w 122"/>
                      <a:gd name="T89" fmla="*/ 357 h 641"/>
                      <a:gd name="T90" fmla="*/ 98 w 122"/>
                      <a:gd name="T91" fmla="*/ 386 h 641"/>
                      <a:gd name="T92" fmla="*/ 99 w 122"/>
                      <a:gd name="T93" fmla="*/ 415 h 641"/>
                      <a:gd name="T94" fmla="*/ 81 w 122"/>
                      <a:gd name="T95" fmla="*/ 471 h 641"/>
                      <a:gd name="T96" fmla="*/ 47 w 122"/>
                      <a:gd name="T97" fmla="*/ 521 h 641"/>
                      <a:gd name="T98" fmla="*/ 50 w 122"/>
                      <a:gd name="T99" fmla="*/ 517 h 641"/>
                      <a:gd name="T100" fmla="*/ 91 w 122"/>
                      <a:gd name="T101" fmla="*/ 449 h 641"/>
                      <a:gd name="T102" fmla="*/ 89 w 122"/>
                      <a:gd name="T103" fmla="*/ 466 h 641"/>
                      <a:gd name="T104" fmla="*/ 91 w 122"/>
                      <a:gd name="T105" fmla="*/ 476 h 641"/>
                      <a:gd name="T106" fmla="*/ 93 w 122"/>
                      <a:gd name="T107" fmla="*/ 492 h 641"/>
                      <a:gd name="T108" fmla="*/ 73 w 122"/>
                      <a:gd name="T109" fmla="*/ 544 h 641"/>
                      <a:gd name="T110" fmla="*/ 50 w 122"/>
                      <a:gd name="T111" fmla="*/ 555 h 641"/>
                      <a:gd name="T112" fmla="*/ 91 w 122"/>
                      <a:gd name="T113" fmla="*/ 510 h 641"/>
                      <a:gd name="T114" fmla="*/ 89 w 122"/>
                      <a:gd name="T115" fmla="*/ 536 h 641"/>
                      <a:gd name="T116" fmla="*/ 92 w 122"/>
                      <a:gd name="T117" fmla="*/ 550 h 641"/>
                      <a:gd name="T118" fmla="*/ 44 w 122"/>
                      <a:gd name="T119" fmla="*/ 640 h 641"/>
                      <a:gd name="T120" fmla="*/ 89 w 122"/>
                      <a:gd name="T121" fmla="*/ 571 h 641"/>
                      <a:gd name="T122" fmla="*/ 98 w 122"/>
                      <a:gd name="T123" fmla="*/ 546 h 641"/>
                      <a:gd name="T124" fmla="*/ 105 w 122"/>
                      <a:gd name="T125" fmla="*/ 52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2" h="641">
                        <a:moveTo>
                          <a:pt x="112" y="49"/>
                        </a:moveTo>
                        <a:lnTo>
                          <a:pt x="114" y="14"/>
                        </a:lnTo>
                        <a:lnTo>
                          <a:pt x="121" y="12"/>
                        </a:lnTo>
                        <a:lnTo>
                          <a:pt x="112" y="0"/>
                        </a:lnTo>
                        <a:lnTo>
                          <a:pt x="109" y="0"/>
                        </a:lnTo>
                        <a:lnTo>
                          <a:pt x="104" y="5"/>
                        </a:lnTo>
                        <a:lnTo>
                          <a:pt x="104" y="16"/>
                        </a:lnTo>
                        <a:lnTo>
                          <a:pt x="99" y="22"/>
                        </a:lnTo>
                        <a:lnTo>
                          <a:pt x="59" y="114"/>
                        </a:lnTo>
                        <a:lnTo>
                          <a:pt x="3" y="140"/>
                        </a:lnTo>
                        <a:lnTo>
                          <a:pt x="58" y="113"/>
                        </a:lnTo>
                        <a:lnTo>
                          <a:pt x="89" y="57"/>
                        </a:lnTo>
                        <a:lnTo>
                          <a:pt x="99" y="49"/>
                        </a:lnTo>
                        <a:lnTo>
                          <a:pt x="90" y="73"/>
                        </a:lnTo>
                        <a:lnTo>
                          <a:pt x="99" y="74"/>
                        </a:lnTo>
                        <a:lnTo>
                          <a:pt x="47" y="173"/>
                        </a:lnTo>
                        <a:lnTo>
                          <a:pt x="83" y="111"/>
                        </a:lnTo>
                        <a:lnTo>
                          <a:pt x="100" y="93"/>
                        </a:lnTo>
                        <a:lnTo>
                          <a:pt x="99" y="106"/>
                        </a:lnTo>
                        <a:lnTo>
                          <a:pt x="93" y="126"/>
                        </a:lnTo>
                        <a:lnTo>
                          <a:pt x="89" y="143"/>
                        </a:lnTo>
                        <a:lnTo>
                          <a:pt x="76" y="181"/>
                        </a:lnTo>
                        <a:lnTo>
                          <a:pt x="54" y="248"/>
                        </a:lnTo>
                        <a:lnTo>
                          <a:pt x="26" y="326"/>
                        </a:lnTo>
                        <a:lnTo>
                          <a:pt x="3" y="381"/>
                        </a:lnTo>
                        <a:lnTo>
                          <a:pt x="28" y="315"/>
                        </a:lnTo>
                        <a:lnTo>
                          <a:pt x="42" y="275"/>
                        </a:lnTo>
                        <a:lnTo>
                          <a:pt x="61" y="224"/>
                        </a:lnTo>
                        <a:lnTo>
                          <a:pt x="71" y="193"/>
                        </a:lnTo>
                        <a:lnTo>
                          <a:pt x="87" y="154"/>
                        </a:lnTo>
                        <a:lnTo>
                          <a:pt x="93" y="136"/>
                        </a:lnTo>
                        <a:lnTo>
                          <a:pt x="99" y="120"/>
                        </a:lnTo>
                        <a:lnTo>
                          <a:pt x="95" y="122"/>
                        </a:lnTo>
                        <a:lnTo>
                          <a:pt x="101" y="132"/>
                        </a:lnTo>
                        <a:lnTo>
                          <a:pt x="95" y="143"/>
                        </a:lnTo>
                        <a:lnTo>
                          <a:pt x="87" y="176"/>
                        </a:lnTo>
                        <a:lnTo>
                          <a:pt x="78" y="210"/>
                        </a:lnTo>
                        <a:lnTo>
                          <a:pt x="67" y="237"/>
                        </a:lnTo>
                        <a:lnTo>
                          <a:pt x="85" y="181"/>
                        </a:lnTo>
                        <a:lnTo>
                          <a:pt x="93" y="154"/>
                        </a:lnTo>
                        <a:lnTo>
                          <a:pt x="99" y="132"/>
                        </a:lnTo>
                        <a:lnTo>
                          <a:pt x="101" y="132"/>
                        </a:lnTo>
                        <a:lnTo>
                          <a:pt x="97" y="164"/>
                        </a:lnTo>
                        <a:lnTo>
                          <a:pt x="102" y="156"/>
                        </a:lnTo>
                        <a:lnTo>
                          <a:pt x="99" y="176"/>
                        </a:lnTo>
                        <a:lnTo>
                          <a:pt x="93" y="198"/>
                        </a:lnTo>
                        <a:lnTo>
                          <a:pt x="81" y="231"/>
                        </a:lnTo>
                        <a:lnTo>
                          <a:pt x="67" y="254"/>
                        </a:lnTo>
                        <a:lnTo>
                          <a:pt x="54" y="282"/>
                        </a:lnTo>
                        <a:lnTo>
                          <a:pt x="44" y="305"/>
                        </a:lnTo>
                        <a:lnTo>
                          <a:pt x="50" y="293"/>
                        </a:lnTo>
                        <a:lnTo>
                          <a:pt x="70" y="253"/>
                        </a:lnTo>
                        <a:lnTo>
                          <a:pt x="93" y="204"/>
                        </a:lnTo>
                        <a:lnTo>
                          <a:pt x="97" y="193"/>
                        </a:lnTo>
                        <a:lnTo>
                          <a:pt x="101" y="176"/>
                        </a:lnTo>
                        <a:lnTo>
                          <a:pt x="96" y="213"/>
                        </a:lnTo>
                        <a:lnTo>
                          <a:pt x="105" y="199"/>
                        </a:lnTo>
                        <a:lnTo>
                          <a:pt x="97" y="248"/>
                        </a:lnTo>
                        <a:lnTo>
                          <a:pt x="95" y="259"/>
                        </a:lnTo>
                        <a:lnTo>
                          <a:pt x="92" y="266"/>
                        </a:lnTo>
                        <a:lnTo>
                          <a:pt x="82" y="292"/>
                        </a:lnTo>
                        <a:lnTo>
                          <a:pt x="71" y="317"/>
                        </a:lnTo>
                        <a:lnTo>
                          <a:pt x="50" y="359"/>
                        </a:lnTo>
                        <a:lnTo>
                          <a:pt x="30" y="399"/>
                        </a:lnTo>
                        <a:lnTo>
                          <a:pt x="0" y="454"/>
                        </a:lnTo>
                        <a:lnTo>
                          <a:pt x="36" y="381"/>
                        </a:lnTo>
                        <a:lnTo>
                          <a:pt x="73" y="310"/>
                        </a:lnTo>
                        <a:lnTo>
                          <a:pt x="87" y="282"/>
                        </a:lnTo>
                        <a:lnTo>
                          <a:pt x="95" y="252"/>
                        </a:lnTo>
                        <a:lnTo>
                          <a:pt x="103" y="239"/>
                        </a:lnTo>
                        <a:lnTo>
                          <a:pt x="104" y="240"/>
                        </a:lnTo>
                        <a:lnTo>
                          <a:pt x="62" y="367"/>
                        </a:lnTo>
                        <a:lnTo>
                          <a:pt x="95" y="280"/>
                        </a:lnTo>
                        <a:lnTo>
                          <a:pt x="102" y="277"/>
                        </a:lnTo>
                        <a:lnTo>
                          <a:pt x="93" y="324"/>
                        </a:lnTo>
                        <a:lnTo>
                          <a:pt x="101" y="313"/>
                        </a:lnTo>
                        <a:lnTo>
                          <a:pt x="89" y="365"/>
                        </a:lnTo>
                        <a:lnTo>
                          <a:pt x="81" y="399"/>
                        </a:lnTo>
                        <a:lnTo>
                          <a:pt x="67" y="426"/>
                        </a:lnTo>
                        <a:lnTo>
                          <a:pt x="46" y="460"/>
                        </a:lnTo>
                        <a:lnTo>
                          <a:pt x="28" y="492"/>
                        </a:lnTo>
                        <a:lnTo>
                          <a:pt x="14" y="515"/>
                        </a:lnTo>
                        <a:lnTo>
                          <a:pt x="3" y="527"/>
                        </a:lnTo>
                        <a:lnTo>
                          <a:pt x="63" y="438"/>
                        </a:lnTo>
                        <a:lnTo>
                          <a:pt x="76" y="411"/>
                        </a:lnTo>
                        <a:lnTo>
                          <a:pt x="83" y="393"/>
                        </a:lnTo>
                        <a:lnTo>
                          <a:pt x="92" y="359"/>
                        </a:lnTo>
                        <a:lnTo>
                          <a:pt x="101" y="328"/>
                        </a:lnTo>
                        <a:lnTo>
                          <a:pt x="92" y="373"/>
                        </a:lnTo>
                        <a:lnTo>
                          <a:pt x="99" y="357"/>
                        </a:lnTo>
                        <a:lnTo>
                          <a:pt x="91" y="394"/>
                        </a:lnTo>
                        <a:lnTo>
                          <a:pt x="98" y="386"/>
                        </a:lnTo>
                        <a:lnTo>
                          <a:pt x="90" y="430"/>
                        </a:lnTo>
                        <a:lnTo>
                          <a:pt x="99" y="415"/>
                        </a:lnTo>
                        <a:lnTo>
                          <a:pt x="91" y="438"/>
                        </a:lnTo>
                        <a:lnTo>
                          <a:pt x="81" y="471"/>
                        </a:lnTo>
                        <a:lnTo>
                          <a:pt x="73" y="481"/>
                        </a:lnTo>
                        <a:lnTo>
                          <a:pt x="47" y="521"/>
                        </a:lnTo>
                        <a:lnTo>
                          <a:pt x="24" y="544"/>
                        </a:lnTo>
                        <a:lnTo>
                          <a:pt x="50" y="517"/>
                        </a:lnTo>
                        <a:lnTo>
                          <a:pt x="71" y="482"/>
                        </a:lnTo>
                        <a:lnTo>
                          <a:pt x="91" y="449"/>
                        </a:lnTo>
                        <a:lnTo>
                          <a:pt x="97" y="433"/>
                        </a:lnTo>
                        <a:lnTo>
                          <a:pt x="89" y="466"/>
                        </a:lnTo>
                        <a:lnTo>
                          <a:pt x="95" y="460"/>
                        </a:lnTo>
                        <a:lnTo>
                          <a:pt x="91" y="476"/>
                        </a:lnTo>
                        <a:lnTo>
                          <a:pt x="89" y="499"/>
                        </a:lnTo>
                        <a:lnTo>
                          <a:pt x="93" y="492"/>
                        </a:lnTo>
                        <a:lnTo>
                          <a:pt x="88" y="512"/>
                        </a:lnTo>
                        <a:lnTo>
                          <a:pt x="73" y="544"/>
                        </a:lnTo>
                        <a:lnTo>
                          <a:pt x="63" y="549"/>
                        </a:lnTo>
                        <a:lnTo>
                          <a:pt x="50" y="555"/>
                        </a:lnTo>
                        <a:lnTo>
                          <a:pt x="75" y="538"/>
                        </a:lnTo>
                        <a:lnTo>
                          <a:pt x="91" y="510"/>
                        </a:lnTo>
                        <a:lnTo>
                          <a:pt x="95" y="488"/>
                        </a:lnTo>
                        <a:lnTo>
                          <a:pt x="89" y="536"/>
                        </a:lnTo>
                        <a:lnTo>
                          <a:pt x="95" y="523"/>
                        </a:lnTo>
                        <a:lnTo>
                          <a:pt x="92" y="550"/>
                        </a:lnTo>
                        <a:lnTo>
                          <a:pt x="85" y="585"/>
                        </a:lnTo>
                        <a:lnTo>
                          <a:pt x="44" y="640"/>
                        </a:lnTo>
                        <a:lnTo>
                          <a:pt x="85" y="589"/>
                        </a:lnTo>
                        <a:lnTo>
                          <a:pt x="89" y="571"/>
                        </a:lnTo>
                        <a:lnTo>
                          <a:pt x="92" y="560"/>
                        </a:lnTo>
                        <a:lnTo>
                          <a:pt x="98" y="546"/>
                        </a:lnTo>
                        <a:lnTo>
                          <a:pt x="103" y="572"/>
                        </a:lnTo>
                        <a:lnTo>
                          <a:pt x="105" y="523"/>
                        </a:lnTo>
                        <a:lnTo>
                          <a:pt x="112" y="4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89" name="手繪多邊形​​ 43"/>
                  <p:cNvSpPr>
                    <a:spLocks/>
                  </p:cNvSpPr>
                  <p:nvPr/>
                </p:nvSpPr>
                <p:spPr bwMode="ltGray">
                  <a:xfrm>
                    <a:off x="335" y="2718"/>
                    <a:ext cx="114" cy="641"/>
                  </a:xfrm>
                  <a:custGeom>
                    <a:avLst/>
                    <a:gdLst>
                      <a:gd name="T0" fmla="*/ 0 w 114"/>
                      <a:gd name="T1" fmla="*/ 529 h 641"/>
                      <a:gd name="T2" fmla="*/ 4 w 114"/>
                      <a:gd name="T3" fmla="*/ 507 h 641"/>
                      <a:gd name="T4" fmla="*/ 32 w 114"/>
                      <a:gd name="T5" fmla="*/ 640 h 641"/>
                      <a:gd name="T6" fmla="*/ 10 w 114"/>
                      <a:gd name="T7" fmla="*/ 510 h 641"/>
                      <a:gd name="T8" fmla="*/ 12 w 114"/>
                      <a:gd name="T9" fmla="*/ 496 h 641"/>
                      <a:gd name="T10" fmla="*/ 39 w 114"/>
                      <a:gd name="T11" fmla="*/ 591 h 641"/>
                      <a:gd name="T12" fmla="*/ 11 w 114"/>
                      <a:gd name="T13" fmla="*/ 490 h 641"/>
                      <a:gd name="T14" fmla="*/ 15 w 114"/>
                      <a:gd name="T15" fmla="*/ 469 h 641"/>
                      <a:gd name="T16" fmla="*/ 18 w 114"/>
                      <a:gd name="T17" fmla="*/ 446 h 641"/>
                      <a:gd name="T18" fmla="*/ 16 w 114"/>
                      <a:gd name="T19" fmla="*/ 430 h 641"/>
                      <a:gd name="T20" fmla="*/ 20 w 114"/>
                      <a:gd name="T21" fmla="*/ 420 h 641"/>
                      <a:gd name="T22" fmla="*/ 18 w 114"/>
                      <a:gd name="T23" fmla="*/ 418 h 641"/>
                      <a:gd name="T24" fmla="*/ 18 w 114"/>
                      <a:gd name="T25" fmla="*/ 395 h 641"/>
                      <a:gd name="T26" fmla="*/ 20 w 114"/>
                      <a:gd name="T27" fmla="*/ 379 h 641"/>
                      <a:gd name="T28" fmla="*/ 53 w 114"/>
                      <a:gd name="T29" fmla="*/ 491 h 641"/>
                      <a:gd name="T30" fmla="*/ 18 w 114"/>
                      <a:gd name="T31" fmla="*/ 374 h 641"/>
                      <a:gd name="T32" fmla="*/ 22 w 114"/>
                      <a:gd name="T33" fmla="*/ 374 h 641"/>
                      <a:gd name="T34" fmla="*/ 22 w 114"/>
                      <a:gd name="T35" fmla="*/ 340 h 641"/>
                      <a:gd name="T36" fmla="*/ 64 w 114"/>
                      <a:gd name="T37" fmla="*/ 419 h 641"/>
                      <a:gd name="T38" fmla="*/ 31 w 114"/>
                      <a:gd name="T39" fmla="*/ 364 h 641"/>
                      <a:gd name="T40" fmla="*/ 19 w 114"/>
                      <a:gd name="T41" fmla="*/ 318 h 641"/>
                      <a:gd name="T42" fmla="*/ 20 w 114"/>
                      <a:gd name="T43" fmla="*/ 301 h 641"/>
                      <a:gd name="T44" fmla="*/ 27 w 114"/>
                      <a:gd name="T45" fmla="*/ 316 h 641"/>
                      <a:gd name="T46" fmla="*/ 28 w 114"/>
                      <a:gd name="T47" fmla="*/ 295 h 641"/>
                      <a:gd name="T48" fmla="*/ 59 w 114"/>
                      <a:gd name="T49" fmla="*/ 330 h 641"/>
                      <a:gd name="T50" fmla="*/ 47 w 114"/>
                      <a:gd name="T51" fmla="*/ 313 h 641"/>
                      <a:gd name="T52" fmla="*/ 23 w 114"/>
                      <a:gd name="T53" fmla="*/ 269 h 641"/>
                      <a:gd name="T54" fmla="*/ 22 w 114"/>
                      <a:gd name="T55" fmla="*/ 240 h 641"/>
                      <a:gd name="T56" fmla="*/ 24 w 114"/>
                      <a:gd name="T57" fmla="*/ 222 h 641"/>
                      <a:gd name="T58" fmla="*/ 32 w 114"/>
                      <a:gd name="T59" fmla="*/ 235 h 641"/>
                      <a:gd name="T60" fmla="*/ 31 w 114"/>
                      <a:gd name="T61" fmla="*/ 206 h 641"/>
                      <a:gd name="T62" fmla="*/ 28 w 114"/>
                      <a:gd name="T63" fmla="*/ 185 h 641"/>
                      <a:gd name="T64" fmla="*/ 30 w 114"/>
                      <a:gd name="T65" fmla="*/ 174 h 641"/>
                      <a:gd name="T66" fmla="*/ 63 w 114"/>
                      <a:gd name="T67" fmla="*/ 228 h 641"/>
                      <a:gd name="T68" fmla="*/ 101 w 114"/>
                      <a:gd name="T69" fmla="*/ 269 h 641"/>
                      <a:gd name="T70" fmla="*/ 47 w 114"/>
                      <a:gd name="T71" fmla="*/ 202 h 641"/>
                      <a:gd name="T72" fmla="*/ 30 w 114"/>
                      <a:gd name="T73" fmla="*/ 174 h 641"/>
                      <a:gd name="T74" fmla="*/ 32 w 114"/>
                      <a:gd name="T75" fmla="*/ 158 h 641"/>
                      <a:gd name="T76" fmla="*/ 28 w 114"/>
                      <a:gd name="T77" fmla="*/ 122 h 641"/>
                      <a:gd name="T78" fmla="*/ 30 w 114"/>
                      <a:gd name="T79" fmla="*/ 97 h 641"/>
                      <a:gd name="T80" fmla="*/ 47 w 114"/>
                      <a:gd name="T81" fmla="*/ 127 h 641"/>
                      <a:gd name="T82" fmla="*/ 44 w 114"/>
                      <a:gd name="T83" fmla="*/ 119 h 641"/>
                      <a:gd name="T84" fmla="*/ 32 w 114"/>
                      <a:gd name="T85" fmla="*/ 97 h 641"/>
                      <a:gd name="T86" fmla="*/ 30 w 114"/>
                      <a:gd name="T87" fmla="*/ 86 h 641"/>
                      <a:gd name="T88" fmla="*/ 24 w 114"/>
                      <a:gd name="T89" fmla="*/ 70 h 641"/>
                      <a:gd name="T90" fmla="*/ 59 w 114"/>
                      <a:gd name="T91" fmla="*/ 99 h 641"/>
                      <a:gd name="T92" fmla="*/ 24 w 114"/>
                      <a:gd name="T93" fmla="*/ 47 h 641"/>
                      <a:gd name="T94" fmla="*/ 65 w 114"/>
                      <a:gd name="T95" fmla="*/ 47 h 641"/>
                      <a:gd name="T96" fmla="*/ 84 w 114"/>
                      <a:gd name="T97" fmla="*/ 40 h 641"/>
                      <a:gd name="T98" fmla="*/ 30 w 114"/>
                      <a:gd name="T99" fmla="*/ 47 h 641"/>
                      <a:gd name="T100" fmla="*/ 22 w 114"/>
                      <a:gd name="T101" fmla="*/ 19 h 641"/>
                      <a:gd name="T102" fmla="*/ 10 w 114"/>
                      <a:gd name="T103" fmla="*/ 8 h 641"/>
                      <a:gd name="T104" fmla="*/ 0 w 114"/>
                      <a:gd name="T105" fmla="*/ 556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4" h="641">
                        <a:moveTo>
                          <a:pt x="0" y="556"/>
                        </a:moveTo>
                        <a:lnTo>
                          <a:pt x="0" y="529"/>
                        </a:lnTo>
                        <a:lnTo>
                          <a:pt x="7" y="545"/>
                        </a:lnTo>
                        <a:lnTo>
                          <a:pt x="4" y="507"/>
                        </a:lnTo>
                        <a:lnTo>
                          <a:pt x="10" y="512"/>
                        </a:lnTo>
                        <a:lnTo>
                          <a:pt x="32" y="640"/>
                        </a:lnTo>
                        <a:lnTo>
                          <a:pt x="12" y="529"/>
                        </a:lnTo>
                        <a:lnTo>
                          <a:pt x="10" y="510"/>
                        </a:lnTo>
                        <a:lnTo>
                          <a:pt x="8" y="491"/>
                        </a:lnTo>
                        <a:lnTo>
                          <a:pt x="12" y="496"/>
                        </a:lnTo>
                        <a:lnTo>
                          <a:pt x="25" y="531"/>
                        </a:lnTo>
                        <a:lnTo>
                          <a:pt x="39" y="591"/>
                        </a:lnTo>
                        <a:lnTo>
                          <a:pt x="18" y="512"/>
                        </a:lnTo>
                        <a:lnTo>
                          <a:pt x="11" y="490"/>
                        </a:lnTo>
                        <a:lnTo>
                          <a:pt x="10" y="460"/>
                        </a:lnTo>
                        <a:lnTo>
                          <a:pt x="15" y="469"/>
                        </a:lnTo>
                        <a:lnTo>
                          <a:pt x="14" y="434"/>
                        </a:lnTo>
                        <a:lnTo>
                          <a:pt x="18" y="446"/>
                        </a:lnTo>
                        <a:lnTo>
                          <a:pt x="38" y="562"/>
                        </a:lnTo>
                        <a:lnTo>
                          <a:pt x="16" y="430"/>
                        </a:lnTo>
                        <a:lnTo>
                          <a:pt x="14" y="407"/>
                        </a:lnTo>
                        <a:lnTo>
                          <a:pt x="20" y="420"/>
                        </a:lnTo>
                        <a:lnTo>
                          <a:pt x="36" y="485"/>
                        </a:lnTo>
                        <a:lnTo>
                          <a:pt x="18" y="418"/>
                        </a:lnTo>
                        <a:lnTo>
                          <a:pt x="12" y="385"/>
                        </a:lnTo>
                        <a:lnTo>
                          <a:pt x="18" y="395"/>
                        </a:lnTo>
                        <a:lnTo>
                          <a:pt x="14" y="374"/>
                        </a:lnTo>
                        <a:lnTo>
                          <a:pt x="20" y="379"/>
                        </a:lnTo>
                        <a:lnTo>
                          <a:pt x="26" y="418"/>
                        </a:lnTo>
                        <a:lnTo>
                          <a:pt x="53" y="491"/>
                        </a:lnTo>
                        <a:lnTo>
                          <a:pt x="24" y="407"/>
                        </a:lnTo>
                        <a:lnTo>
                          <a:pt x="18" y="374"/>
                        </a:lnTo>
                        <a:lnTo>
                          <a:pt x="16" y="357"/>
                        </a:lnTo>
                        <a:lnTo>
                          <a:pt x="22" y="374"/>
                        </a:lnTo>
                        <a:lnTo>
                          <a:pt x="18" y="336"/>
                        </a:lnTo>
                        <a:lnTo>
                          <a:pt x="22" y="340"/>
                        </a:lnTo>
                        <a:lnTo>
                          <a:pt x="25" y="360"/>
                        </a:lnTo>
                        <a:lnTo>
                          <a:pt x="64" y="419"/>
                        </a:lnTo>
                        <a:lnTo>
                          <a:pt x="43" y="384"/>
                        </a:lnTo>
                        <a:lnTo>
                          <a:pt x="31" y="364"/>
                        </a:lnTo>
                        <a:lnTo>
                          <a:pt x="28" y="357"/>
                        </a:lnTo>
                        <a:lnTo>
                          <a:pt x="19" y="318"/>
                        </a:lnTo>
                        <a:lnTo>
                          <a:pt x="22" y="325"/>
                        </a:lnTo>
                        <a:lnTo>
                          <a:pt x="20" y="301"/>
                        </a:lnTo>
                        <a:lnTo>
                          <a:pt x="19" y="306"/>
                        </a:lnTo>
                        <a:lnTo>
                          <a:pt x="27" y="316"/>
                        </a:lnTo>
                        <a:lnTo>
                          <a:pt x="21" y="290"/>
                        </a:lnTo>
                        <a:lnTo>
                          <a:pt x="28" y="295"/>
                        </a:lnTo>
                        <a:lnTo>
                          <a:pt x="43" y="308"/>
                        </a:lnTo>
                        <a:lnTo>
                          <a:pt x="59" y="330"/>
                        </a:lnTo>
                        <a:lnTo>
                          <a:pt x="99" y="413"/>
                        </a:lnTo>
                        <a:lnTo>
                          <a:pt x="47" y="313"/>
                        </a:lnTo>
                        <a:lnTo>
                          <a:pt x="28" y="290"/>
                        </a:lnTo>
                        <a:lnTo>
                          <a:pt x="23" y="269"/>
                        </a:lnTo>
                        <a:lnTo>
                          <a:pt x="31" y="279"/>
                        </a:lnTo>
                        <a:lnTo>
                          <a:pt x="22" y="240"/>
                        </a:lnTo>
                        <a:lnTo>
                          <a:pt x="28" y="243"/>
                        </a:lnTo>
                        <a:lnTo>
                          <a:pt x="24" y="222"/>
                        </a:lnTo>
                        <a:lnTo>
                          <a:pt x="25" y="218"/>
                        </a:lnTo>
                        <a:lnTo>
                          <a:pt x="32" y="235"/>
                        </a:lnTo>
                        <a:lnTo>
                          <a:pt x="25" y="206"/>
                        </a:lnTo>
                        <a:lnTo>
                          <a:pt x="31" y="206"/>
                        </a:lnTo>
                        <a:lnTo>
                          <a:pt x="24" y="185"/>
                        </a:lnTo>
                        <a:lnTo>
                          <a:pt x="28" y="185"/>
                        </a:lnTo>
                        <a:lnTo>
                          <a:pt x="24" y="174"/>
                        </a:lnTo>
                        <a:lnTo>
                          <a:pt x="30" y="174"/>
                        </a:lnTo>
                        <a:lnTo>
                          <a:pt x="42" y="198"/>
                        </a:lnTo>
                        <a:lnTo>
                          <a:pt x="63" y="228"/>
                        </a:lnTo>
                        <a:lnTo>
                          <a:pt x="83" y="252"/>
                        </a:lnTo>
                        <a:lnTo>
                          <a:pt x="101" y="269"/>
                        </a:lnTo>
                        <a:lnTo>
                          <a:pt x="57" y="218"/>
                        </a:lnTo>
                        <a:lnTo>
                          <a:pt x="47" y="202"/>
                        </a:lnTo>
                        <a:lnTo>
                          <a:pt x="32" y="181"/>
                        </a:lnTo>
                        <a:lnTo>
                          <a:pt x="30" y="174"/>
                        </a:lnTo>
                        <a:lnTo>
                          <a:pt x="26" y="152"/>
                        </a:lnTo>
                        <a:lnTo>
                          <a:pt x="32" y="158"/>
                        </a:lnTo>
                        <a:lnTo>
                          <a:pt x="25" y="122"/>
                        </a:lnTo>
                        <a:lnTo>
                          <a:pt x="28" y="122"/>
                        </a:lnTo>
                        <a:lnTo>
                          <a:pt x="24" y="97"/>
                        </a:lnTo>
                        <a:lnTo>
                          <a:pt x="30" y="97"/>
                        </a:lnTo>
                        <a:lnTo>
                          <a:pt x="34" y="109"/>
                        </a:lnTo>
                        <a:lnTo>
                          <a:pt x="47" y="127"/>
                        </a:lnTo>
                        <a:lnTo>
                          <a:pt x="87" y="169"/>
                        </a:lnTo>
                        <a:lnTo>
                          <a:pt x="44" y="119"/>
                        </a:lnTo>
                        <a:lnTo>
                          <a:pt x="34" y="108"/>
                        </a:lnTo>
                        <a:lnTo>
                          <a:pt x="32" y="97"/>
                        </a:lnTo>
                        <a:lnTo>
                          <a:pt x="26" y="80"/>
                        </a:lnTo>
                        <a:lnTo>
                          <a:pt x="30" y="86"/>
                        </a:lnTo>
                        <a:lnTo>
                          <a:pt x="20" y="63"/>
                        </a:lnTo>
                        <a:lnTo>
                          <a:pt x="24" y="70"/>
                        </a:lnTo>
                        <a:lnTo>
                          <a:pt x="33" y="69"/>
                        </a:lnTo>
                        <a:lnTo>
                          <a:pt x="59" y="99"/>
                        </a:lnTo>
                        <a:lnTo>
                          <a:pt x="32" y="70"/>
                        </a:lnTo>
                        <a:lnTo>
                          <a:pt x="24" y="47"/>
                        </a:lnTo>
                        <a:lnTo>
                          <a:pt x="32" y="47"/>
                        </a:lnTo>
                        <a:lnTo>
                          <a:pt x="65" y="47"/>
                        </a:lnTo>
                        <a:lnTo>
                          <a:pt x="113" y="24"/>
                        </a:lnTo>
                        <a:lnTo>
                          <a:pt x="84" y="40"/>
                        </a:lnTo>
                        <a:lnTo>
                          <a:pt x="42" y="52"/>
                        </a:lnTo>
                        <a:lnTo>
                          <a:pt x="30" y="47"/>
                        </a:lnTo>
                        <a:lnTo>
                          <a:pt x="26" y="36"/>
                        </a:lnTo>
                        <a:lnTo>
                          <a:pt x="22" y="19"/>
                        </a:lnTo>
                        <a:lnTo>
                          <a:pt x="13" y="0"/>
                        </a:lnTo>
                        <a:lnTo>
                          <a:pt x="10" y="8"/>
                        </a:lnTo>
                        <a:lnTo>
                          <a:pt x="8" y="1"/>
                        </a:lnTo>
                        <a:lnTo>
                          <a:pt x="0" y="55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grpSp>
            <p:sp>
              <p:nvSpPr>
                <p:cNvPr id="86" name="手繪多邊形​​ 45"/>
                <p:cNvSpPr>
                  <a:spLocks/>
                </p:cNvSpPr>
                <p:nvPr/>
              </p:nvSpPr>
              <p:spPr bwMode="ltGray">
                <a:xfrm>
                  <a:off x="336" y="3361"/>
                  <a:ext cx="31" cy="490"/>
                </a:xfrm>
                <a:custGeom>
                  <a:avLst/>
                  <a:gdLst>
                    <a:gd name="T0" fmla="*/ 5 w 31"/>
                    <a:gd name="T1" fmla="*/ 0 h 490"/>
                    <a:gd name="T2" fmla="*/ 11 w 31"/>
                    <a:gd name="T3" fmla="*/ 37 h 490"/>
                    <a:gd name="T4" fmla="*/ 18 w 31"/>
                    <a:gd name="T5" fmla="*/ 96 h 490"/>
                    <a:gd name="T6" fmla="*/ 24 w 31"/>
                    <a:gd name="T7" fmla="*/ 178 h 490"/>
                    <a:gd name="T8" fmla="*/ 30 w 31"/>
                    <a:gd name="T9" fmla="*/ 282 h 490"/>
                    <a:gd name="T10" fmla="*/ 30 w 31"/>
                    <a:gd name="T11" fmla="*/ 393 h 490"/>
                    <a:gd name="T12" fmla="*/ 27 w 31"/>
                    <a:gd name="T13" fmla="*/ 489 h 490"/>
                    <a:gd name="T14" fmla="*/ 24 w 31"/>
                    <a:gd name="T15" fmla="*/ 489 h 490"/>
                    <a:gd name="T16" fmla="*/ 27 w 31"/>
                    <a:gd name="T17" fmla="*/ 393 h 490"/>
                    <a:gd name="T18" fmla="*/ 27 w 31"/>
                    <a:gd name="T19" fmla="*/ 311 h 490"/>
                    <a:gd name="T20" fmla="*/ 21 w 31"/>
                    <a:gd name="T21" fmla="*/ 222 h 490"/>
                    <a:gd name="T22" fmla="*/ 11 w 31"/>
                    <a:gd name="T23" fmla="*/ 133 h 490"/>
                    <a:gd name="T24" fmla="*/ 0 w 31"/>
                    <a:gd name="T25" fmla="*/ 22 h 490"/>
                    <a:gd name="T26" fmla="*/ 5 w 31"/>
                    <a:gd name="T27"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490">
                      <a:moveTo>
                        <a:pt x="5" y="0"/>
                      </a:moveTo>
                      <a:lnTo>
                        <a:pt x="11" y="37"/>
                      </a:lnTo>
                      <a:lnTo>
                        <a:pt x="18" y="96"/>
                      </a:lnTo>
                      <a:lnTo>
                        <a:pt x="24" y="178"/>
                      </a:lnTo>
                      <a:lnTo>
                        <a:pt x="30" y="282"/>
                      </a:lnTo>
                      <a:lnTo>
                        <a:pt x="30" y="393"/>
                      </a:lnTo>
                      <a:lnTo>
                        <a:pt x="27" y="489"/>
                      </a:lnTo>
                      <a:lnTo>
                        <a:pt x="24" y="489"/>
                      </a:lnTo>
                      <a:lnTo>
                        <a:pt x="27" y="393"/>
                      </a:lnTo>
                      <a:lnTo>
                        <a:pt x="27" y="311"/>
                      </a:lnTo>
                      <a:lnTo>
                        <a:pt x="21" y="222"/>
                      </a:lnTo>
                      <a:lnTo>
                        <a:pt x="11" y="133"/>
                      </a:lnTo>
                      <a:lnTo>
                        <a:pt x="0" y="22"/>
                      </a:lnTo>
                      <a:lnTo>
                        <a:pt x="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87" name="手繪多邊形​​ 46"/>
                <p:cNvSpPr>
                  <a:spLocks/>
                </p:cNvSpPr>
                <p:nvPr/>
              </p:nvSpPr>
              <p:spPr bwMode="ltGray">
                <a:xfrm>
                  <a:off x="181" y="3161"/>
                  <a:ext cx="90" cy="439"/>
                </a:xfrm>
                <a:custGeom>
                  <a:avLst/>
                  <a:gdLst>
                    <a:gd name="T0" fmla="*/ 25 w 90"/>
                    <a:gd name="T1" fmla="*/ 438 h 439"/>
                    <a:gd name="T2" fmla="*/ 19 w 90"/>
                    <a:gd name="T3" fmla="*/ 362 h 439"/>
                    <a:gd name="T4" fmla="*/ 16 w 90"/>
                    <a:gd name="T5" fmla="*/ 330 h 439"/>
                    <a:gd name="T6" fmla="*/ 10 w 90"/>
                    <a:gd name="T7" fmla="*/ 291 h 439"/>
                    <a:gd name="T8" fmla="*/ 3 w 90"/>
                    <a:gd name="T9" fmla="*/ 253 h 439"/>
                    <a:gd name="T10" fmla="*/ 1 w 90"/>
                    <a:gd name="T11" fmla="*/ 231 h 439"/>
                    <a:gd name="T12" fmla="*/ 0 w 90"/>
                    <a:gd name="T13" fmla="*/ 209 h 439"/>
                    <a:gd name="T14" fmla="*/ 1 w 90"/>
                    <a:gd name="T15" fmla="*/ 176 h 439"/>
                    <a:gd name="T16" fmla="*/ 2 w 90"/>
                    <a:gd name="T17" fmla="*/ 143 h 439"/>
                    <a:gd name="T18" fmla="*/ 13 w 90"/>
                    <a:gd name="T19" fmla="*/ 59 h 439"/>
                    <a:gd name="T20" fmla="*/ 16 w 90"/>
                    <a:gd name="T21" fmla="*/ 40 h 439"/>
                    <a:gd name="T22" fmla="*/ 25 w 90"/>
                    <a:gd name="T23" fmla="*/ 19 h 439"/>
                    <a:gd name="T24" fmla="*/ 32 w 90"/>
                    <a:gd name="T25" fmla="*/ 5 h 439"/>
                    <a:gd name="T26" fmla="*/ 41 w 90"/>
                    <a:gd name="T27" fmla="*/ 0 h 439"/>
                    <a:gd name="T28" fmla="*/ 48 w 90"/>
                    <a:gd name="T29" fmla="*/ 5 h 439"/>
                    <a:gd name="T30" fmla="*/ 58 w 90"/>
                    <a:gd name="T31" fmla="*/ 19 h 439"/>
                    <a:gd name="T32" fmla="*/ 67 w 90"/>
                    <a:gd name="T33" fmla="*/ 44 h 439"/>
                    <a:gd name="T34" fmla="*/ 69 w 90"/>
                    <a:gd name="T35" fmla="*/ 62 h 439"/>
                    <a:gd name="T36" fmla="*/ 75 w 90"/>
                    <a:gd name="T37" fmla="*/ 89 h 439"/>
                    <a:gd name="T38" fmla="*/ 80 w 90"/>
                    <a:gd name="T39" fmla="*/ 112 h 439"/>
                    <a:gd name="T40" fmla="*/ 87 w 90"/>
                    <a:gd name="T41" fmla="*/ 227 h 439"/>
                    <a:gd name="T42" fmla="*/ 89 w 90"/>
                    <a:gd name="T43" fmla="*/ 249 h 439"/>
                    <a:gd name="T44" fmla="*/ 87 w 90"/>
                    <a:gd name="T45" fmla="*/ 285 h 439"/>
                    <a:gd name="T46" fmla="*/ 82 w 90"/>
                    <a:gd name="T47" fmla="*/ 393 h 439"/>
                    <a:gd name="T48" fmla="*/ 82 w 90"/>
                    <a:gd name="T49" fmla="*/ 288 h 439"/>
                    <a:gd name="T50" fmla="*/ 80 w 90"/>
                    <a:gd name="T51" fmla="*/ 242 h 439"/>
                    <a:gd name="T52" fmla="*/ 78 w 90"/>
                    <a:gd name="T53" fmla="*/ 213 h 439"/>
                    <a:gd name="T54" fmla="*/ 75 w 90"/>
                    <a:gd name="T55" fmla="*/ 176 h 439"/>
                    <a:gd name="T56" fmla="*/ 70 w 90"/>
                    <a:gd name="T57" fmla="*/ 138 h 439"/>
                    <a:gd name="T58" fmla="*/ 65 w 90"/>
                    <a:gd name="T59" fmla="*/ 100 h 439"/>
                    <a:gd name="T60" fmla="*/ 59 w 90"/>
                    <a:gd name="T61" fmla="*/ 66 h 439"/>
                    <a:gd name="T62" fmla="*/ 53 w 90"/>
                    <a:gd name="T63" fmla="*/ 35 h 439"/>
                    <a:gd name="T64" fmla="*/ 48 w 90"/>
                    <a:gd name="T65" fmla="*/ 19 h 439"/>
                    <a:gd name="T66" fmla="*/ 42 w 90"/>
                    <a:gd name="T67" fmla="*/ 11 h 439"/>
                    <a:gd name="T68" fmla="*/ 36 w 90"/>
                    <a:gd name="T69" fmla="*/ 19 h 439"/>
                    <a:gd name="T70" fmla="*/ 30 w 90"/>
                    <a:gd name="T71" fmla="*/ 34 h 439"/>
                    <a:gd name="T72" fmla="*/ 28 w 90"/>
                    <a:gd name="T73" fmla="*/ 62 h 439"/>
                    <a:gd name="T74" fmla="*/ 28 w 90"/>
                    <a:gd name="T75" fmla="*/ 84 h 439"/>
                    <a:gd name="T76" fmla="*/ 26 w 90"/>
                    <a:gd name="T77" fmla="*/ 125 h 439"/>
                    <a:gd name="T78" fmla="*/ 24 w 90"/>
                    <a:gd name="T79" fmla="*/ 149 h 439"/>
                    <a:gd name="T80" fmla="*/ 18 w 90"/>
                    <a:gd name="T81" fmla="*/ 188 h 439"/>
                    <a:gd name="T82" fmla="*/ 16 w 90"/>
                    <a:gd name="T83" fmla="*/ 209 h 439"/>
                    <a:gd name="T84" fmla="*/ 15 w 90"/>
                    <a:gd name="T85" fmla="*/ 228 h 439"/>
                    <a:gd name="T86" fmla="*/ 15 w 90"/>
                    <a:gd name="T87" fmla="*/ 258 h 439"/>
                    <a:gd name="T88" fmla="*/ 26 w 90"/>
                    <a:gd name="T89" fmla="*/ 356 h 439"/>
                    <a:gd name="T90" fmla="*/ 25 w 90"/>
                    <a:gd name="T91" fmla="*/ 438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439">
                      <a:moveTo>
                        <a:pt x="25" y="438"/>
                      </a:moveTo>
                      <a:lnTo>
                        <a:pt x="19" y="362"/>
                      </a:lnTo>
                      <a:lnTo>
                        <a:pt x="16" y="330"/>
                      </a:lnTo>
                      <a:lnTo>
                        <a:pt x="10" y="291"/>
                      </a:lnTo>
                      <a:lnTo>
                        <a:pt x="3" y="253"/>
                      </a:lnTo>
                      <a:lnTo>
                        <a:pt x="1" y="231"/>
                      </a:lnTo>
                      <a:lnTo>
                        <a:pt x="0" y="209"/>
                      </a:lnTo>
                      <a:lnTo>
                        <a:pt x="1" y="176"/>
                      </a:lnTo>
                      <a:lnTo>
                        <a:pt x="2" y="143"/>
                      </a:lnTo>
                      <a:lnTo>
                        <a:pt x="13" y="59"/>
                      </a:lnTo>
                      <a:lnTo>
                        <a:pt x="16" y="40"/>
                      </a:lnTo>
                      <a:lnTo>
                        <a:pt x="25" y="19"/>
                      </a:lnTo>
                      <a:lnTo>
                        <a:pt x="32" y="5"/>
                      </a:lnTo>
                      <a:lnTo>
                        <a:pt x="41" y="0"/>
                      </a:lnTo>
                      <a:lnTo>
                        <a:pt x="48" y="5"/>
                      </a:lnTo>
                      <a:lnTo>
                        <a:pt x="58" y="19"/>
                      </a:lnTo>
                      <a:lnTo>
                        <a:pt x="67" y="44"/>
                      </a:lnTo>
                      <a:lnTo>
                        <a:pt x="69" y="62"/>
                      </a:lnTo>
                      <a:lnTo>
                        <a:pt x="75" y="89"/>
                      </a:lnTo>
                      <a:lnTo>
                        <a:pt x="80" y="112"/>
                      </a:lnTo>
                      <a:lnTo>
                        <a:pt x="87" y="227"/>
                      </a:lnTo>
                      <a:lnTo>
                        <a:pt x="89" y="249"/>
                      </a:lnTo>
                      <a:lnTo>
                        <a:pt x="87" y="285"/>
                      </a:lnTo>
                      <a:lnTo>
                        <a:pt x="82" y="393"/>
                      </a:lnTo>
                      <a:lnTo>
                        <a:pt x="82" y="288"/>
                      </a:lnTo>
                      <a:lnTo>
                        <a:pt x="80" y="242"/>
                      </a:lnTo>
                      <a:lnTo>
                        <a:pt x="78" y="213"/>
                      </a:lnTo>
                      <a:lnTo>
                        <a:pt x="75" y="176"/>
                      </a:lnTo>
                      <a:lnTo>
                        <a:pt x="70" y="138"/>
                      </a:lnTo>
                      <a:lnTo>
                        <a:pt x="65" y="100"/>
                      </a:lnTo>
                      <a:lnTo>
                        <a:pt x="59" y="66"/>
                      </a:lnTo>
                      <a:lnTo>
                        <a:pt x="53" y="35"/>
                      </a:lnTo>
                      <a:lnTo>
                        <a:pt x="48" y="19"/>
                      </a:lnTo>
                      <a:lnTo>
                        <a:pt x="42" y="11"/>
                      </a:lnTo>
                      <a:lnTo>
                        <a:pt x="36" y="19"/>
                      </a:lnTo>
                      <a:lnTo>
                        <a:pt x="30" y="34"/>
                      </a:lnTo>
                      <a:lnTo>
                        <a:pt x="28" y="62"/>
                      </a:lnTo>
                      <a:lnTo>
                        <a:pt x="28" y="84"/>
                      </a:lnTo>
                      <a:lnTo>
                        <a:pt x="26" y="125"/>
                      </a:lnTo>
                      <a:lnTo>
                        <a:pt x="24" y="149"/>
                      </a:lnTo>
                      <a:lnTo>
                        <a:pt x="18" y="188"/>
                      </a:lnTo>
                      <a:lnTo>
                        <a:pt x="16" y="209"/>
                      </a:lnTo>
                      <a:lnTo>
                        <a:pt x="15" y="228"/>
                      </a:lnTo>
                      <a:lnTo>
                        <a:pt x="15" y="258"/>
                      </a:lnTo>
                      <a:lnTo>
                        <a:pt x="26" y="356"/>
                      </a:lnTo>
                      <a:lnTo>
                        <a:pt x="25" y="43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grpSp>
          <p:sp>
            <p:nvSpPr>
              <p:cNvPr id="63" name="手繪多邊形​​ 48"/>
              <p:cNvSpPr>
                <a:spLocks/>
              </p:cNvSpPr>
              <p:nvPr/>
            </p:nvSpPr>
            <p:spPr bwMode="ltGray">
              <a:xfrm>
                <a:off x="737" y="4020"/>
                <a:ext cx="48" cy="125"/>
              </a:xfrm>
              <a:custGeom>
                <a:avLst/>
                <a:gdLst>
                  <a:gd name="T0" fmla="*/ 37 w 48"/>
                  <a:gd name="T1" fmla="*/ 0 h 125"/>
                  <a:gd name="T2" fmla="*/ 34 w 48"/>
                  <a:gd name="T3" fmla="*/ 2 h 125"/>
                  <a:gd name="T4" fmla="*/ 18 w 48"/>
                  <a:gd name="T5" fmla="*/ 24 h 125"/>
                  <a:gd name="T6" fmla="*/ 9 w 48"/>
                  <a:gd name="T7" fmla="*/ 45 h 125"/>
                  <a:gd name="T8" fmla="*/ 0 w 48"/>
                  <a:gd name="T9" fmla="*/ 71 h 125"/>
                  <a:gd name="T10" fmla="*/ 0 w 48"/>
                  <a:gd name="T11" fmla="*/ 99 h 125"/>
                  <a:gd name="T12" fmla="*/ 4 w 48"/>
                  <a:gd name="T13" fmla="*/ 124 h 125"/>
                  <a:gd name="T14" fmla="*/ 9 w 48"/>
                  <a:gd name="T15" fmla="*/ 124 h 125"/>
                  <a:gd name="T16" fmla="*/ 4 w 48"/>
                  <a:gd name="T17" fmla="*/ 99 h 125"/>
                  <a:gd name="T18" fmla="*/ 4 w 48"/>
                  <a:gd name="T19" fmla="*/ 78 h 125"/>
                  <a:gd name="T20" fmla="*/ 14 w 48"/>
                  <a:gd name="T21" fmla="*/ 56 h 125"/>
                  <a:gd name="T22" fmla="*/ 28 w 48"/>
                  <a:gd name="T23" fmla="*/ 33 h 125"/>
                  <a:gd name="T24" fmla="*/ 47 w 48"/>
                  <a:gd name="T25" fmla="*/ 5 h 125"/>
                  <a:gd name="T26" fmla="*/ 37 w 48"/>
                  <a:gd name="T2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125">
                    <a:moveTo>
                      <a:pt x="37" y="0"/>
                    </a:moveTo>
                    <a:lnTo>
                      <a:pt x="34" y="2"/>
                    </a:lnTo>
                    <a:lnTo>
                      <a:pt x="18" y="24"/>
                    </a:lnTo>
                    <a:lnTo>
                      <a:pt x="9" y="45"/>
                    </a:lnTo>
                    <a:lnTo>
                      <a:pt x="0" y="71"/>
                    </a:lnTo>
                    <a:lnTo>
                      <a:pt x="0" y="99"/>
                    </a:lnTo>
                    <a:lnTo>
                      <a:pt x="4" y="124"/>
                    </a:lnTo>
                    <a:lnTo>
                      <a:pt x="9" y="124"/>
                    </a:lnTo>
                    <a:lnTo>
                      <a:pt x="4" y="99"/>
                    </a:lnTo>
                    <a:lnTo>
                      <a:pt x="4" y="78"/>
                    </a:lnTo>
                    <a:lnTo>
                      <a:pt x="14" y="56"/>
                    </a:lnTo>
                    <a:lnTo>
                      <a:pt x="28" y="33"/>
                    </a:lnTo>
                    <a:lnTo>
                      <a:pt x="47" y="5"/>
                    </a:lnTo>
                    <a:lnTo>
                      <a:pt x="3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64" name="手繪多邊形​​ 49"/>
              <p:cNvSpPr>
                <a:spLocks/>
              </p:cNvSpPr>
              <p:nvPr/>
            </p:nvSpPr>
            <p:spPr bwMode="ltGray">
              <a:xfrm>
                <a:off x="1483" y="3976"/>
                <a:ext cx="62" cy="121"/>
              </a:xfrm>
              <a:custGeom>
                <a:avLst/>
                <a:gdLst>
                  <a:gd name="T0" fmla="*/ 12 w 62"/>
                  <a:gd name="T1" fmla="*/ 0 h 121"/>
                  <a:gd name="T2" fmla="*/ 24 w 62"/>
                  <a:gd name="T3" fmla="*/ 8 h 121"/>
                  <a:gd name="T4" fmla="*/ 36 w 62"/>
                  <a:gd name="T5" fmla="*/ 23 h 121"/>
                  <a:gd name="T6" fmla="*/ 48 w 62"/>
                  <a:gd name="T7" fmla="*/ 43 h 121"/>
                  <a:gd name="T8" fmla="*/ 61 w 62"/>
                  <a:gd name="T9" fmla="*/ 69 h 121"/>
                  <a:gd name="T10" fmla="*/ 61 w 62"/>
                  <a:gd name="T11" fmla="*/ 96 h 121"/>
                  <a:gd name="T12" fmla="*/ 55 w 62"/>
                  <a:gd name="T13" fmla="*/ 120 h 121"/>
                  <a:gd name="T14" fmla="*/ 48 w 62"/>
                  <a:gd name="T15" fmla="*/ 120 h 121"/>
                  <a:gd name="T16" fmla="*/ 55 w 62"/>
                  <a:gd name="T17" fmla="*/ 96 h 121"/>
                  <a:gd name="T18" fmla="*/ 55 w 62"/>
                  <a:gd name="T19" fmla="*/ 76 h 121"/>
                  <a:gd name="T20" fmla="*/ 43 w 62"/>
                  <a:gd name="T21" fmla="*/ 54 h 121"/>
                  <a:gd name="T22" fmla="*/ 24 w 62"/>
                  <a:gd name="T23" fmla="*/ 32 h 121"/>
                  <a:gd name="T24" fmla="*/ 0 w 62"/>
                  <a:gd name="T25" fmla="*/ 5 h 121"/>
                  <a:gd name="T26" fmla="*/ 12 w 62"/>
                  <a:gd name="T27"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121">
                    <a:moveTo>
                      <a:pt x="12" y="0"/>
                    </a:moveTo>
                    <a:lnTo>
                      <a:pt x="24" y="8"/>
                    </a:lnTo>
                    <a:lnTo>
                      <a:pt x="36" y="23"/>
                    </a:lnTo>
                    <a:lnTo>
                      <a:pt x="48" y="43"/>
                    </a:lnTo>
                    <a:lnTo>
                      <a:pt x="61" y="69"/>
                    </a:lnTo>
                    <a:lnTo>
                      <a:pt x="61" y="96"/>
                    </a:lnTo>
                    <a:lnTo>
                      <a:pt x="55" y="120"/>
                    </a:lnTo>
                    <a:lnTo>
                      <a:pt x="48" y="120"/>
                    </a:lnTo>
                    <a:lnTo>
                      <a:pt x="55" y="96"/>
                    </a:lnTo>
                    <a:lnTo>
                      <a:pt x="55" y="76"/>
                    </a:lnTo>
                    <a:lnTo>
                      <a:pt x="43" y="54"/>
                    </a:lnTo>
                    <a:lnTo>
                      <a:pt x="24" y="32"/>
                    </a:lnTo>
                    <a:lnTo>
                      <a:pt x="0" y="5"/>
                    </a:lnTo>
                    <a:lnTo>
                      <a:pt x="1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65" name="手繪多邊形​​ 50"/>
              <p:cNvSpPr>
                <a:spLocks/>
              </p:cNvSpPr>
              <p:nvPr/>
            </p:nvSpPr>
            <p:spPr bwMode="ltGray">
              <a:xfrm>
                <a:off x="1181" y="3908"/>
                <a:ext cx="104" cy="121"/>
              </a:xfrm>
              <a:custGeom>
                <a:avLst/>
                <a:gdLst>
                  <a:gd name="T0" fmla="*/ 100 w 104"/>
                  <a:gd name="T1" fmla="*/ 19 h 121"/>
                  <a:gd name="T2" fmla="*/ 79 w 104"/>
                  <a:gd name="T3" fmla="*/ 0 h 121"/>
                  <a:gd name="T4" fmla="*/ 65 w 104"/>
                  <a:gd name="T5" fmla="*/ 0 h 121"/>
                  <a:gd name="T6" fmla="*/ 53 w 104"/>
                  <a:gd name="T7" fmla="*/ 1 h 121"/>
                  <a:gd name="T8" fmla="*/ 44 w 104"/>
                  <a:gd name="T9" fmla="*/ 6 h 121"/>
                  <a:gd name="T10" fmla="*/ 20 w 104"/>
                  <a:gd name="T11" fmla="*/ 21 h 121"/>
                  <a:gd name="T12" fmla="*/ 12 w 104"/>
                  <a:gd name="T13" fmla="*/ 28 h 121"/>
                  <a:gd name="T14" fmla="*/ 7 w 104"/>
                  <a:gd name="T15" fmla="*/ 35 h 121"/>
                  <a:gd name="T16" fmla="*/ 1 w 104"/>
                  <a:gd name="T17" fmla="*/ 56 h 121"/>
                  <a:gd name="T18" fmla="*/ 0 w 104"/>
                  <a:gd name="T19" fmla="*/ 62 h 121"/>
                  <a:gd name="T20" fmla="*/ 1 w 104"/>
                  <a:gd name="T21" fmla="*/ 70 h 121"/>
                  <a:gd name="T22" fmla="*/ 5 w 104"/>
                  <a:gd name="T23" fmla="*/ 79 h 121"/>
                  <a:gd name="T24" fmla="*/ 15 w 104"/>
                  <a:gd name="T25" fmla="*/ 91 h 121"/>
                  <a:gd name="T26" fmla="*/ 23 w 104"/>
                  <a:gd name="T27" fmla="*/ 100 h 121"/>
                  <a:gd name="T28" fmla="*/ 34 w 104"/>
                  <a:gd name="T29" fmla="*/ 109 h 121"/>
                  <a:gd name="T30" fmla="*/ 58 w 104"/>
                  <a:gd name="T31" fmla="*/ 120 h 121"/>
                  <a:gd name="T32" fmla="*/ 45 w 104"/>
                  <a:gd name="T33" fmla="*/ 106 h 121"/>
                  <a:gd name="T34" fmla="*/ 36 w 104"/>
                  <a:gd name="T35" fmla="*/ 93 h 121"/>
                  <a:gd name="T36" fmla="*/ 31 w 104"/>
                  <a:gd name="T37" fmla="*/ 81 h 121"/>
                  <a:gd name="T38" fmla="*/ 32 w 104"/>
                  <a:gd name="T39" fmla="*/ 70 h 121"/>
                  <a:gd name="T40" fmla="*/ 34 w 104"/>
                  <a:gd name="T41" fmla="*/ 62 h 121"/>
                  <a:gd name="T42" fmla="*/ 31 w 104"/>
                  <a:gd name="T43" fmla="*/ 52 h 121"/>
                  <a:gd name="T44" fmla="*/ 28 w 104"/>
                  <a:gd name="T45" fmla="*/ 44 h 121"/>
                  <a:gd name="T46" fmla="*/ 37 w 104"/>
                  <a:gd name="T47" fmla="*/ 28 h 121"/>
                  <a:gd name="T48" fmla="*/ 39 w 104"/>
                  <a:gd name="T49" fmla="*/ 20 h 121"/>
                  <a:gd name="T50" fmla="*/ 48 w 104"/>
                  <a:gd name="T51" fmla="*/ 13 h 121"/>
                  <a:gd name="T52" fmla="*/ 65 w 104"/>
                  <a:gd name="T53" fmla="*/ 5 h 121"/>
                  <a:gd name="T54" fmla="*/ 73 w 104"/>
                  <a:gd name="T55" fmla="*/ 11 h 121"/>
                  <a:gd name="T56" fmla="*/ 103 w 104"/>
                  <a:gd name="T57" fmla="*/ 22 h 121"/>
                  <a:gd name="T58" fmla="*/ 100 w 104"/>
                  <a:gd name="T59" fmla="*/ 19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4" h="121">
                    <a:moveTo>
                      <a:pt x="100" y="19"/>
                    </a:moveTo>
                    <a:lnTo>
                      <a:pt x="79" y="0"/>
                    </a:lnTo>
                    <a:lnTo>
                      <a:pt x="65" y="0"/>
                    </a:lnTo>
                    <a:lnTo>
                      <a:pt x="53" y="1"/>
                    </a:lnTo>
                    <a:lnTo>
                      <a:pt x="44" y="6"/>
                    </a:lnTo>
                    <a:lnTo>
                      <a:pt x="20" y="21"/>
                    </a:lnTo>
                    <a:lnTo>
                      <a:pt x="12" y="28"/>
                    </a:lnTo>
                    <a:lnTo>
                      <a:pt x="7" y="35"/>
                    </a:lnTo>
                    <a:lnTo>
                      <a:pt x="1" y="56"/>
                    </a:lnTo>
                    <a:lnTo>
                      <a:pt x="0" y="62"/>
                    </a:lnTo>
                    <a:lnTo>
                      <a:pt x="1" y="70"/>
                    </a:lnTo>
                    <a:lnTo>
                      <a:pt x="5" y="79"/>
                    </a:lnTo>
                    <a:lnTo>
                      <a:pt x="15" y="91"/>
                    </a:lnTo>
                    <a:lnTo>
                      <a:pt x="23" y="100"/>
                    </a:lnTo>
                    <a:lnTo>
                      <a:pt x="34" y="109"/>
                    </a:lnTo>
                    <a:lnTo>
                      <a:pt x="58" y="120"/>
                    </a:lnTo>
                    <a:lnTo>
                      <a:pt x="45" y="106"/>
                    </a:lnTo>
                    <a:lnTo>
                      <a:pt x="36" y="93"/>
                    </a:lnTo>
                    <a:lnTo>
                      <a:pt x="31" y="81"/>
                    </a:lnTo>
                    <a:lnTo>
                      <a:pt x="32" y="70"/>
                    </a:lnTo>
                    <a:lnTo>
                      <a:pt x="34" y="62"/>
                    </a:lnTo>
                    <a:lnTo>
                      <a:pt x="31" y="52"/>
                    </a:lnTo>
                    <a:lnTo>
                      <a:pt x="28" y="44"/>
                    </a:lnTo>
                    <a:lnTo>
                      <a:pt x="37" y="28"/>
                    </a:lnTo>
                    <a:lnTo>
                      <a:pt x="39" y="20"/>
                    </a:lnTo>
                    <a:lnTo>
                      <a:pt x="48" y="13"/>
                    </a:lnTo>
                    <a:lnTo>
                      <a:pt x="65" y="5"/>
                    </a:lnTo>
                    <a:lnTo>
                      <a:pt x="73" y="11"/>
                    </a:lnTo>
                    <a:lnTo>
                      <a:pt x="103" y="22"/>
                    </a:lnTo>
                    <a:lnTo>
                      <a:pt x="100" y="1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66" name="手繪多邊形​​ 51"/>
              <p:cNvSpPr>
                <a:spLocks/>
              </p:cNvSpPr>
              <p:nvPr/>
            </p:nvSpPr>
            <p:spPr bwMode="ltGray">
              <a:xfrm>
                <a:off x="596" y="3919"/>
                <a:ext cx="196" cy="161"/>
              </a:xfrm>
              <a:custGeom>
                <a:avLst/>
                <a:gdLst>
                  <a:gd name="T0" fmla="*/ 89 w 196"/>
                  <a:gd name="T1" fmla="*/ 4 h 161"/>
                  <a:gd name="T2" fmla="*/ 13 w 196"/>
                  <a:gd name="T3" fmla="*/ 7 h 161"/>
                  <a:gd name="T4" fmla="*/ 83 w 196"/>
                  <a:gd name="T5" fmla="*/ 7 h 161"/>
                  <a:gd name="T6" fmla="*/ 72 w 196"/>
                  <a:gd name="T7" fmla="*/ 13 h 161"/>
                  <a:gd name="T8" fmla="*/ 72 w 196"/>
                  <a:gd name="T9" fmla="*/ 16 h 161"/>
                  <a:gd name="T10" fmla="*/ 38 w 196"/>
                  <a:gd name="T11" fmla="*/ 24 h 161"/>
                  <a:gd name="T12" fmla="*/ 63 w 196"/>
                  <a:gd name="T13" fmla="*/ 21 h 161"/>
                  <a:gd name="T14" fmla="*/ 63 w 196"/>
                  <a:gd name="T15" fmla="*/ 25 h 161"/>
                  <a:gd name="T16" fmla="*/ 70 w 196"/>
                  <a:gd name="T17" fmla="*/ 27 h 161"/>
                  <a:gd name="T18" fmla="*/ 8 w 196"/>
                  <a:gd name="T19" fmla="*/ 43 h 161"/>
                  <a:gd name="T20" fmla="*/ 66 w 196"/>
                  <a:gd name="T21" fmla="*/ 35 h 161"/>
                  <a:gd name="T22" fmla="*/ 52 w 196"/>
                  <a:gd name="T23" fmla="*/ 46 h 161"/>
                  <a:gd name="T24" fmla="*/ 8 w 196"/>
                  <a:gd name="T25" fmla="*/ 53 h 161"/>
                  <a:gd name="T26" fmla="*/ 55 w 196"/>
                  <a:gd name="T27" fmla="*/ 47 h 161"/>
                  <a:gd name="T28" fmla="*/ 18 w 196"/>
                  <a:gd name="T29" fmla="*/ 60 h 161"/>
                  <a:gd name="T30" fmla="*/ 40 w 196"/>
                  <a:gd name="T31" fmla="*/ 54 h 161"/>
                  <a:gd name="T32" fmla="*/ 55 w 196"/>
                  <a:gd name="T33" fmla="*/ 53 h 161"/>
                  <a:gd name="T34" fmla="*/ 55 w 196"/>
                  <a:gd name="T35" fmla="*/ 57 h 161"/>
                  <a:gd name="T36" fmla="*/ 46 w 196"/>
                  <a:gd name="T37" fmla="*/ 65 h 161"/>
                  <a:gd name="T38" fmla="*/ 5 w 196"/>
                  <a:gd name="T39" fmla="*/ 75 h 161"/>
                  <a:gd name="T40" fmla="*/ 52 w 196"/>
                  <a:gd name="T41" fmla="*/ 67 h 161"/>
                  <a:gd name="T42" fmla="*/ 44 w 196"/>
                  <a:gd name="T43" fmla="*/ 78 h 161"/>
                  <a:gd name="T44" fmla="*/ 33 w 196"/>
                  <a:gd name="T45" fmla="*/ 85 h 161"/>
                  <a:gd name="T46" fmla="*/ 38 w 196"/>
                  <a:gd name="T47" fmla="*/ 85 h 161"/>
                  <a:gd name="T48" fmla="*/ 38 w 196"/>
                  <a:gd name="T49" fmla="*/ 89 h 161"/>
                  <a:gd name="T50" fmla="*/ 8 w 196"/>
                  <a:gd name="T51" fmla="*/ 99 h 161"/>
                  <a:gd name="T52" fmla="*/ 33 w 196"/>
                  <a:gd name="T53" fmla="*/ 98 h 161"/>
                  <a:gd name="T54" fmla="*/ 33 w 196"/>
                  <a:gd name="T55" fmla="*/ 99 h 161"/>
                  <a:gd name="T56" fmla="*/ 35 w 196"/>
                  <a:gd name="T57" fmla="*/ 103 h 161"/>
                  <a:gd name="T58" fmla="*/ 29 w 196"/>
                  <a:gd name="T59" fmla="*/ 112 h 161"/>
                  <a:gd name="T60" fmla="*/ 35 w 196"/>
                  <a:gd name="T61" fmla="*/ 116 h 161"/>
                  <a:gd name="T62" fmla="*/ 38 w 196"/>
                  <a:gd name="T63" fmla="*/ 135 h 161"/>
                  <a:gd name="T64" fmla="*/ 44 w 196"/>
                  <a:gd name="T65" fmla="*/ 112 h 161"/>
                  <a:gd name="T66" fmla="*/ 91 w 196"/>
                  <a:gd name="T67" fmla="*/ 160 h 161"/>
                  <a:gd name="T68" fmla="*/ 63 w 196"/>
                  <a:gd name="T69" fmla="*/ 103 h 161"/>
                  <a:gd name="T70" fmla="*/ 63 w 196"/>
                  <a:gd name="T71" fmla="*/ 103 h 161"/>
                  <a:gd name="T72" fmla="*/ 66 w 196"/>
                  <a:gd name="T73" fmla="*/ 98 h 161"/>
                  <a:gd name="T74" fmla="*/ 105 w 196"/>
                  <a:gd name="T75" fmla="*/ 126 h 161"/>
                  <a:gd name="T76" fmla="*/ 80 w 196"/>
                  <a:gd name="T77" fmla="*/ 111 h 161"/>
                  <a:gd name="T78" fmla="*/ 72 w 196"/>
                  <a:gd name="T79" fmla="*/ 85 h 161"/>
                  <a:gd name="T80" fmla="*/ 74 w 196"/>
                  <a:gd name="T81" fmla="*/ 78 h 161"/>
                  <a:gd name="T82" fmla="*/ 89 w 196"/>
                  <a:gd name="T83" fmla="*/ 95 h 161"/>
                  <a:gd name="T84" fmla="*/ 80 w 196"/>
                  <a:gd name="T85" fmla="*/ 70 h 161"/>
                  <a:gd name="T86" fmla="*/ 94 w 196"/>
                  <a:gd name="T87" fmla="*/ 65 h 161"/>
                  <a:gd name="T88" fmla="*/ 105 w 196"/>
                  <a:gd name="T89" fmla="*/ 83 h 161"/>
                  <a:gd name="T90" fmla="*/ 91 w 196"/>
                  <a:gd name="T91" fmla="*/ 53 h 161"/>
                  <a:gd name="T92" fmla="*/ 94 w 196"/>
                  <a:gd name="T93" fmla="*/ 50 h 161"/>
                  <a:gd name="T94" fmla="*/ 97 w 196"/>
                  <a:gd name="T95" fmla="*/ 36 h 161"/>
                  <a:gd name="T96" fmla="*/ 111 w 196"/>
                  <a:gd name="T97" fmla="*/ 37 h 161"/>
                  <a:gd name="T98" fmla="*/ 161 w 196"/>
                  <a:gd name="T99" fmla="*/ 74 h 161"/>
                  <a:gd name="T100" fmla="*/ 124 w 196"/>
                  <a:gd name="T101" fmla="*/ 53 h 161"/>
                  <a:gd name="T102" fmla="*/ 105 w 196"/>
                  <a:gd name="T103" fmla="*/ 24 h 161"/>
                  <a:gd name="T104" fmla="*/ 111 w 196"/>
                  <a:gd name="T105" fmla="*/ 18 h 161"/>
                  <a:gd name="T106" fmla="*/ 135 w 196"/>
                  <a:gd name="T107" fmla="*/ 35 h 161"/>
                  <a:gd name="T108" fmla="*/ 130 w 196"/>
                  <a:gd name="T109" fmla="*/ 33 h 161"/>
                  <a:gd name="T110" fmla="*/ 119 w 196"/>
                  <a:gd name="T111" fmla="*/ 10 h 161"/>
                  <a:gd name="T112" fmla="*/ 150 w 196"/>
                  <a:gd name="T113" fmla="*/ 33 h 161"/>
                  <a:gd name="T114" fmla="*/ 130 w 196"/>
                  <a:gd name="T115" fmla="*/ 22 h 161"/>
                  <a:gd name="T116" fmla="*/ 114 w 196"/>
                  <a:gd name="T117" fmla="*/ 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6" h="161">
                    <a:moveTo>
                      <a:pt x="110" y="2"/>
                    </a:moveTo>
                    <a:lnTo>
                      <a:pt x="97" y="0"/>
                    </a:lnTo>
                    <a:lnTo>
                      <a:pt x="89" y="4"/>
                    </a:lnTo>
                    <a:lnTo>
                      <a:pt x="80" y="5"/>
                    </a:lnTo>
                    <a:lnTo>
                      <a:pt x="61" y="7"/>
                    </a:lnTo>
                    <a:lnTo>
                      <a:pt x="13" y="7"/>
                    </a:lnTo>
                    <a:lnTo>
                      <a:pt x="61" y="8"/>
                    </a:lnTo>
                    <a:lnTo>
                      <a:pt x="74" y="5"/>
                    </a:lnTo>
                    <a:lnTo>
                      <a:pt x="83" y="7"/>
                    </a:lnTo>
                    <a:lnTo>
                      <a:pt x="72" y="9"/>
                    </a:lnTo>
                    <a:lnTo>
                      <a:pt x="80" y="9"/>
                    </a:lnTo>
                    <a:lnTo>
                      <a:pt x="72" y="13"/>
                    </a:lnTo>
                    <a:lnTo>
                      <a:pt x="10" y="37"/>
                    </a:lnTo>
                    <a:lnTo>
                      <a:pt x="74" y="13"/>
                    </a:lnTo>
                    <a:lnTo>
                      <a:pt x="72" y="16"/>
                    </a:lnTo>
                    <a:lnTo>
                      <a:pt x="63" y="21"/>
                    </a:lnTo>
                    <a:lnTo>
                      <a:pt x="55" y="22"/>
                    </a:lnTo>
                    <a:lnTo>
                      <a:pt x="38" y="24"/>
                    </a:lnTo>
                    <a:lnTo>
                      <a:pt x="10" y="21"/>
                    </a:lnTo>
                    <a:lnTo>
                      <a:pt x="55" y="24"/>
                    </a:lnTo>
                    <a:lnTo>
                      <a:pt x="63" y="21"/>
                    </a:lnTo>
                    <a:lnTo>
                      <a:pt x="72" y="19"/>
                    </a:lnTo>
                    <a:lnTo>
                      <a:pt x="70" y="24"/>
                    </a:lnTo>
                    <a:lnTo>
                      <a:pt x="63" y="25"/>
                    </a:lnTo>
                    <a:lnTo>
                      <a:pt x="8" y="39"/>
                    </a:lnTo>
                    <a:lnTo>
                      <a:pt x="63" y="27"/>
                    </a:lnTo>
                    <a:lnTo>
                      <a:pt x="70" y="27"/>
                    </a:lnTo>
                    <a:lnTo>
                      <a:pt x="63" y="30"/>
                    </a:lnTo>
                    <a:lnTo>
                      <a:pt x="55" y="35"/>
                    </a:lnTo>
                    <a:lnTo>
                      <a:pt x="8" y="43"/>
                    </a:lnTo>
                    <a:lnTo>
                      <a:pt x="61" y="33"/>
                    </a:lnTo>
                    <a:lnTo>
                      <a:pt x="63" y="33"/>
                    </a:lnTo>
                    <a:lnTo>
                      <a:pt x="66" y="35"/>
                    </a:lnTo>
                    <a:lnTo>
                      <a:pt x="55" y="40"/>
                    </a:lnTo>
                    <a:lnTo>
                      <a:pt x="66" y="39"/>
                    </a:lnTo>
                    <a:lnTo>
                      <a:pt x="52" y="46"/>
                    </a:lnTo>
                    <a:lnTo>
                      <a:pt x="40" y="50"/>
                    </a:lnTo>
                    <a:lnTo>
                      <a:pt x="18" y="53"/>
                    </a:lnTo>
                    <a:lnTo>
                      <a:pt x="8" y="53"/>
                    </a:lnTo>
                    <a:lnTo>
                      <a:pt x="27" y="51"/>
                    </a:lnTo>
                    <a:lnTo>
                      <a:pt x="49" y="48"/>
                    </a:lnTo>
                    <a:lnTo>
                      <a:pt x="55" y="47"/>
                    </a:lnTo>
                    <a:lnTo>
                      <a:pt x="49" y="51"/>
                    </a:lnTo>
                    <a:lnTo>
                      <a:pt x="38" y="57"/>
                    </a:lnTo>
                    <a:lnTo>
                      <a:pt x="18" y="60"/>
                    </a:lnTo>
                    <a:lnTo>
                      <a:pt x="0" y="62"/>
                    </a:lnTo>
                    <a:lnTo>
                      <a:pt x="24" y="59"/>
                    </a:lnTo>
                    <a:lnTo>
                      <a:pt x="40" y="54"/>
                    </a:lnTo>
                    <a:lnTo>
                      <a:pt x="55" y="50"/>
                    </a:lnTo>
                    <a:lnTo>
                      <a:pt x="57" y="48"/>
                    </a:lnTo>
                    <a:lnTo>
                      <a:pt x="55" y="53"/>
                    </a:lnTo>
                    <a:lnTo>
                      <a:pt x="61" y="51"/>
                    </a:lnTo>
                    <a:lnTo>
                      <a:pt x="66" y="53"/>
                    </a:lnTo>
                    <a:lnTo>
                      <a:pt x="55" y="57"/>
                    </a:lnTo>
                    <a:lnTo>
                      <a:pt x="55" y="60"/>
                    </a:lnTo>
                    <a:lnTo>
                      <a:pt x="40" y="65"/>
                    </a:lnTo>
                    <a:lnTo>
                      <a:pt x="46" y="65"/>
                    </a:lnTo>
                    <a:lnTo>
                      <a:pt x="40" y="69"/>
                    </a:lnTo>
                    <a:lnTo>
                      <a:pt x="21" y="74"/>
                    </a:lnTo>
                    <a:lnTo>
                      <a:pt x="5" y="75"/>
                    </a:lnTo>
                    <a:lnTo>
                      <a:pt x="29" y="73"/>
                    </a:lnTo>
                    <a:lnTo>
                      <a:pt x="44" y="69"/>
                    </a:lnTo>
                    <a:lnTo>
                      <a:pt x="52" y="67"/>
                    </a:lnTo>
                    <a:lnTo>
                      <a:pt x="52" y="71"/>
                    </a:lnTo>
                    <a:lnTo>
                      <a:pt x="52" y="73"/>
                    </a:lnTo>
                    <a:lnTo>
                      <a:pt x="44" y="78"/>
                    </a:lnTo>
                    <a:lnTo>
                      <a:pt x="35" y="83"/>
                    </a:lnTo>
                    <a:lnTo>
                      <a:pt x="40" y="83"/>
                    </a:lnTo>
                    <a:lnTo>
                      <a:pt x="33" y="85"/>
                    </a:lnTo>
                    <a:lnTo>
                      <a:pt x="5" y="92"/>
                    </a:lnTo>
                    <a:lnTo>
                      <a:pt x="24" y="88"/>
                    </a:lnTo>
                    <a:lnTo>
                      <a:pt x="38" y="85"/>
                    </a:lnTo>
                    <a:lnTo>
                      <a:pt x="38" y="89"/>
                    </a:lnTo>
                    <a:lnTo>
                      <a:pt x="29" y="91"/>
                    </a:lnTo>
                    <a:lnTo>
                      <a:pt x="38" y="89"/>
                    </a:lnTo>
                    <a:lnTo>
                      <a:pt x="38" y="92"/>
                    </a:lnTo>
                    <a:lnTo>
                      <a:pt x="33" y="95"/>
                    </a:lnTo>
                    <a:lnTo>
                      <a:pt x="8" y="99"/>
                    </a:lnTo>
                    <a:lnTo>
                      <a:pt x="29" y="95"/>
                    </a:lnTo>
                    <a:lnTo>
                      <a:pt x="29" y="97"/>
                    </a:lnTo>
                    <a:lnTo>
                      <a:pt x="33" y="98"/>
                    </a:lnTo>
                    <a:lnTo>
                      <a:pt x="8" y="108"/>
                    </a:lnTo>
                    <a:lnTo>
                      <a:pt x="27" y="100"/>
                    </a:lnTo>
                    <a:lnTo>
                      <a:pt x="33" y="99"/>
                    </a:lnTo>
                    <a:lnTo>
                      <a:pt x="35" y="103"/>
                    </a:lnTo>
                    <a:lnTo>
                      <a:pt x="29" y="105"/>
                    </a:lnTo>
                    <a:lnTo>
                      <a:pt x="35" y="103"/>
                    </a:lnTo>
                    <a:lnTo>
                      <a:pt x="29" y="112"/>
                    </a:lnTo>
                    <a:lnTo>
                      <a:pt x="5" y="122"/>
                    </a:lnTo>
                    <a:lnTo>
                      <a:pt x="29" y="112"/>
                    </a:lnTo>
                    <a:lnTo>
                      <a:pt x="27" y="116"/>
                    </a:lnTo>
                    <a:lnTo>
                      <a:pt x="35" y="112"/>
                    </a:lnTo>
                    <a:lnTo>
                      <a:pt x="35" y="116"/>
                    </a:lnTo>
                    <a:lnTo>
                      <a:pt x="38" y="135"/>
                    </a:lnTo>
                    <a:lnTo>
                      <a:pt x="63" y="160"/>
                    </a:lnTo>
                    <a:lnTo>
                      <a:pt x="38" y="135"/>
                    </a:lnTo>
                    <a:lnTo>
                      <a:pt x="38" y="124"/>
                    </a:lnTo>
                    <a:lnTo>
                      <a:pt x="40" y="117"/>
                    </a:lnTo>
                    <a:lnTo>
                      <a:pt x="44" y="112"/>
                    </a:lnTo>
                    <a:lnTo>
                      <a:pt x="49" y="103"/>
                    </a:lnTo>
                    <a:lnTo>
                      <a:pt x="55" y="106"/>
                    </a:lnTo>
                    <a:lnTo>
                      <a:pt x="91" y="160"/>
                    </a:lnTo>
                    <a:lnTo>
                      <a:pt x="57" y="106"/>
                    </a:lnTo>
                    <a:lnTo>
                      <a:pt x="57" y="100"/>
                    </a:lnTo>
                    <a:lnTo>
                      <a:pt x="63" y="103"/>
                    </a:lnTo>
                    <a:lnTo>
                      <a:pt x="70" y="155"/>
                    </a:lnTo>
                    <a:lnTo>
                      <a:pt x="66" y="111"/>
                    </a:lnTo>
                    <a:lnTo>
                      <a:pt x="63" y="103"/>
                    </a:lnTo>
                    <a:lnTo>
                      <a:pt x="61" y="99"/>
                    </a:lnTo>
                    <a:lnTo>
                      <a:pt x="63" y="92"/>
                    </a:lnTo>
                    <a:lnTo>
                      <a:pt x="66" y="98"/>
                    </a:lnTo>
                    <a:lnTo>
                      <a:pt x="74" y="109"/>
                    </a:lnTo>
                    <a:lnTo>
                      <a:pt x="83" y="116"/>
                    </a:lnTo>
                    <a:lnTo>
                      <a:pt x="105" y="126"/>
                    </a:lnTo>
                    <a:lnTo>
                      <a:pt x="153" y="144"/>
                    </a:lnTo>
                    <a:lnTo>
                      <a:pt x="91" y="117"/>
                    </a:lnTo>
                    <a:lnTo>
                      <a:pt x="80" y="111"/>
                    </a:lnTo>
                    <a:lnTo>
                      <a:pt x="74" y="106"/>
                    </a:lnTo>
                    <a:lnTo>
                      <a:pt x="70" y="100"/>
                    </a:lnTo>
                    <a:lnTo>
                      <a:pt x="72" y="85"/>
                    </a:lnTo>
                    <a:lnTo>
                      <a:pt x="74" y="89"/>
                    </a:lnTo>
                    <a:lnTo>
                      <a:pt x="74" y="81"/>
                    </a:lnTo>
                    <a:lnTo>
                      <a:pt x="74" y="78"/>
                    </a:lnTo>
                    <a:lnTo>
                      <a:pt x="80" y="85"/>
                    </a:lnTo>
                    <a:lnTo>
                      <a:pt x="133" y="137"/>
                    </a:lnTo>
                    <a:lnTo>
                      <a:pt x="89" y="95"/>
                    </a:lnTo>
                    <a:lnTo>
                      <a:pt x="83" y="91"/>
                    </a:lnTo>
                    <a:lnTo>
                      <a:pt x="80" y="85"/>
                    </a:lnTo>
                    <a:lnTo>
                      <a:pt x="80" y="70"/>
                    </a:lnTo>
                    <a:lnTo>
                      <a:pt x="83" y="71"/>
                    </a:lnTo>
                    <a:lnTo>
                      <a:pt x="86" y="62"/>
                    </a:lnTo>
                    <a:lnTo>
                      <a:pt x="94" y="65"/>
                    </a:lnTo>
                    <a:lnTo>
                      <a:pt x="135" y="123"/>
                    </a:lnTo>
                    <a:lnTo>
                      <a:pt x="113" y="95"/>
                    </a:lnTo>
                    <a:lnTo>
                      <a:pt x="105" y="83"/>
                    </a:lnTo>
                    <a:lnTo>
                      <a:pt x="94" y="71"/>
                    </a:lnTo>
                    <a:lnTo>
                      <a:pt x="94" y="65"/>
                    </a:lnTo>
                    <a:lnTo>
                      <a:pt x="91" y="53"/>
                    </a:lnTo>
                    <a:lnTo>
                      <a:pt x="97" y="54"/>
                    </a:lnTo>
                    <a:lnTo>
                      <a:pt x="119" y="112"/>
                    </a:lnTo>
                    <a:lnTo>
                      <a:pt x="94" y="50"/>
                    </a:lnTo>
                    <a:lnTo>
                      <a:pt x="94" y="45"/>
                    </a:lnTo>
                    <a:lnTo>
                      <a:pt x="97" y="48"/>
                    </a:lnTo>
                    <a:lnTo>
                      <a:pt x="97" y="36"/>
                    </a:lnTo>
                    <a:lnTo>
                      <a:pt x="102" y="40"/>
                    </a:lnTo>
                    <a:lnTo>
                      <a:pt x="102" y="33"/>
                    </a:lnTo>
                    <a:lnTo>
                      <a:pt x="111" y="37"/>
                    </a:lnTo>
                    <a:lnTo>
                      <a:pt x="122" y="51"/>
                    </a:lnTo>
                    <a:lnTo>
                      <a:pt x="135" y="60"/>
                    </a:lnTo>
                    <a:lnTo>
                      <a:pt x="161" y="74"/>
                    </a:lnTo>
                    <a:lnTo>
                      <a:pt x="175" y="86"/>
                    </a:lnTo>
                    <a:lnTo>
                      <a:pt x="135" y="60"/>
                    </a:lnTo>
                    <a:lnTo>
                      <a:pt x="124" y="53"/>
                    </a:lnTo>
                    <a:lnTo>
                      <a:pt x="113" y="43"/>
                    </a:lnTo>
                    <a:lnTo>
                      <a:pt x="111" y="36"/>
                    </a:lnTo>
                    <a:lnTo>
                      <a:pt x="105" y="24"/>
                    </a:lnTo>
                    <a:lnTo>
                      <a:pt x="108" y="25"/>
                    </a:lnTo>
                    <a:lnTo>
                      <a:pt x="113" y="24"/>
                    </a:lnTo>
                    <a:lnTo>
                      <a:pt x="111" y="18"/>
                    </a:lnTo>
                    <a:lnTo>
                      <a:pt x="116" y="24"/>
                    </a:lnTo>
                    <a:lnTo>
                      <a:pt x="122" y="29"/>
                    </a:lnTo>
                    <a:lnTo>
                      <a:pt x="135" y="35"/>
                    </a:lnTo>
                    <a:lnTo>
                      <a:pt x="156" y="40"/>
                    </a:lnTo>
                    <a:lnTo>
                      <a:pt x="195" y="54"/>
                    </a:lnTo>
                    <a:lnTo>
                      <a:pt x="130" y="33"/>
                    </a:lnTo>
                    <a:lnTo>
                      <a:pt x="122" y="27"/>
                    </a:lnTo>
                    <a:lnTo>
                      <a:pt x="119" y="25"/>
                    </a:lnTo>
                    <a:lnTo>
                      <a:pt x="119" y="10"/>
                    </a:lnTo>
                    <a:lnTo>
                      <a:pt x="124" y="15"/>
                    </a:lnTo>
                    <a:lnTo>
                      <a:pt x="133" y="22"/>
                    </a:lnTo>
                    <a:lnTo>
                      <a:pt x="150" y="33"/>
                    </a:lnTo>
                    <a:lnTo>
                      <a:pt x="172" y="45"/>
                    </a:lnTo>
                    <a:lnTo>
                      <a:pt x="178" y="50"/>
                    </a:lnTo>
                    <a:lnTo>
                      <a:pt x="130" y="22"/>
                    </a:lnTo>
                    <a:lnTo>
                      <a:pt x="124" y="12"/>
                    </a:lnTo>
                    <a:lnTo>
                      <a:pt x="127" y="5"/>
                    </a:lnTo>
                    <a:lnTo>
                      <a:pt x="114" y="1"/>
                    </a:lnTo>
                    <a:lnTo>
                      <a:pt x="110" y="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67" name="手繪多邊形​​ 52"/>
              <p:cNvSpPr>
                <a:spLocks/>
              </p:cNvSpPr>
              <p:nvPr/>
            </p:nvSpPr>
            <p:spPr bwMode="ltGray">
              <a:xfrm>
                <a:off x="921" y="3984"/>
                <a:ext cx="148" cy="160"/>
              </a:xfrm>
              <a:custGeom>
                <a:avLst/>
                <a:gdLst>
                  <a:gd name="T0" fmla="*/ 34 w 148"/>
                  <a:gd name="T1" fmla="*/ 159 h 160"/>
                  <a:gd name="T2" fmla="*/ 5 w 148"/>
                  <a:gd name="T3" fmla="*/ 91 h 160"/>
                  <a:gd name="T4" fmla="*/ 2 w 148"/>
                  <a:gd name="T5" fmla="*/ 88 h 160"/>
                  <a:gd name="T6" fmla="*/ 0 w 148"/>
                  <a:gd name="T7" fmla="*/ 82 h 160"/>
                  <a:gd name="T8" fmla="*/ 0 w 148"/>
                  <a:gd name="T9" fmla="*/ 76 h 160"/>
                  <a:gd name="T10" fmla="*/ 0 w 148"/>
                  <a:gd name="T11" fmla="*/ 71 h 160"/>
                  <a:gd name="T12" fmla="*/ 0 w 148"/>
                  <a:gd name="T13" fmla="*/ 64 h 160"/>
                  <a:gd name="T14" fmla="*/ 4 w 148"/>
                  <a:gd name="T15" fmla="*/ 54 h 160"/>
                  <a:gd name="T16" fmla="*/ 20 w 148"/>
                  <a:gd name="T17" fmla="*/ 17 h 160"/>
                  <a:gd name="T18" fmla="*/ 24 w 148"/>
                  <a:gd name="T19" fmla="*/ 14 h 160"/>
                  <a:gd name="T20" fmla="*/ 31 w 148"/>
                  <a:gd name="T21" fmla="*/ 8 h 160"/>
                  <a:gd name="T22" fmla="*/ 39 w 148"/>
                  <a:gd name="T23" fmla="*/ 3 h 160"/>
                  <a:gd name="T24" fmla="*/ 51 w 148"/>
                  <a:gd name="T25" fmla="*/ 0 h 160"/>
                  <a:gd name="T26" fmla="*/ 61 w 148"/>
                  <a:gd name="T27" fmla="*/ 0 h 160"/>
                  <a:gd name="T28" fmla="*/ 69 w 148"/>
                  <a:gd name="T29" fmla="*/ 2 h 160"/>
                  <a:gd name="T30" fmla="*/ 79 w 148"/>
                  <a:gd name="T31" fmla="*/ 5 h 160"/>
                  <a:gd name="T32" fmla="*/ 92 w 148"/>
                  <a:gd name="T33" fmla="*/ 11 h 160"/>
                  <a:gd name="T34" fmla="*/ 106 w 148"/>
                  <a:gd name="T35" fmla="*/ 19 h 160"/>
                  <a:gd name="T36" fmla="*/ 114 w 148"/>
                  <a:gd name="T37" fmla="*/ 24 h 160"/>
                  <a:gd name="T38" fmla="*/ 120 w 148"/>
                  <a:gd name="T39" fmla="*/ 31 h 160"/>
                  <a:gd name="T40" fmla="*/ 123 w 148"/>
                  <a:gd name="T41" fmla="*/ 35 h 160"/>
                  <a:gd name="T42" fmla="*/ 136 w 148"/>
                  <a:gd name="T43" fmla="*/ 55 h 160"/>
                  <a:gd name="T44" fmla="*/ 136 w 148"/>
                  <a:gd name="T45" fmla="*/ 57 h 160"/>
                  <a:gd name="T46" fmla="*/ 139 w 148"/>
                  <a:gd name="T47" fmla="*/ 65 h 160"/>
                  <a:gd name="T48" fmla="*/ 141 w 148"/>
                  <a:gd name="T49" fmla="*/ 71 h 160"/>
                  <a:gd name="T50" fmla="*/ 147 w 148"/>
                  <a:gd name="T51" fmla="*/ 101 h 160"/>
                  <a:gd name="T52" fmla="*/ 138 w 148"/>
                  <a:gd name="T53" fmla="*/ 83 h 160"/>
                  <a:gd name="T54" fmla="*/ 131 w 148"/>
                  <a:gd name="T55" fmla="*/ 70 h 160"/>
                  <a:gd name="T56" fmla="*/ 123 w 148"/>
                  <a:gd name="T57" fmla="*/ 57 h 160"/>
                  <a:gd name="T58" fmla="*/ 113 w 148"/>
                  <a:gd name="T59" fmla="*/ 43 h 160"/>
                  <a:gd name="T60" fmla="*/ 78 w 148"/>
                  <a:gd name="T61" fmla="*/ 12 h 160"/>
                  <a:gd name="T62" fmla="*/ 69 w 148"/>
                  <a:gd name="T63" fmla="*/ 8 h 160"/>
                  <a:gd name="T64" fmla="*/ 61 w 148"/>
                  <a:gd name="T65" fmla="*/ 6 h 160"/>
                  <a:gd name="T66" fmla="*/ 54 w 148"/>
                  <a:gd name="T67" fmla="*/ 6 h 160"/>
                  <a:gd name="T68" fmla="*/ 48 w 148"/>
                  <a:gd name="T69" fmla="*/ 10 h 160"/>
                  <a:gd name="T70" fmla="*/ 38 w 148"/>
                  <a:gd name="T71" fmla="*/ 21 h 160"/>
                  <a:gd name="T72" fmla="*/ 28 w 148"/>
                  <a:gd name="T73" fmla="*/ 57 h 160"/>
                  <a:gd name="T74" fmla="*/ 18 w 148"/>
                  <a:gd name="T75" fmla="*/ 82 h 160"/>
                  <a:gd name="T76" fmla="*/ 17 w 148"/>
                  <a:gd name="T77" fmla="*/ 88 h 160"/>
                  <a:gd name="T78" fmla="*/ 18 w 148"/>
                  <a:gd name="T79" fmla="*/ 94 h 160"/>
                  <a:gd name="T80" fmla="*/ 19 w 148"/>
                  <a:gd name="T81" fmla="*/ 100 h 160"/>
                  <a:gd name="T82" fmla="*/ 27 w 148"/>
                  <a:gd name="T83" fmla="*/ 112 h 160"/>
                  <a:gd name="T84" fmla="*/ 22 w 148"/>
                  <a:gd name="T85" fmla="*/ 101 h 160"/>
                  <a:gd name="T86" fmla="*/ 32 w 148"/>
                  <a:gd name="T87" fmla="*/ 125 h 160"/>
                  <a:gd name="T88" fmla="*/ 38 w 148"/>
                  <a:gd name="T89" fmla="*/ 137 h 160"/>
                  <a:gd name="T90" fmla="*/ 39 w 148"/>
                  <a:gd name="T91" fmla="*/ 147 h 160"/>
                  <a:gd name="T92" fmla="*/ 35 w 148"/>
                  <a:gd name="T93" fmla="*/ 156 h 160"/>
                  <a:gd name="T94" fmla="*/ 34 w 148"/>
                  <a:gd name="T95" fmla="*/ 15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8" h="160">
                    <a:moveTo>
                      <a:pt x="34" y="159"/>
                    </a:moveTo>
                    <a:lnTo>
                      <a:pt x="5" y="91"/>
                    </a:lnTo>
                    <a:lnTo>
                      <a:pt x="2" y="88"/>
                    </a:lnTo>
                    <a:lnTo>
                      <a:pt x="0" y="82"/>
                    </a:lnTo>
                    <a:lnTo>
                      <a:pt x="0" y="76"/>
                    </a:lnTo>
                    <a:lnTo>
                      <a:pt x="0" y="71"/>
                    </a:lnTo>
                    <a:lnTo>
                      <a:pt x="0" y="64"/>
                    </a:lnTo>
                    <a:lnTo>
                      <a:pt x="4" y="54"/>
                    </a:lnTo>
                    <a:lnTo>
                      <a:pt x="20" y="17"/>
                    </a:lnTo>
                    <a:lnTo>
                      <a:pt x="24" y="14"/>
                    </a:lnTo>
                    <a:lnTo>
                      <a:pt x="31" y="8"/>
                    </a:lnTo>
                    <a:lnTo>
                      <a:pt x="39" y="3"/>
                    </a:lnTo>
                    <a:lnTo>
                      <a:pt x="51" y="0"/>
                    </a:lnTo>
                    <a:lnTo>
                      <a:pt x="61" y="0"/>
                    </a:lnTo>
                    <a:lnTo>
                      <a:pt x="69" y="2"/>
                    </a:lnTo>
                    <a:lnTo>
                      <a:pt x="79" y="5"/>
                    </a:lnTo>
                    <a:lnTo>
                      <a:pt x="92" y="11"/>
                    </a:lnTo>
                    <a:lnTo>
                      <a:pt x="106" y="19"/>
                    </a:lnTo>
                    <a:lnTo>
                      <a:pt x="114" y="24"/>
                    </a:lnTo>
                    <a:lnTo>
                      <a:pt x="120" y="31"/>
                    </a:lnTo>
                    <a:lnTo>
                      <a:pt x="123" y="35"/>
                    </a:lnTo>
                    <a:lnTo>
                      <a:pt x="136" y="55"/>
                    </a:lnTo>
                    <a:lnTo>
                      <a:pt x="136" y="57"/>
                    </a:lnTo>
                    <a:lnTo>
                      <a:pt x="139" y="65"/>
                    </a:lnTo>
                    <a:lnTo>
                      <a:pt x="141" y="71"/>
                    </a:lnTo>
                    <a:lnTo>
                      <a:pt x="147" y="101"/>
                    </a:lnTo>
                    <a:lnTo>
                      <a:pt x="138" y="83"/>
                    </a:lnTo>
                    <a:lnTo>
                      <a:pt x="131" y="70"/>
                    </a:lnTo>
                    <a:lnTo>
                      <a:pt x="123" y="57"/>
                    </a:lnTo>
                    <a:lnTo>
                      <a:pt x="113" y="43"/>
                    </a:lnTo>
                    <a:lnTo>
                      <a:pt x="78" y="12"/>
                    </a:lnTo>
                    <a:lnTo>
                      <a:pt x="69" y="8"/>
                    </a:lnTo>
                    <a:lnTo>
                      <a:pt x="61" y="6"/>
                    </a:lnTo>
                    <a:lnTo>
                      <a:pt x="54" y="6"/>
                    </a:lnTo>
                    <a:lnTo>
                      <a:pt x="48" y="10"/>
                    </a:lnTo>
                    <a:lnTo>
                      <a:pt x="38" y="21"/>
                    </a:lnTo>
                    <a:lnTo>
                      <a:pt x="28" y="57"/>
                    </a:lnTo>
                    <a:lnTo>
                      <a:pt x="18" y="82"/>
                    </a:lnTo>
                    <a:lnTo>
                      <a:pt x="17" y="88"/>
                    </a:lnTo>
                    <a:lnTo>
                      <a:pt x="18" y="94"/>
                    </a:lnTo>
                    <a:lnTo>
                      <a:pt x="19" y="100"/>
                    </a:lnTo>
                    <a:lnTo>
                      <a:pt x="27" y="112"/>
                    </a:lnTo>
                    <a:lnTo>
                      <a:pt x="22" y="101"/>
                    </a:lnTo>
                    <a:lnTo>
                      <a:pt x="32" y="125"/>
                    </a:lnTo>
                    <a:lnTo>
                      <a:pt x="38" y="137"/>
                    </a:lnTo>
                    <a:lnTo>
                      <a:pt x="39" y="147"/>
                    </a:lnTo>
                    <a:lnTo>
                      <a:pt x="35" y="156"/>
                    </a:lnTo>
                    <a:lnTo>
                      <a:pt x="34" y="15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68" name="手繪多邊形​​ 53"/>
              <p:cNvSpPr>
                <a:spLocks/>
              </p:cNvSpPr>
              <p:nvPr/>
            </p:nvSpPr>
            <p:spPr bwMode="ltGray">
              <a:xfrm>
                <a:off x="844" y="3928"/>
                <a:ext cx="164" cy="152"/>
              </a:xfrm>
              <a:custGeom>
                <a:avLst/>
                <a:gdLst>
                  <a:gd name="T0" fmla="*/ 160 w 164"/>
                  <a:gd name="T1" fmla="*/ 23 h 152"/>
                  <a:gd name="T2" fmla="*/ 149 w 164"/>
                  <a:gd name="T3" fmla="*/ 13 h 152"/>
                  <a:gd name="T4" fmla="*/ 143 w 164"/>
                  <a:gd name="T5" fmla="*/ 9 h 152"/>
                  <a:gd name="T6" fmla="*/ 131 w 164"/>
                  <a:gd name="T7" fmla="*/ 6 h 152"/>
                  <a:gd name="T8" fmla="*/ 120 w 164"/>
                  <a:gd name="T9" fmla="*/ 3 h 152"/>
                  <a:gd name="T10" fmla="*/ 105 w 164"/>
                  <a:gd name="T11" fmla="*/ 0 h 152"/>
                  <a:gd name="T12" fmla="*/ 92 w 164"/>
                  <a:gd name="T13" fmla="*/ 0 h 152"/>
                  <a:gd name="T14" fmla="*/ 80 w 164"/>
                  <a:gd name="T15" fmla="*/ 1 h 152"/>
                  <a:gd name="T16" fmla="*/ 66 w 164"/>
                  <a:gd name="T17" fmla="*/ 2 h 152"/>
                  <a:gd name="T18" fmla="*/ 51 w 164"/>
                  <a:gd name="T19" fmla="*/ 5 h 152"/>
                  <a:gd name="T20" fmla="*/ 42 w 164"/>
                  <a:gd name="T21" fmla="*/ 10 h 152"/>
                  <a:gd name="T22" fmla="*/ 32 w 164"/>
                  <a:gd name="T23" fmla="*/ 19 h 152"/>
                  <a:gd name="T24" fmla="*/ 22 w 164"/>
                  <a:gd name="T25" fmla="*/ 25 h 152"/>
                  <a:gd name="T26" fmla="*/ 15 w 164"/>
                  <a:gd name="T27" fmla="*/ 32 h 152"/>
                  <a:gd name="T28" fmla="*/ 5 w 164"/>
                  <a:gd name="T29" fmla="*/ 41 h 152"/>
                  <a:gd name="T30" fmla="*/ 0 w 164"/>
                  <a:gd name="T31" fmla="*/ 58 h 152"/>
                  <a:gd name="T32" fmla="*/ 2 w 164"/>
                  <a:gd name="T33" fmla="*/ 72 h 152"/>
                  <a:gd name="T34" fmla="*/ 9 w 164"/>
                  <a:gd name="T35" fmla="*/ 92 h 152"/>
                  <a:gd name="T36" fmla="*/ 22 w 164"/>
                  <a:gd name="T37" fmla="*/ 109 h 152"/>
                  <a:gd name="T38" fmla="*/ 51 w 164"/>
                  <a:gd name="T39" fmla="*/ 151 h 152"/>
                  <a:gd name="T40" fmla="*/ 40 w 164"/>
                  <a:gd name="T41" fmla="*/ 107 h 152"/>
                  <a:gd name="T42" fmla="*/ 34 w 164"/>
                  <a:gd name="T43" fmla="*/ 91 h 152"/>
                  <a:gd name="T44" fmla="*/ 30 w 164"/>
                  <a:gd name="T45" fmla="*/ 78 h 152"/>
                  <a:gd name="T46" fmla="*/ 28 w 164"/>
                  <a:gd name="T47" fmla="*/ 63 h 152"/>
                  <a:gd name="T48" fmla="*/ 32 w 164"/>
                  <a:gd name="T49" fmla="*/ 48 h 152"/>
                  <a:gd name="T50" fmla="*/ 36 w 164"/>
                  <a:gd name="T51" fmla="*/ 35 h 152"/>
                  <a:gd name="T52" fmla="*/ 44 w 164"/>
                  <a:gd name="T53" fmla="*/ 20 h 152"/>
                  <a:gd name="T54" fmla="*/ 56 w 164"/>
                  <a:gd name="T55" fmla="*/ 13 h 152"/>
                  <a:gd name="T56" fmla="*/ 71 w 164"/>
                  <a:gd name="T57" fmla="*/ 10 h 152"/>
                  <a:gd name="T58" fmla="*/ 111 w 164"/>
                  <a:gd name="T59" fmla="*/ 9 h 152"/>
                  <a:gd name="T60" fmla="*/ 136 w 164"/>
                  <a:gd name="T61" fmla="*/ 14 h 152"/>
                  <a:gd name="T62" fmla="*/ 163 w 164"/>
                  <a:gd name="T63" fmla="*/ 25 h 152"/>
                  <a:gd name="T64" fmla="*/ 160 w 164"/>
                  <a:gd name="T65" fmla="*/ 2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 h="152">
                    <a:moveTo>
                      <a:pt x="160" y="23"/>
                    </a:moveTo>
                    <a:lnTo>
                      <a:pt x="149" y="13"/>
                    </a:lnTo>
                    <a:lnTo>
                      <a:pt x="143" y="9"/>
                    </a:lnTo>
                    <a:lnTo>
                      <a:pt x="131" y="6"/>
                    </a:lnTo>
                    <a:lnTo>
                      <a:pt x="120" y="3"/>
                    </a:lnTo>
                    <a:lnTo>
                      <a:pt x="105" y="0"/>
                    </a:lnTo>
                    <a:lnTo>
                      <a:pt x="92" y="0"/>
                    </a:lnTo>
                    <a:lnTo>
                      <a:pt x="80" y="1"/>
                    </a:lnTo>
                    <a:lnTo>
                      <a:pt x="66" y="2"/>
                    </a:lnTo>
                    <a:lnTo>
                      <a:pt x="51" y="5"/>
                    </a:lnTo>
                    <a:lnTo>
                      <a:pt x="42" y="10"/>
                    </a:lnTo>
                    <a:lnTo>
                      <a:pt x="32" y="19"/>
                    </a:lnTo>
                    <a:lnTo>
                      <a:pt x="22" y="25"/>
                    </a:lnTo>
                    <a:lnTo>
                      <a:pt x="15" y="32"/>
                    </a:lnTo>
                    <a:lnTo>
                      <a:pt x="5" y="41"/>
                    </a:lnTo>
                    <a:lnTo>
                      <a:pt x="0" y="58"/>
                    </a:lnTo>
                    <a:lnTo>
                      <a:pt x="2" y="72"/>
                    </a:lnTo>
                    <a:lnTo>
                      <a:pt x="9" y="92"/>
                    </a:lnTo>
                    <a:lnTo>
                      <a:pt x="22" y="109"/>
                    </a:lnTo>
                    <a:lnTo>
                      <a:pt x="51" y="151"/>
                    </a:lnTo>
                    <a:lnTo>
                      <a:pt x="40" y="107"/>
                    </a:lnTo>
                    <a:lnTo>
                      <a:pt x="34" y="91"/>
                    </a:lnTo>
                    <a:lnTo>
                      <a:pt x="30" y="78"/>
                    </a:lnTo>
                    <a:lnTo>
                      <a:pt x="28" y="63"/>
                    </a:lnTo>
                    <a:lnTo>
                      <a:pt x="32" y="48"/>
                    </a:lnTo>
                    <a:lnTo>
                      <a:pt x="36" y="35"/>
                    </a:lnTo>
                    <a:lnTo>
                      <a:pt x="44" y="20"/>
                    </a:lnTo>
                    <a:lnTo>
                      <a:pt x="56" y="13"/>
                    </a:lnTo>
                    <a:lnTo>
                      <a:pt x="71" y="10"/>
                    </a:lnTo>
                    <a:lnTo>
                      <a:pt x="111" y="9"/>
                    </a:lnTo>
                    <a:lnTo>
                      <a:pt x="136" y="14"/>
                    </a:lnTo>
                    <a:lnTo>
                      <a:pt x="163" y="25"/>
                    </a:lnTo>
                    <a:lnTo>
                      <a:pt x="160" y="2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69" name="手繪多邊形 54"/>
              <p:cNvSpPr>
                <a:spLocks/>
              </p:cNvSpPr>
              <p:nvPr/>
            </p:nvSpPr>
            <p:spPr bwMode="ltGray">
              <a:xfrm>
                <a:off x="961" y="3819"/>
                <a:ext cx="170" cy="148"/>
              </a:xfrm>
              <a:custGeom>
                <a:avLst/>
                <a:gdLst>
                  <a:gd name="T0" fmla="*/ 49 w 170"/>
                  <a:gd name="T1" fmla="*/ 147 h 148"/>
                  <a:gd name="T2" fmla="*/ 37 w 170"/>
                  <a:gd name="T3" fmla="*/ 121 h 148"/>
                  <a:gd name="T4" fmla="*/ 32 w 170"/>
                  <a:gd name="T5" fmla="*/ 111 h 148"/>
                  <a:gd name="T6" fmla="*/ 20 w 170"/>
                  <a:gd name="T7" fmla="*/ 97 h 148"/>
                  <a:gd name="T8" fmla="*/ 8 w 170"/>
                  <a:gd name="T9" fmla="*/ 85 h 148"/>
                  <a:gd name="T10" fmla="*/ 1 w 170"/>
                  <a:gd name="T11" fmla="*/ 77 h 148"/>
                  <a:gd name="T12" fmla="*/ 0 w 170"/>
                  <a:gd name="T13" fmla="*/ 69 h 148"/>
                  <a:gd name="T14" fmla="*/ 2 w 170"/>
                  <a:gd name="T15" fmla="*/ 58 h 148"/>
                  <a:gd name="T16" fmla="*/ 5 w 170"/>
                  <a:gd name="T17" fmla="*/ 48 h 148"/>
                  <a:gd name="T18" fmla="*/ 24 w 170"/>
                  <a:gd name="T19" fmla="*/ 20 h 148"/>
                  <a:gd name="T20" fmla="*/ 32 w 170"/>
                  <a:gd name="T21" fmla="*/ 13 h 148"/>
                  <a:gd name="T22" fmla="*/ 48 w 170"/>
                  <a:gd name="T23" fmla="*/ 6 h 148"/>
                  <a:gd name="T24" fmla="*/ 61 w 170"/>
                  <a:gd name="T25" fmla="*/ 1 h 148"/>
                  <a:gd name="T26" fmla="*/ 78 w 170"/>
                  <a:gd name="T27" fmla="*/ 0 h 148"/>
                  <a:gd name="T28" fmla="*/ 92 w 170"/>
                  <a:gd name="T29" fmla="*/ 2 h 148"/>
                  <a:gd name="T30" fmla="*/ 109 w 170"/>
                  <a:gd name="T31" fmla="*/ 6 h 148"/>
                  <a:gd name="T32" fmla="*/ 126 w 170"/>
                  <a:gd name="T33" fmla="*/ 15 h 148"/>
                  <a:gd name="T34" fmla="*/ 132 w 170"/>
                  <a:gd name="T35" fmla="*/ 21 h 148"/>
                  <a:gd name="T36" fmla="*/ 143 w 170"/>
                  <a:gd name="T37" fmla="*/ 29 h 148"/>
                  <a:gd name="T38" fmla="*/ 152 w 170"/>
                  <a:gd name="T39" fmla="*/ 37 h 148"/>
                  <a:gd name="T40" fmla="*/ 167 w 170"/>
                  <a:gd name="T41" fmla="*/ 76 h 148"/>
                  <a:gd name="T42" fmla="*/ 169 w 170"/>
                  <a:gd name="T43" fmla="*/ 83 h 148"/>
                  <a:gd name="T44" fmla="*/ 166 w 170"/>
                  <a:gd name="T45" fmla="*/ 96 h 148"/>
                  <a:gd name="T46" fmla="*/ 156 w 170"/>
                  <a:gd name="T47" fmla="*/ 132 h 148"/>
                  <a:gd name="T48" fmla="*/ 157 w 170"/>
                  <a:gd name="T49" fmla="*/ 96 h 148"/>
                  <a:gd name="T50" fmla="*/ 152 w 170"/>
                  <a:gd name="T51" fmla="*/ 81 h 148"/>
                  <a:gd name="T52" fmla="*/ 148 w 170"/>
                  <a:gd name="T53" fmla="*/ 72 h 148"/>
                  <a:gd name="T54" fmla="*/ 142 w 170"/>
                  <a:gd name="T55" fmla="*/ 58 h 148"/>
                  <a:gd name="T56" fmla="*/ 134 w 170"/>
                  <a:gd name="T57" fmla="*/ 46 h 148"/>
                  <a:gd name="T58" fmla="*/ 124 w 170"/>
                  <a:gd name="T59" fmla="*/ 34 h 148"/>
                  <a:gd name="T60" fmla="*/ 112 w 170"/>
                  <a:gd name="T61" fmla="*/ 22 h 148"/>
                  <a:gd name="T62" fmla="*/ 102 w 170"/>
                  <a:gd name="T63" fmla="*/ 12 h 148"/>
                  <a:gd name="T64" fmla="*/ 92 w 170"/>
                  <a:gd name="T65" fmla="*/ 6 h 148"/>
                  <a:gd name="T66" fmla="*/ 80 w 170"/>
                  <a:gd name="T67" fmla="*/ 4 h 148"/>
                  <a:gd name="T68" fmla="*/ 68 w 170"/>
                  <a:gd name="T69" fmla="*/ 6 h 148"/>
                  <a:gd name="T70" fmla="*/ 59 w 170"/>
                  <a:gd name="T71" fmla="*/ 11 h 148"/>
                  <a:gd name="T72" fmla="*/ 54 w 170"/>
                  <a:gd name="T73" fmla="*/ 21 h 148"/>
                  <a:gd name="T74" fmla="*/ 54 w 170"/>
                  <a:gd name="T75" fmla="*/ 28 h 148"/>
                  <a:gd name="T76" fmla="*/ 50 w 170"/>
                  <a:gd name="T77" fmla="*/ 42 h 148"/>
                  <a:gd name="T78" fmla="*/ 45 w 170"/>
                  <a:gd name="T79" fmla="*/ 50 h 148"/>
                  <a:gd name="T80" fmla="*/ 34 w 170"/>
                  <a:gd name="T81" fmla="*/ 63 h 148"/>
                  <a:gd name="T82" fmla="*/ 32 w 170"/>
                  <a:gd name="T83" fmla="*/ 69 h 148"/>
                  <a:gd name="T84" fmla="*/ 30 w 170"/>
                  <a:gd name="T85" fmla="*/ 77 h 148"/>
                  <a:gd name="T86" fmla="*/ 30 w 170"/>
                  <a:gd name="T87" fmla="*/ 86 h 148"/>
                  <a:gd name="T88" fmla="*/ 50 w 170"/>
                  <a:gd name="T89" fmla="*/ 119 h 148"/>
                  <a:gd name="T90" fmla="*/ 49 w 170"/>
                  <a:gd name="T91" fmla="*/ 147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0" h="148">
                    <a:moveTo>
                      <a:pt x="49" y="147"/>
                    </a:moveTo>
                    <a:lnTo>
                      <a:pt x="37" y="121"/>
                    </a:lnTo>
                    <a:lnTo>
                      <a:pt x="32" y="111"/>
                    </a:lnTo>
                    <a:lnTo>
                      <a:pt x="20" y="97"/>
                    </a:lnTo>
                    <a:lnTo>
                      <a:pt x="8" y="85"/>
                    </a:lnTo>
                    <a:lnTo>
                      <a:pt x="1" y="77"/>
                    </a:lnTo>
                    <a:lnTo>
                      <a:pt x="0" y="69"/>
                    </a:lnTo>
                    <a:lnTo>
                      <a:pt x="2" y="58"/>
                    </a:lnTo>
                    <a:lnTo>
                      <a:pt x="5" y="48"/>
                    </a:lnTo>
                    <a:lnTo>
                      <a:pt x="24" y="20"/>
                    </a:lnTo>
                    <a:lnTo>
                      <a:pt x="32" y="13"/>
                    </a:lnTo>
                    <a:lnTo>
                      <a:pt x="48" y="6"/>
                    </a:lnTo>
                    <a:lnTo>
                      <a:pt x="61" y="1"/>
                    </a:lnTo>
                    <a:lnTo>
                      <a:pt x="78" y="0"/>
                    </a:lnTo>
                    <a:lnTo>
                      <a:pt x="92" y="2"/>
                    </a:lnTo>
                    <a:lnTo>
                      <a:pt x="109" y="6"/>
                    </a:lnTo>
                    <a:lnTo>
                      <a:pt x="126" y="15"/>
                    </a:lnTo>
                    <a:lnTo>
                      <a:pt x="132" y="21"/>
                    </a:lnTo>
                    <a:lnTo>
                      <a:pt x="143" y="29"/>
                    </a:lnTo>
                    <a:lnTo>
                      <a:pt x="152" y="37"/>
                    </a:lnTo>
                    <a:lnTo>
                      <a:pt x="167" y="76"/>
                    </a:lnTo>
                    <a:lnTo>
                      <a:pt x="169" y="83"/>
                    </a:lnTo>
                    <a:lnTo>
                      <a:pt x="166" y="96"/>
                    </a:lnTo>
                    <a:lnTo>
                      <a:pt x="156" y="132"/>
                    </a:lnTo>
                    <a:lnTo>
                      <a:pt x="157" y="96"/>
                    </a:lnTo>
                    <a:lnTo>
                      <a:pt x="152" y="81"/>
                    </a:lnTo>
                    <a:lnTo>
                      <a:pt x="148" y="72"/>
                    </a:lnTo>
                    <a:lnTo>
                      <a:pt x="142" y="58"/>
                    </a:lnTo>
                    <a:lnTo>
                      <a:pt x="134" y="46"/>
                    </a:lnTo>
                    <a:lnTo>
                      <a:pt x="124" y="34"/>
                    </a:lnTo>
                    <a:lnTo>
                      <a:pt x="112" y="22"/>
                    </a:lnTo>
                    <a:lnTo>
                      <a:pt x="102" y="12"/>
                    </a:lnTo>
                    <a:lnTo>
                      <a:pt x="92" y="6"/>
                    </a:lnTo>
                    <a:lnTo>
                      <a:pt x="80" y="4"/>
                    </a:lnTo>
                    <a:lnTo>
                      <a:pt x="68" y="6"/>
                    </a:lnTo>
                    <a:lnTo>
                      <a:pt x="59" y="11"/>
                    </a:lnTo>
                    <a:lnTo>
                      <a:pt x="54" y="21"/>
                    </a:lnTo>
                    <a:lnTo>
                      <a:pt x="54" y="28"/>
                    </a:lnTo>
                    <a:lnTo>
                      <a:pt x="50" y="42"/>
                    </a:lnTo>
                    <a:lnTo>
                      <a:pt x="45" y="50"/>
                    </a:lnTo>
                    <a:lnTo>
                      <a:pt x="34" y="63"/>
                    </a:lnTo>
                    <a:lnTo>
                      <a:pt x="32" y="69"/>
                    </a:lnTo>
                    <a:lnTo>
                      <a:pt x="30" y="77"/>
                    </a:lnTo>
                    <a:lnTo>
                      <a:pt x="30" y="86"/>
                    </a:lnTo>
                    <a:lnTo>
                      <a:pt x="50" y="119"/>
                    </a:lnTo>
                    <a:lnTo>
                      <a:pt x="49" y="14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70" name="手繪多邊形 55"/>
              <p:cNvSpPr>
                <a:spLocks/>
              </p:cNvSpPr>
              <p:nvPr/>
            </p:nvSpPr>
            <p:spPr bwMode="ltGray">
              <a:xfrm>
                <a:off x="1052" y="3670"/>
                <a:ext cx="225" cy="215"/>
              </a:xfrm>
              <a:custGeom>
                <a:avLst/>
                <a:gdLst>
                  <a:gd name="T0" fmla="*/ 210 w 225"/>
                  <a:gd name="T1" fmla="*/ 5 h 215"/>
                  <a:gd name="T2" fmla="*/ 209 w 225"/>
                  <a:gd name="T3" fmla="*/ 0 h 215"/>
                  <a:gd name="T4" fmla="*/ 193 w 225"/>
                  <a:gd name="T5" fmla="*/ 2 h 215"/>
                  <a:gd name="T6" fmla="*/ 184 w 225"/>
                  <a:gd name="T7" fmla="*/ 7 h 215"/>
                  <a:gd name="T8" fmla="*/ 5 w 225"/>
                  <a:gd name="T9" fmla="*/ 46 h 215"/>
                  <a:gd name="T10" fmla="*/ 164 w 225"/>
                  <a:gd name="T11" fmla="*/ 18 h 215"/>
                  <a:gd name="T12" fmla="*/ 166 w 225"/>
                  <a:gd name="T13" fmla="*/ 24 h 215"/>
                  <a:gd name="T14" fmla="*/ 89 w 225"/>
                  <a:gd name="T15" fmla="*/ 57 h 215"/>
                  <a:gd name="T16" fmla="*/ 185 w 225"/>
                  <a:gd name="T17" fmla="*/ 31 h 215"/>
                  <a:gd name="T18" fmla="*/ 172 w 225"/>
                  <a:gd name="T19" fmla="*/ 42 h 215"/>
                  <a:gd name="T20" fmla="*/ 142 w 225"/>
                  <a:gd name="T21" fmla="*/ 60 h 215"/>
                  <a:gd name="T22" fmla="*/ 49 w 225"/>
                  <a:gd name="T23" fmla="*/ 109 h 215"/>
                  <a:gd name="T24" fmla="*/ 52 w 225"/>
                  <a:gd name="T25" fmla="*/ 105 h 215"/>
                  <a:gd name="T26" fmla="*/ 113 w 225"/>
                  <a:gd name="T27" fmla="*/ 75 h 215"/>
                  <a:gd name="T28" fmla="*/ 161 w 225"/>
                  <a:gd name="T29" fmla="*/ 51 h 215"/>
                  <a:gd name="T30" fmla="*/ 184 w 225"/>
                  <a:gd name="T31" fmla="*/ 40 h 215"/>
                  <a:gd name="T32" fmla="*/ 188 w 225"/>
                  <a:gd name="T33" fmla="*/ 44 h 215"/>
                  <a:gd name="T34" fmla="*/ 161 w 225"/>
                  <a:gd name="T35" fmla="*/ 59 h 215"/>
                  <a:gd name="T36" fmla="*/ 124 w 225"/>
                  <a:gd name="T37" fmla="*/ 79 h 215"/>
                  <a:gd name="T38" fmla="*/ 172 w 225"/>
                  <a:gd name="T39" fmla="*/ 51 h 215"/>
                  <a:gd name="T40" fmla="*/ 188 w 225"/>
                  <a:gd name="T41" fmla="*/ 44 h 215"/>
                  <a:gd name="T42" fmla="*/ 190 w 225"/>
                  <a:gd name="T43" fmla="*/ 52 h 215"/>
                  <a:gd name="T44" fmla="*/ 172 w 225"/>
                  <a:gd name="T45" fmla="*/ 66 h 215"/>
                  <a:gd name="T46" fmla="*/ 124 w 225"/>
                  <a:gd name="T47" fmla="*/ 85 h 215"/>
                  <a:gd name="T48" fmla="*/ 82 w 225"/>
                  <a:gd name="T49" fmla="*/ 102 h 215"/>
                  <a:gd name="T50" fmla="*/ 131 w 225"/>
                  <a:gd name="T51" fmla="*/ 84 h 215"/>
                  <a:gd name="T52" fmla="*/ 180 w 225"/>
                  <a:gd name="T53" fmla="*/ 64 h 215"/>
                  <a:gd name="T54" fmla="*/ 178 w 225"/>
                  <a:gd name="T55" fmla="*/ 71 h 215"/>
                  <a:gd name="T56" fmla="*/ 180 w 225"/>
                  <a:gd name="T57" fmla="*/ 83 h 215"/>
                  <a:gd name="T58" fmla="*/ 172 w 225"/>
                  <a:gd name="T59" fmla="*/ 89 h 215"/>
                  <a:gd name="T60" fmla="*/ 132 w 225"/>
                  <a:gd name="T61" fmla="*/ 105 h 215"/>
                  <a:gd name="T62" fmla="*/ 56 w 225"/>
                  <a:gd name="T63" fmla="*/ 133 h 215"/>
                  <a:gd name="T64" fmla="*/ 67 w 225"/>
                  <a:gd name="T65" fmla="*/ 127 h 215"/>
                  <a:gd name="T66" fmla="*/ 161 w 225"/>
                  <a:gd name="T67" fmla="*/ 94 h 215"/>
                  <a:gd name="T68" fmla="*/ 191 w 225"/>
                  <a:gd name="T69" fmla="*/ 80 h 215"/>
                  <a:gd name="T70" fmla="*/ 115 w 225"/>
                  <a:gd name="T71" fmla="*/ 122 h 215"/>
                  <a:gd name="T72" fmla="*/ 190 w 225"/>
                  <a:gd name="T73" fmla="*/ 92 h 215"/>
                  <a:gd name="T74" fmla="*/ 188 w 225"/>
                  <a:gd name="T75" fmla="*/ 105 h 215"/>
                  <a:gd name="T76" fmla="*/ 150 w 225"/>
                  <a:gd name="T77" fmla="*/ 133 h 215"/>
                  <a:gd name="T78" fmla="*/ 86 w 225"/>
                  <a:gd name="T79" fmla="*/ 154 h 215"/>
                  <a:gd name="T80" fmla="*/ 26 w 225"/>
                  <a:gd name="T81" fmla="*/ 172 h 215"/>
                  <a:gd name="T82" fmla="*/ 117 w 225"/>
                  <a:gd name="T83" fmla="*/ 146 h 215"/>
                  <a:gd name="T84" fmla="*/ 153 w 225"/>
                  <a:gd name="T85" fmla="*/ 131 h 215"/>
                  <a:gd name="T86" fmla="*/ 188 w 225"/>
                  <a:gd name="T87" fmla="*/ 109 h 215"/>
                  <a:gd name="T88" fmla="*/ 184 w 225"/>
                  <a:gd name="T89" fmla="*/ 119 h 215"/>
                  <a:gd name="T90" fmla="*/ 182 w 225"/>
                  <a:gd name="T91" fmla="*/ 129 h 215"/>
                  <a:gd name="T92" fmla="*/ 184 w 225"/>
                  <a:gd name="T93" fmla="*/ 138 h 215"/>
                  <a:gd name="T94" fmla="*/ 150 w 225"/>
                  <a:gd name="T95" fmla="*/ 157 h 215"/>
                  <a:gd name="T96" fmla="*/ 88 w 225"/>
                  <a:gd name="T97" fmla="*/ 174 h 215"/>
                  <a:gd name="T98" fmla="*/ 92 w 225"/>
                  <a:gd name="T99" fmla="*/ 173 h 215"/>
                  <a:gd name="T100" fmla="*/ 169 w 225"/>
                  <a:gd name="T101" fmla="*/ 150 h 215"/>
                  <a:gd name="T102" fmla="*/ 165 w 225"/>
                  <a:gd name="T103" fmla="*/ 156 h 215"/>
                  <a:gd name="T104" fmla="*/ 169 w 225"/>
                  <a:gd name="T105" fmla="*/ 159 h 215"/>
                  <a:gd name="T106" fmla="*/ 172 w 225"/>
                  <a:gd name="T107" fmla="*/ 165 h 215"/>
                  <a:gd name="T108" fmla="*/ 135 w 225"/>
                  <a:gd name="T109" fmla="*/ 181 h 215"/>
                  <a:gd name="T110" fmla="*/ 93 w 225"/>
                  <a:gd name="T111" fmla="*/ 185 h 215"/>
                  <a:gd name="T112" fmla="*/ 169 w 225"/>
                  <a:gd name="T113" fmla="*/ 170 h 215"/>
                  <a:gd name="T114" fmla="*/ 165 w 225"/>
                  <a:gd name="T115" fmla="*/ 178 h 215"/>
                  <a:gd name="T116" fmla="*/ 170 w 225"/>
                  <a:gd name="T117" fmla="*/ 184 h 215"/>
                  <a:gd name="T118" fmla="*/ 82 w 225"/>
                  <a:gd name="T119" fmla="*/ 214 h 215"/>
                  <a:gd name="T120" fmla="*/ 166 w 225"/>
                  <a:gd name="T121" fmla="*/ 191 h 215"/>
                  <a:gd name="T122" fmla="*/ 183 w 225"/>
                  <a:gd name="T123" fmla="*/ 182 h 215"/>
                  <a:gd name="T124" fmla="*/ 194 w 225"/>
                  <a:gd name="T125" fmla="*/ 17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5" h="215">
                    <a:moveTo>
                      <a:pt x="207" y="16"/>
                    </a:moveTo>
                    <a:lnTo>
                      <a:pt x="210" y="5"/>
                    </a:lnTo>
                    <a:lnTo>
                      <a:pt x="224" y="4"/>
                    </a:lnTo>
                    <a:lnTo>
                      <a:pt x="209" y="0"/>
                    </a:lnTo>
                    <a:lnTo>
                      <a:pt x="203" y="0"/>
                    </a:lnTo>
                    <a:lnTo>
                      <a:pt x="193" y="2"/>
                    </a:lnTo>
                    <a:lnTo>
                      <a:pt x="193" y="5"/>
                    </a:lnTo>
                    <a:lnTo>
                      <a:pt x="184" y="7"/>
                    </a:lnTo>
                    <a:lnTo>
                      <a:pt x="109" y="37"/>
                    </a:lnTo>
                    <a:lnTo>
                      <a:pt x="5" y="46"/>
                    </a:lnTo>
                    <a:lnTo>
                      <a:pt x="107" y="37"/>
                    </a:lnTo>
                    <a:lnTo>
                      <a:pt x="164" y="18"/>
                    </a:lnTo>
                    <a:lnTo>
                      <a:pt x="184" y="16"/>
                    </a:lnTo>
                    <a:lnTo>
                      <a:pt x="166" y="24"/>
                    </a:lnTo>
                    <a:lnTo>
                      <a:pt x="184" y="24"/>
                    </a:lnTo>
                    <a:lnTo>
                      <a:pt x="89" y="57"/>
                    </a:lnTo>
                    <a:lnTo>
                      <a:pt x="153" y="37"/>
                    </a:lnTo>
                    <a:lnTo>
                      <a:pt x="185" y="31"/>
                    </a:lnTo>
                    <a:lnTo>
                      <a:pt x="184" y="35"/>
                    </a:lnTo>
                    <a:lnTo>
                      <a:pt x="172" y="42"/>
                    </a:lnTo>
                    <a:lnTo>
                      <a:pt x="164" y="48"/>
                    </a:lnTo>
                    <a:lnTo>
                      <a:pt x="142" y="60"/>
                    </a:lnTo>
                    <a:lnTo>
                      <a:pt x="101" y="83"/>
                    </a:lnTo>
                    <a:lnTo>
                      <a:pt x="49" y="109"/>
                    </a:lnTo>
                    <a:lnTo>
                      <a:pt x="7" y="127"/>
                    </a:lnTo>
                    <a:lnTo>
                      <a:pt x="52" y="105"/>
                    </a:lnTo>
                    <a:lnTo>
                      <a:pt x="79" y="92"/>
                    </a:lnTo>
                    <a:lnTo>
                      <a:pt x="113" y="75"/>
                    </a:lnTo>
                    <a:lnTo>
                      <a:pt x="131" y="64"/>
                    </a:lnTo>
                    <a:lnTo>
                      <a:pt x="161" y="51"/>
                    </a:lnTo>
                    <a:lnTo>
                      <a:pt x="172" y="46"/>
                    </a:lnTo>
                    <a:lnTo>
                      <a:pt x="184" y="40"/>
                    </a:lnTo>
                    <a:lnTo>
                      <a:pt x="177" y="40"/>
                    </a:lnTo>
                    <a:lnTo>
                      <a:pt x="188" y="44"/>
                    </a:lnTo>
                    <a:lnTo>
                      <a:pt x="177" y="48"/>
                    </a:lnTo>
                    <a:lnTo>
                      <a:pt x="161" y="59"/>
                    </a:lnTo>
                    <a:lnTo>
                      <a:pt x="144" y="70"/>
                    </a:lnTo>
                    <a:lnTo>
                      <a:pt x="124" y="79"/>
                    </a:lnTo>
                    <a:lnTo>
                      <a:pt x="158" y="60"/>
                    </a:lnTo>
                    <a:lnTo>
                      <a:pt x="172" y="51"/>
                    </a:lnTo>
                    <a:lnTo>
                      <a:pt x="184" y="44"/>
                    </a:lnTo>
                    <a:lnTo>
                      <a:pt x="188" y="44"/>
                    </a:lnTo>
                    <a:lnTo>
                      <a:pt x="180" y="54"/>
                    </a:lnTo>
                    <a:lnTo>
                      <a:pt x="190" y="52"/>
                    </a:lnTo>
                    <a:lnTo>
                      <a:pt x="184" y="59"/>
                    </a:lnTo>
                    <a:lnTo>
                      <a:pt x="172" y="66"/>
                    </a:lnTo>
                    <a:lnTo>
                      <a:pt x="150" y="77"/>
                    </a:lnTo>
                    <a:lnTo>
                      <a:pt x="124" y="85"/>
                    </a:lnTo>
                    <a:lnTo>
                      <a:pt x="101" y="94"/>
                    </a:lnTo>
                    <a:lnTo>
                      <a:pt x="82" y="102"/>
                    </a:lnTo>
                    <a:lnTo>
                      <a:pt x="93" y="97"/>
                    </a:lnTo>
                    <a:lnTo>
                      <a:pt x="131" y="84"/>
                    </a:lnTo>
                    <a:lnTo>
                      <a:pt x="172" y="68"/>
                    </a:lnTo>
                    <a:lnTo>
                      <a:pt x="180" y="64"/>
                    </a:lnTo>
                    <a:lnTo>
                      <a:pt x="188" y="59"/>
                    </a:lnTo>
                    <a:lnTo>
                      <a:pt x="178" y="71"/>
                    </a:lnTo>
                    <a:lnTo>
                      <a:pt x="194" y="66"/>
                    </a:lnTo>
                    <a:lnTo>
                      <a:pt x="180" y="83"/>
                    </a:lnTo>
                    <a:lnTo>
                      <a:pt x="177" y="86"/>
                    </a:lnTo>
                    <a:lnTo>
                      <a:pt x="172" y="89"/>
                    </a:lnTo>
                    <a:lnTo>
                      <a:pt x="153" y="97"/>
                    </a:lnTo>
                    <a:lnTo>
                      <a:pt x="132" y="105"/>
                    </a:lnTo>
                    <a:lnTo>
                      <a:pt x="92" y="120"/>
                    </a:lnTo>
                    <a:lnTo>
                      <a:pt x="56" y="133"/>
                    </a:lnTo>
                    <a:lnTo>
                      <a:pt x="0" y="151"/>
                    </a:lnTo>
                    <a:lnTo>
                      <a:pt x="67" y="127"/>
                    </a:lnTo>
                    <a:lnTo>
                      <a:pt x="135" y="103"/>
                    </a:lnTo>
                    <a:lnTo>
                      <a:pt x="161" y="94"/>
                    </a:lnTo>
                    <a:lnTo>
                      <a:pt x="177" y="83"/>
                    </a:lnTo>
                    <a:lnTo>
                      <a:pt x="191" y="80"/>
                    </a:lnTo>
                    <a:lnTo>
                      <a:pt x="193" y="80"/>
                    </a:lnTo>
                    <a:lnTo>
                      <a:pt x="115" y="122"/>
                    </a:lnTo>
                    <a:lnTo>
                      <a:pt x="176" y="93"/>
                    </a:lnTo>
                    <a:lnTo>
                      <a:pt x="190" y="92"/>
                    </a:lnTo>
                    <a:lnTo>
                      <a:pt x="173" y="108"/>
                    </a:lnTo>
                    <a:lnTo>
                      <a:pt x="188" y="105"/>
                    </a:lnTo>
                    <a:lnTo>
                      <a:pt x="165" y="121"/>
                    </a:lnTo>
                    <a:lnTo>
                      <a:pt x="150" y="133"/>
                    </a:lnTo>
                    <a:lnTo>
                      <a:pt x="124" y="142"/>
                    </a:lnTo>
                    <a:lnTo>
                      <a:pt x="86" y="154"/>
                    </a:lnTo>
                    <a:lnTo>
                      <a:pt x="52" y="165"/>
                    </a:lnTo>
                    <a:lnTo>
                      <a:pt x="26" y="172"/>
                    </a:lnTo>
                    <a:lnTo>
                      <a:pt x="7" y="176"/>
                    </a:lnTo>
                    <a:lnTo>
                      <a:pt x="117" y="146"/>
                    </a:lnTo>
                    <a:lnTo>
                      <a:pt x="142" y="138"/>
                    </a:lnTo>
                    <a:lnTo>
                      <a:pt x="153" y="131"/>
                    </a:lnTo>
                    <a:lnTo>
                      <a:pt x="171" y="120"/>
                    </a:lnTo>
                    <a:lnTo>
                      <a:pt x="188" y="109"/>
                    </a:lnTo>
                    <a:lnTo>
                      <a:pt x="170" y="124"/>
                    </a:lnTo>
                    <a:lnTo>
                      <a:pt x="184" y="119"/>
                    </a:lnTo>
                    <a:lnTo>
                      <a:pt x="169" y="132"/>
                    </a:lnTo>
                    <a:lnTo>
                      <a:pt x="182" y="129"/>
                    </a:lnTo>
                    <a:lnTo>
                      <a:pt x="167" y="143"/>
                    </a:lnTo>
                    <a:lnTo>
                      <a:pt x="184" y="138"/>
                    </a:lnTo>
                    <a:lnTo>
                      <a:pt x="169" y="146"/>
                    </a:lnTo>
                    <a:lnTo>
                      <a:pt x="150" y="157"/>
                    </a:lnTo>
                    <a:lnTo>
                      <a:pt x="135" y="160"/>
                    </a:lnTo>
                    <a:lnTo>
                      <a:pt x="88" y="174"/>
                    </a:lnTo>
                    <a:lnTo>
                      <a:pt x="45" y="181"/>
                    </a:lnTo>
                    <a:lnTo>
                      <a:pt x="92" y="173"/>
                    </a:lnTo>
                    <a:lnTo>
                      <a:pt x="131" y="161"/>
                    </a:lnTo>
                    <a:lnTo>
                      <a:pt x="169" y="150"/>
                    </a:lnTo>
                    <a:lnTo>
                      <a:pt x="180" y="144"/>
                    </a:lnTo>
                    <a:lnTo>
                      <a:pt x="165" y="156"/>
                    </a:lnTo>
                    <a:lnTo>
                      <a:pt x="177" y="154"/>
                    </a:lnTo>
                    <a:lnTo>
                      <a:pt x="169" y="159"/>
                    </a:lnTo>
                    <a:lnTo>
                      <a:pt x="166" y="167"/>
                    </a:lnTo>
                    <a:lnTo>
                      <a:pt x="172" y="165"/>
                    </a:lnTo>
                    <a:lnTo>
                      <a:pt x="163" y="171"/>
                    </a:lnTo>
                    <a:lnTo>
                      <a:pt x="135" y="181"/>
                    </a:lnTo>
                    <a:lnTo>
                      <a:pt x="117" y="183"/>
                    </a:lnTo>
                    <a:lnTo>
                      <a:pt x="93" y="185"/>
                    </a:lnTo>
                    <a:lnTo>
                      <a:pt x="139" y="180"/>
                    </a:lnTo>
                    <a:lnTo>
                      <a:pt x="169" y="170"/>
                    </a:lnTo>
                    <a:lnTo>
                      <a:pt x="177" y="163"/>
                    </a:lnTo>
                    <a:lnTo>
                      <a:pt x="165" y="178"/>
                    </a:lnTo>
                    <a:lnTo>
                      <a:pt x="177" y="175"/>
                    </a:lnTo>
                    <a:lnTo>
                      <a:pt x="170" y="184"/>
                    </a:lnTo>
                    <a:lnTo>
                      <a:pt x="158" y="195"/>
                    </a:lnTo>
                    <a:lnTo>
                      <a:pt x="82" y="214"/>
                    </a:lnTo>
                    <a:lnTo>
                      <a:pt x="158" y="197"/>
                    </a:lnTo>
                    <a:lnTo>
                      <a:pt x="166" y="191"/>
                    </a:lnTo>
                    <a:lnTo>
                      <a:pt x="170" y="187"/>
                    </a:lnTo>
                    <a:lnTo>
                      <a:pt x="183" y="182"/>
                    </a:lnTo>
                    <a:lnTo>
                      <a:pt x="191" y="191"/>
                    </a:lnTo>
                    <a:lnTo>
                      <a:pt x="194" y="175"/>
                    </a:lnTo>
                    <a:lnTo>
                      <a:pt x="207" y="1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71" name="手繪多邊形 56"/>
              <p:cNvSpPr>
                <a:spLocks/>
              </p:cNvSpPr>
              <p:nvPr/>
            </p:nvSpPr>
            <p:spPr bwMode="ltGray">
              <a:xfrm>
                <a:off x="1243" y="3670"/>
                <a:ext cx="217" cy="217"/>
              </a:xfrm>
              <a:custGeom>
                <a:avLst/>
                <a:gdLst>
                  <a:gd name="T0" fmla="*/ 1 w 217"/>
                  <a:gd name="T1" fmla="*/ 178 h 217"/>
                  <a:gd name="T2" fmla="*/ 8 w 217"/>
                  <a:gd name="T3" fmla="*/ 171 h 217"/>
                  <a:gd name="T4" fmla="*/ 62 w 217"/>
                  <a:gd name="T5" fmla="*/ 216 h 217"/>
                  <a:gd name="T6" fmla="*/ 19 w 217"/>
                  <a:gd name="T7" fmla="*/ 172 h 217"/>
                  <a:gd name="T8" fmla="*/ 24 w 217"/>
                  <a:gd name="T9" fmla="*/ 167 h 217"/>
                  <a:gd name="T10" fmla="*/ 76 w 217"/>
                  <a:gd name="T11" fmla="*/ 199 h 217"/>
                  <a:gd name="T12" fmla="*/ 21 w 217"/>
                  <a:gd name="T13" fmla="*/ 165 h 217"/>
                  <a:gd name="T14" fmla="*/ 29 w 217"/>
                  <a:gd name="T15" fmla="*/ 158 h 217"/>
                  <a:gd name="T16" fmla="*/ 35 w 217"/>
                  <a:gd name="T17" fmla="*/ 150 h 217"/>
                  <a:gd name="T18" fmla="*/ 32 w 217"/>
                  <a:gd name="T19" fmla="*/ 144 h 217"/>
                  <a:gd name="T20" fmla="*/ 39 w 217"/>
                  <a:gd name="T21" fmla="*/ 142 h 217"/>
                  <a:gd name="T22" fmla="*/ 35 w 217"/>
                  <a:gd name="T23" fmla="*/ 141 h 217"/>
                  <a:gd name="T24" fmla="*/ 35 w 217"/>
                  <a:gd name="T25" fmla="*/ 133 h 217"/>
                  <a:gd name="T26" fmla="*/ 39 w 217"/>
                  <a:gd name="T27" fmla="*/ 128 h 217"/>
                  <a:gd name="T28" fmla="*/ 102 w 217"/>
                  <a:gd name="T29" fmla="*/ 166 h 217"/>
                  <a:gd name="T30" fmla="*/ 35 w 217"/>
                  <a:gd name="T31" fmla="*/ 126 h 217"/>
                  <a:gd name="T32" fmla="*/ 42 w 217"/>
                  <a:gd name="T33" fmla="*/ 126 h 217"/>
                  <a:gd name="T34" fmla="*/ 42 w 217"/>
                  <a:gd name="T35" fmla="*/ 114 h 217"/>
                  <a:gd name="T36" fmla="*/ 123 w 217"/>
                  <a:gd name="T37" fmla="*/ 141 h 217"/>
                  <a:gd name="T38" fmla="*/ 59 w 217"/>
                  <a:gd name="T39" fmla="*/ 123 h 217"/>
                  <a:gd name="T40" fmla="*/ 37 w 217"/>
                  <a:gd name="T41" fmla="*/ 107 h 217"/>
                  <a:gd name="T42" fmla="*/ 39 w 217"/>
                  <a:gd name="T43" fmla="*/ 101 h 217"/>
                  <a:gd name="T44" fmla="*/ 53 w 217"/>
                  <a:gd name="T45" fmla="*/ 106 h 217"/>
                  <a:gd name="T46" fmla="*/ 54 w 217"/>
                  <a:gd name="T47" fmla="*/ 100 h 217"/>
                  <a:gd name="T48" fmla="*/ 113 w 217"/>
                  <a:gd name="T49" fmla="*/ 112 h 217"/>
                  <a:gd name="T50" fmla="*/ 91 w 217"/>
                  <a:gd name="T51" fmla="*/ 105 h 217"/>
                  <a:gd name="T52" fmla="*/ 45 w 217"/>
                  <a:gd name="T53" fmla="*/ 90 h 217"/>
                  <a:gd name="T54" fmla="*/ 42 w 217"/>
                  <a:gd name="T55" fmla="*/ 81 h 217"/>
                  <a:gd name="T56" fmla="*/ 46 w 217"/>
                  <a:gd name="T57" fmla="*/ 75 h 217"/>
                  <a:gd name="T58" fmla="*/ 62 w 217"/>
                  <a:gd name="T59" fmla="*/ 79 h 217"/>
                  <a:gd name="T60" fmla="*/ 59 w 217"/>
                  <a:gd name="T61" fmla="*/ 69 h 217"/>
                  <a:gd name="T62" fmla="*/ 54 w 217"/>
                  <a:gd name="T63" fmla="*/ 62 h 217"/>
                  <a:gd name="T64" fmla="*/ 58 w 217"/>
                  <a:gd name="T65" fmla="*/ 58 h 217"/>
                  <a:gd name="T66" fmla="*/ 120 w 217"/>
                  <a:gd name="T67" fmla="*/ 76 h 217"/>
                  <a:gd name="T68" fmla="*/ 193 w 217"/>
                  <a:gd name="T69" fmla="*/ 90 h 217"/>
                  <a:gd name="T70" fmla="*/ 91 w 217"/>
                  <a:gd name="T71" fmla="*/ 68 h 217"/>
                  <a:gd name="T72" fmla="*/ 58 w 217"/>
                  <a:gd name="T73" fmla="*/ 58 h 217"/>
                  <a:gd name="T74" fmla="*/ 62 w 217"/>
                  <a:gd name="T75" fmla="*/ 53 h 217"/>
                  <a:gd name="T76" fmla="*/ 56 w 217"/>
                  <a:gd name="T77" fmla="*/ 41 h 217"/>
                  <a:gd name="T78" fmla="*/ 58 w 217"/>
                  <a:gd name="T79" fmla="*/ 32 h 217"/>
                  <a:gd name="T80" fmla="*/ 91 w 217"/>
                  <a:gd name="T81" fmla="*/ 43 h 217"/>
                  <a:gd name="T82" fmla="*/ 84 w 217"/>
                  <a:gd name="T83" fmla="*/ 40 h 217"/>
                  <a:gd name="T84" fmla="*/ 62 w 217"/>
                  <a:gd name="T85" fmla="*/ 32 h 217"/>
                  <a:gd name="T86" fmla="*/ 58 w 217"/>
                  <a:gd name="T87" fmla="*/ 29 h 217"/>
                  <a:gd name="T88" fmla="*/ 46 w 217"/>
                  <a:gd name="T89" fmla="*/ 23 h 217"/>
                  <a:gd name="T90" fmla="*/ 113 w 217"/>
                  <a:gd name="T91" fmla="*/ 33 h 217"/>
                  <a:gd name="T92" fmla="*/ 46 w 217"/>
                  <a:gd name="T93" fmla="*/ 16 h 217"/>
                  <a:gd name="T94" fmla="*/ 125 w 217"/>
                  <a:gd name="T95" fmla="*/ 16 h 217"/>
                  <a:gd name="T96" fmla="*/ 159 w 217"/>
                  <a:gd name="T97" fmla="*/ 13 h 217"/>
                  <a:gd name="T98" fmla="*/ 58 w 217"/>
                  <a:gd name="T99" fmla="*/ 16 h 217"/>
                  <a:gd name="T100" fmla="*/ 42 w 217"/>
                  <a:gd name="T101" fmla="*/ 6 h 217"/>
                  <a:gd name="T102" fmla="*/ 20 w 217"/>
                  <a:gd name="T103" fmla="*/ 2 h 217"/>
                  <a:gd name="T104" fmla="*/ 0 w 217"/>
                  <a:gd name="T105" fmla="*/ 18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0" y="188"/>
                    </a:moveTo>
                    <a:lnTo>
                      <a:pt x="1" y="178"/>
                    </a:lnTo>
                    <a:lnTo>
                      <a:pt x="13" y="183"/>
                    </a:lnTo>
                    <a:lnTo>
                      <a:pt x="8" y="171"/>
                    </a:lnTo>
                    <a:lnTo>
                      <a:pt x="20" y="172"/>
                    </a:lnTo>
                    <a:lnTo>
                      <a:pt x="62" y="216"/>
                    </a:lnTo>
                    <a:lnTo>
                      <a:pt x="24" y="178"/>
                    </a:lnTo>
                    <a:lnTo>
                      <a:pt x="19" y="172"/>
                    </a:lnTo>
                    <a:lnTo>
                      <a:pt x="16" y="166"/>
                    </a:lnTo>
                    <a:lnTo>
                      <a:pt x="24" y="167"/>
                    </a:lnTo>
                    <a:lnTo>
                      <a:pt x="48" y="179"/>
                    </a:lnTo>
                    <a:lnTo>
                      <a:pt x="76" y="199"/>
                    </a:lnTo>
                    <a:lnTo>
                      <a:pt x="35" y="172"/>
                    </a:lnTo>
                    <a:lnTo>
                      <a:pt x="21" y="165"/>
                    </a:lnTo>
                    <a:lnTo>
                      <a:pt x="20" y="155"/>
                    </a:lnTo>
                    <a:lnTo>
                      <a:pt x="29" y="158"/>
                    </a:lnTo>
                    <a:lnTo>
                      <a:pt x="27" y="147"/>
                    </a:lnTo>
                    <a:lnTo>
                      <a:pt x="35" y="150"/>
                    </a:lnTo>
                    <a:lnTo>
                      <a:pt x="72" y="189"/>
                    </a:lnTo>
                    <a:lnTo>
                      <a:pt x="32" y="144"/>
                    </a:lnTo>
                    <a:lnTo>
                      <a:pt x="27" y="137"/>
                    </a:lnTo>
                    <a:lnTo>
                      <a:pt x="39" y="142"/>
                    </a:lnTo>
                    <a:lnTo>
                      <a:pt x="69" y="164"/>
                    </a:lnTo>
                    <a:lnTo>
                      <a:pt x="35" y="141"/>
                    </a:lnTo>
                    <a:lnTo>
                      <a:pt x="24" y="129"/>
                    </a:lnTo>
                    <a:lnTo>
                      <a:pt x="35" y="133"/>
                    </a:lnTo>
                    <a:lnTo>
                      <a:pt x="27" y="126"/>
                    </a:lnTo>
                    <a:lnTo>
                      <a:pt x="39" y="128"/>
                    </a:lnTo>
                    <a:lnTo>
                      <a:pt x="49" y="141"/>
                    </a:lnTo>
                    <a:lnTo>
                      <a:pt x="102" y="166"/>
                    </a:lnTo>
                    <a:lnTo>
                      <a:pt x="46" y="137"/>
                    </a:lnTo>
                    <a:lnTo>
                      <a:pt x="35" y="126"/>
                    </a:lnTo>
                    <a:lnTo>
                      <a:pt x="32" y="120"/>
                    </a:lnTo>
                    <a:lnTo>
                      <a:pt x="42" y="126"/>
                    </a:lnTo>
                    <a:lnTo>
                      <a:pt x="35" y="113"/>
                    </a:lnTo>
                    <a:lnTo>
                      <a:pt x="42" y="114"/>
                    </a:lnTo>
                    <a:lnTo>
                      <a:pt x="48" y="121"/>
                    </a:lnTo>
                    <a:lnTo>
                      <a:pt x="123" y="141"/>
                    </a:lnTo>
                    <a:lnTo>
                      <a:pt x="83" y="129"/>
                    </a:lnTo>
                    <a:lnTo>
                      <a:pt x="59" y="123"/>
                    </a:lnTo>
                    <a:lnTo>
                      <a:pt x="53" y="120"/>
                    </a:lnTo>
                    <a:lnTo>
                      <a:pt x="37" y="107"/>
                    </a:lnTo>
                    <a:lnTo>
                      <a:pt x="42" y="109"/>
                    </a:lnTo>
                    <a:lnTo>
                      <a:pt x="39" y="101"/>
                    </a:lnTo>
                    <a:lnTo>
                      <a:pt x="37" y="103"/>
                    </a:lnTo>
                    <a:lnTo>
                      <a:pt x="53" y="106"/>
                    </a:lnTo>
                    <a:lnTo>
                      <a:pt x="42" y="98"/>
                    </a:lnTo>
                    <a:lnTo>
                      <a:pt x="54" y="100"/>
                    </a:lnTo>
                    <a:lnTo>
                      <a:pt x="82" y="103"/>
                    </a:lnTo>
                    <a:lnTo>
                      <a:pt x="113" y="112"/>
                    </a:lnTo>
                    <a:lnTo>
                      <a:pt x="189" y="139"/>
                    </a:lnTo>
                    <a:lnTo>
                      <a:pt x="91" y="105"/>
                    </a:lnTo>
                    <a:lnTo>
                      <a:pt x="54" y="98"/>
                    </a:lnTo>
                    <a:lnTo>
                      <a:pt x="45" y="90"/>
                    </a:lnTo>
                    <a:lnTo>
                      <a:pt x="59" y="94"/>
                    </a:lnTo>
                    <a:lnTo>
                      <a:pt x="42" y="81"/>
                    </a:lnTo>
                    <a:lnTo>
                      <a:pt x="54" y="82"/>
                    </a:lnTo>
                    <a:lnTo>
                      <a:pt x="46" y="75"/>
                    </a:lnTo>
                    <a:lnTo>
                      <a:pt x="48" y="73"/>
                    </a:lnTo>
                    <a:lnTo>
                      <a:pt x="62" y="79"/>
                    </a:lnTo>
                    <a:lnTo>
                      <a:pt x="48" y="69"/>
                    </a:lnTo>
                    <a:lnTo>
                      <a:pt x="59" y="69"/>
                    </a:lnTo>
                    <a:lnTo>
                      <a:pt x="46" y="62"/>
                    </a:lnTo>
                    <a:lnTo>
                      <a:pt x="54" y="62"/>
                    </a:lnTo>
                    <a:lnTo>
                      <a:pt x="46" y="58"/>
                    </a:lnTo>
                    <a:lnTo>
                      <a:pt x="58" y="58"/>
                    </a:lnTo>
                    <a:lnTo>
                      <a:pt x="81" y="67"/>
                    </a:lnTo>
                    <a:lnTo>
                      <a:pt x="120" y="76"/>
                    </a:lnTo>
                    <a:lnTo>
                      <a:pt x="159" y="84"/>
                    </a:lnTo>
                    <a:lnTo>
                      <a:pt x="193" y="90"/>
                    </a:lnTo>
                    <a:lnTo>
                      <a:pt x="110" y="73"/>
                    </a:lnTo>
                    <a:lnTo>
                      <a:pt x="91" y="68"/>
                    </a:lnTo>
                    <a:lnTo>
                      <a:pt x="62" y="61"/>
                    </a:lnTo>
                    <a:lnTo>
                      <a:pt x="58" y="58"/>
                    </a:lnTo>
                    <a:lnTo>
                      <a:pt x="50" y="51"/>
                    </a:lnTo>
                    <a:lnTo>
                      <a:pt x="62" y="53"/>
                    </a:lnTo>
                    <a:lnTo>
                      <a:pt x="48" y="41"/>
                    </a:lnTo>
                    <a:lnTo>
                      <a:pt x="56" y="41"/>
                    </a:lnTo>
                    <a:lnTo>
                      <a:pt x="46" y="32"/>
                    </a:lnTo>
                    <a:lnTo>
                      <a:pt x="58" y="32"/>
                    </a:lnTo>
                    <a:lnTo>
                      <a:pt x="65" y="37"/>
                    </a:lnTo>
                    <a:lnTo>
                      <a:pt x="91" y="43"/>
                    </a:lnTo>
                    <a:lnTo>
                      <a:pt x="167" y="57"/>
                    </a:lnTo>
                    <a:lnTo>
                      <a:pt x="84" y="40"/>
                    </a:lnTo>
                    <a:lnTo>
                      <a:pt x="65" y="36"/>
                    </a:lnTo>
                    <a:lnTo>
                      <a:pt x="62" y="32"/>
                    </a:lnTo>
                    <a:lnTo>
                      <a:pt x="50" y="27"/>
                    </a:lnTo>
                    <a:lnTo>
                      <a:pt x="58" y="29"/>
                    </a:lnTo>
                    <a:lnTo>
                      <a:pt x="39" y="21"/>
                    </a:lnTo>
                    <a:lnTo>
                      <a:pt x="46" y="23"/>
                    </a:lnTo>
                    <a:lnTo>
                      <a:pt x="64" y="23"/>
                    </a:lnTo>
                    <a:lnTo>
                      <a:pt x="113" y="33"/>
                    </a:lnTo>
                    <a:lnTo>
                      <a:pt x="62" y="23"/>
                    </a:lnTo>
                    <a:lnTo>
                      <a:pt x="46" y="16"/>
                    </a:lnTo>
                    <a:lnTo>
                      <a:pt x="62" y="16"/>
                    </a:lnTo>
                    <a:lnTo>
                      <a:pt x="125" y="16"/>
                    </a:lnTo>
                    <a:lnTo>
                      <a:pt x="216" y="8"/>
                    </a:lnTo>
                    <a:lnTo>
                      <a:pt x="159" y="13"/>
                    </a:lnTo>
                    <a:lnTo>
                      <a:pt x="81" y="17"/>
                    </a:lnTo>
                    <a:lnTo>
                      <a:pt x="58" y="16"/>
                    </a:lnTo>
                    <a:lnTo>
                      <a:pt x="50" y="12"/>
                    </a:lnTo>
                    <a:lnTo>
                      <a:pt x="42" y="6"/>
                    </a:lnTo>
                    <a:lnTo>
                      <a:pt x="25" y="0"/>
                    </a:lnTo>
                    <a:lnTo>
                      <a:pt x="20" y="2"/>
                    </a:lnTo>
                    <a:lnTo>
                      <a:pt x="16" y="0"/>
                    </a:lnTo>
                    <a:lnTo>
                      <a:pt x="0" y="18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72" name="手繪多邊形 57"/>
              <p:cNvSpPr>
                <a:spLocks/>
              </p:cNvSpPr>
              <p:nvPr/>
            </p:nvSpPr>
            <p:spPr bwMode="ltGray">
              <a:xfrm>
                <a:off x="1245" y="3887"/>
                <a:ext cx="58" cy="164"/>
              </a:xfrm>
              <a:custGeom>
                <a:avLst/>
                <a:gdLst>
                  <a:gd name="T0" fmla="*/ 11 w 58"/>
                  <a:gd name="T1" fmla="*/ 0 h 164"/>
                  <a:gd name="T2" fmla="*/ 22 w 58"/>
                  <a:gd name="T3" fmla="*/ 12 h 164"/>
                  <a:gd name="T4" fmla="*/ 34 w 58"/>
                  <a:gd name="T5" fmla="*/ 32 h 164"/>
                  <a:gd name="T6" fmla="*/ 46 w 58"/>
                  <a:gd name="T7" fmla="*/ 59 h 164"/>
                  <a:gd name="T8" fmla="*/ 57 w 58"/>
                  <a:gd name="T9" fmla="*/ 94 h 164"/>
                  <a:gd name="T10" fmla="*/ 57 w 58"/>
                  <a:gd name="T11" fmla="*/ 130 h 164"/>
                  <a:gd name="T12" fmla="*/ 51 w 58"/>
                  <a:gd name="T13" fmla="*/ 163 h 164"/>
                  <a:gd name="T14" fmla="*/ 46 w 58"/>
                  <a:gd name="T15" fmla="*/ 163 h 164"/>
                  <a:gd name="T16" fmla="*/ 51 w 58"/>
                  <a:gd name="T17" fmla="*/ 130 h 164"/>
                  <a:gd name="T18" fmla="*/ 51 w 58"/>
                  <a:gd name="T19" fmla="*/ 103 h 164"/>
                  <a:gd name="T20" fmla="*/ 39 w 58"/>
                  <a:gd name="T21" fmla="*/ 73 h 164"/>
                  <a:gd name="T22" fmla="*/ 22 w 58"/>
                  <a:gd name="T23" fmla="*/ 44 h 164"/>
                  <a:gd name="T24" fmla="*/ 0 w 58"/>
                  <a:gd name="T25" fmla="*/ 7 h 164"/>
                  <a:gd name="T26" fmla="*/ 11 w 58"/>
                  <a:gd name="T27"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164">
                    <a:moveTo>
                      <a:pt x="11" y="0"/>
                    </a:moveTo>
                    <a:lnTo>
                      <a:pt x="22" y="12"/>
                    </a:lnTo>
                    <a:lnTo>
                      <a:pt x="34" y="32"/>
                    </a:lnTo>
                    <a:lnTo>
                      <a:pt x="46" y="59"/>
                    </a:lnTo>
                    <a:lnTo>
                      <a:pt x="57" y="94"/>
                    </a:lnTo>
                    <a:lnTo>
                      <a:pt x="57" y="130"/>
                    </a:lnTo>
                    <a:lnTo>
                      <a:pt x="51" y="163"/>
                    </a:lnTo>
                    <a:lnTo>
                      <a:pt x="46" y="163"/>
                    </a:lnTo>
                    <a:lnTo>
                      <a:pt x="51" y="130"/>
                    </a:lnTo>
                    <a:lnTo>
                      <a:pt x="51" y="103"/>
                    </a:lnTo>
                    <a:lnTo>
                      <a:pt x="39" y="73"/>
                    </a:lnTo>
                    <a:lnTo>
                      <a:pt x="22" y="44"/>
                    </a:lnTo>
                    <a:lnTo>
                      <a:pt x="0" y="7"/>
                    </a:lnTo>
                    <a:lnTo>
                      <a:pt x="11"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73" name="手繪多邊形 58"/>
              <p:cNvSpPr>
                <a:spLocks/>
              </p:cNvSpPr>
              <p:nvPr/>
            </p:nvSpPr>
            <p:spPr bwMode="ltGray">
              <a:xfrm>
                <a:off x="287" y="3721"/>
                <a:ext cx="156" cy="308"/>
              </a:xfrm>
              <a:custGeom>
                <a:avLst/>
                <a:gdLst>
                  <a:gd name="T0" fmla="*/ 152 w 156"/>
                  <a:gd name="T1" fmla="*/ 47 h 308"/>
                  <a:gd name="T2" fmla="*/ 141 w 156"/>
                  <a:gd name="T3" fmla="*/ 27 h 308"/>
                  <a:gd name="T4" fmla="*/ 136 w 156"/>
                  <a:gd name="T5" fmla="*/ 19 h 308"/>
                  <a:gd name="T6" fmla="*/ 125 w 156"/>
                  <a:gd name="T7" fmla="*/ 13 h 308"/>
                  <a:gd name="T8" fmla="*/ 114 w 156"/>
                  <a:gd name="T9" fmla="*/ 7 h 308"/>
                  <a:gd name="T10" fmla="*/ 100 w 156"/>
                  <a:gd name="T11" fmla="*/ 1 h 308"/>
                  <a:gd name="T12" fmla="*/ 87 w 156"/>
                  <a:gd name="T13" fmla="*/ 0 h 308"/>
                  <a:gd name="T14" fmla="*/ 76 w 156"/>
                  <a:gd name="T15" fmla="*/ 2 h 308"/>
                  <a:gd name="T16" fmla="*/ 63 w 156"/>
                  <a:gd name="T17" fmla="*/ 5 h 308"/>
                  <a:gd name="T18" fmla="*/ 48 w 156"/>
                  <a:gd name="T19" fmla="*/ 11 h 308"/>
                  <a:gd name="T20" fmla="*/ 40 w 156"/>
                  <a:gd name="T21" fmla="*/ 23 h 308"/>
                  <a:gd name="T22" fmla="*/ 30 w 156"/>
                  <a:gd name="T23" fmla="*/ 39 h 308"/>
                  <a:gd name="T24" fmla="*/ 21 w 156"/>
                  <a:gd name="T25" fmla="*/ 51 h 308"/>
                  <a:gd name="T26" fmla="*/ 14 w 156"/>
                  <a:gd name="T27" fmla="*/ 65 h 308"/>
                  <a:gd name="T28" fmla="*/ 5 w 156"/>
                  <a:gd name="T29" fmla="*/ 82 h 308"/>
                  <a:gd name="T30" fmla="*/ 0 w 156"/>
                  <a:gd name="T31" fmla="*/ 119 h 308"/>
                  <a:gd name="T32" fmla="*/ 2 w 156"/>
                  <a:gd name="T33" fmla="*/ 147 h 308"/>
                  <a:gd name="T34" fmla="*/ 9 w 156"/>
                  <a:gd name="T35" fmla="*/ 188 h 308"/>
                  <a:gd name="T36" fmla="*/ 21 w 156"/>
                  <a:gd name="T37" fmla="*/ 223 h 308"/>
                  <a:gd name="T38" fmla="*/ 48 w 156"/>
                  <a:gd name="T39" fmla="*/ 307 h 308"/>
                  <a:gd name="T40" fmla="*/ 38 w 156"/>
                  <a:gd name="T41" fmla="*/ 217 h 308"/>
                  <a:gd name="T42" fmla="*/ 32 w 156"/>
                  <a:gd name="T43" fmla="*/ 186 h 308"/>
                  <a:gd name="T44" fmla="*/ 29 w 156"/>
                  <a:gd name="T45" fmla="*/ 159 h 308"/>
                  <a:gd name="T46" fmla="*/ 27 w 156"/>
                  <a:gd name="T47" fmla="*/ 130 h 308"/>
                  <a:gd name="T48" fmla="*/ 30 w 156"/>
                  <a:gd name="T49" fmla="*/ 97 h 308"/>
                  <a:gd name="T50" fmla="*/ 35 w 156"/>
                  <a:gd name="T51" fmla="*/ 73 h 308"/>
                  <a:gd name="T52" fmla="*/ 41 w 156"/>
                  <a:gd name="T53" fmla="*/ 42 h 308"/>
                  <a:gd name="T54" fmla="*/ 53 w 156"/>
                  <a:gd name="T55" fmla="*/ 27 h 308"/>
                  <a:gd name="T56" fmla="*/ 67 w 156"/>
                  <a:gd name="T57" fmla="*/ 21 h 308"/>
                  <a:gd name="T58" fmla="*/ 106 w 156"/>
                  <a:gd name="T59" fmla="*/ 19 h 308"/>
                  <a:gd name="T60" fmla="*/ 129 w 156"/>
                  <a:gd name="T61" fmla="*/ 29 h 308"/>
                  <a:gd name="T62" fmla="*/ 155 w 156"/>
                  <a:gd name="T63" fmla="*/ 51 h 308"/>
                  <a:gd name="T64" fmla="*/ 152 w 156"/>
                  <a:gd name="T65" fmla="*/ 47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6" h="308">
                    <a:moveTo>
                      <a:pt x="152" y="47"/>
                    </a:moveTo>
                    <a:lnTo>
                      <a:pt x="141" y="27"/>
                    </a:lnTo>
                    <a:lnTo>
                      <a:pt x="136" y="19"/>
                    </a:lnTo>
                    <a:lnTo>
                      <a:pt x="125" y="13"/>
                    </a:lnTo>
                    <a:lnTo>
                      <a:pt x="114" y="7"/>
                    </a:lnTo>
                    <a:lnTo>
                      <a:pt x="100" y="1"/>
                    </a:lnTo>
                    <a:lnTo>
                      <a:pt x="87" y="0"/>
                    </a:lnTo>
                    <a:lnTo>
                      <a:pt x="76" y="2"/>
                    </a:lnTo>
                    <a:lnTo>
                      <a:pt x="63" y="5"/>
                    </a:lnTo>
                    <a:lnTo>
                      <a:pt x="48" y="11"/>
                    </a:lnTo>
                    <a:lnTo>
                      <a:pt x="40" y="23"/>
                    </a:lnTo>
                    <a:lnTo>
                      <a:pt x="30" y="39"/>
                    </a:lnTo>
                    <a:lnTo>
                      <a:pt x="21" y="51"/>
                    </a:lnTo>
                    <a:lnTo>
                      <a:pt x="14" y="65"/>
                    </a:lnTo>
                    <a:lnTo>
                      <a:pt x="5" y="82"/>
                    </a:lnTo>
                    <a:lnTo>
                      <a:pt x="0" y="119"/>
                    </a:lnTo>
                    <a:lnTo>
                      <a:pt x="2" y="147"/>
                    </a:lnTo>
                    <a:lnTo>
                      <a:pt x="9" y="188"/>
                    </a:lnTo>
                    <a:lnTo>
                      <a:pt x="21" y="223"/>
                    </a:lnTo>
                    <a:lnTo>
                      <a:pt x="48" y="307"/>
                    </a:lnTo>
                    <a:lnTo>
                      <a:pt x="38" y="217"/>
                    </a:lnTo>
                    <a:lnTo>
                      <a:pt x="32" y="186"/>
                    </a:lnTo>
                    <a:lnTo>
                      <a:pt x="29" y="159"/>
                    </a:lnTo>
                    <a:lnTo>
                      <a:pt x="27" y="130"/>
                    </a:lnTo>
                    <a:lnTo>
                      <a:pt x="30" y="97"/>
                    </a:lnTo>
                    <a:lnTo>
                      <a:pt x="35" y="73"/>
                    </a:lnTo>
                    <a:lnTo>
                      <a:pt x="41" y="42"/>
                    </a:lnTo>
                    <a:lnTo>
                      <a:pt x="53" y="27"/>
                    </a:lnTo>
                    <a:lnTo>
                      <a:pt x="67" y="21"/>
                    </a:lnTo>
                    <a:lnTo>
                      <a:pt x="106" y="19"/>
                    </a:lnTo>
                    <a:lnTo>
                      <a:pt x="129" y="29"/>
                    </a:lnTo>
                    <a:lnTo>
                      <a:pt x="155" y="51"/>
                    </a:lnTo>
                    <a:lnTo>
                      <a:pt x="152" y="4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74" name="手繪多邊形 59"/>
              <p:cNvSpPr>
                <a:spLocks/>
              </p:cNvSpPr>
              <p:nvPr/>
            </p:nvSpPr>
            <p:spPr bwMode="ltGray">
              <a:xfrm>
                <a:off x="400" y="3502"/>
                <a:ext cx="160" cy="302"/>
              </a:xfrm>
              <a:custGeom>
                <a:avLst/>
                <a:gdLst>
                  <a:gd name="T0" fmla="*/ 46 w 160"/>
                  <a:gd name="T1" fmla="*/ 301 h 302"/>
                  <a:gd name="T2" fmla="*/ 35 w 160"/>
                  <a:gd name="T3" fmla="*/ 249 h 302"/>
                  <a:gd name="T4" fmla="*/ 30 w 160"/>
                  <a:gd name="T5" fmla="*/ 227 h 302"/>
                  <a:gd name="T6" fmla="*/ 19 w 160"/>
                  <a:gd name="T7" fmla="*/ 199 h 302"/>
                  <a:gd name="T8" fmla="*/ 8 w 160"/>
                  <a:gd name="T9" fmla="*/ 174 h 302"/>
                  <a:gd name="T10" fmla="*/ 1 w 160"/>
                  <a:gd name="T11" fmla="*/ 158 h 302"/>
                  <a:gd name="T12" fmla="*/ 0 w 160"/>
                  <a:gd name="T13" fmla="*/ 143 h 302"/>
                  <a:gd name="T14" fmla="*/ 2 w 160"/>
                  <a:gd name="T15" fmla="*/ 120 h 302"/>
                  <a:gd name="T16" fmla="*/ 5 w 160"/>
                  <a:gd name="T17" fmla="*/ 98 h 302"/>
                  <a:gd name="T18" fmla="*/ 21 w 160"/>
                  <a:gd name="T19" fmla="*/ 41 h 302"/>
                  <a:gd name="T20" fmla="*/ 30 w 160"/>
                  <a:gd name="T21" fmla="*/ 27 h 302"/>
                  <a:gd name="T22" fmla="*/ 45 w 160"/>
                  <a:gd name="T23" fmla="*/ 12 h 302"/>
                  <a:gd name="T24" fmla="*/ 57 w 160"/>
                  <a:gd name="T25" fmla="*/ 3 h 302"/>
                  <a:gd name="T26" fmla="*/ 74 w 160"/>
                  <a:gd name="T27" fmla="*/ 0 h 302"/>
                  <a:gd name="T28" fmla="*/ 86 w 160"/>
                  <a:gd name="T29" fmla="*/ 6 h 302"/>
                  <a:gd name="T30" fmla="*/ 103 w 160"/>
                  <a:gd name="T31" fmla="*/ 12 h 302"/>
                  <a:gd name="T32" fmla="*/ 119 w 160"/>
                  <a:gd name="T33" fmla="*/ 30 h 302"/>
                  <a:gd name="T34" fmla="*/ 125 w 160"/>
                  <a:gd name="T35" fmla="*/ 43 h 302"/>
                  <a:gd name="T36" fmla="*/ 135 w 160"/>
                  <a:gd name="T37" fmla="*/ 61 h 302"/>
                  <a:gd name="T38" fmla="*/ 143 w 160"/>
                  <a:gd name="T39" fmla="*/ 76 h 302"/>
                  <a:gd name="T40" fmla="*/ 157 w 160"/>
                  <a:gd name="T41" fmla="*/ 155 h 302"/>
                  <a:gd name="T42" fmla="*/ 159 w 160"/>
                  <a:gd name="T43" fmla="*/ 170 h 302"/>
                  <a:gd name="T44" fmla="*/ 156 w 160"/>
                  <a:gd name="T45" fmla="*/ 197 h 302"/>
                  <a:gd name="T46" fmla="*/ 147 w 160"/>
                  <a:gd name="T47" fmla="*/ 270 h 302"/>
                  <a:gd name="T48" fmla="*/ 148 w 160"/>
                  <a:gd name="T49" fmla="*/ 198 h 302"/>
                  <a:gd name="T50" fmla="*/ 143 w 160"/>
                  <a:gd name="T51" fmla="*/ 166 h 302"/>
                  <a:gd name="T52" fmla="*/ 139 w 160"/>
                  <a:gd name="T53" fmla="*/ 147 h 302"/>
                  <a:gd name="T54" fmla="*/ 133 w 160"/>
                  <a:gd name="T55" fmla="*/ 120 h 302"/>
                  <a:gd name="T56" fmla="*/ 126 w 160"/>
                  <a:gd name="T57" fmla="*/ 94 h 302"/>
                  <a:gd name="T58" fmla="*/ 117 w 160"/>
                  <a:gd name="T59" fmla="*/ 69 h 302"/>
                  <a:gd name="T60" fmla="*/ 106 w 160"/>
                  <a:gd name="T61" fmla="*/ 46 h 302"/>
                  <a:gd name="T62" fmla="*/ 96 w 160"/>
                  <a:gd name="T63" fmla="*/ 24 h 302"/>
                  <a:gd name="T64" fmla="*/ 86 w 160"/>
                  <a:gd name="T65" fmla="*/ 12 h 302"/>
                  <a:gd name="T66" fmla="*/ 75 w 160"/>
                  <a:gd name="T67" fmla="*/ 8 h 302"/>
                  <a:gd name="T68" fmla="*/ 64 w 160"/>
                  <a:gd name="T69" fmla="*/ 12 h 302"/>
                  <a:gd name="T70" fmla="*/ 56 w 160"/>
                  <a:gd name="T71" fmla="*/ 24 h 302"/>
                  <a:gd name="T72" fmla="*/ 51 w 160"/>
                  <a:gd name="T73" fmla="*/ 43 h 302"/>
                  <a:gd name="T74" fmla="*/ 51 w 160"/>
                  <a:gd name="T75" fmla="*/ 57 h 302"/>
                  <a:gd name="T76" fmla="*/ 47 w 160"/>
                  <a:gd name="T77" fmla="*/ 85 h 302"/>
                  <a:gd name="T78" fmla="*/ 43 w 160"/>
                  <a:gd name="T79" fmla="*/ 102 h 302"/>
                  <a:gd name="T80" fmla="*/ 32 w 160"/>
                  <a:gd name="T81" fmla="*/ 129 h 302"/>
                  <a:gd name="T82" fmla="*/ 30 w 160"/>
                  <a:gd name="T83" fmla="*/ 143 h 302"/>
                  <a:gd name="T84" fmla="*/ 28 w 160"/>
                  <a:gd name="T85" fmla="*/ 157 h 302"/>
                  <a:gd name="T86" fmla="*/ 28 w 160"/>
                  <a:gd name="T87" fmla="*/ 177 h 302"/>
                  <a:gd name="T88" fmla="*/ 47 w 160"/>
                  <a:gd name="T89" fmla="*/ 244 h 302"/>
                  <a:gd name="T90" fmla="*/ 46 w 160"/>
                  <a:gd name="T91" fmla="*/ 301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0" h="302">
                    <a:moveTo>
                      <a:pt x="46" y="301"/>
                    </a:moveTo>
                    <a:lnTo>
                      <a:pt x="35" y="249"/>
                    </a:lnTo>
                    <a:lnTo>
                      <a:pt x="30" y="227"/>
                    </a:lnTo>
                    <a:lnTo>
                      <a:pt x="19" y="199"/>
                    </a:lnTo>
                    <a:lnTo>
                      <a:pt x="8" y="174"/>
                    </a:lnTo>
                    <a:lnTo>
                      <a:pt x="1" y="158"/>
                    </a:lnTo>
                    <a:lnTo>
                      <a:pt x="0" y="143"/>
                    </a:lnTo>
                    <a:lnTo>
                      <a:pt x="2" y="120"/>
                    </a:lnTo>
                    <a:lnTo>
                      <a:pt x="5" y="98"/>
                    </a:lnTo>
                    <a:lnTo>
                      <a:pt x="21" y="41"/>
                    </a:lnTo>
                    <a:lnTo>
                      <a:pt x="30" y="27"/>
                    </a:lnTo>
                    <a:lnTo>
                      <a:pt x="45" y="12"/>
                    </a:lnTo>
                    <a:lnTo>
                      <a:pt x="57" y="3"/>
                    </a:lnTo>
                    <a:lnTo>
                      <a:pt x="74" y="0"/>
                    </a:lnTo>
                    <a:lnTo>
                      <a:pt x="86" y="6"/>
                    </a:lnTo>
                    <a:lnTo>
                      <a:pt x="103" y="12"/>
                    </a:lnTo>
                    <a:lnTo>
                      <a:pt x="119" y="30"/>
                    </a:lnTo>
                    <a:lnTo>
                      <a:pt x="125" y="43"/>
                    </a:lnTo>
                    <a:lnTo>
                      <a:pt x="135" y="61"/>
                    </a:lnTo>
                    <a:lnTo>
                      <a:pt x="143" y="76"/>
                    </a:lnTo>
                    <a:lnTo>
                      <a:pt x="157" y="155"/>
                    </a:lnTo>
                    <a:lnTo>
                      <a:pt x="159" y="170"/>
                    </a:lnTo>
                    <a:lnTo>
                      <a:pt x="156" y="197"/>
                    </a:lnTo>
                    <a:lnTo>
                      <a:pt x="147" y="270"/>
                    </a:lnTo>
                    <a:lnTo>
                      <a:pt x="148" y="198"/>
                    </a:lnTo>
                    <a:lnTo>
                      <a:pt x="143" y="166"/>
                    </a:lnTo>
                    <a:lnTo>
                      <a:pt x="139" y="147"/>
                    </a:lnTo>
                    <a:lnTo>
                      <a:pt x="133" y="120"/>
                    </a:lnTo>
                    <a:lnTo>
                      <a:pt x="126" y="94"/>
                    </a:lnTo>
                    <a:lnTo>
                      <a:pt x="117" y="69"/>
                    </a:lnTo>
                    <a:lnTo>
                      <a:pt x="106" y="46"/>
                    </a:lnTo>
                    <a:lnTo>
                      <a:pt x="96" y="24"/>
                    </a:lnTo>
                    <a:lnTo>
                      <a:pt x="86" y="12"/>
                    </a:lnTo>
                    <a:lnTo>
                      <a:pt x="75" y="8"/>
                    </a:lnTo>
                    <a:lnTo>
                      <a:pt x="64" y="12"/>
                    </a:lnTo>
                    <a:lnTo>
                      <a:pt x="56" y="24"/>
                    </a:lnTo>
                    <a:lnTo>
                      <a:pt x="51" y="43"/>
                    </a:lnTo>
                    <a:lnTo>
                      <a:pt x="51" y="57"/>
                    </a:lnTo>
                    <a:lnTo>
                      <a:pt x="47" y="85"/>
                    </a:lnTo>
                    <a:lnTo>
                      <a:pt x="43" y="102"/>
                    </a:lnTo>
                    <a:lnTo>
                      <a:pt x="32" y="129"/>
                    </a:lnTo>
                    <a:lnTo>
                      <a:pt x="30" y="143"/>
                    </a:lnTo>
                    <a:lnTo>
                      <a:pt x="28" y="157"/>
                    </a:lnTo>
                    <a:lnTo>
                      <a:pt x="28" y="177"/>
                    </a:lnTo>
                    <a:lnTo>
                      <a:pt x="47" y="244"/>
                    </a:lnTo>
                    <a:lnTo>
                      <a:pt x="46" y="30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grpSp>
            <p:nvGrpSpPr>
              <p:cNvPr id="75" name="群組 62"/>
              <p:cNvGrpSpPr>
                <a:grpSpLocks/>
              </p:cNvGrpSpPr>
              <p:nvPr/>
            </p:nvGrpSpPr>
            <p:grpSpPr bwMode="auto">
              <a:xfrm>
                <a:off x="487" y="3200"/>
                <a:ext cx="385" cy="440"/>
                <a:chOff x="487" y="3200"/>
                <a:chExt cx="385" cy="440"/>
              </a:xfrm>
            </p:grpSpPr>
            <p:sp>
              <p:nvSpPr>
                <p:cNvPr id="81" name="手繪多邊形​​ 60"/>
                <p:cNvSpPr>
                  <a:spLocks/>
                </p:cNvSpPr>
                <p:nvPr/>
              </p:nvSpPr>
              <p:spPr bwMode="ltGray">
                <a:xfrm>
                  <a:off x="487" y="3200"/>
                  <a:ext cx="212" cy="438"/>
                </a:xfrm>
                <a:custGeom>
                  <a:avLst/>
                  <a:gdLst>
                    <a:gd name="T0" fmla="*/ 198 w 212"/>
                    <a:gd name="T1" fmla="*/ 10 h 438"/>
                    <a:gd name="T2" fmla="*/ 197 w 212"/>
                    <a:gd name="T3" fmla="*/ 0 h 438"/>
                    <a:gd name="T4" fmla="*/ 182 w 212"/>
                    <a:gd name="T5" fmla="*/ 3 h 438"/>
                    <a:gd name="T6" fmla="*/ 173 w 212"/>
                    <a:gd name="T7" fmla="*/ 15 h 438"/>
                    <a:gd name="T8" fmla="*/ 5 w 212"/>
                    <a:gd name="T9" fmla="*/ 95 h 438"/>
                    <a:gd name="T10" fmla="*/ 155 w 212"/>
                    <a:gd name="T11" fmla="*/ 38 h 438"/>
                    <a:gd name="T12" fmla="*/ 157 w 212"/>
                    <a:gd name="T13" fmla="*/ 49 h 438"/>
                    <a:gd name="T14" fmla="*/ 84 w 212"/>
                    <a:gd name="T15" fmla="*/ 118 h 438"/>
                    <a:gd name="T16" fmla="*/ 174 w 212"/>
                    <a:gd name="T17" fmla="*/ 63 h 438"/>
                    <a:gd name="T18" fmla="*/ 162 w 212"/>
                    <a:gd name="T19" fmla="*/ 86 h 438"/>
                    <a:gd name="T20" fmla="*/ 134 w 212"/>
                    <a:gd name="T21" fmla="*/ 123 h 438"/>
                    <a:gd name="T22" fmla="*/ 46 w 212"/>
                    <a:gd name="T23" fmla="*/ 223 h 438"/>
                    <a:gd name="T24" fmla="*/ 49 w 212"/>
                    <a:gd name="T25" fmla="*/ 215 h 438"/>
                    <a:gd name="T26" fmla="*/ 106 w 212"/>
                    <a:gd name="T27" fmla="*/ 153 h 438"/>
                    <a:gd name="T28" fmla="*/ 152 w 212"/>
                    <a:gd name="T29" fmla="*/ 105 h 438"/>
                    <a:gd name="T30" fmla="*/ 173 w 212"/>
                    <a:gd name="T31" fmla="*/ 82 h 438"/>
                    <a:gd name="T32" fmla="*/ 177 w 212"/>
                    <a:gd name="T33" fmla="*/ 90 h 438"/>
                    <a:gd name="T34" fmla="*/ 152 w 212"/>
                    <a:gd name="T35" fmla="*/ 120 h 438"/>
                    <a:gd name="T36" fmla="*/ 117 w 212"/>
                    <a:gd name="T37" fmla="*/ 162 h 438"/>
                    <a:gd name="T38" fmla="*/ 162 w 212"/>
                    <a:gd name="T39" fmla="*/ 105 h 438"/>
                    <a:gd name="T40" fmla="*/ 177 w 212"/>
                    <a:gd name="T41" fmla="*/ 90 h 438"/>
                    <a:gd name="T42" fmla="*/ 178 w 212"/>
                    <a:gd name="T43" fmla="*/ 106 h 438"/>
                    <a:gd name="T44" fmla="*/ 162 w 212"/>
                    <a:gd name="T45" fmla="*/ 135 h 438"/>
                    <a:gd name="T46" fmla="*/ 117 w 212"/>
                    <a:gd name="T47" fmla="*/ 174 h 438"/>
                    <a:gd name="T48" fmla="*/ 77 w 212"/>
                    <a:gd name="T49" fmla="*/ 208 h 438"/>
                    <a:gd name="T50" fmla="*/ 123 w 212"/>
                    <a:gd name="T51" fmla="*/ 172 h 438"/>
                    <a:gd name="T52" fmla="*/ 169 w 212"/>
                    <a:gd name="T53" fmla="*/ 131 h 438"/>
                    <a:gd name="T54" fmla="*/ 168 w 212"/>
                    <a:gd name="T55" fmla="*/ 145 h 438"/>
                    <a:gd name="T56" fmla="*/ 169 w 212"/>
                    <a:gd name="T57" fmla="*/ 169 h 438"/>
                    <a:gd name="T58" fmla="*/ 162 w 212"/>
                    <a:gd name="T59" fmla="*/ 181 h 438"/>
                    <a:gd name="T60" fmla="*/ 124 w 212"/>
                    <a:gd name="T61" fmla="*/ 216 h 438"/>
                    <a:gd name="T62" fmla="*/ 52 w 212"/>
                    <a:gd name="T63" fmla="*/ 272 h 438"/>
                    <a:gd name="T64" fmla="*/ 63 w 212"/>
                    <a:gd name="T65" fmla="*/ 260 h 438"/>
                    <a:gd name="T66" fmla="*/ 152 w 212"/>
                    <a:gd name="T67" fmla="*/ 192 h 438"/>
                    <a:gd name="T68" fmla="*/ 180 w 212"/>
                    <a:gd name="T69" fmla="*/ 163 h 438"/>
                    <a:gd name="T70" fmla="*/ 109 w 212"/>
                    <a:gd name="T71" fmla="*/ 251 h 438"/>
                    <a:gd name="T72" fmla="*/ 179 w 212"/>
                    <a:gd name="T73" fmla="*/ 189 h 438"/>
                    <a:gd name="T74" fmla="*/ 177 w 212"/>
                    <a:gd name="T75" fmla="*/ 214 h 438"/>
                    <a:gd name="T76" fmla="*/ 142 w 212"/>
                    <a:gd name="T77" fmla="*/ 272 h 438"/>
                    <a:gd name="T78" fmla="*/ 81 w 212"/>
                    <a:gd name="T79" fmla="*/ 314 h 438"/>
                    <a:gd name="T80" fmla="*/ 24 w 212"/>
                    <a:gd name="T81" fmla="*/ 352 h 438"/>
                    <a:gd name="T82" fmla="*/ 109 w 212"/>
                    <a:gd name="T83" fmla="*/ 299 h 438"/>
                    <a:gd name="T84" fmla="*/ 145 w 212"/>
                    <a:gd name="T85" fmla="*/ 268 h 438"/>
                    <a:gd name="T86" fmla="*/ 177 w 212"/>
                    <a:gd name="T87" fmla="*/ 223 h 438"/>
                    <a:gd name="T88" fmla="*/ 173 w 212"/>
                    <a:gd name="T89" fmla="*/ 244 h 438"/>
                    <a:gd name="T90" fmla="*/ 171 w 212"/>
                    <a:gd name="T91" fmla="*/ 264 h 438"/>
                    <a:gd name="T92" fmla="*/ 173 w 212"/>
                    <a:gd name="T93" fmla="*/ 283 h 438"/>
                    <a:gd name="T94" fmla="*/ 142 w 212"/>
                    <a:gd name="T95" fmla="*/ 322 h 438"/>
                    <a:gd name="T96" fmla="*/ 83 w 212"/>
                    <a:gd name="T97" fmla="*/ 356 h 438"/>
                    <a:gd name="T98" fmla="*/ 87 w 212"/>
                    <a:gd name="T99" fmla="*/ 353 h 438"/>
                    <a:gd name="T100" fmla="*/ 159 w 212"/>
                    <a:gd name="T101" fmla="*/ 306 h 438"/>
                    <a:gd name="T102" fmla="*/ 156 w 212"/>
                    <a:gd name="T103" fmla="*/ 318 h 438"/>
                    <a:gd name="T104" fmla="*/ 159 w 212"/>
                    <a:gd name="T105" fmla="*/ 325 h 438"/>
                    <a:gd name="T106" fmla="*/ 162 w 212"/>
                    <a:gd name="T107" fmla="*/ 336 h 438"/>
                    <a:gd name="T108" fmla="*/ 127 w 212"/>
                    <a:gd name="T109" fmla="*/ 371 h 438"/>
                    <a:gd name="T110" fmla="*/ 87 w 212"/>
                    <a:gd name="T111" fmla="*/ 379 h 438"/>
                    <a:gd name="T112" fmla="*/ 159 w 212"/>
                    <a:gd name="T113" fmla="*/ 348 h 438"/>
                    <a:gd name="T114" fmla="*/ 156 w 212"/>
                    <a:gd name="T115" fmla="*/ 365 h 438"/>
                    <a:gd name="T116" fmla="*/ 160 w 212"/>
                    <a:gd name="T117" fmla="*/ 375 h 438"/>
                    <a:gd name="T118" fmla="*/ 77 w 212"/>
                    <a:gd name="T119" fmla="*/ 437 h 438"/>
                    <a:gd name="T120" fmla="*/ 156 w 212"/>
                    <a:gd name="T121" fmla="*/ 390 h 438"/>
                    <a:gd name="T122" fmla="*/ 172 w 212"/>
                    <a:gd name="T123" fmla="*/ 373 h 438"/>
                    <a:gd name="T124" fmla="*/ 183 w 212"/>
                    <a:gd name="T125" fmla="*/ 357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2" h="438">
                      <a:moveTo>
                        <a:pt x="195" y="33"/>
                      </a:moveTo>
                      <a:lnTo>
                        <a:pt x="198" y="10"/>
                      </a:lnTo>
                      <a:lnTo>
                        <a:pt x="211" y="8"/>
                      </a:lnTo>
                      <a:lnTo>
                        <a:pt x="197" y="0"/>
                      </a:lnTo>
                      <a:lnTo>
                        <a:pt x="191" y="0"/>
                      </a:lnTo>
                      <a:lnTo>
                        <a:pt x="182" y="3"/>
                      </a:lnTo>
                      <a:lnTo>
                        <a:pt x="181" y="10"/>
                      </a:lnTo>
                      <a:lnTo>
                        <a:pt x="173" y="15"/>
                      </a:lnTo>
                      <a:lnTo>
                        <a:pt x="102" y="78"/>
                      </a:lnTo>
                      <a:lnTo>
                        <a:pt x="5" y="95"/>
                      </a:lnTo>
                      <a:lnTo>
                        <a:pt x="101" y="77"/>
                      </a:lnTo>
                      <a:lnTo>
                        <a:pt x="155" y="38"/>
                      </a:lnTo>
                      <a:lnTo>
                        <a:pt x="173" y="32"/>
                      </a:lnTo>
                      <a:lnTo>
                        <a:pt x="157" y="49"/>
                      </a:lnTo>
                      <a:lnTo>
                        <a:pt x="173" y="51"/>
                      </a:lnTo>
                      <a:lnTo>
                        <a:pt x="84" y="118"/>
                      </a:lnTo>
                      <a:lnTo>
                        <a:pt x="145" y="76"/>
                      </a:lnTo>
                      <a:lnTo>
                        <a:pt x="174" y="63"/>
                      </a:lnTo>
                      <a:lnTo>
                        <a:pt x="173" y="73"/>
                      </a:lnTo>
                      <a:lnTo>
                        <a:pt x="162" y="86"/>
                      </a:lnTo>
                      <a:lnTo>
                        <a:pt x="155" y="98"/>
                      </a:lnTo>
                      <a:lnTo>
                        <a:pt x="134" y="123"/>
                      </a:lnTo>
                      <a:lnTo>
                        <a:pt x="95" y="169"/>
                      </a:lnTo>
                      <a:lnTo>
                        <a:pt x="46" y="223"/>
                      </a:lnTo>
                      <a:lnTo>
                        <a:pt x="6" y="260"/>
                      </a:lnTo>
                      <a:lnTo>
                        <a:pt x="49" y="215"/>
                      </a:lnTo>
                      <a:lnTo>
                        <a:pt x="74" y="188"/>
                      </a:lnTo>
                      <a:lnTo>
                        <a:pt x="106" y="153"/>
                      </a:lnTo>
                      <a:lnTo>
                        <a:pt x="123" y="131"/>
                      </a:lnTo>
                      <a:lnTo>
                        <a:pt x="152" y="105"/>
                      </a:lnTo>
                      <a:lnTo>
                        <a:pt x="162" y="93"/>
                      </a:lnTo>
                      <a:lnTo>
                        <a:pt x="173" y="82"/>
                      </a:lnTo>
                      <a:lnTo>
                        <a:pt x="167" y="83"/>
                      </a:lnTo>
                      <a:lnTo>
                        <a:pt x="177" y="90"/>
                      </a:lnTo>
                      <a:lnTo>
                        <a:pt x="167" y="98"/>
                      </a:lnTo>
                      <a:lnTo>
                        <a:pt x="152" y="120"/>
                      </a:lnTo>
                      <a:lnTo>
                        <a:pt x="135" y="144"/>
                      </a:lnTo>
                      <a:lnTo>
                        <a:pt x="117" y="162"/>
                      </a:lnTo>
                      <a:lnTo>
                        <a:pt x="148" y="123"/>
                      </a:lnTo>
                      <a:lnTo>
                        <a:pt x="162" y="105"/>
                      </a:lnTo>
                      <a:lnTo>
                        <a:pt x="173" y="90"/>
                      </a:lnTo>
                      <a:lnTo>
                        <a:pt x="177" y="90"/>
                      </a:lnTo>
                      <a:lnTo>
                        <a:pt x="169" y="112"/>
                      </a:lnTo>
                      <a:lnTo>
                        <a:pt x="178" y="106"/>
                      </a:lnTo>
                      <a:lnTo>
                        <a:pt x="173" y="120"/>
                      </a:lnTo>
                      <a:lnTo>
                        <a:pt x="162" y="135"/>
                      </a:lnTo>
                      <a:lnTo>
                        <a:pt x="142" y="158"/>
                      </a:lnTo>
                      <a:lnTo>
                        <a:pt x="117" y="174"/>
                      </a:lnTo>
                      <a:lnTo>
                        <a:pt x="95" y="192"/>
                      </a:lnTo>
                      <a:lnTo>
                        <a:pt x="77" y="208"/>
                      </a:lnTo>
                      <a:lnTo>
                        <a:pt x="87" y="200"/>
                      </a:lnTo>
                      <a:lnTo>
                        <a:pt x="123" y="172"/>
                      </a:lnTo>
                      <a:lnTo>
                        <a:pt x="162" y="139"/>
                      </a:lnTo>
                      <a:lnTo>
                        <a:pt x="169" y="131"/>
                      </a:lnTo>
                      <a:lnTo>
                        <a:pt x="177" y="120"/>
                      </a:lnTo>
                      <a:lnTo>
                        <a:pt x="168" y="145"/>
                      </a:lnTo>
                      <a:lnTo>
                        <a:pt x="183" y="136"/>
                      </a:lnTo>
                      <a:lnTo>
                        <a:pt x="169" y="169"/>
                      </a:lnTo>
                      <a:lnTo>
                        <a:pt x="167" y="177"/>
                      </a:lnTo>
                      <a:lnTo>
                        <a:pt x="162" y="181"/>
                      </a:lnTo>
                      <a:lnTo>
                        <a:pt x="144" y="199"/>
                      </a:lnTo>
                      <a:lnTo>
                        <a:pt x="124" y="216"/>
                      </a:lnTo>
                      <a:lnTo>
                        <a:pt x="87" y="245"/>
                      </a:lnTo>
                      <a:lnTo>
                        <a:pt x="52" y="272"/>
                      </a:lnTo>
                      <a:lnTo>
                        <a:pt x="0" y="310"/>
                      </a:lnTo>
                      <a:lnTo>
                        <a:pt x="63" y="260"/>
                      </a:lnTo>
                      <a:lnTo>
                        <a:pt x="127" y="211"/>
                      </a:lnTo>
                      <a:lnTo>
                        <a:pt x="152" y="192"/>
                      </a:lnTo>
                      <a:lnTo>
                        <a:pt x="167" y="172"/>
                      </a:lnTo>
                      <a:lnTo>
                        <a:pt x="180" y="163"/>
                      </a:lnTo>
                      <a:lnTo>
                        <a:pt x="183" y="164"/>
                      </a:lnTo>
                      <a:lnTo>
                        <a:pt x="109" y="251"/>
                      </a:lnTo>
                      <a:lnTo>
                        <a:pt x="165" y="191"/>
                      </a:lnTo>
                      <a:lnTo>
                        <a:pt x="179" y="189"/>
                      </a:lnTo>
                      <a:lnTo>
                        <a:pt x="163" y="221"/>
                      </a:lnTo>
                      <a:lnTo>
                        <a:pt x="177" y="214"/>
                      </a:lnTo>
                      <a:lnTo>
                        <a:pt x="156" y="249"/>
                      </a:lnTo>
                      <a:lnTo>
                        <a:pt x="142" y="272"/>
                      </a:lnTo>
                      <a:lnTo>
                        <a:pt x="117" y="291"/>
                      </a:lnTo>
                      <a:lnTo>
                        <a:pt x="81" y="314"/>
                      </a:lnTo>
                      <a:lnTo>
                        <a:pt x="49" y="336"/>
                      </a:lnTo>
                      <a:lnTo>
                        <a:pt x="24" y="352"/>
                      </a:lnTo>
                      <a:lnTo>
                        <a:pt x="6" y="360"/>
                      </a:lnTo>
                      <a:lnTo>
                        <a:pt x="109" y="299"/>
                      </a:lnTo>
                      <a:lnTo>
                        <a:pt x="134" y="281"/>
                      </a:lnTo>
                      <a:lnTo>
                        <a:pt x="145" y="268"/>
                      </a:lnTo>
                      <a:lnTo>
                        <a:pt x="161" y="245"/>
                      </a:lnTo>
                      <a:lnTo>
                        <a:pt x="177" y="223"/>
                      </a:lnTo>
                      <a:lnTo>
                        <a:pt x="160" y="255"/>
                      </a:lnTo>
                      <a:lnTo>
                        <a:pt x="173" y="244"/>
                      </a:lnTo>
                      <a:lnTo>
                        <a:pt x="159" y="269"/>
                      </a:lnTo>
                      <a:lnTo>
                        <a:pt x="171" y="264"/>
                      </a:lnTo>
                      <a:lnTo>
                        <a:pt x="158" y="294"/>
                      </a:lnTo>
                      <a:lnTo>
                        <a:pt x="173" y="283"/>
                      </a:lnTo>
                      <a:lnTo>
                        <a:pt x="159" y="299"/>
                      </a:lnTo>
                      <a:lnTo>
                        <a:pt x="142" y="322"/>
                      </a:lnTo>
                      <a:lnTo>
                        <a:pt x="127" y="328"/>
                      </a:lnTo>
                      <a:lnTo>
                        <a:pt x="83" y="356"/>
                      </a:lnTo>
                      <a:lnTo>
                        <a:pt x="42" y="371"/>
                      </a:lnTo>
                      <a:lnTo>
                        <a:pt x="87" y="353"/>
                      </a:lnTo>
                      <a:lnTo>
                        <a:pt x="123" y="329"/>
                      </a:lnTo>
                      <a:lnTo>
                        <a:pt x="159" y="306"/>
                      </a:lnTo>
                      <a:lnTo>
                        <a:pt x="169" y="295"/>
                      </a:lnTo>
                      <a:lnTo>
                        <a:pt x="156" y="318"/>
                      </a:lnTo>
                      <a:lnTo>
                        <a:pt x="167" y="314"/>
                      </a:lnTo>
                      <a:lnTo>
                        <a:pt x="159" y="325"/>
                      </a:lnTo>
                      <a:lnTo>
                        <a:pt x="156" y="341"/>
                      </a:lnTo>
                      <a:lnTo>
                        <a:pt x="162" y="336"/>
                      </a:lnTo>
                      <a:lnTo>
                        <a:pt x="154" y="349"/>
                      </a:lnTo>
                      <a:lnTo>
                        <a:pt x="127" y="371"/>
                      </a:lnTo>
                      <a:lnTo>
                        <a:pt x="109" y="374"/>
                      </a:lnTo>
                      <a:lnTo>
                        <a:pt x="87" y="379"/>
                      </a:lnTo>
                      <a:lnTo>
                        <a:pt x="131" y="367"/>
                      </a:lnTo>
                      <a:lnTo>
                        <a:pt x="159" y="348"/>
                      </a:lnTo>
                      <a:lnTo>
                        <a:pt x="167" y="333"/>
                      </a:lnTo>
                      <a:lnTo>
                        <a:pt x="156" y="365"/>
                      </a:lnTo>
                      <a:lnTo>
                        <a:pt x="167" y="357"/>
                      </a:lnTo>
                      <a:lnTo>
                        <a:pt x="160" y="375"/>
                      </a:lnTo>
                      <a:lnTo>
                        <a:pt x="148" y="399"/>
                      </a:lnTo>
                      <a:lnTo>
                        <a:pt x="77" y="437"/>
                      </a:lnTo>
                      <a:lnTo>
                        <a:pt x="149" y="402"/>
                      </a:lnTo>
                      <a:lnTo>
                        <a:pt x="156" y="390"/>
                      </a:lnTo>
                      <a:lnTo>
                        <a:pt x="160" y="382"/>
                      </a:lnTo>
                      <a:lnTo>
                        <a:pt x="172" y="373"/>
                      </a:lnTo>
                      <a:lnTo>
                        <a:pt x="180" y="390"/>
                      </a:lnTo>
                      <a:lnTo>
                        <a:pt x="183" y="357"/>
                      </a:lnTo>
                      <a:lnTo>
                        <a:pt x="195" y="3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82" name="手繪多邊形​​ 61"/>
                <p:cNvSpPr>
                  <a:spLocks/>
                </p:cNvSpPr>
                <p:nvPr/>
              </p:nvSpPr>
              <p:spPr bwMode="ltGray">
                <a:xfrm>
                  <a:off x="667" y="3200"/>
                  <a:ext cx="205" cy="440"/>
                </a:xfrm>
                <a:custGeom>
                  <a:avLst/>
                  <a:gdLst>
                    <a:gd name="T0" fmla="*/ 1 w 205"/>
                    <a:gd name="T1" fmla="*/ 362 h 440"/>
                    <a:gd name="T2" fmla="*/ 8 w 205"/>
                    <a:gd name="T3" fmla="*/ 347 h 440"/>
                    <a:gd name="T4" fmla="*/ 58 w 205"/>
                    <a:gd name="T5" fmla="*/ 439 h 440"/>
                    <a:gd name="T6" fmla="*/ 18 w 205"/>
                    <a:gd name="T7" fmla="*/ 350 h 440"/>
                    <a:gd name="T8" fmla="*/ 22 w 205"/>
                    <a:gd name="T9" fmla="*/ 340 h 440"/>
                    <a:gd name="T10" fmla="*/ 72 w 205"/>
                    <a:gd name="T11" fmla="*/ 405 h 440"/>
                    <a:gd name="T12" fmla="*/ 21 w 205"/>
                    <a:gd name="T13" fmla="*/ 336 h 440"/>
                    <a:gd name="T14" fmla="*/ 27 w 205"/>
                    <a:gd name="T15" fmla="*/ 321 h 440"/>
                    <a:gd name="T16" fmla="*/ 33 w 205"/>
                    <a:gd name="T17" fmla="*/ 305 h 440"/>
                    <a:gd name="T18" fmla="*/ 29 w 205"/>
                    <a:gd name="T19" fmla="*/ 294 h 440"/>
                    <a:gd name="T20" fmla="*/ 37 w 205"/>
                    <a:gd name="T21" fmla="*/ 288 h 440"/>
                    <a:gd name="T22" fmla="*/ 33 w 205"/>
                    <a:gd name="T23" fmla="*/ 287 h 440"/>
                    <a:gd name="T24" fmla="*/ 33 w 205"/>
                    <a:gd name="T25" fmla="*/ 272 h 440"/>
                    <a:gd name="T26" fmla="*/ 37 w 205"/>
                    <a:gd name="T27" fmla="*/ 260 h 440"/>
                    <a:gd name="T28" fmla="*/ 96 w 205"/>
                    <a:gd name="T29" fmla="*/ 337 h 440"/>
                    <a:gd name="T30" fmla="*/ 33 w 205"/>
                    <a:gd name="T31" fmla="*/ 256 h 440"/>
                    <a:gd name="T32" fmla="*/ 40 w 205"/>
                    <a:gd name="T33" fmla="*/ 256 h 440"/>
                    <a:gd name="T34" fmla="*/ 40 w 205"/>
                    <a:gd name="T35" fmla="*/ 233 h 440"/>
                    <a:gd name="T36" fmla="*/ 116 w 205"/>
                    <a:gd name="T37" fmla="*/ 287 h 440"/>
                    <a:gd name="T38" fmla="*/ 56 w 205"/>
                    <a:gd name="T39" fmla="*/ 250 h 440"/>
                    <a:gd name="T40" fmla="*/ 34 w 205"/>
                    <a:gd name="T41" fmla="*/ 218 h 440"/>
                    <a:gd name="T42" fmla="*/ 37 w 205"/>
                    <a:gd name="T43" fmla="*/ 207 h 440"/>
                    <a:gd name="T44" fmla="*/ 50 w 205"/>
                    <a:gd name="T45" fmla="*/ 217 h 440"/>
                    <a:gd name="T46" fmla="*/ 51 w 205"/>
                    <a:gd name="T47" fmla="*/ 203 h 440"/>
                    <a:gd name="T48" fmla="*/ 107 w 205"/>
                    <a:gd name="T49" fmla="*/ 226 h 440"/>
                    <a:gd name="T50" fmla="*/ 86 w 205"/>
                    <a:gd name="T51" fmla="*/ 215 h 440"/>
                    <a:gd name="T52" fmla="*/ 42 w 205"/>
                    <a:gd name="T53" fmla="*/ 185 h 440"/>
                    <a:gd name="T54" fmla="*/ 40 w 205"/>
                    <a:gd name="T55" fmla="*/ 164 h 440"/>
                    <a:gd name="T56" fmla="*/ 44 w 205"/>
                    <a:gd name="T57" fmla="*/ 152 h 440"/>
                    <a:gd name="T58" fmla="*/ 59 w 205"/>
                    <a:gd name="T59" fmla="*/ 161 h 440"/>
                    <a:gd name="T60" fmla="*/ 56 w 205"/>
                    <a:gd name="T61" fmla="*/ 141 h 440"/>
                    <a:gd name="T62" fmla="*/ 51 w 205"/>
                    <a:gd name="T63" fmla="*/ 127 h 440"/>
                    <a:gd name="T64" fmla="*/ 54 w 205"/>
                    <a:gd name="T65" fmla="*/ 119 h 440"/>
                    <a:gd name="T66" fmla="*/ 113 w 205"/>
                    <a:gd name="T67" fmla="*/ 156 h 440"/>
                    <a:gd name="T68" fmla="*/ 182 w 205"/>
                    <a:gd name="T69" fmla="*/ 185 h 440"/>
                    <a:gd name="T70" fmla="*/ 86 w 205"/>
                    <a:gd name="T71" fmla="*/ 139 h 440"/>
                    <a:gd name="T72" fmla="*/ 54 w 205"/>
                    <a:gd name="T73" fmla="*/ 119 h 440"/>
                    <a:gd name="T74" fmla="*/ 58 w 205"/>
                    <a:gd name="T75" fmla="*/ 108 h 440"/>
                    <a:gd name="T76" fmla="*/ 53 w 205"/>
                    <a:gd name="T77" fmla="*/ 84 h 440"/>
                    <a:gd name="T78" fmla="*/ 54 w 205"/>
                    <a:gd name="T79" fmla="*/ 67 h 440"/>
                    <a:gd name="T80" fmla="*/ 86 w 205"/>
                    <a:gd name="T81" fmla="*/ 87 h 440"/>
                    <a:gd name="T82" fmla="*/ 79 w 205"/>
                    <a:gd name="T83" fmla="*/ 81 h 440"/>
                    <a:gd name="T84" fmla="*/ 58 w 205"/>
                    <a:gd name="T85" fmla="*/ 67 h 440"/>
                    <a:gd name="T86" fmla="*/ 54 w 205"/>
                    <a:gd name="T87" fmla="*/ 59 h 440"/>
                    <a:gd name="T88" fmla="*/ 44 w 205"/>
                    <a:gd name="T89" fmla="*/ 48 h 440"/>
                    <a:gd name="T90" fmla="*/ 107 w 205"/>
                    <a:gd name="T91" fmla="*/ 68 h 440"/>
                    <a:gd name="T92" fmla="*/ 44 w 205"/>
                    <a:gd name="T93" fmla="*/ 32 h 440"/>
                    <a:gd name="T94" fmla="*/ 118 w 205"/>
                    <a:gd name="T95" fmla="*/ 32 h 440"/>
                    <a:gd name="T96" fmla="*/ 150 w 205"/>
                    <a:gd name="T97" fmla="*/ 28 h 440"/>
                    <a:gd name="T98" fmla="*/ 54 w 205"/>
                    <a:gd name="T99" fmla="*/ 32 h 440"/>
                    <a:gd name="T100" fmla="*/ 40 w 205"/>
                    <a:gd name="T101" fmla="*/ 13 h 440"/>
                    <a:gd name="T102" fmla="*/ 19 w 205"/>
                    <a:gd name="T103" fmla="*/ 5 h 440"/>
                    <a:gd name="T104" fmla="*/ 0 w 205"/>
                    <a:gd name="T105" fmla="*/ 381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5" h="440">
                      <a:moveTo>
                        <a:pt x="0" y="381"/>
                      </a:moveTo>
                      <a:lnTo>
                        <a:pt x="1" y="362"/>
                      </a:lnTo>
                      <a:lnTo>
                        <a:pt x="12" y="373"/>
                      </a:lnTo>
                      <a:lnTo>
                        <a:pt x="8" y="347"/>
                      </a:lnTo>
                      <a:lnTo>
                        <a:pt x="19" y="351"/>
                      </a:lnTo>
                      <a:lnTo>
                        <a:pt x="58" y="439"/>
                      </a:lnTo>
                      <a:lnTo>
                        <a:pt x="22" y="362"/>
                      </a:lnTo>
                      <a:lnTo>
                        <a:pt x="18" y="350"/>
                      </a:lnTo>
                      <a:lnTo>
                        <a:pt x="15" y="337"/>
                      </a:lnTo>
                      <a:lnTo>
                        <a:pt x="22" y="340"/>
                      </a:lnTo>
                      <a:lnTo>
                        <a:pt x="45" y="365"/>
                      </a:lnTo>
                      <a:lnTo>
                        <a:pt x="72" y="405"/>
                      </a:lnTo>
                      <a:lnTo>
                        <a:pt x="33" y="351"/>
                      </a:lnTo>
                      <a:lnTo>
                        <a:pt x="21" y="336"/>
                      </a:lnTo>
                      <a:lnTo>
                        <a:pt x="19" y="315"/>
                      </a:lnTo>
                      <a:lnTo>
                        <a:pt x="27" y="321"/>
                      </a:lnTo>
                      <a:lnTo>
                        <a:pt x="26" y="298"/>
                      </a:lnTo>
                      <a:lnTo>
                        <a:pt x="33" y="305"/>
                      </a:lnTo>
                      <a:lnTo>
                        <a:pt x="69" y="385"/>
                      </a:lnTo>
                      <a:lnTo>
                        <a:pt x="29" y="294"/>
                      </a:lnTo>
                      <a:lnTo>
                        <a:pt x="26" y="279"/>
                      </a:lnTo>
                      <a:lnTo>
                        <a:pt x="37" y="288"/>
                      </a:lnTo>
                      <a:lnTo>
                        <a:pt x="65" y="332"/>
                      </a:lnTo>
                      <a:lnTo>
                        <a:pt x="33" y="287"/>
                      </a:lnTo>
                      <a:lnTo>
                        <a:pt x="22" y="264"/>
                      </a:lnTo>
                      <a:lnTo>
                        <a:pt x="33" y="272"/>
                      </a:lnTo>
                      <a:lnTo>
                        <a:pt x="26" y="256"/>
                      </a:lnTo>
                      <a:lnTo>
                        <a:pt x="37" y="260"/>
                      </a:lnTo>
                      <a:lnTo>
                        <a:pt x="47" y="287"/>
                      </a:lnTo>
                      <a:lnTo>
                        <a:pt x="96" y="337"/>
                      </a:lnTo>
                      <a:lnTo>
                        <a:pt x="44" y="279"/>
                      </a:lnTo>
                      <a:lnTo>
                        <a:pt x="33" y="256"/>
                      </a:lnTo>
                      <a:lnTo>
                        <a:pt x="29" y="245"/>
                      </a:lnTo>
                      <a:lnTo>
                        <a:pt x="40" y="256"/>
                      </a:lnTo>
                      <a:lnTo>
                        <a:pt x="33" y="230"/>
                      </a:lnTo>
                      <a:lnTo>
                        <a:pt x="40" y="233"/>
                      </a:lnTo>
                      <a:lnTo>
                        <a:pt x="45" y="246"/>
                      </a:lnTo>
                      <a:lnTo>
                        <a:pt x="116" y="287"/>
                      </a:lnTo>
                      <a:lnTo>
                        <a:pt x="78" y="263"/>
                      </a:lnTo>
                      <a:lnTo>
                        <a:pt x="56" y="250"/>
                      </a:lnTo>
                      <a:lnTo>
                        <a:pt x="50" y="245"/>
                      </a:lnTo>
                      <a:lnTo>
                        <a:pt x="34" y="218"/>
                      </a:lnTo>
                      <a:lnTo>
                        <a:pt x="40" y="223"/>
                      </a:lnTo>
                      <a:lnTo>
                        <a:pt x="37" y="207"/>
                      </a:lnTo>
                      <a:lnTo>
                        <a:pt x="35" y="209"/>
                      </a:lnTo>
                      <a:lnTo>
                        <a:pt x="50" y="217"/>
                      </a:lnTo>
                      <a:lnTo>
                        <a:pt x="40" y="199"/>
                      </a:lnTo>
                      <a:lnTo>
                        <a:pt x="51" y="203"/>
                      </a:lnTo>
                      <a:lnTo>
                        <a:pt x="77" y="211"/>
                      </a:lnTo>
                      <a:lnTo>
                        <a:pt x="107" y="226"/>
                      </a:lnTo>
                      <a:lnTo>
                        <a:pt x="179" y="283"/>
                      </a:lnTo>
                      <a:lnTo>
                        <a:pt x="86" y="215"/>
                      </a:lnTo>
                      <a:lnTo>
                        <a:pt x="51" y="199"/>
                      </a:lnTo>
                      <a:lnTo>
                        <a:pt x="42" y="185"/>
                      </a:lnTo>
                      <a:lnTo>
                        <a:pt x="56" y="192"/>
                      </a:lnTo>
                      <a:lnTo>
                        <a:pt x="40" y="164"/>
                      </a:lnTo>
                      <a:lnTo>
                        <a:pt x="51" y="166"/>
                      </a:lnTo>
                      <a:lnTo>
                        <a:pt x="44" y="152"/>
                      </a:lnTo>
                      <a:lnTo>
                        <a:pt x="45" y="149"/>
                      </a:lnTo>
                      <a:lnTo>
                        <a:pt x="59" y="161"/>
                      </a:lnTo>
                      <a:lnTo>
                        <a:pt x="45" y="141"/>
                      </a:lnTo>
                      <a:lnTo>
                        <a:pt x="56" y="141"/>
                      </a:lnTo>
                      <a:lnTo>
                        <a:pt x="44" y="127"/>
                      </a:lnTo>
                      <a:lnTo>
                        <a:pt x="51" y="127"/>
                      </a:lnTo>
                      <a:lnTo>
                        <a:pt x="44" y="119"/>
                      </a:lnTo>
                      <a:lnTo>
                        <a:pt x="54" y="119"/>
                      </a:lnTo>
                      <a:lnTo>
                        <a:pt x="77" y="136"/>
                      </a:lnTo>
                      <a:lnTo>
                        <a:pt x="113" y="156"/>
                      </a:lnTo>
                      <a:lnTo>
                        <a:pt x="150" y="173"/>
                      </a:lnTo>
                      <a:lnTo>
                        <a:pt x="182" y="185"/>
                      </a:lnTo>
                      <a:lnTo>
                        <a:pt x="104" y="149"/>
                      </a:lnTo>
                      <a:lnTo>
                        <a:pt x="86" y="139"/>
                      </a:lnTo>
                      <a:lnTo>
                        <a:pt x="59" y="124"/>
                      </a:lnTo>
                      <a:lnTo>
                        <a:pt x="54" y="119"/>
                      </a:lnTo>
                      <a:lnTo>
                        <a:pt x="47" y="104"/>
                      </a:lnTo>
                      <a:lnTo>
                        <a:pt x="58" y="108"/>
                      </a:lnTo>
                      <a:lnTo>
                        <a:pt x="45" y="84"/>
                      </a:lnTo>
                      <a:lnTo>
                        <a:pt x="53" y="84"/>
                      </a:lnTo>
                      <a:lnTo>
                        <a:pt x="44" y="67"/>
                      </a:lnTo>
                      <a:lnTo>
                        <a:pt x="54" y="67"/>
                      </a:lnTo>
                      <a:lnTo>
                        <a:pt x="61" y="75"/>
                      </a:lnTo>
                      <a:lnTo>
                        <a:pt x="86" y="87"/>
                      </a:lnTo>
                      <a:lnTo>
                        <a:pt x="158" y="116"/>
                      </a:lnTo>
                      <a:lnTo>
                        <a:pt x="79" y="81"/>
                      </a:lnTo>
                      <a:lnTo>
                        <a:pt x="61" y="73"/>
                      </a:lnTo>
                      <a:lnTo>
                        <a:pt x="58" y="67"/>
                      </a:lnTo>
                      <a:lnTo>
                        <a:pt x="47" y="55"/>
                      </a:lnTo>
                      <a:lnTo>
                        <a:pt x="54" y="59"/>
                      </a:lnTo>
                      <a:lnTo>
                        <a:pt x="37" y="43"/>
                      </a:lnTo>
                      <a:lnTo>
                        <a:pt x="44" y="48"/>
                      </a:lnTo>
                      <a:lnTo>
                        <a:pt x="60" y="47"/>
                      </a:lnTo>
                      <a:lnTo>
                        <a:pt x="107" y="68"/>
                      </a:lnTo>
                      <a:lnTo>
                        <a:pt x="58" y="48"/>
                      </a:lnTo>
                      <a:lnTo>
                        <a:pt x="44" y="32"/>
                      </a:lnTo>
                      <a:lnTo>
                        <a:pt x="58" y="32"/>
                      </a:lnTo>
                      <a:lnTo>
                        <a:pt x="118" y="32"/>
                      </a:lnTo>
                      <a:lnTo>
                        <a:pt x="204" y="16"/>
                      </a:lnTo>
                      <a:lnTo>
                        <a:pt x="150" y="28"/>
                      </a:lnTo>
                      <a:lnTo>
                        <a:pt x="76" y="35"/>
                      </a:lnTo>
                      <a:lnTo>
                        <a:pt x="54" y="32"/>
                      </a:lnTo>
                      <a:lnTo>
                        <a:pt x="47" y="24"/>
                      </a:lnTo>
                      <a:lnTo>
                        <a:pt x="40" y="13"/>
                      </a:lnTo>
                      <a:lnTo>
                        <a:pt x="24" y="0"/>
                      </a:lnTo>
                      <a:lnTo>
                        <a:pt x="19" y="5"/>
                      </a:lnTo>
                      <a:lnTo>
                        <a:pt x="15" y="1"/>
                      </a:lnTo>
                      <a:lnTo>
                        <a:pt x="0" y="38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grpSp>
          <p:sp>
            <p:nvSpPr>
              <p:cNvPr id="76" name="手繪多邊形​​ 63"/>
              <p:cNvSpPr>
                <a:spLocks/>
              </p:cNvSpPr>
              <p:nvPr/>
            </p:nvSpPr>
            <p:spPr bwMode="ltGray">
              <a:xfrm>
                <a:off x="670" y="3640"/>
                <a:ext cx="52" cy="336"/>
              </a:xfrm>
              <a:custGeom>
                <a:avLst/>
                <a:gdLst>
                  <a:gd name="T0" fmla="*/ 10 w 52"/>
                  <a:gd name="T1" fmla="*/ 0 h 336"/>
                  <a:gd name="T2" fmla="*/ 20 w 52"/>
                  <a:gd name="T3" fmla="*/ 25 h 336"/>
                  <a:gd name="T4" fmla="*/ 30 w 52"/>
                  <a:gd name="T5" fmla="*/ 65 h 336"/>
                  <a:gd name="T6" fmla="*/ 40 w 52"/>
                  <a:gd name="T7" fmla="*/ 122 h 336"/>
                  <a:gd name="T8" fmla="*/ 51 w 52"/>
                  <a:gd name="T9" fmla="*/ 193 h 336"/>
                  <a:gd name="T10" fmla="*/ 51 w 52"/>
                  <a:gd name="T11" fmla="*/ 269 h 336"/>
                  <a:gd name="T12" fmla="*/ 45 w 52"/>
                  <a:gd name="T13" fmla="*/ 335 h 336"/>
                  <a:gd name="T14" fmla="*/ 40 w 52"/>
                  <a:gd name="T15" fmla="*/ 335 h 336"/>
                  <a:gd name="T16" fmla="*/ 45 w 52"/>
                  <a:gd name="T17" fmla="*/ 269 h 336"/>
                  <a:gd name="T18" fmla="*/ 45 w 52"/>
                  <a:gd name="T19" fmla="*/ 213 h 336"/>
                  <a:gd name="T20" fmla="*/ 35 w 52"/>
                  <a:gd name="T21" fmla="*/ 152 h 336"/>
                  <a:gd name="T22" fmla="*/ 20 w 52"/>
                  <a:gd name="T23" fmla="*/ 91 h 336"/>
                  <a:gd name="T24" fmla="*/ 0 w 52"/>
                  <a:gd name="T25" fmla="*/ 15 h 336"/>
                  <a:gd name="T26" fmla="*/ 10 w 52"/>
                  <a:gd name="T2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336">
                    <a:moveTo>
                      <a:pt x="10" y="0"/>
                    </a:moveTo>
                    <a:lnTo>
                      <a:pt x="20" y="25"/>
                    </a:lnTo>
                    <a:lnTo>
                      <a:pt x="30" y="65"/>
                    </a:lnTo>
                    <a:lnTo>
                      <a:pt x="40" y="122"/>
                    </a:lnTo>
                    <a:lnTo>
                      <a:pt x="51" y="193"/>
                    </a:lnTo>
                    <a:lnTo>
                      <a:pt x="51" y="269"/>
                    </a:lnTo>
                    <a:lnTo>
                      <a:pt x="45" y="335"/>
                    </a:lnTo>
                    <a:lnTo>
                      <a:pt x="40" y="335"/>
                    </a:lnTo>
                    <a:lnTo>
                      <a:pt x="45" y="269"/>
                    </a:lnTo>
                    <a:lnTo>
                      <a:pt x="45" y="213"/>
                    </a:lnTo>
                    <a:lnTo>
                      <a:pt x="35" y="152"/>
                    </a:lnTo>
                    <a:lnTo>
                      <a:pt x="20" y="91"/>
                    </a:lnTo>
                    <a:lnTo>
                      <a:pt x="0" y="15"/>
                    </a:lnTo>
                    <a:lnTo>
                      <a:pt x="1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77" name="手繪多邊形 64"/>
              <p:cNvSpPr>
                <a:spLocks/>
              </p:cNvSpPr>
              <p:nvPr/>
            </p:nvSpPr>
            <p:spPr bwMode="ltGray">
              <a:xfrm>
                <a:off x="493" y="3974"/>
                <a:ext cx="138" cy="162"/>
              </a:xfrm>
              <a:custGeom>
                <a:avLst/>
                <a:gdLst>
                  <a:gd name="T0" fmla="*/ 137 w 138"/>
                  <a:gd name="T1" fmla="*/ 161 h 162"/>
                  <a:gd name="T2" fmla="*/ 116 w 138"/>
                  <a:gd name="T3" fmla="*/ 125 h 162"/>
                  <a:gd name="T4" fmla="*/ 99 w 138"/>
                  <a:gd name="T5" fmla="*/ 85 h 162"/>
                  <a:gd name="T6" fmla="*/ 90 w 138"/>
                  <a:gd name="T7" fmla="*/ 68 h 162"/>
                  <a:gd name="T8" fmla="*/ 77 w 138"/>
                  <a:gd name="T9" fmla="*/ 48 h 162"/>
                  <a:gd name="T10" fmla="*/ 61 w 138"/>
                  <a:gd name="T11" fmla="*/ 27 h 162"/>
                  <a:gd name="T12" fmla="*/ 49 w 138"/>
                  <a:gd name="T13" fmla="*/ 13 h 162"/>
                  <a:gd name="T14" fmla="*/ 39 w 138"/>
                  <a:gd name="T15" fmla="*/ 7 h 162"/>
                  <a:gd name="T16" fmla="*/ 27 w 138"/>
                  <a:gd name="T17" fmla="*/ 2 h 162"/>
                  <a:gd name="T18" fmla="*/ 12 w 138"/>
                  <a:gd name="T19" fmla="*/ 0 h 162"/>
                  <a:gd name="T20" fmla="*/ 6 w 138"/>
                  <a:gd name="T21" fmla="*/ 4 h 162"/>
                  <a:gd name="T22" fmla="*/ 0 w 138"/>
                  <a:gd name="T23" fmla="*/ 1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62">
                    <a:moveTo>
                      <a:pt x="137" y="161"/>
                    </a:moveTo>
                    <a:lnTo>
                      <a:pt x="116" y="125"/>
                    </a:lnTo>
                    <a:lnTo>
                      <a:pt x="99" y="85"/>
                    </a:lnTo>
                    <a:lnTo>
                      <a:pt x="90" y="68"/>
                    </a:lnTo>
                    <a:lnTo>
                      <a:pt x="77" y="48"/>
                    </a:lnTo>
                    <a:lnTo>
                      <a:pt x="61" y="27"/>
                    </a:lnTo>
                    <a:lnTo>
                      <a:pt x="49" y="13"/>
                    </a:lnTo>
                    <a:lnTo>
                      <a:pt x="39" y="7"/>
                    </a:lnTo>
                    <a:lnTo>
                      <a:pt x="27" y="2"/>
                    </a:lnTo>
                    <a:lnTo>
                      <a:pt x="12" y="0"/>
                    </a:lnTo>
                    <a:lnTo>
                      <a:pt x="6" y="4"/>
                    </a:lnTo>
                    <a:lnTo>
                      <a:pt x="0" y="1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78" name="手繪多邊形 65"/>
              <p:cNvSpPr>
                <a:spLocks/>
              </p:cNvSpPr>
              <p:nvPr/>
            </p:nvSpPr>
            <p:spPr bwMode="ltGray">
              <a:xfrm>
                <a:off x="606" y="3386"/>
                <a:ext cx="427" cy="577"/>
              </a:xfrm>
              <a:custGeom>
                <a:avLst/>
                <a:gdLst>
                  <a:gd name="T0" fmla="*/ 287 w 427"/>
                  <a:gd name="T1" fmla="*/ 6 h 577"/>
                  <a:gd name="T2" fmla="*/ 275 w 427"/>
                  <a:gd name="T3" fmla="*/ 24 h 577"/>
                  <a:gd name="T4" fmla="*/ 181 w 427"/>
                  <a:gd name="T5" fmla="*/ 21 h 577"/>
                  <a:gd name="T6" fmla="*/ 218 w 427"/>
                  <a:gd name="T7" fmla="*/ 28 h 577"/>
                  <a:gd name="T8" fmla="*/ 259 w 427"/>
                  <a:gd name="T9" fmla="*/ 39 h 577"/>
                  <a:gd name="T10" fmla="*/ 169 w 427"/>
                  <a:gd name="T11" fmla="*/ 54 h 577"/>
                  <a:gd name="T12" fmla="*/ 238 w 427"/>
                  <a:gd name="T13" fmla="*/ 58 h 577"/>
                  <a:gd name="T14" fmla="*/ 245 w 427"/>
                  <a:gd name="T15" fmla="*/ 76 h 577"/>
                  <a:gd name="T16" fmla="*/ 43 w 427"/>
                  <a:gd name="T17" fmla="*/ 157 h 577"/>
                  <a:gd name="T18" fmla="*/ 230 w 427"/>
                  <a:gd name="T19" fmla="*/ 97 h 577"/>
                  <a:gd name="T20" fmla="*/ 190 w 427"/>
                  <a:gd name="T21" fmla="*/ 130 h 577"/>
                  <a:gd name="T22" fmla="*/ 215 w 427"/>
                  <a:gd name="T23" fmla="*/ 134 h 577"/>
                  <a:gd name="T24" fmla="*/ 181 w 427"/>
                  <a:gd name="T25" fmla="*/ 179 h 577"/>
                  <a:gd name="T26" fmla="*/ 106 w 427"/>
                  <a:gd name="T27" fmla="*/ 229 h 577"/>
                  <a:gd name="T28" fmla="*/ 190 w 427"/>
                  <a:gd name="T29" fmla="*/ 192 h 577"/>
                  <a:gd name="T30" fmla="*/ 121 w 427"/>
                  <a:gd name="T31" fmla="*/ 265 h 577"/>
                  <a:gd name="T32" fmla="*/ 184 w 427"/>
                  <a:gd name="T33" fmla="*/ 218 h 577"/>
                  <a:gd name="T34" fmla="*/ 199 w 427"/>
                  <a:gd name="T35" fmla="*/ 218 h 577"/>
                  <a:gd name="T36" fmla="*/ 174 w 427"/>
                  <a:gd name="T37" fmla="*/ 260 h 577"/>
                  <a:gd name="T38" fmla="*/ 195 w 427"/>
                  <a:gd name="T39" fmla="*/ 260 h 577"/>
                  <a:gd name="T40" fmla="*/ 155 w 427"/>
                  <a:gd name="T41" fmla="*/ 310 h 577"/>
                  <a:gd name="T42" fmla="*/ 177 w 427"/>
                  <a:gd name="T43" fmla="*/ 298 h 577"/>
                  <a:gd name="T44" fmla="*/ 158 w 427"/>
                  <a:gd name="T45" fmla="*/ 344 h 577"/>
                  <a:gd name="T46" fmla="*/ 174 w 427"/>
                  <a:gd name="T47" fmla="*/ 329 h 577"/>
                  <a:gd name="T48" fmla="*/ 193 w 427"/>
                  <a:gd name="T49" fmla="*/ 325 h 577"/>
                  <a:gd name="T50" fmla="*/ 181 w 427"/>
                  <a:gd name="T51" fmla="*/ 359 h 577"/>
                  <a:gd name="T52" fmla="*/ 141 w 427"/>
                  <a:gd name="T53" fmla="*/ 423 h 577"/>
                  <a:gd name="T54" fmla="*/ 193 w 427"/>
                  <a:gd name="T55" fmla="*/ 374 h 577"/>
                  <a:gd name="T56" fmla="*/ 204 w 427"/>
                  <a:gd name="T57" fmla="*/ 365 h 577"/>
                  <a:gd name="T58" fmla="*/ 202 w 427"/>
                  <a:gd name="T59" fmla="*/ 418 h 577"/>
                  <a:gd name="T60" fmla="*/ 218 w 427"/>
                  <a:gd name="T61" fmla="*/ 444 h 577"/>
                  <a:gd name="T62" fmla="*/ 225 w 427"/>
                  <a:gd name="T63" fmla="*/ 414 h 577"/>
                  <a:gd name="T64" fmla="*/ 376 w 427"/>
                  <a:gd name="T65" fmla="*/ 494 h 577"/>
                  <a:gd name="T66" fmla="*/ 238 w 427"/>
                  <a:gd name="T67" fmla="*/ 378 h 577"/>
                  <a:gd name="T68" fmla="*/ 268 w 427"/>
                  <a:gd name="T69" fmla="*/ 402 h 577"/>
                  <a:gd name="T70" fmla="*/ 228 w 427"/>
                  <a:gd name="T71" fmla="*/ 339 h 577"/>
                  <a:gd name="T72" fmla="*/ 394 w 427"/>
                  <a:gd name="T73" fmla="*/ 390 h 577"/>
                  <a:gd name="T74" fmla="*/ 228 w 427"/>
                  <a:gd name="T75" fmla="*/ 319 h 577"/>
                  <a:gd name="T76" fmla="*/ 251 w 427"/>
                  <a:gd name="T77" fmla="*/ 302 h 577"/>
                  <a:gd name="T78" fmla="*/ 232 w 427"/>
                  <a:gd name="T79" fmla="*/ 277 h 577"/>
                  <a:gd name="T80" fmla="*/ 259 w 427"/>
                  <a:gd name="T81" fmla="*/ 277 h 577"/>
                  <a:gd name="T82" fmla="*/ 333 w 427"/>
                  <a:gd name="T83" fmla="*/ 326 h 577"/>
                  <a:gd name="T84" fmla="*/ 262 w 427"/>
                  <a:gd name="T85" fmla="*/ 232 h 577"/>
                  <a:gd name="T86" fmla="*/ 248 w 427"/>
                  <a:gd name="T87" fmla="*/ 198 h 577"/>
                  <a:gd name="T88" fmla="*/ 268 w 427"/>
                  <a:gd name="T89" fmla="*/ 192 h 577"/>
                  <a:gd name="T90" fmla="*/ 264 w 427"/>
                  <a:gd name="T91" fmla="*/ 159 h 577"/>
                  <a:gd name="T92" fmla="*/ 273 w 427"/>
                  <a:gd name="T93" fmla="*/ 155 h 577"/>
                  <a:gd name="T94" fmla="*/ 324 w 427"/>
                  <a:gd name="T95" fmla="*/ 185 h 577"/>
                  <a:gd name="T96" fmla="*/ 284 w 427"/>
                  <a:gd name="T97" fmla="*/ 137 h 577"/>
                  <a:gd name="T98" fmla="*/ 287 w 427"/>
                  <a:gd name="T99" fmla="*/ 96 h 577"/>
                  <a:gd name="T100" fmla="*/ 284 w 427"/>
                  <a:gd name="T101" fmla="*/ 73 h 577"/>
                  <a:gd name="T102" fmla="*/ 327 w 427"/>
                  <a:gd name="T103" fmla="*/ 72 h 577"/>
                  <a:gd name="T104" fmla="*/ 317 w 427"/>
                  <a:gd name="T105" fmla="*/ 39 h 577"/>
                  <a:gd name="T106" fmla="*/ 336 w 427"/>
                  <a:gd name="T107" fmla="*/ 30 h 577"/>
                  <a:gd name="T108" fmla="*/ 330 w 427"/>
                  <a:gd name="T109"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7" h="577">
                    <a:moveTo>
                      <a:pt x="330" y="0"/>
                    </a:moveTo>
                    <a:lnTo>
                      <a:pt x="313" y="2"/>
                    </a:lnTo>
                    <a:lnTo>
                      <a:pt x="287" y="6"/>
                    </a:lnTo>
                    <a:lnTo>
                      <a:pt x="305" y="9"/>
                    </a:lnTo>
                    <a:lnTo>
                      <a:pt x="290" y="16"/>
                    </a:lnTo>
                    <a:lnTo>
                      <a:pt x="275" y="24"/>
                    </a:lnTo>
                    <a:lnTo>
                      <a:pt x="253" y="27"/>
                    </a:lnTo>
                    <a:lnTo>
                      <a:pt x="218" y="26"/>
                    </a:lnTo>
                    <a:lnTo>
                      <a:pt x="181" y="21"/>
                    </a:lnTo>
                    <a:lnTo>
                      <a:pt x="84" y="26"/>
                    </a:lnTo>
                    <a:lnTo>
                      <a:pt x="177" y="23"/>
                    </a:lnTo>
                    <a:lnTo>
                      <a:pt x="218" y="28"/>
                    </a:lnTo>
                    <a:lnTo>
                      <a:pt x="253" y="27"/>
                    </a:lnTo>
                    <a:lnTo>
                      <a:pt x="275" y="32"/>
                    </a:lnTo>
                    <a:lnTo>
                      <a:pt x="259" y="39"/>
                    </a:lnTo>
                    <a:lnTo>
                      <a:pt x="270" y="42"/>
                    </a:lnTo>
                    <a:lnTo>
                      <a:pt x="238" y="55"/>
                    </a:lnTo>
                    <a:lnTo>
                      <a:pt x="169" y="54"/>
                    </a:lnTo>
                    <a:lnTo>
                      <a:pt x="79" y="100"/>
                    </a:lnTo>
                    <a:lnTo>
                      <a:pt x="169" y="55"/>
                    </a:lnTo>
                    <a:lnTo>
                      <a:pt x="238" y="58"/>
                    </a:lnTo>
                    <a:lnTo>
                      <a:pt x="259" y="60"/>
                    </a:lnTo>
                    <a:lnTo>
                      <a:pt x="222" y="76"/>
                    </a:lnTo>
                    <a:lnTo>
                      <a:pt x="245" y="76"/>
                    </a:lnTo>
                    <a:lnTo>
                      <a:pt x="204" y="93"/>
                    </a:lnTo>
                    <a:lnTo>
                      <a:pt x="128" y="116"/>
                    </a:lnTo>
                    <a:lnTo>
                      <a:pt x="43" y="157"/>
                    </a:lnTo>
                    <a:lnTo>
                      <a:pt x="131" y="119"/>
                    </a:lnTo>
                    <a:lnTo>
                      <a:pt x="207" y="96"/>
                    </a:lnTo>
                    <a:lnTo>
                      <a:pt x="230" y="97"/>
                    </a:lnTo>
                    <a:lnTo>
                      <a:pt x="195" y="111"/>
                    </a:lnTo>
                    <a:lnTo>
                      <a:pt x="218" y="114"/>
                    </a:lnTo>
                    <a:lnTo>
                      <a:pt x="190" y="130"/>
                    </a:lnTo>
                    <a:lnTo>
                      <a:pt x="8" y="270"/>
                    </a:lnTo>
                    <a:lnTo>
                      <a:pt x="190" y="134"/>
                    </a:lnTo>
                    <a:lnTo>
                      <a:pt x="215" y="134"/>
                    </a:lnTo>
                    <a:lnTo>
                      <a:pt x="187" y="155"/>
                    </a:lnTo>
                    <a:lnTo>
                      <a:pt x="207" y="154"/>
                    </a:lnTo>
                    <a:lnTo>
                      <a:pt x="181" y="179"/>
                    </a:lnTo>
                    <a:lnTo>
                      <a:pt x="106" y="228"/>
                    </a:lnTo>
                    <a:lnTo>
                      <a:pt x="28" y="296"/>
                    </a:lnTo>
                    <a:lnTo>
                      <a:pt x="106" y="229"/>
                    </a:lnTo>
                    <a:lnTo>
                      <a:pt x="184" y="182"/>
                    </a:lnTo>
                    <a:lnTo>
                      <a:pt x="207" y="174"/>
                    </a:lnTo>
                    <a:lnTo>
                      <a:pt x="190" y="192"/>
                    </a:lnTo>
                    <a:lnTo>
                      <a:pt x="204" y="190"/>
                    </a:lnTo>
                    <a:lnTo>
                      <a:pt x="181" y="216"/>
                    </a:lnTo>
                    <a:lnTo>
                      <a:pt x="121" y="265"/>
                    </a:lnTo>
                    <a:lnTo>
                      <a:pt x="0" y="331"/>
                    </a:lnTo>
                    <a:lnTo>
                      <a:pt x="118" y="267"/>
                    </a:lnTo>
                    <a:lnTo>
                      <a:pt x="184" y="218"/>
                    </a:lnTo>
                    <a:lnTo>
                      <a:pt x="193" y="218"/>
                    </a:lnTo>
                    <a:lnTo>
                      <a:pt x="81" y="365"/>
                    </a:lnTo>
                    <a:lnTo>
                      <a:pt x="199" y="218"/>
                    </a:lnTo>
                    <a:lnTo>
                      <a:pt x="184" y="237"/>
                    </a:lnTo>
                    <a:lnTo>
                      <a:pt x="199" y="230"/>
                    </a:lnTo>
                    <a:lnTo>
                      <a:pt x="174" y="260"/>
                    </a:lnTo>
                    <a:lnTo>
                      <a:pt x="98" y="329"/>
                    </a:lnTo>
                    <a:lnTo>
                      <a:pt x="174" y="265"/>
                    </a:lnTo>
                    <a:lnTo>
                      <a:pt x="195" y="260"/>
                    </a:lnTo>
                    <a:lnTo>
                      <a:pt x="174" y="280"/>
                    </a:lnTo>
                    <a:lnTo>
                      <a:pt x="84" y="414"/>
                    </a:lnTo>
                    <a:lnTo>
                      <a:pt x="155" y="310"/>
                    </a:lnTo>
                    <a:lnTo>
                      <a:pt x="181" y="280"/>
                    </a:lnTo>
                    <a:lnTo>
                      <a:pt x="195" y="277"/>
                    </a:lnTo>
                    <a:lnTo>
                      <a:pt x="177" y="298"/>
                    </a:lnTo>
                    <a:lnTo>
                      <a:pt x="193" y="295"/>
                    </a:lnTo>
                    <a:lnTo>
                      <a:pt x="169" y="320"/>
                    </a:lnTo>
                    <a:lnTo>
                      <a:pt x="158" y="344"/>
                    </a:lnTo>
                    <a:lnTo>
                      <a:pt x="40" y="421"/>
                    </a:lnTo>
                    <a:lnTo>
                      <a:pt x="161" y="346"/>
                    </a:lnTo>
                    <a:lnTo>
                      <a:pt x="174" y="329"/>
                    </a:lnTo>
                    <a:lnTo>
                      <a:pt x="190" y="325"/>
                    </a:lnTo>
                    <a:lnTo>
                      <a:pt x="161" y="369"/>
                    </a:lnTo>
                    <a:lnTo>
                      <a:pt x="193" y="325"/>
                    </a:lnTo>
                    <a:lnTo>
                      <a:pt x="174" y="346"/>
                    </a:lnTo>
                    <a:lnTo>
                      <a:pt x="195" y="341"/>
                    </a:lnTo>
                    <a:lnTo>
                      <a:pt x="181" y="359"/>
                    </a:lnTo>
                    <a:lnTo>
                      <a:pt x="141" y="423"/>
                    </a:lnTo>
                    <a:lnTo>
                      <a:pt x="100" y="461"/>
                    </a:lnTo>
                    <a:lnTo>
                      <a:pt x="141" y="423"/>
                    </a:lnTo>
                    <a:lnTo>
                      <a:pt x="184" y="362"/>
                    </a:lnTo>
                    <a:lnTo>
                      <a:pt x="199" y="359"/>
                    </a:lnTo>
                    <a:lnTo>
                      <a:pt x="193" y="374"/>
                    </a:lnTo>
                    <a:lnTo>
                      <a:pt x="161" y="414"/>
                    </a:lnTo>
                    <a:lnTo>
                      <a:pt x="195" y="378"/>
                    </a:lnTo>
                    <a:lnTo>
                      <a:pt x="204" y="365"/>
                    </a:lnTo>
                    <a:lnTo>
                      <a:pt x="190" y="398"/>
                    </a:lnTo>
                    <a:lnTo>
                      <a:pt x="207" y="392"/>
                    </a:lnTo>
                    <a:lnTo>
                      <a:pt x="202" y="418"/>
                    </a:lnTo>
                    <a:lnTo>
                      <a:pt x="213" y="406"/>
                    </a:lnTo>
                    <a:lnTo>
                      <a:pt x="222" y="416"/>
                    </a:lnTo>
                    <a:lnTo>
                      <a:pt x="218" y="444"/>
                    </a:lnTo>
                    <a:lnTo>
                      <a:pt x="144" y="576"/>
                    </a:lnTo>
                    <a:lnTo>
                      <a:pt x="225" y="444"/>
                    </a:lnTo>
                    <a:lnTo>
                      <a:pt x="225" y="414"/>
                    </a:lnTo>
                    <a:lnTo>
                      <a:pt x="225" y="396"/>
                    </a:lnTo>
                    <a:lnTo>
                      <a:pt x="243" y="406"/>
                    </a:lnTo>
                    <a:lnTo>
                      <a:pt x="376" y="494"/>
                    </a:lnTo>
                    <a:lnTo>
                      <a:pt x="235" y="398"/>
                    </a:lnTo>
                    <a:lnTo>
                      <a:pt x="225" y="374"/>
                    </a:lnTo>
                    <a:lnTo>
                      <a:pt x="238" y="378"/>
                    </a:lnTo>
                    <a:lnTo>
                      <a:pt x="218" y="349"/>
                    </a:lnTo>
                    <a:lnTo>
                      <a:pt x="235" y="360"/>
                    </a:lnTo>
                    <a:lnTo>
                      <a:pt x="268" y="402"/>
                    </a:lnTo>
                    <a:lnTo>
                      <a:pt x="238" y="357"/>
                    </a:lnTo>
                    <a:lnTo>
                      <a:pt x="225" y="339"/>
                    </a:lnTo>
                    <a:lnTo>
                      <a:pt x="228" y="339"/>
                    </a:lnTo>
                    <a:lnTo>
                      <a:pt x="245" y="349"/>
                    </a:lnTo>
                    <a:lnTo>
                      <a:pt x="278" y="372"/>
                    </a:lnTo>
                    <a:lnTo>
                      <a:pt x="394" y="390"/>
                    </a:lnTo>
                    <a:lnTo>
                      <a:pt x="275" y="369"/>
                    </a:lnTo>
                    <a:lnTo>
                      <a:pt x="238" y="341"/>
                    </a:lnTo>
                    <a:lnTo>
                      <a:pt x="228" y="319"/>
                    </a:lnTo>
                    <a:lnTo>
                      <a:pt x="245" y="319"/>
                    </a:lnTo>
                    <a:lnTo>
                      <a:pt x="228" y="298"/>
                    </a:lnTo>
                    <a:lnTo>
                      <a:pt x="251" y="302"/>
                    </a:lnTo>
                    <a:lnTo>
                      <a:pt x="330" y="344"/>
                    </a:lnTo>
                    <a:lnTo>
                      <a:pt x="251" y="301"/>
                    </a:lnTo>
                    <a:lnTo>
                      <a:pt x="232" y="277"/>
                    </a:lnTo>
                    <a:lnTo>
                      <a:pt x="253" y="283"/>
                    </a:lnTo>
                    <a:lnTo>
                      <a:pt x="238" y="264"/>
                    </a:lnTo>
                    <a:lnTo>
                      <a:pt x="259" y="277"/>
                    </a:lnTo>
                    <a:lnTo>
                      <a:pt x="245" y="247"/>
                    </a:lnTo>
                    <a:lnTo>
                      <a:pt x="262" y="262"/>
                    </a:lnTo>
                    <a:lnTo>
                      <a:pt x="333" y="326"/>
                    </a:lnTo>
                    <a:lnTo>
                      <a:pt x="259" y="262"/>
                    </a:lnTo>
                    <a:lnTo>
                      <a:pt x="243" y="225"/>
                    </a:lnTo>
                    <a:lnTo>
                      <a:pt x="262" y="232"/>
                    </a:lnTo>
                    <a:lnTo>
                      <a:pt x="379" y="268"/>
                    </a:lnTo>
                    <a:lnTo>
                      <a:pt x="262" y="230"/>
                    </a:lnTo>
                    <a:lnTo>
                      <a:pt x="248" y="198"/>
                    </a:lnTo>
                    <a:lnTo>
                      <a:pt x="264" y="203"/>
                    </a:lnTo>
                    <a:lnTo>
                      <a:pt x="251" y="185"/>
                    </a:lnTo>
                    <a:lnTo>
                      <a:pt x="268" y="192"/>
                    </a:lnTo>
                    <a:lnTo>
                      <a:pt x="322" y="281"/>
                    </a:lnTo>
                    <a:lnTo>
                      <a:pt x="264" y="183"/>
                    </a:lnTo>
                    <a:lnTo>
                      <a:pt x="264" y="159"/>
                    </a:lnTo>
                    <a:lnTo>
                      <a:pt x="281" y="170"/>
                    </a:lnTo>
                    <a:lnTo>
                      <a:pt x="317" y="221"/>
                    </a:lnTo>
                    <a:lnTo>
                      <a:pt x="273" y="155"/>
                    </a:lnTo>
                    <a:lnTo>
                      <a:pt x="268" y="134"/>
                    </a:lnTo>
                    <a:lnTo>
                      <a:pt x="281" y="144"/>
                    </a:lnTo>
                    <a:lnTo>
                      <a:pt x="324" y="185"/>
                    </a:lnTo>
                    <a:lnTo>
                      <a:pt x="426" y="208"/>
                    </a:lnTo>
                    <a:lnTo>
                      <a:pt x="322" y="182"/>
                    </a:lnTo>
                    <a:lnTo>
                      <a:pt x="284" y="137"/>
                    </a:lnTo>
                    <a:lnTo>
                      <a:pt x="278" y="109"/>
                    </a:lnTo>
                    <a:lnTo>
                      <a:pt x="295" y="122"/>
                    </a:lnTo>
                    <a:lnTo>
                      <a:pt x="287" y="96"/>
                    </a:lnTo>
                    <a:lnTo>
                      <a:pt x="354" y="165"/>
                    </a:lnTo>
                    <a:lnTo>
                      <a:pt x="290" y="93"/>
                    </a:lnTo>
                    <a:lnTo>
                      <a:pt x="284" y="73"/>
                    </a:lnTo>
                    <a:lnTo>
                      <a:pt x="305" y="88"/>
                    </a:lnTo>
                    <a:lnTo>
                      <a:pt x="302" y="57"/>
                    </a:lnTo>
                    <a:lnTo>
                      <a:pt x="327" y="72"/>
                    </a:lnTo>
                    <a:lnTo>
                      <a:pt x="420" y="127"/>
                    </a:lnTo>
                    <a:lnTo>
                      <a:pt x="327" y="70"/>
                    </a:lnTo>
                    <a:lnTo>
                      <a:pt x="317" y="39"/>
                    </a:lnTo>
                    <a:lnTo>
                      <a:pt x="330" y="46"/>
                    </a:lnTo>
                    <a:lnTo>
                      <a:pt x="322" y="24"/>
                    </a:lnTo>
                    <a:lnTo>
                      <a:pt x="336" y="30"/>
                    </a:lnTo>
                    <a:lnTo>
                      <a:pt x="339" y="12"/>
                    </a:lnTo>
                    <a:lnTo>
                      <a:pt x="336" y="5"/>
                    </a:lnTo>
                    <a:lnTo>
                      <a:pt x="33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79" name="手繪多邊形 66"/>
              <p:cNvSpPr>
                <a:spLocks/>
              </p:cNvSpPr>
              <p:nvPr/>
            </p:nvSpPr>
            <p:spPr bwMode="ltGray">
              <a:xfrm>
                <a:off x="877" y="3692"/>
                <a:ext cx="158" cy="263"/>
              </a:xfrm>
              <a:custGeom>
                <a:avLst/>
                <a:gdLst>
                  <a:gd name="T0" fmla="*/ 157 w 158"/>
                  <a:gd name="T1" fmla="*/ 94 h 263"/>
                  <a:gd name="T2" fmla="*/ 140 w 158"/>
                  <a:gd name="T3" fmla="*/ 9 h 263"/>
                  <a:gd name="T4" fmla="*/ 119 w 158"/>
                  <a:gd name="T5" fmla="*/ 1 h 263"/>
                  <a:gd name="T6" fmla="*/ 102 w 158"/>
                  <a:gd name="T7" fmla="*/ 0 h 263"/>
                  <a:gd name="T8" fmla="*/ 75 w 158"/>
                  <a:gd name="T9" fmla="*/ 3 h 263"/>
                  <a:gd name="T10" fmla="*/ 59 w 158"/>
                  <a:gd name="T11" fmla="*/ 13 h 263"/>
                  <a:gd name="T12" fmla="*/ 40 w 158"/>
                  <a:gd name="T13" fmla="*/ 26 h 263"/>
                  <a:gd name="T14" fmla="*/ 22 w 158"/>
                  <a:gd name="T15" fmla="*/ 49 h 263"/>
                  <a:gd name="T16" fmla="*/ 12 w 158"/>
                  <a:gd name="T17" fmla="*/ 82 h 263"/>
                  <a:gd name="T18" fmla="*/ 7 w 158"/>
                  <a:gd name="T19" fmla="*/ 110 h 263"/>
                  <a:gd name="T20" fmla="*/ 0 w 158"/>
                  <a:gd name="T21" fmla="*/ 149 h 263"/>
                  <a:gd name="T22" fmla="*/ 0 w 158"/>
                  <a:gd name="T23" fmla="*/ 174 h 263"/>
                  <a:gd name="T24" fmla="*/ 12 w 158"/>
                  <a:gd name="T25" fmla="*/ 209 h 263"/>
                  <a:gd name="T26" fmla="*/ 35 w 158"/>
                  <a:gd name="T27" fmla="*/ 238 h 263"/>
                  <a:gd name="T28" fmla="*/ 59 w 158"/>
                  <a:gd name="T29" fmla="*/ 262 h 263"/>
                  <a:gd name="T30" fmla="*/ 46 w 158"/>
                  <a:gd name="T31" fmla="*/ 226 h 263"/>
                  <a:gd name="T32" fmla="*/ 40 w 158"/>
                  <a:gd name="T33" fmla="*/ 193 h 263"/>
                  <a:gd name="T34" fmla="*/ 43 w 158"/>
                  <a:gd name="T35" fmla="*/ 158 h 263"/>
                  <a:gd name="T36" fmla="*/ 46 w 158"/>
                  <a:gd name="T37" fmla="*/ 128 h 263"/>
                  <a:gd name="T38" fmla="*/ 51 w 158"/>
                  <a:gd name="T39" fmla="*/ 97 h 263"/>
                  <a:gd name="T40" fmla="*/ 59 w 158"/>
                  <a:gd name="T41" fmla="*/ 70 h 263"/>
                  <a:gd name="T42" fmla="*/ 61 w 158"/>
                  <a:gd name="T43" fmla="*/ 49 h 263"/>
                  <a:gd name="T44" fmla="*/ 71 w 158"/>
                  <a:gd name="T45" fmla="*/ 27 h 263"/>
                  <a:gd name="T46" fmla="*/ 94 w 158"/>
                  <a:gd name="T47" fmla="*/ 10 h 263"/>
                  <a:gd name="T48" fmla="*/ 114 w 158"/>
                  <a:gd name="T49" fmla="*/ 11 h 263"/>
                  <a:gd name="T50" fmla="*/ 135 w 158"/>
                  <a:gd name="T51" fmla="*/ 59 h 263"/>
                  <a:gd name="T52" fmla="*/ 150 w 158"/>
                  <a:gd name="T53" fmla="*/ 70 h 263"/>
                  <a:gd name="T54" fmla="*/ 157 w 158"/>
                  <a:gd name="T55" fmla="*/ 94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8" h="263">
                    <a:moveTo>
                      <a:pt x="157" y="94"/>
                    </a:moveTo>
                    <a:lnTo>
                      <a:pt x="140" y="9"/>
                    </a:lnTo>
                    <a:lnTo>
                      <a:pt x="119" y="1"/>
                    </a:lnTo>
                    <a:lnTo>
                      <a:pt x="102" y="0"/>
                    </a:lnTo>
                    <a:lnTo>
                      <a:pt x="75" y="3"/>
                    </a:lnTo>
                    <a:lnTo>
                      <a:pt x="59" y="13"/>
                    </a:lnTo>
                    <a:lnTo>
                      <a:pt x="40" y="26"/>
                    </a:lnTo>
                    <a:lnTo>
                      <a:pt x="22" y="49"/>
                    </a:lnTo>
                    <a:lnTo>
                      <a:pt x="12" y="82"/>
                    </a:lnTo>
                    <a:lnTo>
                      <a:pt x="7" y="110"/>
                    </a:lnTo>
                    <a:lnTo>
                      <a:pt x="0" y="149"/>
                    </a:lnTo>
                    <a:lnTo>
                      <a:pt x="0" y="174"/>
                    </a:lnTo>
                    <a:lnTo>
                      <a:pt x="12" y="209"/>
                    </a:lnTo>
                    <a:lnTo>
                      <a:pt x="35" y="238"/>
                    </a:lnTo>
                    <a:lnTo>
                      <a:pt x="59" y="262"/>
                    </a:lnTo>
                    <a:lnTo>
                      <a:pt x="46" y="226"/>
                    </a:lnTo>
                    <a:lnTo>
                      <a:pt x="40" y="193"/>
                    </a:lnTo>
                    <a:lnTo>
                      <a:pt x="43" y="158"/>
                    </a:lnTo>
                    <a:lnTo>
                      <a:pt x="46" y="128"/>
                    </a:lnTo>
                    <a:lnTo>
                      <a:pt x="51" y="97"/>
                    </a:lnTo>
                    <a:lnTo>
                      <a:pt x="59" y="70"/>
                    </a:lnTo>
                    <a:lnTo>
                      <a:pt x="61" y="49"/>
                    </a:lnTo>
                    <a:lnTo>
                      <a:pt x="71" y="27"/>
                    </a:lnTo>
                    <a:lnTo>
                      <a:pt x="94" y="10"/>
                    </a:lnTo>
                    <a:lnTo>
                      <a:pt x="114" y="11"/>
                    </a:lnTo>
                    <a:lnTo>
                      <a:pt x="135" y="59"/>
                    </a:lnTo>
                    <a:lnTo>
                      <a:pt x="150" y="70"/>
                    </a:lnTo>
                    <a:lnTo>
                      <a:pt x="157" y="9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80" name="手繪多邊形 67"/>
              <p:cNvSpPr>
                <a:spLocks/>
              </p:cNvSpPr>
              <p:nvPr/>
            </p:nvSpPr>
            <p:spPr bwMode="ltGray">
              <a:xfrm>
                <a:off x="1002" y="3501"/>
                <a:ext cx="176" cy="322"/>
              </a:xfrm>
              <a:custGeom>
                <a:avLst/>
                <a:gdLst>
                  <a:gd name="T0" fmla="*/ 3 w 176"/>
                  <a:gd name="T1" fmla="*/ 51 h 322"/>
                  <a:gd name="T2" fmla="*/ 40 w 176"/>
                  <a:gd name="T3" fmla="*/ 0 h 322"/>
                  <a:gd name="T4" fmla="*/ 63 w 176"/>
                  <a:gd name="T5" fmla="*/ 1 h 322"/>
                  <a:gd name="T6" fmla="*/ 83 w 176"/>
                  <a:gd name="T7" fmla="*/ 4 h 322"/>
                  <a:gd name="T8" fmla="*/ 99 w 176"/>
                  <a:gd name="T9" fmla="*/ 18 h 322"/>
                  <a:gd name="T10" fmla="*/ 139 w 176"/>
                  <a:gd name="T11" fmla="*/ 59 h 322"/>
                  <a:gd name="T12" fmla="*/ 152 w 176"/>
                  <a:gd name="T13" fmla="*/ 77 h 322"/>
                  <a:gd name="T14" fmla="*/ 161 w 176"/>
                  <a:gd name="T15" fmla="*/ 96 h 322"/>
                  <a:gd name="T16" fmla="*/ 171 w 176"/>
                  <a:gd name="T17" fmla="*/ 150 h 322"/>
                  <a:gd name="T18" fmla="*/ 175 w 176"/>
                  <a:gd name="T19" fmla="*/ 167 h 322"/>
                  <a:gd name="T20" fmla="*/ 171 w 176"/>
                  <a:gd name="T21" fmla="*/ 188 h 322"/>
                  <a:gd name="T22" fmla="*/ 164 w 176"/>
                  <a:gd name="T23" fmla="*/ 210 h 322"/>
                  <a:gd name="T24" fmla="*/ 148 w 176"/>
                  <a:gd name="T25" fmla="*/ 244 h 322"/>
                  <a:gd name="T26" fmla="*/ 136 w 176"/>
                  <a:gd name="T27" fmla="*/ 267 h 322"/>
                  <a:gd name="T28" fmla="*/ 115 w 176"/>
                  <a:gd name="T29" fmla="*/ 291 h 322"/>
                  <a:gd name="T30" fmla="*/ 76 w 176"/>
                  <a:gd name="T31" fmla="*/ 321 h 322"/>
                  <a:gd name="T32" fmla="*/ 96 w 176"/>
                  <a:gd name="T33" fmla="*/ 283 h 322"/>
                  <a:gd name="T34" fmla="*/ 113 w 176"/>
                  <a:gd name="T35" fmla="*/ 249 h 322"/>
                  <a:gd name="T36" fmla="*/ 123 w 176"/>
                  <a:gd name="T37" fmla="*/ 217 h 322"/>
                  <a:gd name="T38" fmla="*/ 118 w 176"/>
                  <a:gd name="T39" fmla="*/ 188 h 322"/>
                  <a:gd name="T40" fmla="*/ 115 w 176"/>
                  <a:gd name="T41" fmla="*/ 167 h 322"/>
                  <a:gd name="T42" fmla="*/ 123 w 176"/>
                  <a:gd name="T43" fmla="*/ 141 h 322"/>
                  <a:gd name="T44" fmla="*/ 126 w 176"/>
                  <a:gd name="T45" fmla="*/ 119 h 322"/>
                  <a:gd name="T46" fmla="*/ 109 w 176"/>
                  <a:gd name="T47" fmla="*/ 77 h 322"/>
                  <a:gd name="T48" fmla="*/ 106 w 176"/>
                  <a:gd name="T49" fmla="*/ 54 h 322"/>
                  <a:gd name="T50" fmla="*/ 92 w 176"/>
                  <a:gd name="T51" fmla="*/ 37 h 322"/>
                  <a:gd name="T52" fmla="*/ 63 w 176"/>
                  <a:gd name="T53" fmla="*/ 13 h 322"/>
                  <a:gd name="T54" fmla="*/ 49 w 176"/>
                  <a:gd name="T55" fmla="*/ 32 h 322"/>
                  <a:gd name="T56" fmla="*/ 0 w 176"/>
                  <a:gd name="T57" fmla="*/ 61 h 322"/>
                  <a:gd name="T58" fmla="*/ 3 w 176"/>
                  <a:gd name="T59" fmla="*/ 5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76" h="322">
                    <a:moveTo>
                      <a:pt x="3" y="51"/>
                    </a:moveTo>
                    <a:lnTo>
                      <a:pt x="40" y="0"/>
                    </a:lnTo>
                    <a:lnTo>
                      <a:pt x="63" y="1"/>
                    </a:lnTo>
                    <a:lnTo>
                      <a:pt x="83" y="4"/>
                    </a:lnTo>
                    <a:lnTo>
                      <a:pt x="99" y="18"/>
                    </a:lnTo>
                    <a:lnTo>
                      <a:pt x="139" y="59"/>
                    </a:lnTo>
                    <a:lnTo>
                      <a:pt x="152" y="77"/>
                    </a:lnTo>
                    <a:lnTo>
                      <a:pt x="161" y="96"/>
                    </a:lnTo>
                    <a:lnTo>
                      <a:pt x="171" y="150"/>
                    </a:lnTo>
                    <a:lnTo>
                      <a:pt x="175" y="167"/>
                    </a:lnTo>
                    <a:lnTo>
                      <a:pt x="171" y="188"/>
                    </a:lnTo>
                    <a:lnTo>
                      <a:pt x="164" y="210"/>
                    </a:lnTo>
                    <a:lnTo>
                      <a:pt x="148" y="244"/>
                    </a:lnTo>
                    <a:lnTo>
                      <a:pt x="136" y="267"/>
                    </a:lnTo>
                    <a:lnTo>
                      <a:pt x="115" y="291"/>
                    </a:lnTo>
                    <a:lnTo>
                      <a:pt x="76" y="321"/>
                    </a:lnTo>
                    <a:lnTo>
                      <a:pt x="96" y="283"/>
                    </a:lnTo>
                    <a:lnTo>
                      <a:pt x="113" y="249"/>
                    </a:lnTo>
                    <a:lnTo>
                      <a:pt x="123" y="217"/>
                    </a:lnTo>
                    <a:lnTo>
                      <a:pt x="118" y="188"/>
                    </a:lnTo>
                    <a:lnTo>
                      <a:pt x="115" y="167"/>
                    </a:lnTo>
                    <a:lnTo>
                      <a:pt x="123" y="141"/>
                    </a:lnTo>
                    <a:lnTo>
                      <a:pt x="126" y="119"/>
                    </a:lnTo>
                    <a:lnTo>
                      <a:pt x="109" y="77"/>
                    </a:lnTo>
                    <a:lnTo>
                      <a:pt x="106" y="54"/>
                    </a:lnTo>
                    <a:lnTo>
                      <a:pt x="92" y="37"/>
                    </a:lnTo>
                    <a:lnTo>
                      <a:pt x="63" y="13"/>
                    </a:lnTo>
                    <a:lnTo>
                      <a:pt x="49" y="32"/>
                    </a:lnTo>
                    <a:lnTo>
                      <a:pt x="0" y="61"/>
                    </a:lnTo>
                    <a:lnTo>
                      <a:pt x="3" y="5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grpSp>
        <p:grpSp>
          <p:nvGrpSpPr>
            <p:cNvPr id="12" name="群組 111"/>
            <p:cNvGrpSpPr>
              <a:grpSpLocks/>
            </p:cNvGrpSpPr>
            <p:nvPr/>
          </p:nvGrpSpPr>
          <p:grpSpPr bwMode="auto">
            <a:xfrm>
              <a:off x="10057193" y="5283200"/>
              <a:ext cx="2032000" cy="1581150"/>
              <a:chOff x="4495" y="3328"/>
              <a:chExt cx="1280" cy="996"/>
            </a:xfrm>
          </p:grpSpPr>
          <p:grpSp>
            <p:nvGrpSpPr>
              <p:cNvPr id="13" name="群組 84"/>
              <p:cNvGrpSpPr>
                <a:grpSpLocks/>
              </p:cNvGrpSpPr>
              <p:nvPr/>
            </p:nvGrpSpPr>
            <p:grpSpPr bwMode="auto">
              <a:xfrm>
                <a:off x="4636" y="3328"/>
                <a:ext cx="1056" cy="993"/>
                <a:chOff x="4636" y="3328"/>
                <a:chExt cx="1056" cy="993"/>
              </a:xfrm>
            </p:grpSpPr>
            <p:sp>
              <p:nvSpPr>
                <p:cNvPr id="40" name="手繪多邊形​​ 69"/>
                <p:cNvSpPr>
                  <a:spLocks/>
                </p:cNvSpPr>
                <p:nvPr/>
              </p:nvSpPr>
              <p:spPr bwMode="ltGray">
                <a:xfrm>
                  <a:off x="5544" y="3891"/>
                  <a:ext cx="148" cy="230"/>
                </a:xfrm>
                <a:custGeom>
                  <a:avLst/>
                  <a:gdLst>
                    <a:gd name="T0" fmla="*/ 0 w 148"/>
                    <a:gd name="T1" fmla="*/ 229 h 230"/>
                    <a:gd name="T2" fmla="*/ 21 w 148"/>
                    <a:gd name="T3" fmla="*/ 177 h 230"/>
                    <a:gd name="T4" fmla="*/ 40 w 148"/>
                    <a:gd name="T5" fmla="*/ 121 h 230"/>
                    <a:gd name="T6" fmla="*/ 49 w 148"/>
                    <a:gd name="T7" fmla="*/ 96 h 230"/>
                    <a:gd name="T8" fmla="*/ 62 w 148"/>
                    <a:gd name="T9" fmla="*/ 68 h 230"/>
                    <a:gd name="T10" fmla="*/ 80 w 148"/>
                    <a:gd name="T11" fmla="*/ 37 h 230"/>
                    <a:gd name="T12" fmla="*/ 94 w 148"/>
                    <a:gd name="T13" fmla="*/ 18 h 230"/>
                    <a:gd name="T14" fmla="*/ 104 w 148"/>
                    <a:gd name="T15" fmla="*/ 9 h 230"/>
                    <a:gd name="T16" fmla="*/ 118 w 148"/>
                    <a:gd name="T17" fmla="*/ 2 h 230"/>
                    <a:gd name="T18" fmla="*/ 132 w 148"/>
                    <a:gd name="T19" fmla="*/ 0 h 230"/>
                    <a:gd name="T20" fmla="*/ 139 w 148"/>
                    <a:gd name="T21" fmla="*/ 6 h 230"/>
                    <a:gd name="T22" fmla="*/ 147 w 148"/>
                    <a:gd name="T23" fmla="*/ 21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8" h="230">
                      <a:moveTo>
                        <a:pt x="0" y="229"/>
                      </a:moveTo>
                      <a:lnTo>
                        <a:pt x="21" y="177"/>
                      </a:lnTo>
                      <a:lnTo>
                        <a:pt x="40" y="121"/>
                      </a:lnTo>
                      <a:lnTo>
                        <a:pt x="49" y="96"/>
                      </a:lnTo>
                      <a:lnTo>
                        <a:pt x="62" y="68"/>
                      </a:lnTo>
                      <a:lnTo>
                        <a:pt x="80" y="37"/>
                      </a:lnTo>
                      <a:lnTo>
                        <a:pt x="94" y="18"/>
                      </a:lnTo>
                      <a:lnTo>
                        <a:pt x="104" y="9"/>
                      </a:lnTo>
                      <a:lnTo>
                        <a:pt x="118" y="2"/>
                      </a:lnTo>
                      <a:lnTo>
                        <a:pt x="132" y="0"/>
                      </a:lnTo>
                      <a:lnTo>
                        <a:pt x="139" y="6"/>
                      </a:lnTo>
                      <a:lnTo>
                        <a:pt x="147" y="21"/>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41" name="手繪多邊形​​ 70"/>
                <p:cNvSpPr>
                  <a:spLocks/>
                </p:cNvSpPr>
                <p:nvPr/>
              </p:nvSpPr>
              <p:spPr bwMode="ltGray">
                <a:xfrm>
                  <a:off x="5072" y="3830"/>
                  <a:ext cx="117" cy="390"/>
                </a:xfrm>
                <a:custGeom>
                  <a:avLst/>
                  <a:gdLst>
                    <a:gd name="T0" fmla="*/ 116 w 117"/>
                    <a:gd name="T1" fmla="*/ 389 h 390"/>
                    <a:gd name="T2" fmla="*/ 93 w 117"/>
                    <a:gd name="T3" fmla="*/ 156 h 390"/>
                    <a:gd name="T4" fmla="*/ 75 w 117"/>
                    <a:gd name="T5" fmla="*/ 40 h 390"/>
                    <a:gd name="T6" fmla="*/ 69 w 117"/>
                    <a:gd name="T7" fmla="*/ 16 h 390"/>
                    <a:gd name="T8" fmla="*/ 60 w 117"/>
                    <a:gd name="T9" fmla="*/ 4 h 390"/>
                    <a:gd name="T10" fmla="*/ 43 w 117"/>
                    <a:gd name="T11" fmla="*/ 0 h 390"/>
                    <a:gd name="T12" fmla="*/ 28 w 117"/>
                    <a:gd name="T13" fmla="*/ 4 h 390"/>
                    <a:gd name="T14" fmla="*/ 13 w 117"/>
                    <a:gd name="T15" fmla="*/ 17 h 390"/>
                    <a:gd name="T16" fmla="*/ 0 w 117"/>
                    <a:gd name="T17" fmla="*/ 39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390">
                      <a:moveTo>
                        <a:pt x="116" y="389"/>
                      </a:moveTo>
                      <a:lnTo>
                        <a:pt x="93" y="156"/>
                      </a:lnTo>
                      <a:lnTo>
                        <a:pt x="75" y="40"/>
                      </a:lnTo>
                      <a:lnTo>
                        <a:pt x="69" y="16"/>
                      </a:lnTo>
                      <a:lnTo>
                        <a:pt x="60" y="4"/>
                      </a:lnTo>
                      <a:lnTo>
                        <a:pt x="43" y="0"/>
                      </a:lnTo>
                      <a:lnTo>
                        <a:pt x="28" y="4"/>
                      </a:lnTo>
                      <a:lnTo>
                        <a:pt x="13" y="17"/>
                      </a:lnTo>
                      <a:lnTo>
                        <a:pt x="0" y="3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42" name="手繪多邊形​​ 71"/>
                <p:cNvSpPr>
                  <a:spLocks/>
                </p:cNvSpPr>
                <p:nvPr/>
              </p:nvSpPr>
              <p:spPr bwMode="ltGray">
                <a:xfrm>
                  <a:off x="5086" y="3328"/>
                  <a:ext cx="158" cy="988"/>
                </a:xfrm>
                <a:custGeom>
                  <a:avLst/>
                  <a:gdLst>
                    <a:gd name="T0" fmla="*/ 156 w 158"/>
                    <a:gd name="T1" fmla="*/ 987 h 988"/>
                    <a:gd name="T2" fmla="*/ 157 w 158"/>
                    <a:gd name="T3" fmla="*/ 844 h 988"/>
                    <a:gd name="T4" fmla="*/ 157 w 158"/>
                    <a:gd name="T5" fmla="*/ 778 h 988"/>
                    <a:gd name="T6" fmla="*/ 153 w 158"/>
                    <a:gd name="T7" fmla="*/ 732 h 988"/>
                    <a:gd name="T8" fmla="*/ 151 w 158"/>
                    <a:gd name="T9" fmla="*/ 676 h 988"/>
                    <a:gd name="T10" fmla="*/ 152 w 158"/>
                    <a:gd name="T11" fmla="*/ 618 h 988"/>
                    <a:gd name="T12" fmla="*/ 150 w 158"/>
                    <a:gd name="T13" fmla="*/ 569 h 988"/>
                    <a:gd name="T14" fmla="*/ 146 w 158"/>
                    <a:gd name="T15" fmla="*/ 526 h 988"/>
                    <a:gd name="T16" fmla="*/ 141 w 158"/>
                    <a:gd name="T17" fmla="*/ 448 h 988"/>
                    <a:gd name="T18" fmla="*/ 133 w 158"/>
                    <a:gd name="T19" fmla="*/ 363 h 988"/>
                    <a:gd name="T20" fmla="*/ 123 w 158"/>
                    <a:gd name="T21" fmla="*/ 277 h 988"/>
                    <a:gd name="T22" fmla="*/ 115 w 158"/>
                    <a:gd name="T23" fmla="*/ 185 h 988"/>
                    <a:gd name="T24" fmla="*/ 109 w 158"/>
                    <a:gd name="T25" fmla="*/ 131 h 988"/>
                    <a:gd name="T26" fmla="*/ 103 w 158"/>
                    <a:gd name="T27" fmla="*/ 109 h 988"/>
                    <a:gd name="T28" fmla="*/ 88 w 158"/>
                    <a:gd name="T29" fmla="*/ 72 h 988"/>
                    <a:gd name="T30" fmla="*/ 76 w 158"/>
                    <a:gd name="T31" fmla="*/ 45 h 988"/>
                    <a:gd name="T32" fmla="*/ 60 w 158"/>
                    <a:gd name="T33" fmla="*/ 23 h 988"/>
                    <a:gd name="T34" fmla="*/ 44 w 158"/>
                    <a:gd name="T35" fmla="*/ 5 h 988"/>
                    <a:gd name="T36" fmla="*/ 33 w 158"/>
                    <a:gd name="T37" fmla="*/ 0 h 988"/>
                    <a:gd name="T38" fmla="*/ 18 w 158"/>
                    <a:gd name="T39" fmla="*/ 0 h 988"/>
                    <a:gd name="T40" fmla="*/ 6 w 158"/>
                    <a:gd name="T41" fmla="*/ 5 h 988"/>
                    <a:gd name="T42" fmla="*/ 0 w 158"/>
                    <a:gd name="T43" fmla="*/ 16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8" h="988">
                      <a:moveTo>
                        <a:pt x="156" y="987"/>
                      </a:moveTo>
                      <a:lnTo>
                        <a:pt x="157" y="844"/>
                      </a:lnTo>
                      <a:lnTo>
                        <a:pt x="157" y="778"/>
                      </a:lnTo>
                      <a:lnTo>
                        <a:pt x="153" y="732"/>
                      </a:lnTo>
                      <a:lnTo>
                        <a:pt x="151" y="676"/>
                      </a:lnTo>
                      <a:lnTo>
                        <a:pt x="152" y="618"/>
                      </a:lnTo>
                      <a:lnTo>
                        <a:pt x="150" y="569"/>
                      </a:lnTo>
                      <a:lnTo>
                        <a:pt x="146" y="526"/>
                      </a:lnTo>
                      <a:lnTo>
                        <a:pt x="141" y="448"/>
                      </a:lnTo>
                      <a:lnTo>
                        <a:pt x="133" y="363"/>
                      </a:lnTo>
                      <a:lnTo>
                        <a:pt x="123" y="277"/>
                      </a:lnTo>
                      <a:lnTo>
                        <a:pt x="115" y="185"/>
                      </a:lnTo>
                      <a:lnTo>
                        <a:pt x="109" y="131"/>
                      </a:lnTo>
                      <a:lnTo>
                        <a:pt x="103" y="109"/>
                      </a:lnTo>
                      <a:lnTo>
                        <a:pt x="88" y="72"/>
                      </a:lnTo>
                      <a:lnTo>
                        <a:pt x="76" y="45"/>
                      </a:lnTo>
                      <a:lnTo>
                        <a:pt x="60" y="23"/>
                      </a:lnTo>
                      <a:lnTo>
                        <a:pt x="44" y="5"/>
                      </a:lnTo>
                      <a:lnTo>
                        <a:pt x="33" y="0"/>
                      </a:lnTo>
                      <a:lnTo>
                        <a:pt x="18" y="0"/>
                      </a:lnTo>
                      <a:lnTo>
                        <a:pt x="6" y="5"/>
                      </a:lnTo>
                      <a:lnTo>
                        <a:pt x="0" y="1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43" name="手繪多邊形​​ 72"/>
                <p:cNvSpPr>
                  <a:spLocks/>
                </p:cNvSpPr>
                <p:nvPr/>
              </p:nvSpPr>
              <p:spPr bwMode="ltGray">
                <a:xfrm>
                  <a:off x="5072" y="3692"/>
                  <a:ext cx="163" cy="317"/>
                </a:xfrm>
                <a:custGeom>
                  <a:avLst/>
                  <a:gdLst>
                    <a:gd name="T0" fmla="*/ 162 w 163"/>
                    <a:gd name="T1" fmla="*/ 316 h 317"/>
                    <a:gd name="T2" fmla="*/ 138 w 163"/>
                    <a:gd name="T3" fmla="*/ 245 h 317"/>
                    <a:gd name="T4" fmla="*/ 117 w 163"/>
                    <a:gd name="T5" fmla="*/ 167 h 317"/>
                    <a:gd name="T6" fmla="*/ 106 w 163"/>
                    <a:gd name="T7" fmla="*/ 133 h 317"/>
                    <a:gd name="T8" fmla="*/ 92 w 163"/>
                    <a:gd name="T9" fmla="*/ 94 h 317"/>
                    <a:gd name="T10" fmla="*/ 72 w 163"/>
                    <a:gd name="T11" fmla="*/ 52 h 317"/>
                    <a:gd name="T12" fmla="*/ 57 w 163"/>
                    <a:gd name="T13" fmla="*/ 26 h 317"/>
                    <a:gd name="T14" fmla="*/ 46 w 163"/>
                    <a:gd name="T15" fmla="*/ 14 h 317"/>
                    <a:gd name="T16" fmla="*/ 32 w 163"/>
                    <a:gd name="T17" fmla="*/ 4 h 317"/>
                    <a:gd name="T18" fmla="*/ 15 w 163"/>
                    <a:gd name="T19" fmla="*/ 0 h 317"/>
                    <a:gd name="T20" fmla="*/ 8 w 163"/>
                    <a:gd name="T21" fmla="*/ 9 h 317"/>
                    <a:gd name="T22" fmla="*/ 0 w 163"/>
                    <a:gd name="T23" fmla="*/ 28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317">
                      <a:moveTo>
                        <a:pt x="162" y="316"/>
                      </a:moveTo>
                      <a:lnTo>
                        <a:pt x="138" y="245"/>
                      </a:lnTo>
                      <a:lnTo>
                        <a:pt x="117" y="167"/>
                      </a:lnTo>
                      <a:lnTo>
                        <a:pt x="106" y="133"/>
                      </a:lnTo>
                      <a:lnTo>
                        <a:pt x="92" y="94"/>
                      </a:lnTo>
                      <a:lnTo>
                        <a:pt x="72" y="52"/>
                      </a:lnTo>
                      <a:lnTo>
                        <a:pt x="57" y="26"/>
                      </a:lnTo>
                      <a:lnTo>
                        <a:pt x="46" y="14"/>
                      </a:lnTo>
                      <a:lnTo>
                        <a:pt x="32" y="4"/>
                      </a:lnTo>
                      <a:lnTo>
                        <a:pt x="15" y="0"/>
                      </a:lnTo>
                      <a:lnTo>
                        <a:pt x="8" y="9"/>
                      </a:lnTo>
                      <a:lnTo>
                        <a:pt x="0" y="2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44" name="手繪多邊形​​ 73"/>
                <p:cNvSpPr>
                  <a:spLocks/>
                </p:cNvSpPr>
                <p:nvPr/>
              </p:nvSpPr>
              <p:spPr bwMode="ltGray">
                <a:xfrm>
                  <a:off x="5357" y="3974"/>
                  <a:ext cx="157" cy="347"/>
                </a:xfrm>
                <a:custGeom>
                  <a:avLst/>
                  <a:gdLst>
                    <a:gd name="T0" fmla="*/ 156 w 157"/>
                    <a:gd name="T1" fmla="*/ 346 h 347"/>
                    <a:gd name="T2" fmla="*/ 133 w 157"/>
                    <a:gd name="T3" fmla="*/ 313 h 347"/>
                    <a:gd name="T4" fmla="*/ 123 w 157"/>
                    <a:gd name="T5" fmla="*/ 292 h 347"/>
                    <a:gd name="T6" fmla="*/ 117 w 157"/>
                    <a:gd name="T7" fmla="*/ 275 h 347"/>
                    <a:gd name="T8" fmla="*/ 82 w 157"/>
                    <a:gd name="T9" fmla="*/ 116 h 347"/>
                    <a:gd name="T10" fmla="*/ 64 w 157"/>
                    <a:gd name="T11" fmla="*/ 65 h 347"/>
                    <a:gd name="T12" fmla="*/ 50 w 157"/>
                    <a:gd name="T13" fmla="*/ 32 h 347"/>
                    <a:gd name="T14" fmla="*/ 39 w 157"/>
                    <a:gd name="T15" fmla="*/ 17 h 347"/>
                    <a:gd name="T16" fmla="*/ 27 w 157"/>
                    <a:gd name="T17" fmla="*/ 4 h 347"/>
                    <a:gd name="T18" fmla="*/ 13 w 157"/>
                    <a:gd name="T19" fmla="*/ 0 h 347"/>
                    <a:gd name="T20" fmla="*/ 4 w 157"/>
                    <a:gd name="T21" fmla="*/ 3 h 347"/>
                    <a:gd name="T22" fmla="*/ 0 w 157"/>
                    <a:gd name="T23" fmla="*/ 23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7" h="347">
                      <a:moveTo>
                        <a:pt x="156" y="346"/>
                      </a:moveTo>
                      <a:lnTo>
                        <a:pt x="133" y="313"/>
                      </a:lnTo>
                      <a:lnTo>
                        <a:pt x="123" y="292"/>
                      </a:lnTo>
                      <a:lnTo>
                        <a:pt x="117" y="275"/>
                      </a:lnTo>
                      <a:lnTo>
                        <a:pt x="82" y="116"/>
                      </a:lnTo>
                      <a:lnTo>
                        <a:pt x="64" y="65"/>
                      </a:lnTo>
                      <a:lnTo>
                        <a:pt x="50" y="32"/>
                      </a:lnTo>
                      <a:lnTo>
                        <a:pt x="39" y="17"/>
                      </a:lnTo>
                      <a:lnTo>
                        <a:pt x="27" y="4"/>
                      </a:lnTo>
                      <a:lnTo>
                        <a:pt x="13" y="0"/>
                      </a:lnTo>
                      <a:lnTo>
                        <a:pt x="4" y="3"/>
                      </a:lnTo>
                      <a:lnTo>
                        <a:pt x="0" y="2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45" name="手繪多邊形 74"/>
                <p:cNvSpPr>
                  <a:spLocks/>
                </p:cNvSpPr>
                <p:nvPr/>
              </p:nvSpPr>
              <p:spPr bwMode="ltGray">
                <a:xfrm>
                  <a:off x="4948" y="3692"/>
                  <a:ext cx="340" cy="526"/>
                </a:xfrm>
                <a:custGeom>
                  <a:avLst/>
                  <a:gdLst>
                    <a:gd name="T0" fmla="*/ 339 w 340"/>
                    <a:gd name="T1" fmla="*/ 525 h 526"/>
                    <a:gd name="T2" fmla="*/ 329 w 340"/>
                    <a:gd name="T3" fmla="*/ 483 h 526"/>
                    <a:gd name="T4" fmla="*/ 222 w 340"/>
                    <a:gd name="T5" fmla="*/ 198 h 526"/>
                    <a:gd name="T6" fmla="*/ 175 w 340"/>
                    <a:gd name="T7" fmla="*/ 110 h 526"/>
                    <a:gd name="T8" fmla="*/ 161 w 340"/>
                    <a:gd name="T9" fmla="*/ 80 h 526"/>
                    <a:gd name="T10" fmla="*/ 143 w 340"/>
                    <a:gd name="T11" fmla="*/ 47 h 526"/>
                    <a:gd name="T12" fmla="*/ 121 w 340"/>
                    <a:gd name="T13" fmla="*/ 23 h 526"/>
                    <a:gd name="T14" fmla="*/ 102 w 340"/>
                    <a:gd name="T15" fmla="*/ 9 h 526"/>
                    <a:gd name="T16" fmla="*/ 77 w 340"/>
                    <a:gd name="T17" fmla="*/ 0 h 526"/>
                    <a:gd name="T18" fmla="*/ 53 w 340"/>
                    <a:gd name="T19" fmla="*/ 0 h 526"/>
                    <a:gd name="T20" fmla="*/ 35 w 340"/>
                    <a:gd name="T21" fmla="*/ 9 h 526"/>
                    <a:gd name="T22" fmla="*/ 0 w 340"/>
                    <a:gd name="T23" fmla="*/ 58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0" h="526">
                      <a:moveTo>
                        <a:pt x="339" y="525"/>
                      </a:moveTo>
                      <a:lnTo>
                        <a:pt x="329" y="483"/>
                      </a:lnTo>
                      <a:lnTo>
                        <a:pt x="222" y="198"/>
                      </a:lnTo>
                      <a:lnTo>
                        <a:pt x="175" y="110"/>
                      </a:lnTo>
                      <a:lnTo>
                        <a:pt x="161" y="80"/>
                      </a:lnTo>
                      <a:lnTo>
                        <a:pt x="143" y="47"/>
                      </a:lnTo>
                      <a:lnTo>
                        <a:pt x="121" y="23"/>
                      </a:lnTo>
                      <a:lnTo>
                        <a:pt x="102" y="9"/>
                      </a:lnTo>
                      <a:lnTo>
                        <a:pt x="77" y="0"/>
                      </a:lnTo>
                      <a:lnTo>
                        <a:pt x="53" y="0"/>
                      </a:lnTo>
                      <a:lnTo>
                        <a:pt x="35" y="9"/>
                      </a:lnTo>
                      <a:lnTo>
                        <a:pt x="0" y="5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46" name="手繪多邊形 75"/>
                <p:cNvSpPr>
                  <a:spLocks/>
                </p:cNvSpPr>
                <p:nvPr/>
              </p:nvSpPr>
              <p:spPr bwMode="ltGray">
                <a:xfrm>
                  <a:off x="5183" y="3343"/>
                  <a:ext cx="338" cy="870"/>
                </a:xfrm>
                <a:custGeom>
                  <a:avLst/>
                  <a:gdLst>
                    <a:gd name="T0" fmla="*/ 0 w 338"/>
                    <a:gd name="T1" fmla="*/ 869 h 870"/>
                    <a:gd name="T2" fmla="*/ 89 w 338"/>
                    <a:gd name="T3" fmla="*/ 622 h 870"/>
                    <a:gd name="T4" fmla="*/ 137 w 338"/>
                    <a:gd name="T5" fmla="*/ 499 h 870"/>
                    <a:gd name="T6" fmla="*/ 179 w 338"/>
                    <a:gd name="T7" fmla="*/ 381 h 870"/>
                    <a:gd name="T8" fmla="*/ 205 w 338"/>
                    <a:gd name="T9" fmla="*/ 299 h 870"/>
                    <a:gd name="T10" fmla="*/ 217 w 338"/>
                    <a:gd name="T11" fmla="*/ 256 h 870"/>
                    <a:gd name="T12" fmla="*/ 225 w 338"/>
                    <a:gd name="T13" fmla="*/ 209 h 870"/>
                    <a:gd name="T14" fmla="*/ 235 w 338"/>
                    <a:gd name="T15" fmla="*/ 166 h 870"/>
                    <a:gd name="T16" fmla="*/ 251 w 338"/>
                    <a:gd name="T17" fmla="*/ 114 h 870"/>
                    <a:gd name="T18" fmla="*/ 269 w 338"/>
                    <a:gd name="T19" fmla="*/ 68 h 870"/>
                    <a:gd name="T20" fmla="*/ 292 w 338"/>
                    <a:gd name="T21" fmla="*/ 27 h 870"/>
                    <a:gd name="T22" fmla="*/ 309 w 338"/>
                    <a:gd name="T23" fmla="*/ 2 h 870"/>
                    <a:gd name="T24" fmla="*/ 320 w 338"/>
                    <a:gd name="T25" fmla="*/ 0 h 870"/>
                    <a:gd name="T26" fmla="*/ 331 w 338"/>
                    <a:gd name="T27" fmla="*/ 12 h 870"/>
                    <a:gd name="T28" fmla="*/ 337 w 338"/>
                    <a:gd name="T29" fmla="*/ 58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8" h="870">
                      <a:moveTo>
                        <a:pt x="0" y="869"/>
                      </a:moveTo>
                      <a:lnTo>
                        <a:pt x="89" y="622"/>
                      </a:lnTo>
                      <a:lnTo>
                        <a:pt x="137" y="499"/>
                      </a:lnTo>
                      <a:lnTo>
                        <a:pt x="179" y="381"/>
                      </a:lnTo>
                      <a:lnTo>
                        <a:pt x="205" y="299"/>
                      </a:lnTo>
                      <a:lnTo>
                        <a:pt x="217" y="256"/>
                      </a:lnTo>
                      <a:lnTo>
                        <a:pt x="225" y="209"/>
                      </a:lnTo>
                      <a:lnTo>
                        <a:pt x="235" y="166"/>
                      </a:lnTo>
                      <a:lnTo>
                        <a:pt x="251" y="114"/>
                      </a:lnTo>
                      <a:lnTo>
                        <a:pt x="269" y="68"/>
                      </a:lnTo>
                      <a:lnTo>
                        <a:pt x="292" y="27"/>
                      </a:lnTo>
                      <a:lnTo>
                        <a:pt x="309" y="2"/>
                      </a:lnTo>
                      <a:lnTo>
                        <a:pt x="320" y="0"/>
                      </a:lnTo>
                      <a:lnTo>
                        <a:pt x="331" y="12"/>
                      </a:lnTo>
                      <a:lnTo>
                        <a:pt x="337" y="5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47" name="手繪多邊形 76"/>
                <p:cNvSpPr>
                  <a:spLocks/>
                </p:cNvSpPr>
                <p:nvPr/>
              </p:nvSpPr>
              <p:spPr bwMode="ltGray">
                <a:xfrm>
                  <a:off x="5266" y="3703"/>
                  <a:ext cx="248" cy="299"/>
                </a:xfrm>
                <a:custGeom>
                  <a:avLst/>
                  <a:gdLst>
                    <a:gd name="T0" fmla="*/ 0 w 248"/>
                    <a:gd name="T1" fmla="*/ 298 h 299"/>
                    <a:gd name="T2" fmla="*/ 46 w 248"/>
                    <a:gd name="T3" fmla="*/ 233 h 299"/>
                    <a:gd name="T4" fmla="*/ 75 w 248"/>
                    <a:gd name="T5" fmla="*/ 159 h 299"/>
                    <a:gd name="T6" fmla="*/ 90 w 248"/>
                    <a:gd name="T7" fmla="*/ 126 h 299"/>
                    <a:gd name="T8" fmla="*/ 111 w 248"/>
                    <a:gd name="T9" fmla="*/ 87 h 299"/>
                    <a:gd name="T10" fmla="*/ 140 w 248"/>
                    <a:gd name="T11" fmla="*/ 47 h 299"/>
                    <a:gd name="T12" fmla="*/ 161 w 248"/>
                    <a:gd name="T13" fmla="*/ 23 h 299"/>
                    <a:gd name="T14" fmla="*/ 176 w 248"/>
                    <a:gd name="T15" fmla="*/ 11 h 299"/>
                    <a:gd name="T16" fmla="*/ 199 w 248"/>
                    <a:gd name="T17" fmla="*/ 1 h 299"/>
                    <a:gd name="T18" fmla="*/ 223 w 248"/>
                    <a:gd name="T19" fmla="*/ 0 h 299"/>
                    <a:gd name="T20" fmla="*/ 233 w 248"/>
                    <a:gd name="T21" fmla="*/ 14 h 299"/>
                    <a:gd name="T22" fmla="*/ 247 w 248"/>
                    <a:gd name="T2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8" h="299">
                      <a:moveTo>
                        <a:pt x="0" y="298"/>
                      </a:moveTo>
                      <a:lnTo>
                        <a:pt x="46" y="233"/>
                      </a:lnTo>
                      <a:lnTo>
                        <a:pt x="75" y="159"/>
                      </a:lnTo>
                      <a:lnTo>
                        <a:pt x="90" y="126"/>
                      </a:lnTo>
                      <a:lnTo>
                        <a:pt x="111" y="87"/>
                      </a:lnTo>
                      <a:lnTo>
                        <a:pt x="140" y="47"/>
                      </a:lnTo>
                      <a:lnTo>
                        <a:pt x="161" y="23"/>
                      </a:lnTo>
                      <a:lnTo>
                        <a:pt x="176" y="11"/>
                      </a:lnTo>
                      <a:lnTo>
                        <a:pt x="199" y="1"/>
                      </a:lnTo>
                      <a:lnTo>
                        <a:pt x="223" y="0"/>
                      </a:lnTo>
                      <a:lnTo>
                        <a:pt x="233" y="14"/>
                      </a:lnTo>
                      <a:lnTo>
                        <a:pt x="247" y="3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48" name="手繪多邊形 77"/>
                <p:cNvSpPr>
                  <a:spLocks/>
                </p:cNvSpPr>
                <p:nvPr/>
              </p:nvSpPr>
              <p:spPr bwMode="ltGray">
                <a:xfrm>
                  <a:off x="5164" y="3809"/>
                  <a:ext cx="119" cy="146"/>
                </a:xfrm>
                <a:custGeom>
                  <a:avLst/>
                  <a:gdLst>
                    <a:gd name="T0" fmla="*/ 0 w 119"/>
                    <a:gd name="T1" fmla="*/ 0 h 146"/>
                    <a:gd name="T2" fmla="*/ 19 w 119"/>
                    <a:gd name="T3" fmla="*/ 9 h 146"/>
                    <a:gd name="T4" fmla="*/ 44 w 119"/>
                    <a:gd name="T5" fmla="*/ 19 h 146"/>
                    <a:gd name="T6" fmla="*/ 65 w 119"/>
                    <a:gd name="T7" fmla="*/ 40 h 146"/>
                    <a:gd name="T8" fmla="*/ 85 w 119"/>
                    <a:gd name="T9" fmla="*/ 57 h 146"/>
                    <a:gd name="T10" fmla="*/ 101 w 119"/>
                    <a:gd name="T11" fmla="*/ 75 h 146"/>
                    <a:gd name="T12" fmla="*/ 109 w 119"/>
                    <a:gd name="T13" fmla="*/ 91 h 146"/>
                    <a:gd name="T14" fmla="*/ 115 w 119"/>
                    <a:gd name="T15" fmla="*/ 105 h 146"/>
                    <a:gd name="T16" fmla="*/ 118 w 119"/>
                    <a:gd name="T17" fmla="*/ 125 h 146"/>
                    <a:gd name="T18" fmla="*/ 118 w 119"/>
                    <a:gd name="T19" fmla="*/ 14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9" h="146">
                      <a:moveTo>
                        <a:pt x="0" y="0"/>
                      </a:moveTo>
                      <a:lnTo>
                        <a:pt x="19" y="9"/>
                      </a:lnTo>
                      <a:lnTo>
                        <a:pt x="44" y="19"/>
                      </a:lnTo>
                      <a:lnTo>
                        <a:pt x="65" y="40"/>
                      </a:lnTo>
                      <a:lnTo>
                        <a:pt x="85" y="57"/>
                      </a:lnTo>
                      <a:lnTo>
                        <a:pt x="101" y="75"/>
                      </a:lnTo>
                      <a:lnTo>
                        <a:pt x="109" y="91"/>
                      </a:lnTo>
                      <a:lnTo>
                        <a:pt x="115" y="105"/>
                      </a:lnTo>
                      <a:lnTo>
                        <a:pt x="118" y="125"/>
                      </a:lnTo>
                      <a:lnTo>
                        <a:pt x="118" y="145"/>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49" name="手繪多邊形 78"/>
                <p:cNvSpPr>
                  <a:spLocks/>
                </p:cNvSpPr>
                <p:nvPr/>
              </p:nvSpPr>
              <p:spPr bwMode="ltGray">
                <a:xfrm>
                  <a:off x="5545" y="3616"/>
                  <a:ext cx="100" cy="574"/>
                </a:xfrm>
                <a:custGeom>
                  <a:avLst/>
                  <a:gdLst>
                    <a:gd name="T0" fmla="*/ 0 w 100"/>
                    <a:gd name="T1" fmla="*/ 573 h 574"/>
                    <a:gd name="T2" fmla="*/ 0 w 100"/>
                    <a:gd name="T3" fmla="*/ 519 h 574"/>
                    <a:gd name="T4" fmla="*/ 0 w 100"/>
                    <a:gd name="T5" fmla="*/ 479 h 574"/>
                    <a:gd name="T6" fmla="*/ 2 w 100"/>
                    <a:gd name="T7" fmla="*/ 450 h 574"/>
                    <a:gd name="T8" fmla="*/ 3 w 100"/>
                    <a:gd name="T9" fmla="*/ 416 h 574"/>
                    <a:gd name="T10" fmla="*/ 3 w 100"/>
                    <a:gd name="T11" fmla="*/ 380 h 574"/>
                    <a:gd name="T12" fmla="*/ 4 w 100"/>
                    <a:gd name="T13" fmla="*/ 351 h 574"/>
                    <a:gd name="T14" fmla="*/ 6 w 100"/>
                    <a:gd name="T15" fmla="*/ 323 h 574"/>
                    <a:gd name="T16" fmla="*/ 9 w 100"/>
                    <a:gd name="T17" fmla="*/ 276 h 574"/>
                    <a:gd name="T18" fmla="*/ 14 w 100"/>
                    <a:gd name="T19" fmla="*/ 223 h 574"/>
                    <a:gd name="T20" fmla="*/ 21 w 100"/>
                    <a:gd name="T21" fmla="*/ 170 h 574"/>
                    <a:gd name="T22" fmla="*/ 26 w 100"/>
                    <a:gd name="T23" fmla="*/ 114 h 574"/>
                    <a:gd name="T24" fmla="*/ 30 w 100"/>
                    <a:gd name="T25" fmla="*/ 80 h 574"/>
                    <a:gd name="T26" fmla="*/ 33 w 100"/>
                    <a:gd name="T27" fmla="*/ 67 h 574"/>
                    <a:gd name="T28" fmla="*/ 42 w 100"/>
                    <a:gd name="T29" fmla="*/ 44 h 574"/>
                    <a:gd name="T30" fmla="*/ 51 w 100"/>
                    <a:gd name="T31" fmla="*/ 28 h 574"/>
                    <a:gd name="T32" fmla="*/ 61 w 100"/>
                    <a:gd name="T33" fmla="*/ 14 h 574"/>
                    <a:gd name="T34" fmla="*/ 71 w 100"/>
                    <a:gd name="T35" fmla="*/ 3 h 574"/>
                    <a:gd name="T36" fmla="*/ 77 w 100"/>
                    <a:gd name="T37" fmla="*/ 0 h 574"/>
                    <a:gd name="T38" fmla="*/ 87 w 100"/>
                    <a:gd name="T39" fmla="*/ 0 h 574"/>
                    <a:gd name="T40" fmla="*/ 95 w 100"/>
                    <a:gd name="T41" fmla="*/ 4 h 574"/>
                    <a:gd name="T42" fmla="*/ 99 w 100"/>
                    <a:gd name="T43" fmla="*/ 9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0" h="574">
                      <a:moveTo>
                        <a:pt x="0" y="573"/>
                      </a:moveTo>
                      <a:lnTo>
                        <a:pt x="0" y="519"/>
                      </a:lnTo>
                      <a:lnTo>
                        <a:pt x="0" y="479"/>
                      </a:lnTo>
                      <a:lnTo>
                        <a:pt x="2" y="450"/>
                      </a:lnTo>
                      <a:lnTo>
                        <a:pt x="3" y="416"/>
                      </a:lnTo>
                      <a:lnTo>
                        <a:pt x="3" y="380"/>
                      </a:lnTo>
                      <a:lnTo>
                        <a:pt x="4" y="351"/>
                      </a:lnTo>
                      <a:lnTo>
                        <a:pt x="6" y="323"/>
                      </a:lnTo>
                      <a:lnTo>
                        <a:pt x="9" y="276"/>
                      </a:lnTo>
                      <a:lnTo>
                        <a:pt x="14" y="223"/>
                      </a:lnTo>
                      <a:lnTo>
                        <a:pt x="21" y="170"/>
                      </a:lnTo>
                      <a:lnTo>
                        <a:pt x="26" y="114"/>
                      </a:lnTo>
                      <a:lnTo>
                        <a:pt x="30" y="80"/>
                      </a:lnTo>
                      <a:lnTo>
                        <a:pt x="33" y="67"/>
                      </a:lnTo>
                      <a:lnTo>
                        <a:pt x="42" y="44"/>
                      </a:lnTo>
                      <a:lnTo>
                        <a:pt x="51" y="28"/>
                      </a:lnTo>
                      <a:lnTo>
                        <a:pt x="61" y="14"/>
                      </a:lnTo>
                      <a:lnTo>
                        <a:pt x="71" y="3"/>
                      </a:lnTo>
                      <a:lnTo>
                        <a:pt x="77" y="0"/>
                      </a:lnTo>
                      <a:lnTo>
                        <a:pt x="87" y="0"/>
                      </a:lnTo>
                      <a:lnTo>
                        <a:pt x="95" y="4"/>
                      </a:lnTo>
                      <a:lnTo>
                        <a:pt x="99" y="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50" name="手繪多邊形​​ 79"/>
                <p:cNvSpPr>
                  <a:spLocks/>
                </p:cNvSpPr>
                <p:nvPr/>
              </p:nvSpPr>
              <p:spPr bwMode="ltGray">
                <a:xfrm>
                  <a:off x="5433" y="3986"/>
                  <a:ext cx="124" cy="161"/>
                </a:xfrm>
                <a:custGeom>
                  <a:avLst/>
                  <a:gdLst>
                    <a:gd name="T0" fmla="*/ 123 w 124"/>
                    <a:gd name="T1" fmla="*/ 160 h 161"/>
                    <a:gd name="T2" fmla="*/ 104 w 124"/>
                    <a:gd name="T3" fmla="*/ 124 h 161"/>
                    <a:gd name="T4" fmla="*/ 89 w 124"/>
                    <a:gd name="T5" fmla="*/ 84 h 161"/>
                    <a:gd name="T6" fmla="*/ 81 w 124"/>
                    <a:gd name="T7" fmla="*/ 67 h 161"/>
                    <a:gd name="T8" fmla="*/ 70 w 124"/>
                    <a:gd name="T9" fmla="*/ 47 h 161"/>
                    <a:gd name="T10" fmla="*/ 55 w 124"/>
                    <a:gd name="T11" fmla="*/ 26 h 161"/>
                    <a:gd name="T12" fmla="*/ 44 w 124"/>
                    <a:gd name="T13" fmla="*/ 13 h 161"/>
                    <a:gd name="T14" fmla="*/ 35 w 124"/>
                    <a:gd name="T15" fmla="*/ 7 h 161"/>
                    <a:gd name="T16" fmla="*/ 24 w 124"/>
                    <a:gd name="T17" fmla="*/ 1 h 161"/>
                    <a:gd name="T18" fmla="*/ 11 w 124"/>
                    <a:gd name="T19" fmla="*/ 0 h 161"/>
                    <a:gd name="T20" fmla="*/ 5 w 124"/>
                    <a:gd name="T21" fmla="*/ 4 h 161"/>
                    <a:gd name="T22" fmla="*/ 0 w 124"/>
                    <a:gd name="T23" fmla="*/ 1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 h="161">
                      <a:moveTo>
                        <a:pt x="123" y="160"/>
                      </a:moveTo>
                      <a:lnTo>
                        <a:pt x="104" y="124"/>
                      </a:lnTo>
                      <a:lnTo>
                        <a:pt x="89" y="84"/>
                      </a:lnTo>
                      <a:lnTo>
                        <a:pt x="81" y="67"/>
                      </a:lnTo>
                      <a:lnTo>
                        <a:pt x="70" y="47"/>
                      </a:lnTo>
                      <a:lnTo>
                        <a:pt x="55" y="26"/>
                      </a:lnTo>
                      <a:lnTo>
                        <a:pt x="44" y="13"/>
                      </a:lnTo>
                      <a:lnTo>
                        <a:pt x="35" y="7"/>
                      </a:lnTo>
                      <a:lnTo>
                        <a:pt x="24" y="1"/>
                      </a:lnTo>
                      <a:lnTo>
                        <a:pt x="11" y="0"/>
                      </a:lnTo>
                      <a:lnTo>
                        <a:pt x="5" y="4"/>
                      </a:lnTo>
                      <a:lnTo>
                        <a:pt x="0" y="14"/>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51" name="手繪多邊形​​ 80"/>
                <p:cNvSpPr>
                  <a:spLocks/>
                </p:cNvSpPr>
                <p:nvPr/>
              </p:nvSpPr>
              <p:spPr bwMode="ltGray">
                <a:xfrm>
                  <a:off x="5472" y="3794"/>
                  <a:ext cx="84" cy="400"/>
                </a:xfrm>
                <a:custGeom>
                  <a:avLst/>
                  <a:gdLst>
                    <a:gd name="T0" fmla="*/ 82 w 84"/>
                    <a:gd name="T1" fmla="*/ 399 h 400"/>
                    <a:gd name="T2" fmla="*/ 83 w 84"/>
                    <a:gd name="T3" fmla="*/ 361 h 400"/>
                    <a:gd name="T4" fmla="*/ 83 w 84"/>
                    <a:gd name="T5" fmla="*/ 333 h 400"/>
                    <a:gd name="T6" fmla="*/ 81 w 84"/>
                    <a:gd name="T7" fmla="*/ 314 h 400"/>
                    <a:gd name="T8" fmla="*/ 80 w 84"/>
                    <a:gd name="T9" fmla="*/ 289 h 400"/>
                    <a:gd name="T10" fmla="*/ 80 w 84"/>
                    <a:gd name="T11" fmla="*/ 264 h 400"/>
                    <a:gd name="T12" fmla="*/ 79 w 84"/>
                    <a:gd name="T13" fmla="*/ 244 h 400"/>
                    <a:gd name="T14" fmla="*/ 77 w 84"/>
                    <a:gd name="T15" fmla="*/ 225 h 400"/>
                    <a:gd name="T16" fmla="*/ 74 w 84"/>
                    <a:gd name="T17" fmla="*/ 191 h 400"/>
                    <a:gd name="T18" fmla="*/ 70 w 84"/>
                    <a:gd name="T19" fmla="*/ 155 h 400"/>
                    <a:gd name="T20" fmla="*/ 65 w 84"/>
                    <a:gd name="T21" fmla="*/ 119 h 400"/>
                    <a:gd name="T22" fmla="*/ 61 w 84"/>
                    <a:gd name="T23" fmla="*/ 79 h 400"/>
                    <a:gd name="T24" fmla="*/ 57 w 84"/>
                    <a:gd name="T25" fmla="*/ 55 h 400"/>
                    <a:gd name="T26" fmla="*/ 54 w 84"/>
                    <a:gd name="T27" fmla="*/ 46 h 400"/>
                    <a:gd name="T28" fmla="*/ 47 w 84"/>
                    <a:gd name="T29" fmla="*/ 31 h 400"/>
                    <a:gd name="T30" fmla="*/ 39 w 84"/>
                    <a:gd name="T31" fmla="*/ 19 h 400"/>
                    <a:gd name="T32" fmla="*/ 31 w 84"/>
                    <a:gd name="T33" fmla="*/ 10 h 400"/>
                    <a:gd name="T34" fmla="*/ 23 w 84"/>
                    <a:gd name="T35" fmla="*/ 2 h 400"/>
                    <a:gd name="T36" fmla="*/ 17 w 84"/>
                    <a:gd name="T37" fmla="*/ 0 h 400"/>
                    <a:gd name="T38" fmla="*/ 9 w 84"/>
                    <a:gd name="T39" fmla="*/ 0 h 400"/>
                    <a:gd name="T40" fmla="*/ 2 w 84"/>
                    <a:gd name="T41" fmla="*/ 3 h 400"/>
                    <a:gd name="T42" fmla="*/ 0 w 84"/>
                    <a:gd name="T43" fmla="*/ 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4" h="400">
                      <a:moveTo>
                        <a:pt x="82" y="399"/>
                      </a:moveTo>
                      <a:lnTo>
                        <a:pt x="83" y="361"/>
                      </a:lnTo>
                      <a:lnTo>
                        <a:pt x="83" y="333"/>
                      </a:lnTo>
                      <a:lnTo>
                        <a:pt x="81" y="314"/>
                      </a:lnTo>
                      <a:lnTo>
                        <a:pt x="80" y="289"/>
                      </a:lnTo>
                      <a:lnTo>
                        <a:pt x="80" y="264"/>
                      </a:lnTo>
                      <a:lnTo>
                        <a:pt x="79" y="244"/>
                      </a:lnTo>
                      <a:lnTo>
                        <a:pt x="77" y="225"/>
                      </a:lnTo>
                      <a:lnTo>
                        <a:pt x="74" y="191"/>
                      </a:lnTo>
                      <a:lnTo>
                        <a:pt x="70" y="155"/>
                      </a:lnTo>
                      <a:lnTo>
                        <a:pt x="65" y="119"/>
                      </a:lnTo>
                      <a:lnTo>
                        <a:pt x="61" y="79"/>
                      </a:lnTo>
                      <a:lnTo>
                        <a:pt x="57" y="55"/>
                      </a:lnTo>
                      <a:lnTo>
                        <a:pt x="54" y="46"/>
                      </a:lnTo>
                      <a:lnTo>
                        <a:pt x="47" y="31"/>
                      </a:lnTo>
                      <a:lnTo>
                        <a:pt x="39" y="19"/>
                      </a:lnTo>
                      <a:lnTo>
                        <a:pt x="31" y="10"/>
                      </a:lnTo>
                      <a:lnTo>
                        <a:pt x="23" y="2"/>
                      </a:lnTo>
                      <a:lnTo>
                        <a:pt x="17" y="0"/>
                      </a:lnTo>
                      <a:lnTo>
                        <a:pt x="9" y="0"/>
                      </a:lnTo>
                      <a:lnTo>
                        <a:pt x="2" y="3"/>
                      </a:lnTo>
                      <a:lnTo>
                        <a:pt x="0" y="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52" name="手繪多邊形​​ 81"/>
                <p:cNvSpPr>
                  <a:spLocks/>
                </p:cNvSpPr>
                <p:nvPr/>
              </p:nvSpPr>
              <p:spPr bwMode="ltGray">
                <a:xfrm>
                  <a:off x="5547" y="4043"/>
                  <a:ext cx="131" cy="151"/>
                </a:xfrm>
                <a:custGeom>
                  <a:avLst/>
                  <a:gdLst>
                    <a:gd name="T0" fmla="*/ 0 w 131"/>
                    <a:gd name="T1" fmla="*/ 150 h 151"/>
                    <a:gd name="T2" fmla="*/ 19 w 131"/>
                    <a:gd name="T3" fmla="*/ 135 h 151"/>
                    <a:gd name="T4" fmla="*/ 26 w 131"/>
                    <a:gd name="T5" fmla="*/ 126 h 151"/>
                    <a:gd name="T6" fmla="*/ 32 w 131"/>
                    <a:gd name="T7" fmla="*/ 119 h 151"/>
                    <a:gd name="T8" fmla="*/ 60 w 131"/>
                    <a:gd name="T9" fmla="*/ 50 h 151"/>
                    <a:gd name="T10" fmla="*/ 76 w 131"/>
                    <a:gd name="T11" fmla="*/ 28 h 151"/>
                    <a:gd name="T12" fmla="*/ 87 w 131"/>
                    <a:gd name="T13" fmla="*/ 14 h 151"/>
                    <a:gd name="T14" fmla="*/ 96 w 131"/>
                    <a:gd name="T15" fmla="*/ 7 h 151"/>
                    <a:gd name="T16" fmla="*/ 107 w 131"/>
                    <a:gd name="T17" fmla="*/ 2 h 151"/>
                    <a:gd name="T18" fmla="*/ 118 w 131"/>
                    <a:gd name="T19" fmla="*/ 0 h 151"/>
                    <a:gd name="T20" fmla="*/ 125 w 131"/>
                    <a:gd name="T21" fmla="*/ 1 h 151"/>
                    <a:gd name="T22" fmla="*/ 130 w 131"/>
                    <a:gd name="T23" fmla="*/ 9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1" h="151">
                      <a:moveTo>
                        <a:pt x="0" y="150"/>
                      </a:moveTo>
                      <a:lnTo>
                        <a:pt x="19" y="135"/>
                      </a:lnTo>
                      <a:lnTo>
                        <a:pt x="26" y="126"/>
                      </a:lnTo>
                      <a:lnTo>
                        <a:pt x="32" y="119"/>
                      </a:lnTo>
                      <a:lnTo>
                        <a:pt x="60" y="50"/>
                      </a:lnTo>
                      <a:lnTo>
                        <a:pt x="76" y="28"/>
                      </a:lnTo>
                      <a:lnTo>
                        <a:pt x="87" y="14"/>
                      </a:lnTo>
                      <a:lnTo>
                        <a:pt x="96" y="7"/>
                      </a:lnTo>
                      <a:lnTo>
                        <a:pt x="107" y="2"/>
                      </a:lnTo>
                      <a:lnTo>
                        <a:pt x="118" y="0"/>
                      </a:lnTo>
                      <a:lnTo>
                        <a:pt x="125" y="1"/>
                      </a:lnTo>
                      <a:lnTo>
                        <a:pt x="130" y="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53" name="手繪多邊形​​ 82"/>
                <p:cNvSpPr>
                  <a:spLocks/>
                </p:cNvSpPr>
                <p:nvPr/>
              </p:nvSpPr>
              <p:spPr bwMode="ltGray">
                <a:xfrm>
                  <a:off x="4636" y="3710"/>
                  <a:ext cx="304" cy="525"/>
                </a:xfrm>
                <a:custGeom>
                  <a:avLst/>
                  <a:gdLst>
                    <a:gd name="T0" fmla="*/ 303 w 304"/>
                    <a:gd name="T1" fmla="*/ 524 h 525"/>
                    <a:gd name="T2" fmla="*/ 292 w 304"/>
                    <a:gd name="T3" fmla="*/ 462 h 525"/>
                    <a:gd name="T4" fmla="*/ 278 w 304"/>
                    <a:gd name="T5" fmla="*/ 396 h 525"/>
                    <a:gd name="T6" fmla="*/ 266 w 304"/>
                    <a:gd name="T7" fmla="*/ 344 h 525"/>
                    <a:gd name="T8" fmla="*/ 253 w 304"/>
                    <a:gd name="T9" fmla="*/ 297 h 525"/>
                    <a:gd name="T10" fmla="*/ 236 w 304"/>
                    <a:gd name="T11" fmla="*/ 257 h 525"/>
                    <a:gd name="T12" fmla="*/ 220 w 304"/>
                    <a:gd name="T13" fmla="*/ 213 h 525"/>
                    <a:gd name="T14" fmla="*/ 197 w 304"/>
                    <a:gd name="T15" fmla="*/ 176 h 525"/>
                    <a:gd name="T16" fmla="*/ 148 w 304"/>
                    <a:gd name="T17" fmla="*/ 102 h 525"/>
                    <a:gd name="T18" fmla="*/ 134 w 304"/>
                    <a:gd name="T19" fmla="*/ 80 h 525"/>
                    <a:gd name="T20" fmla="*/ 124 w 304"/>
                    <a:gd name="T21" fmla="*/ 70 h 525"/>
                    <a:gd name="T22" fmla="*/ 100 w 304"/>
                    <a:gd name="T23" fmla="*/ 42 h 525"/>
                    <a:gd name="T24" fmla="*/ 87 w 304"/>
                    <a:gd name="T25" fmla="*/ 28 h 525"/>
                    <a:gd name="T26" fmla="*/ 71 w 304"/>
                    <a:gd name="T27" fmla="*/ 18 h 525"/>
                    <a:gd name="T28" fmla="*/ 47 w 304"/>
                    <a:gd name="T29" fmla="*/ 6 h 525"/>
                    <a:gd name="T30" fmla="*/ 30 w 304"/>
                    <a:gd name="T31" fmla="*/ 0 h 525"/>
                    <a:gd name="T32" fmla="*/ 18 w 304"/>
                    <a:gd name="T33" fmla="*/ 0 h 525"/>
                    <a:gd name="T34" fmla="*/ 7 w 304"/>
                    <a:gd name="T35" fmla="*/ 3 h 525"/>
                    <a:gd name="T36" fmla="*/ 0 w 304"/>
                    <a:gd name="T37" fmla="*/ 1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4" h="525">
                      <a:moveTo>
                        <a:pt x="303" y="524"/>
                      </a:moveTo>
                      <a:lnTo>
                        <a:pt x="292" y="462"/>
                      </a:lnTo>
                      <a:lnTo>
                        <a:pt x="278" y="396"/>
                      </a:lnTo>
                      <a:lnTo>
                        <a:pt x="266" y="344"/>
                      </a:lnTo>
                      <a:lnTo>
                        <a:pt x="253" y="297"/>
                      </a:lnTo>
                      <a:lnTo>
                        <a:pt x="236" y="257"/>
                      </a:lnTo>
                      <a:lnTo>
                        <a:pt x="220" y="213"/>
                      </a:lnTo>
                      <a:lnTo>
                        <a:pt x="197" y="176"/>
                      </a:lnTo>
                      <a:lnTo>
                        <a:pt x="148" y="102"/>
                      </a:lnTo>
                      <a:lnTo>
                        <a:pt x="134" y="80"/>
                      </a:lnTo>
                      <a:lnTo>
                        <a:pt x="124" y="70"/>
                      </a:lnTo>
                      <a:lnTo>
                        <a:pt x="100" y="42"/>
                      </a:lnTo>
                      <a:lnTo>
                        <a:pt x="87" y="28"/>
                      </a:lnTo>
                      <a:lnTo>
                        <a:pt x="71" y="18"/>
                      </a:lnTo>
                      <a:lnTo>
                        <a:pt x="47" y="6"/>
                      </a:lnTo>
                      <a:lnTo>
                        <a:pt x="30" y="0"/>
                      </a:lnTo>
                      <a:lnTo>
                        <a:pt x="18" y="0"/>
                      </a:lnTo>
                      <a:lnTo>
                        <a:pt x="7" y="3"/>
                      </a:lnTo>
                      <a:lnTo>
                        <a:pt x="0"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54" name="手繪多邊形​​ 83"/>
                <p:cNvSpPr>
                  <a:spLocks/>
                </p:cNvSpPr>
                <p:nvPr/>
              </p:nvSpPr>
              <p:spPr bwMode="ltGray">
                <a:xfrm>
                  <a:off x="4834" y="3768"/>
                  <a:ext cx="126" cy="432"/>
                </a:xfrm>
                <a:custGeom>
                  <a:avLst/>
                  <a:gdLst>
                    <a:gd name="T0" fmla="*/ 125 w 126"/>
                    <a:gd name="T1" fmla="*/ 431 h 432"/>
                    <a:gd name="T2" fmla="*/ 57 w 126"/>
                    <a:gd name="T3" fmla="*/ 16 h 432"/>
                    <a:gd name="T4" fmla="*/ 52 w 126"/>
                    <a:gd name="T5" fmla="*/ 10 h 432"/>
                    <a:gd name="T6" fmla="*/ 45 w 126"/>
                    <a:gd name="T7" fmla="*/ 3 h 432"/>
                    <a:gd name="T8" fmla="*/ 38 w 126"/>
                    <a:gd name="T9" fmla="*/ 1 h 432"/>
                    <a:gd name="T10" fmla="*/ 27 w 126"/>
                    <a:gd name="T11" fmla="*/ 0 h 432"/>
                    <a:gd name="T12" fmla="*/ 19 w 126"/>
                    <a:gd name="T13" fmla="*/ 1 h 432"/>
                    <a:gd name="T14" fmla="*/ 12 w 126"/>
                    <a:gd name="T15" fmla="*/ 6 h 432"/>
                    <a:gd name="T16" fmla="*/ 4 w 126"/>
                    <a:gd name="T17" fmla="*/ 14 h 432"/>
                    <a:gd name="T18" fmla="*/ 0 w 126"/>
                    <a:gd name="T19" fmla="*/ 27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32">
                      <a:moveTo>
                        <a:pt x="125" y="431"/>
                      </a:moveTo>
                      <a:lnTo>
                        <a:pt x="57" y="16"/>
                      </a:lnTo>
                      <a:lnTo>
                        <a:pt x="52" y="10"/>
                      </a:lnTo>
                      <a:lnTo>
                        <a:pt x="45" y="3"/>
                      </a:lnTo>
                      <a:lnTo>
                        <a:pt x="38" y="1"/>
                      </a:lnTo>
                      <a:lnTo>
                        <a:pt x="27" y="0"/>
                      </a:lnTo>
                      <a:lnTo>
                        <a:pt x="19" y="1"/>
                      </a:lnTo>
                      <a:lnTo>
                        <a:pt x="12" y="6"/>
                      </a:lnTo>
                      <a:lnTo>
                        <a:pt x="4" y="14"/>
                      </a:lnTo>
                      <a:lnTo>
                        <a:pt x="0" y="27"/>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grpSp>
          <p:sp>
            <p:nvSpPr>
              <p:cNvPr id="14" name="手繪多邊形​​ 85"/>
              <p:cNvSpPr>
                <a:spLocks/>
              </p:cNvSpPr>
              <p:nvPr/>
            </p:nvSpPr>
            <p:spPr bwMode="ltGray">
              <a:xfrm>
                <a:off x="5031" y="3712"/>
                <a:ext cx="46" cy="270"/>
              </a:xfrm>
              <a:custGeom>
                <a:avLst/>
                <a:gdLst>
                  <a:gd name="T0" fmla="*/ 45 w 46"/>
                  <a:gd name="T1" fmla="*/ 0 h 270"/>
                  <a:gd name="T2" fmla="*/ 28 w 46"/>
                  <a:gd name="T3" fmla="*/ 17 h 270"/>
                  <a:gd name="T4" fmla="*/ 19 w 46"/>
                  <a:gd name="T5" fmla="*/ 51 h 270"/>
                  <a:gd name="T6" fmla="*/ 9 w 46"/>
                  <a:gd name="T7" fmla="*/ 96 h 270"/>
                  <a:gd name="T8" fmla="*/ 0 w 46"/>
                  <a:gd name="T9" fmla="*/ 153 h 270"/>
                  <a:gd name="T10" fmla="*/ 0 w 46"/>
                  <a:gd name="T11" fmla="*/ 215 h 270"/>
                  <a:gd name="T12" fmla="*/ 5 w 46"/>
                  <a:gd name="T13" fmla="*/ 269 h 270"/>
                  <a:gd name="T14" fmla="*/ 9 w 46"/>
                  <a:gd name="T15" fmla="*/ 269 h 270"/>
                  <a:gd name="T16" fmla="*/ 5 w 46"/>
                  <a:gd name="T17" fmla="*/ 215 h 270"/>
                  <a:gd name="T18" fmla="*/ 5 w 46"/>
                  <a:gd name="T19" fmla="*/ 169 h 270"/>
                  <a:gd name="T20" fmla="*/ 14 w 46"/>
                  <a:gd name="T21" fmla="*/ 121 h 270"/>
                  <a:gd name="T22" fmla="*/ 28 w 46"/>
                  <a:gd name="T23" fmla="*/ 71 h 270"/>
                  <a:gd name="T24" fmla="*/ 44 w 46"/>
                  <a:gd name="T25" fmla="*/ 7 h 270"/>
                  <a:gd name="T26" fmla="*/ 45 w 46"/>
                  <a:gd name="T27"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270">
                    <a:moveTo>
                      <a:pt x="45" y="0"/>
                    </a:moveTo>
                    <a:lnTo>
                      <a:pt x="28" y="17"/>
                    </a:lnTo>
                    <a:lnTo>
                      <a:pt x="19" y="51"/>
                    </a:lnTo>
                    <a:lnTo>
                      <a:pt x="9" y="96"/>
                    </a:lnTo>
                    <a:lnTo>
                      <a:pt x="0" y="153"/>
                    </a:lnTo>
                    <a:lnTo>
                      <a:pt x="0" y="215"/>
                    </a:lnTo>
                    <a:lnTo>
                      <a:pt x="5" y="269"/>
                    </a:lnTo>
                    <a:lnTo>
                      <a:pt x="9" y="269"/>
                    </a:lnTo>
                    <a:lnTo>
                      <a:pt x="5" y="215"/>
                    </a:lnTo>
                    <a:lnTo>
                      <a:pt x="5" y="169"/>
                    </a:lnTo>
                    <a:lnTo>
                      <a:pt x="14" y="121"/>
                    </a:lnTo>
                    <a:lnTo>
                      <a:pt x="28" y="71"/>
                    </a:lnTo>
                    <a:lnTo>
                      <a:pt x="44" y="7"/>
                    </a:lnTo>
                    <a:lnTo>
                      <a:pt x="4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15" name="手繪多邊形​​ 86"/>
              <p:cNvSpPr>
                <a:spLocks/>
              </p:cNvSpPr>
              <p:nvPr/>
            </p:nvSpPr>
            <p:spPr bwMode="ltGray">
              <a:xfrm>
                <a:off x="5499" y="3719"/>
                <a:ext cx="72" cy="278"/>
              </a:xfrm>
              <a:custGeom>
                <a:avLst/>
                <a:gdLst>
                  <a:gd name="T0" fmla="*/ 14 w 72"/>
                  <a:gd name="T1" fmla="*/ 0 h 278"/>
                  <a:gd name="T2" fmla="*/ 28 w 72"/>
                  <a:gd name="T3" fmla="*/ 21 h 278"/>
                  <a:gd name="T4" fmla="*/ 42 w 72"/>
                  <a:gd name="T5" fmla="*/ 55 h 278"/>
                  <a:gd name="T6" fmla="*/ 56 w 72"/>
                  <a:gd name="T7" fmla="*/ 101 h 278"/>
                  <a:gd name="T8" fmla="*/ 71 w 72"/>
                  <a:gd name="T9" fmla="*/ 159 h 278"/>
                  <a:gd name="T10" fmla="*/ 71 w 72"/>
                  <a:gd name="T11" fmla="*/ 222 h 278"/>
                  <a:gd name="T12" fmla="*/ 64 w 72"/>
                  <a:gd name="T13" fmla="*/ 277 h 278"/>
                  <a:gd name="T14" fmla="*/ 56 w 72"/>
                  <a:gd name="T15" fmla="*/ 277 h 278"/>
                  <a:gd name="T16" fmla="*/ 64 w 72"/>
                  <a:gd name="T17" fmla="*/ 222 h 278"/>
                  <a:gd name="T18" fmla="*/ 64 w 72"/>
                  <a:gd name="T19" fmla="*/ 176 h 278"/>
                  <a:gd name="T20" fmla="*/ 49 w 72"/>
                  <a:gd name="T21" fmla="*/ 125 h 278"/>
                  <a:gd name="T22" fmla="*/ 28 w 72"/>
                  <a:gd name="T23" fmla="*/ 75 h 278"/>
                  <a:gd name="T24" fmla="*/ 0 w 72"/>
                  <a:gd name="T25" fmla="*/ 13 h 278"/>
                  <a:gd name="T26" fmla="*/ 14 w 72"/>
                  <a:gd name="T27"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278">
                    <a:moveTo>
                      <a:pt x="14" y="0"/>
                    </a:moveTo>
                    <a:lnTo>
                      <a:pt x="28" y="21"/>
                    </a:lnTo>
                    <a:lnTo>
                      <a:pt x="42" y="55"/>
                    </a:lnTo>
                    <a:lnTo>
                      <a:pt x="56" y="101"/>
                    </a:lnTo>
                    <a:lnTo>
                      <a:pt x="71" y="159"/>
                    </a:lnTo>
                    <a:lnTo>
                      <a:pt x="71" y="222"/>
                    </a:lnTo>
                    <a:lnTo>
                      <a:pt x="64" y="277"/>
                    </a:lnTo>
                    <a:lnTo>
                      <a:pt x="56" y="277"/>
                    </a:lnTo>
                    <a:lnTo>
                      <a:pt x="64" y="222"/>
                    </a:lnTo>
                    <a:lnTo>
                      <a:pt x="64" y="176"/>
                    </a:lnTo>
                    <a:lnTo>
                      <a:pt x="49" y="125"/>
                    </a:lnTo>
                    <a:lnTo>
                      <a:pt x="28" y="75"/>
                    </a:lnTo>
                    <a:lnTo>
                      <a:pt x="0" y="13"/>
                    </a:lnTo>
                    <a:lnTo>
                      <a:pt x="14"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16" name="手繪多邊形​​ 87"/>
              <p:cNvSpPr>
                <a:spLocks/>
              </p:cNvSpPr>
              <p:nvPr/>
            </p:nvSpPr>
            <p:spPr bwMode="ltGray">
              <a:xfrm>
                <a:off x="4955" y="3844"/>
                <a:ext cx="196" cy="332"/>
              </a:xfrm>
              <a:custGeom>
                <a:avLst/>
                <a:gdLst>
                  <a:gd name="T0" fmla="*/ 114 w 196"/>
                  <a:gd name="T1" fmla="*/ 8 h 332"/>
                  <a:gd name="T2" fmla="*/ 97 w 196"/>
                  <a:gd name="T3" fmla="*/ 21 h 332"/>
                  <a:gd name="T4" fmla="*/ 61 w 196"/>
                  <a:gd name="T5" fmla="*/ 35 h 332"/>
                  <a:gd name="T6" fmla="*/ 75 w 196"/>
                  <a:gd name="T7" fmla="*/ 32 h 332"/>
                  <a:gd name="T8" fmla="*/ 80 w 196"/>
                  <a:gd name="T9" fmla="*/ 41 h 332"/>
                  <a:gd name="T10" fmla="*/ 75 w 196"/>
                  <a:gd name="T11" fmla="*/ 48 h 332"/>
                  <a:gd name="T12" fmla="*/ 55 w 196"/>
                  <a:gd name="T13" fmla="*/ 64 h 332"/>
                  <a:gd name="T14" fmla="*/ 55 w 196"/>
                  <a:gd name="T15" fmla="*/ 68 h 332"/>
                  <a:gd name="T16" fmla="*/ 69 w 196"/>
                  <a:gd name="T17" fmla="*/ 68 h 332"/>
                  <a:gd name="T18" fmla="*/ 64 w 196"/>
                  <a:gd name="T19" fmla="*/ 73 h 332"/>
                  <a:gd name="T20" fmla="*/ 55 w 196"/>
                  <a:gd name="T21" fmla="*/ 89 h 332"/>
                  <a:gd name="T22" fmla="*/ 64 w 196"/>
                  <a:gd name="T23" fmla="*/ 86 h 332"/>
                  <a:gd name="T24" fmla="*/ 67 w 196"/>
                  <a:gd name="T25" fmla="*/ 97 h 332"/>
                  <a:gd name="T26" fmla="*/ 19 w 196"/>
                  <a:gd name="T27" fmla="*/ 124 h 332"/>
                  <a:gd name="T28" fmla="*/ 50 w 196"/>
                  <a:gd name="T29" fmla="*/ 116 h 332"/>
                  <a:gd name="T30" fmla="*/ 38 w 196"/>
                  <a:gd name="T31" fmla="*/ 132 h 332"/>
                  <a:gd name="T32" fmla="*/ 25 w 196"/>
                  <a:gd name="T33" fmla="*/ 135 h 332"/>
                  <a:gd name="T34" fmla="*/ 58 w 196"/>
                  <a:gd name="T35" fmla="*/ 116 h 332"/>
                  <a:gd name="T36" fmla="*/ 67 w 196"/>
                  <a:gd name="T37" fmla="*/ 124 h 332"/>
                  <a:gd name="T38" fmla="*/ 41 w 196"/>
                  <a:gd name="T39" fmla="*/ 149 h 332"/>
                  <a:gd name="T40" fmla="*/ 22 w 196"/>
                  <a:gd name="T41" fmla="*/ 165 h 332"/>
                  <a:gd name="T42" fmla="*/ 45 w 196"/>
                  <a:gd name="T43" fmla="*/ 155 h 332"/>
                  <a:gd name="T44" fmla="*/ 52 w 196"/>
                  <a:gd name="T45" fmla="*/ 162 h 332"/>
                  <a:gd name="T46" fmla="*/ 41 w 196"/>
                  <a:gd name="T47" fmla="*/ 181 h 332"/>
                  <a:gd name="T48" fmla="*/ 25 w 196"/>
                  <a:gd name="T49" fmla="*/ 193 h 332"/>
                  <a:gd name="T50" fmla="*/ 30 w 196"/>
                  <a:gd name="T51" fmla="*/ 198 h 332"/>
                  <a:gd name="T52" fmla="*/ 33 w 196"/>
                  <a:gd name="T53" fmla="*/ 206 h 332"/>
                  <a:gd name="T54" fmla="*/ 30 w 196"/>
                  <a:gd name="T55" fmla="*/ 208 h 332"/>
                  <a:gd name="T56" fmla="*/ 27 w 196"/>
                  <a:gd name="T57" fmla="*/ 217 h 332"/>
                  <a:gd name="T58" fmla="*/ 30 w 196"/>
                  <a:gd name="T59" fmla="*/ 225 h 332"/>
                  <a:gd name="T60" fmla="*/ 5 w 196"/>
                  <a:gd name="T61" fmla="*/ 257 h 332"/>
                  <a:gd name="T62" fmla="*/ 36 w 196"/>
                  <a:gd name="T63" fmla="*/ 238 h 332"/>
                  <a:gd name="T64" fmla="*/ 64 w 196"/>
                  <a:gd name="T65" fmla="*/ 331 h 332"/>
                  <a:gd name="T66" fmla="*/ 41 w 196"/>
                  <a:gd name="T67" fmla="*/ 249 h 332"/>
                  <a:gd name="T68" fmla="*/ 55 w 196"/>
                  <a:gd name="T69" fmla="*/ 227 h 332"/>
                  <a:gd name="T70" fmla="*/ 58 w 196"/>
                  <a:gd name="T71" fmla="*/ 217 h 332"/>
                  <a:gd name="T72" fmla="*/ 67 w 196"/>
                  <a:gd name="T73" fmla="*/ 236 h 332"/>
                  <a:gd name="T74" fmla="*/ 64 w 196"/>
                  <a:gd name="T75" fmla="*/ 200 h 332"/>
                  <a:gd name="T76" fmla="*/ 83 w 196"/>
                  <a:gd name="T77" fmla="*/ 246 h 332"/>
                  <a:gd name="T78" fmla="*/ 92 w 196"/>
                  <a:gd name="T79" fmla="*/ 249 h 332"/>
                  <a:gd name="T80" fmla="*/ 69 w 196"/>
                  <a:gd name="T81" fmla="*/ 217 h 332"/>
                  <a:gd name="T82" fmla="*/ 75 w 196"/>
                  <a:gd name="T83" fmla="*/ 179 h 332"/>
                  <a:gd name="T84" fmla="*/ 134 w 196"/>
                  <a:gd name="T85" fmla="*/ 287 h 332"/>
                  <a:gd name="T86" fmla="*/ 80 w 196"/>
                  <a:gd name="T87" fmla="*/ 187 h 332"/>
                  <a:gd name="T88" fmla="*/ 86 w 196"/>
                  <a:gd name="T89" fmla="*/ 143 h 332"/>
                  <a:gd name="T90" fmla="*/ 114 w 196"/>
                  <a:gd name="T91" fmla="*/ 206 h 332"/>
                  <a:gd name="T92" fmla="*/ 94 w 196"/>
                  <a:gd name="T93" fmla="*/ 146 h 332"/>
                  <a:gd name="T94" fmla="*/ 119 w 196"/>
                  <a:gd name="T95" fmla="*/ 238 h 332"/>
                  <a:gd name="T96" fmla="*/ 97 w 196"/>
                  <a:gd name="T97" fmla="*/ 116 h 332"/>
                  <a:gd name="T98" fmla="*/ 102 w 196"/>
                  <a:gd name="T99" fmla="*/ 86 h 332"/>
                  <a:gd name="T100" fmla="*/ 136 w 196"/>
                  <a:gd name="T101" fmla="*/ 137 h 332"/>
                  <a:gd name="T102" fmla="*/ 136 w 196"/>
                  <a:gd name="T103" fmla="*/ 137 h 332"/>
                  <a:gd name="T104" fmla="*/ 111 w 196"/>
                  <a:gd name="T105" fmla="*/ 92 h 332"/>
                  <a:gd name="T106" fmla="*/ 114 w 196"/>
                  <a:gd name="T107" fmla="*/ 68 h 332"/>
                  <a:gd name="T108" fmla="*/ 122 w 196"/>
                  <a:gd name="T109" fmla="*/ 79 h 332"/>
                  <a:gd name="T110" fmla="*/ 195 w 196"/>
                  <a:gd name="T111" fmla="*/ 127 h 332"/>
                  <a:gd name="T112" fmla="*/ 119 w 196"/>
                  <a:gd name="T113" fmla="*/ 70 h 332"/>
                  <a:gd name="T114" fmla="*/ 134 w 196"/>
                  <a:gd name="T115" fmla="*/ 64 h 332"/>
                  <a:gd name="T116" fmla="*/ 178 w 196"/>
                  <a:gd name="T117" fmla="*/ 119 h 332"/>
                  <a:gd name="T118" fmla="*/ 128 w 196"/>
                  <a:gd name="T119" fmla="*/ 32 h 332"/>
                  <a:gd name="T120" fmla="*/ 125 w 196"/>
                  <a:gd name="T121" fmla="*/ 16 h 332"/>
                  <a:gd name="T122" fmla="*/ 139 w 196"/>
                  <a:gd name="T123" fmla="*/ 0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6" h="332">
                    <a:moveTo>
                      <a:pt x="128" y="2"/>
                    </a:moveTo>
                    <a:lnTo>
                      <a:pt x="119" y="2"/>
                    </a:lnTo>
                    <a:lnTo>
                      <a:pt x="114" y="8"/>
                    </a:lnTo>
                    <a:lnTo>
                      <a:pt x="108" y="14"/>
                    </a:lnTo>
                    <a:lnTo>
                      <a:pt x="106" y="16"/>
                    </a:lnTo>
                    <a:lnTo>
                      <a:pt x="97" y="21"/>
                    </a:lnTo>
                    <a:lnTo>
                      <a:pt x="88" y="29"/>
                    </a:lnTo>
                    <a:lnTo>
                      <a:pt x="80" y="32"/>
                    </a:lnTo>
                    <a:lnTo>
                      <a:pt x="61" y="35"/>
                    </a:lnTo>
                    <a:lnTo>
                      <a:pt x="13" y="35"/>
                    </a:lnTo>
                    <a:lnTo>
                      <a:pt x="61" y="37"/>
                    </a:lnTo>
                    <a:lnTo>
                      <a:pt x="75" y="32"/>
                    </a:lnTo>
                    <a:lnTo>
                      <a:pt x="83" y="35"/>
                    </a:lnTo>
                    <a:lnTo>
                      <a:pt x="72" y="41"/>
                    </a:lnTo>
                    <a:lnTo>
                      <a:pt x="80" y="41"/>
                    </a:lnTo>
                    <a:lnTo>
                      <a:pt x="72" y="48"/>
                    </a:lnTo>
                    <a:lnTo>
                      <a:pt x="11" y="94"/>
                    </a:lnTo>
                    <a:lnTo>
                      <a:pt x="75" y="48"/>
                    </a:lnTo>
                    <a:lnTo>
                      <a:pt x="72" y="54"/>
                    </a:lnTo>
                    <a:lnTo>
                      <a:pt x="64" y="62"/>
                    </a:lnTo>
                    <a:lnTo>
                      <a:pt x="55" y="64"/>
                    </a:lnTo>
                    <a:lnTo>
                      <a:pt x="38" y="68"/>
                    </a:lnTo>
                    <a:lnTo>
                      <a:pt x="11" y="62"/>
                    </a:lnTo>
                    <a:lnTo>
                      <a:pt x="55" y="68"/>
                    </a:lnTo>
                    <a:lnTo>
                      <a:pt x="64" y="62"/>
                    </a:lnTo>
                    <a:lnTo>
                      <a:pt x="72" y="59"/>
                    </a:lnTo>
                    <a:lnTo>
                      <a:pt x="69" y="68"/>
                    </a:lnTo>
                    <a:lnTo>
                      <a:pt x="64" y="70"/>
                    </a:lnTo>
                    <a:lnTo>
                      <a:pt x="9" y="97"/>
                    </a:lnTo>
                    <a:lnTo>
                      <a:pt x="64" y="73"/>
                    </a:lnTo>
                    <a:lnTo>
                      <a:pt x="69" y="73"/>
                    </a:lnTo>
                    <a:lnTo>
                      <a:pt x="64" y="81"/>
                    </a:lnTo>
                    <a:lnTo>
                      <a:pt x="55" y="89"/>
                    </a:lnTo>
                    <a:lnTo>
                      <a:pt x="9" y="105"/>
                    </a:lnTo>
                    <a:lnTo>
                      <a:pt x="61" y="86"/>
                    </a:lnTo>
                    <a:lnTo>
                      <a:pt x="64" y="86"/>
                    </a:lnTo>
                    <a:lnTo>
                      <a:pt x="67" y="89"/>
                    </a:lnTo>
                    <a:lnTo>
                      <a:pt x="55" y="99"/>
                    </a:lnTo>
                    <a:lnTo>
                      <a:pt x="67" y="97"/>
                    </a:lnTo>
                    <a:lnTo>
                      <a:pt x="52" y="111"/>
                    </a:lnTo>
                    <a:lnTo>
                      <a:pt x="41" y="119"/>
                    </a:lnTo>
                    <a:lnTo>
                      <a:pt x="19" y="124"/>
                    </a:lnTo>
                    <a:lnTo>
                      <a:pt x="9" y="124"/>
                    </a:lnTo>
                    <a:lnTo>
                      <a:pt x="27" y="122"/>
                    </a:lnTo>
                    <a:lnTo>
                      <a:pt x="50" y="116"/>
                    </a:lnTo>
                    <a:lnTo>
                      <a:pt x="55" y="113"/>
                    </a:lnTo>
                    <a:lnTo>
                      <a:pt x="50" y="122"/>
                    </a:lnTo>
                    <a:lnTo>
                      <a:pt x="38" y="132"/>
                    </a:lnTo>
                    <a:lnTo>
                      <a:pt x="19" y="137"/>
                    </a:lnTo>
                    <a:lnTo>
                      <a:pt x="0" y="143"/>
                    </a:lnTo>
                    <a:lnTo>
                      <a:pt x="25" y="135"/>
                    </a:lnTo>
                    <a:lnTo>
                      <a:pt x="41" y="127"/>
                    </a:lnTo>
                    <a:lnTo>
                      <a:pt x="55" y="119"/>
                    </a:lnTo>
                    <a:lnTo>
                      <a:pt x="58" y="116"/>
                    </a:lnTo>
                    <a:lnTo>
                      <a:pt x="55" y="124"/>
                    </a:lnTo>
                    <a:lnTo>
                      <a:pt x="61" y="122"/>
                    </a:lnTo>
                    <a:lnTo>
                      <a:pt x="67" y="124"/>
                    </a:lnTo>
                    <a:lnTo>
                      <a:pt x="55" y="132"/>
                    </a:lnTo>
                    <a:lnTo>
                      <a:pt x="55" y="137"/>
                    </a:lnTo>
                    <a:lnTo>
                      <a:pt x="41" y="149"/>
                    </a:lnTo>
                    <a:lnTo>
                      <a:pt x="46" y="149"/>
                    </a:lnTo>
                    <a:lnTo>
                      <a:pt x="41" y="155"/>
                    </a:lnTo>
                    <a:lnTo>
                      <a:pt x="22" y="165"/>
                    </a:lnTo>
                    <a:lnTo>
                      <a:pt x="5" y="168"/>
                    </a:lnTo>
                    <a:lnTo>
                      <a:pt x="30" y="162"/>
                    </a:lnTo>
                    <a:lnTo>
                      <a:pt x="45" y="155"/>
                    </a:lnTo>
                    <a:lnTo>
                      <a:pt x="52" y="151"/>
                    </a:lnTo>
                    <a:lnTo>
                      <a:pt x="52" y="160"/>
                    </a:lnTo>
                    <a:lnTo>
                      <a:pt x="52" y="162"/>
                    </a:lnTo>
                    <a:lnTo>
                      <a:pt x="45" y="173"/>
                    </a:lnTo>
                    <a:lnTo>
                      <a:pt x="36" y="181"/>
                    </a:lnTo>
                    <a:lnTo>
                      <a:pt x="41" y="181"/>
                    </a:lnTo>
                    <a:lnTo>
                      <a:pt x="33" y="187"/>
                    </a:lnTo>
                    <a:lnTo>
                      <a:pt x="5" y="200"/>
                    </a:lnTo>
                    <a:lnTo>
                      <a:pt x="25" y="193"/>
                    </a:lnTo>
                    <a:lnTo>
                      <a:pt x="38" y="187"/>
                    </a:lnTo>
                    <a:lnTo>
                      <a:pt x="38" y="195"/>
                    </a:lnTo>
                    <a:lnTo>
                      <a:pt x="30" y="198"/>
                    </a:lnTo>
                    <a:lnTo>
                      <a:pt x="38" y="195"/>
                    </a:lnTo>
                    <a:lnTo>
                      <a:pt x="38" y="200"/>
                    </a:lnTo>
                    <a:lnTo>
                      <a:pt x="33" y="206"/>
                    </a:lnTo>
                    <a:lnTo>
                      <a:pt x="9" y="214"/>
                    </a:lnTo>
                    <a:lnTo>
                      <a:pt x="30" y="206"/>
                    </a:lnTo>
                    <a:lnTo>
                      <a:pt x="30" y="208"/>
                    </a:lnTo>
                    <a:lnTo>
                      <a:pt x="33" y="211"/>
                    </a:lnTo>
                    <a:lnTo>
                      <a:pt x="9" y="231"/>
                    </a:lnTo>
                    <a:lnTo>
                      <a:pt x="27" y="217"/>
                    </a:lnTo>
                    <a:lnTo>
                      <a:pt x="33" y="214"/>
                    </a:lnTo>
                    <a:lnTo>
                      <a:pt x="36" y="219"/>
                    </a:lnTo>
                    <a:lnTo>
                      <a:pt x="30" y="225"/>
                    </a:lnTo>
                    <a:lnTo>
                      <a:pt x="36" y="222"/>
                    </a:lnTo>
                    <a:lnTo>
                      <a:pt x="30" y="238"/>
                    </a:lnTo>
                    <a:lnTo>
                      <a:pt x="5" y="257"/>
                    </a:lnTo>
                    <a:lnTo>
                      <a:pt x="30" y="238"/>
                    </a:lnTo>
                    <a:lnTo>
                      <a:pt x="27" y="246"/>
                    </a:lnTo>
                    <a:lnTo>
                      <a:pt x="36" y="238"/>
                    </a:lnTo>
                    <a:lnTo>
                      <a:pt x="36" y="246"/>
                    </a:lnTo>
                    <a:lnTo>
                      <a:pt x="38" y="284"/>
                    </a:lnTo>
                    <a:lnTo>
                      <a:pt x="64" y="331"/>
                    </a:lnTo>
                    <a:lnTo>
                      <a:pt x="38" y="282"/>
                    </a:lnTo>
                    <a:lnTo>
                      <a:pt x="38" y="263"/>
                    </a:lnTo>
                    <a:lnTo>
                      <a:pt x="41" y="249"/>
                    </a:lnTo>
                    <a:lnTo>
                      <a:pt x="45" y="238"/>
                    </a:lnTo>
                    <a:lnTo>
                      <a:pt x="50" y="219"/>
                    </a:lnTo>
                    <a:lnTo>
                      <a:pt x="55" y="227"/>
                    </a:lnTo>
                    <a:lnTo>
                      <a:pt x="92" y="331"/>
                    </a:lnTo>
                    <a:lnTo>
                      <a:pt x="58" y="227"/>
                    </a:lnTo>
                    <a:lnTo>
                      <a:pt x="58" y="217"/>
                    </a:lnTo>
                    <a:lnTo>
                      <a:pt x="64" y="222"/>
                    </a:lnTo>
                    <a:lnTo>
                      <a:pt x="69" y="322"/>
                    </a:lnTo>
                    <a:lnTo>
                      <a:pt x="67" y="236"/>
                    </a:lnTo>
                    <a:lnTo>
                      <a:pt x="64" y="219"/>
                    </a:lnTo>
                    <a:lnTo>
                      <a:pt x="61" y="214"/>
                    </a:lnTo>
                    <a:lnTo>
                      <a:pt x="64" y="200"/>
                    </a:lnTo>
                    <a:lnTo>
                      <a:pt x="67" y="211"/>
                    </a:lnTo>
                    <a:lnTo>
                      <a:pt x="75" y="233"/>
                    </a:lnTo>
                    <a:lnTo>
                      <a:pt x="83" y="246"/>
                    </a:lnTo>
                    <a:lnTo>
                      <a:pt x="106" y="266"/>
                    </a:lnTo>
                    <a:lnTo>
                      <a:pt x="153" y="301"/>
                    </a:lnTo>
                    <a:lnTo>
                      <a:pt x="92" y="249"/>
                    </a:lnTo>
                    <a:lnTo>
                      <a:pt x="80" y="236"/>
                    </a:lnTo>
                    <a:lnTo>
                      <a:pt x="75" y="227"/>
                    </a:lnTo>
                    <a:lnTo>
                      <a:pt x="69" y="217"/>
                    </a:lnTo>
                    <a:lnTo>
                      <a:pt x="72" y="187"/>
                    </a:lnTo>
                    <a:lnTo>
                      <a:pt x="75" y="195"/>
                    </a:lnTo>
                    <a:lnTo>
                      <a:pt x="75" y="179"/>
                    </a:lnTo>
                    <a:lnTo>
                      <a:pt x="75" y="173"/>
                    </a:lnTo>
                    <a:lnTo>
                      <a:pt x="80" y="187"/>
                    </a:lnTo>
                    <a:lnTo>
                      <a:pt x="134" y="287"/>
                    </a:lnTo>
                    <a:lnTo>
                      <a:pt x="88" y="206"/>
                    </a:lnTo>
                    <a:lnTo>
                      <a:pt x="83" y="198"/>
                    </a:lnTo>
                    <a:lnTo>
                      <a:pt x="80" y="187"/>
                    </a:lnTo>
                    <a:lnTo>
                      <a:pt x="80" y="157"/>
                    </a:lnTo>
                    <a:lnTo>
                      <a:pt x="83" y="160"/>
                    </a:lnTo>
                    <a:lnTo>
                      <a:pt x="86" y="143"/>
                    </a:lnTo>
                    <a:lnTo>
                      <a:pt x="94" y="149"/>
                    </a:lnTo>
                    <a:lnTo>
                      <a:pt x="136" y="260"/>
                    </a:lnTo>
                    <a:lnTo>
                      <a:pt x="114" y="206"/>
                    </a:lnTo>
                    <a:lnTo>
                      <a:pt x="106" y="181"/>
                    </a:lnTo>
                    <a:lnTo>
                      <a:pt x="94" y="160"/>
                    </a:lnTo>
                    <a:lnTo>
                      <a:pt x="94" y="146"/>
                    </a:lnTo>
                    <a:lnTo>
                      <a:pt x="92" y="124"/>
                    </a:lnTo>
                    <a:lnTo>
                      <a:pt x="97" y="127"/>
                    </a:lnTo>
                    <a:lnTo>
                      <a:pt x="119" y="238"/>
                    </a:lnTo>
                    <a:lnTo>
                      <a:pt x="94" y="119"/>
                    </a:lnTo>
                    <a:lnTo>
                      <a:pt x="94" y="108"/>
                    </a:lnTo>
                    <a:lnTo>
                      <a:pt x="97" y="116"/>
                    </a:lnTo>
                    <a:lnTo>
                      <a:pt x="97" y="92"/>
                    </a:lnTo>
                    <a:lnTo>
                      <a:pt x="102" y="99"/>
                    </a:lnTo>
                    <a:lnTo>
                      <a:pt x="102" y="86"/>
                    </a:lnTo>
                    <a:lnTo>
                      <a:pt x="111" y="94"/>
                    </a:lnTo>
                    <a:lnTo>
                      <a:pt x="122" y="122"/>
                    </a:lnTo>
                    <a:lnTo>
                      <a:pt x="136" y="137"/>
                    </a:lnTo>
                    <a:lnTo>
                      <a:pt x="161" y="165"/>
                    </a:lnTo>
                    <a:lnTo>
                      <a:pt x="175" y="189"/>
                    </a:lnTo>
                    <a:lnTo>
                      <a:pt x="136" y="137"/>
                    </a:lnTo>
                    <a:lnTo>
                      <a:pt x="125" y="124"/>
                    </a:lnTo>
                    <a:lnTo>
                      <a:pt x="114" y="105"/>
                    </a:lnTo>
                    <a:lnTo>
                      <a:pt x="111" y="92"/>
                    </a:lnTo>
                    <a:lnTo>
                      <a:pt x="106" y="68"/>
                    </a:lnTo>
                    <a:lnTo>
                      <a:pt x="108" y="70"/>
                    </a:lnTo>
                    <a:lnTo>
                      <a:pt x="114" y="68"/>
                    </a:lnTo>
                    <a:lnTo>
                      <a:pt x="111" y="56"/>
                    </a:lnTo>
                    <a:lnTo>
                      <a:pt x="116" y="68"/>
                    </a:lnTo>
                    <a:lnTo>
                      <a:pt x="122" y="79"/>
                    </a:lnTo>
                    <a:lnTo>
                      <a:pt x="136" y="89"/>
                    </a:lnTo>
                    <a:lnTo>
                      <a:pt x="156" y="99"/>
                    </a:lnTo>
                    <a:lnTo>
                      <a:pt x="195" y="127"/>
                    </a:lnTo>
                    <a:lnTo>
                      <a:pt x="130" y="86"/>
                    </a:lnTo>
                    <a:lnTo>
                      <a:pt x="122" y="75"/>
                    </a:lnTo>
                    <a:lnTo>
                      <a:pt x="119" y="70"/>
                    </a:lnTo>
                    <a:lnTo>
                      <a:pt x="119" y="43"/>
                    </a:lnTo>
                    <a:lnTo>
                      <a:pt x="125" y="52"/>
                    </a:lnTo>
                    <a:lnTo>
                      <a:pt x="134" y="64"/>
                    </a:lnTo>
                    <a:lnTo>
                      <a:pt x="150" y="86"/>
                    </a:lnTo>
                    <a:lnTo>
                      <a:pt x="172" y="108"/>
                    </a:lnTo>
                    <a:lnTo>
                      <a:pt x="178" y="119"/>
                    </a:lnTo>
                    <a:lnTo>
                      <a:pt x="125" y="62"/>
                    </a:lnTo>
                    <a:lnTo>
                      <a:pt x="125" y="46"/>
                    </a:lnTo>
                    <a:lnTo>
                      <a:pt x="128" y="32"/>
                    </a:lnTo>
                    <a:lnTo>
                      <a:pt x="125" y="23"/>
                    </a:lnTo>
                    <a:lnTo>
                      <a:pt x="122" y="21"/>
                    </a:lnTo>
                    <a:lnTo>
                      <a:pt x="125" y="16"/>
                    </a:lnTo>
                    <a:lnTo>
                      <a:pt x="128" y="8"/>
                    </a:lnTo>
                    <a:lnTo>
                      <a:pt x="134" y="2"/>
                    </a:lnTo>
                    <a:lnTo>
                      <a:pt x="139" y="0"/>
                    </a:lnTo>
                    <a:lnTo>
                      <a:pt x="128" y="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17" name="手繪多邊形​​ 88"/>
              <p:cNvSpPr>
                <a:spLocks/>
              </p:cNvSpPr>
              <p:nvPr/>
            </p:nvSpPr>
            <p:spPr bwMode="ltGray">
              <a:xfrm>
                <a:off x="5091" y="3509"/>
                <a:ext cx="122" cy="289"/>
              </a:xfrm>
              <a:custGeom>
                <a:avLst/>
                <a:gdLst>
                  <a:gd name="T0" fmla="*/ 121 w 122"/>
                  <a:gd name="T1" fmla="*/ 103 h 289"/>
                  <a:gd name="T2" fmla="*/ 108 w 122"/>
                  <a:gd name="T3" fmla="*/ 10 h 289"/>
                  <a:gd name="T4" fmla="*/ 92 w 122"/>
                  <a:gd name="T5" fmla="*/ 1 h 289"/>
                  <a:gd name="T6" fmla="*/ 79 w 122"/>
                  <a:gd name="T7" fmla="*/ 0 h 289"/>
                  <a:gd name="T8" fmla="*/ 58 w 122"/>
                  <a:gd name="T9" fmla="*/ 4 h 289"/>
                  <a:gd name="T10" fmla="*/ 45 w 122"/>
                  <a:gd name="T11" fmla="*/ 14 h 289"/>
                  <a:gd name="T12" fmla="*/ 31 w 122"/>
                  <a:gd name="T13" fmla="*/ 28 h 289"/>
                  <a:gd name="T14" fmla="*/ 17 w 122"/>
                  <a:gd name="T15" fmla="*/ 54 h 289"/>
                  <a:gd name="T16" fmla="*/ 9 w 122"/>
                  <a:gd name="T17" fmla="*/ 90 h 289"/>
                  <a:gd name="T18" fmla="*/ 5 w 122"/>
                  <a:gd name="T19" fmla="*/ 121 h 289"/>
                  <a:gd name="T20" fmla="*/ 0 w 122"/>
                  <a:gd name="T21" fmla="*/ 164 h 289"/>
                  <a:gd name="T22" fmla="*/ 0 w 122"/>
                  <a:gd name="T23" fmla="*/ 192 h 289"/>
                  <a:gd name="T24" fmla="*/ 9 w 122"/>
                  <a:gd name="T25" fmla="*/ 230 h 289"/>
                  <a:gd name="T26" fmla="*/ 27 w 122"/>
                  <a:gd name="T27" fmla="*/ 262 h 289"/>
                  <a:gd name="T28" fmla="*/ 45 w 122"/>
                  <a:gd name="T29" fmla="*/ 288 h 289"/>
                  <a:gd name="T30" fmla="*/ 35 w 122"/>
                  <a:gd name="T31" fmla="*/ 249 h 289"/>
                  <a:gd name="T32" fmla="*/ 31 w 122"/>
                  <a:gd name="T33" fmla="*/ 212 h 289"/>
                  <a:gd name="T34" fmla="*/ 33 w 122"/>
                  <a:gd name="T35" fmla="*/ 174 h 289"/>
                  <a:gd name="T36" fmla="*/ 35 w 122"/>
                  <a:gd name="T37" fmla="*/ 141 h 289"/>
                  <a:gd name="T38" fmla="*/ 39 w 122"/>
                  <a:gd name="T39" fmla="*/ 107 h 289"/>
                  <a:gd name="T40" fmla="*/ 45 w 122"/>
                  <a:gd name="T41" fmla="*/ 76 h 289"/>
                  <a:gd name="T42" fmla="*/ 47 w 122"/>
                  <a:gd name="T43" fmla="*/ 53 h 289"/>
                  <a:gd name="T44" fmla="*/ 55 w 122"/>
                  <a:gd name="T45" fmla="*/ 30 h 289"/>
                  <a:gd name="T46" fmla="*/ 73 w 122"/>
                  <a:gd name="T47" fmla="*/ 11 h 289"/>
                  <a:gd name="T48" fmla="*/ 88 w 122"/>
                  <a:gd name="T49" fmla="*/ 13 h 289"/>
                  <a:gd name="T50" fmla="*/ 103 w 122"/>
                  <a:gd name="T51" fmla="*/ 65 h 289"/>
                  <a:gd name="T52" fmla="*/ 116 w 122"/>
                  <a:gd name="T53" fmla="*/ 76 h 289"/>
                  <a:gd name="T54" fmla="*/ 121 w 122"/>
                  <a:gd name="T55" fmla="*/ 103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2" h="289">
                    <a:moveTo>
                      <a:pt x="121" y="103"/>
                    </a:moveTo>
                    <a:lnTo>
                      <a:pt x="108" y="10"/>
                    </a:lnTo>
                    <a:lnTo>
                      <a:pt x="92" y="1"/>
                    </a:lnTo>
                    <a:lnTo>
                      <a:pt x="79" y="0"/>
                    </a:lnTo>
                    <a:lnTo>
                      <a:pt x="58" y="4"/>
                    </a:lnTo>
                    <a:lnTo>
                      <a:pt x="45" y="14"/>
                    </a:lnTo>
                    <a:lnTo>
                      <a:pt x="31" y="28"/>
                    </a:lnTo>
                    <a:lnTo>
                      <a:pt x="17" y="54"/>
                    </a:lnTo>
                    <a:lnTo>
                      <a:pt x="9" y="90"/>
                    </a:lnTo>
                    <a:lnTo>
                      <a:pt x="5" y="121"/>
                    </a:lnTo>
                    <a:lnTo>
                      <a:pt x="0" y="164"/>
                    </a:lnTo>
                    <a:lnTo>
                      <a:pt x="0" y="192"/>
                    </a:lnTo>
                    <a:lnTo>
                      <a:pt x="9" y="230"/>
                    </a:lnTo>
                    <a:lnTo>
                      <a:pt x="27" y="262"/>
                    </a:lnTo>
                    <a:lnTo>
                      <a:pt x="45" y="288"/>
                    </a:lnTo>
                    <a:lnTo>
                      <a:pt x="35" y="249"/>
                    </a:lnTo>
                    <a:lnTo>
                      <a:pt x="31" y="212"/>
                    </a:lnTo>
                    <a:lnTo>
                      <a:pt x="33" y="174"/>
                    </a:lnTo>
                    <a:lnTo>
                      <a:pt x="35" y="141"/>
                    </a:lnTo>
                    <a:lnTo>
                      <a:pt x="39" y="107"/>
                    </a:lnTo>
                    <a:lnTo>
                      <a:pt x="45" y="76"/>
                    </a:lnTo>
                    <a:lnTo>
                      <a:pt x="47" y="53"/>
                    </a:lnTo>
                    <a:lnTo>
                      <a:pt x="55" y="30"/>
                    </a:lnTo>
                    <a:lnTo>
                      <a:pt x="73" y="11"/>
                    </a:lnTo>
                    <a:lnTo>
                      <a:pt x="88" y="13"/>
                    </a:lnTo>
                    <a:lnTo>
                      <a:pt x="103" y="65"/>
                    </a:lnTo>
                    <a:lnTo>
                      <a:pt x="116" y="76"/>
                    </a:lnTo>
                    <a:lnTo>
                      <a:pt x="121" y="10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18" name="手繪多邊形​​ 89"/>
              <p:cNvSpPr>
                <a:spLocks/>
              </p:cNvSpPr>
              <p:nvPr/>
            </p:nvSpPr>
            <p:spPr bwMode="ltGray">
              <a:xfrm>
                <a:off x="4882" y="3332"/>
                <a:ext cx="266" cy="590"/>
              </a:xfrm>
              <a:custGeom>
                <a:avLst/>
                <a:gdLst>
                  <a:gd name="T0" fmla="*/ 178 w 266"/>
                  <a:gd name="T1" fmla="*/ 6 h 590"/>
                  <a:gd name="T2" fmla="*/ 171 w 266"/>
                  <a:gd name="T3" fmla="*/ 25 h 590"/>
                  <a:gd name="T4" fmla="*/ 112 w 266"/>
                  <a:gd name="T5" fmla="*/ 21 h 590"/>
                  <a:gd name="T6" fmla="*/ 135 w 266"/>
                  <a:gd name="T7" fmla="*/ 29 h 590"/>
                  <a:gd name="T8" fmla="*/ 161 w 266"/>
                  <a:gd name="T9" fmla="*/ 40 h 590"/>
                  <a:gd name="T10" fmla="*/ 105 w 266"/>
                  <a:gd name="T11" fmla="*/ 55 h 590"/>
                  <a:gd name="T12" fmla="*/ 148 w 266"/>
                  <a:gd name="T13" fmla="*/ 60 h 590"/>
                  <a:gd name="T14" fmla="*/ 152 w 266"/>
                  <a:gd name="T15" fmla="*/ 77 h 590"/>
                  <a:gd name="T16" fmla="*/ 26 w 266"/>
                  <a:gd name="T17" fmla="*/ 160 h 590"/>
                  <a:gd name="T18" fmla="*/ 143 w 266"/>
                  <a:gd name="T19" fmla="*/ 100 h 590"/>
                  <a:gd name="T20" fmla="*/ 118 w 266"/>
                  <a:gd name="T21" fmla="*/ 134 h 590"/>
                  <a:gd name="T22" fmla="*/ 134 w 266"/>
                  <a:gd name="T23" fmla="*/ 137 h 590"/>
                  <a:gd name="T24" fmla="*/ 112 w 266"/>
                  <a:gd name="T25" fmla="*/ 184 h 590"/>
                  <a:gd name="T26" fmla="*/ 66 w 266"/>
                  <a:gd name="T27" fmla="*/ 234 h 590"/>
                  <a:gd name="T28" fmla="*/ 118 w 266"/>
                  <a:gd name="T29" fmla="*/ 197 h 590"/>
                  <a:gd name="T30" fmla="*/ 75 w 266"/>
                  <a:gd name="T31" fmla="*/ 271 h 590"/>
                  <a:gd name="T32" fmla="*/ 115 w 266"/>
                  <a:gd name="T33" fmla="*/ 223 h 590"/>
                  <a:gd name="T34" fmla="*/ 124 w 266"/>
                  <a:gd name="T35" fmla="*/ 223 h 590"/>
                  <a:gd name="T36" fmla="*/ 108 w 266"/>
                  <a:gd name="T37" fmla="*/ 266 h 590"/>
                  <a:gd name="T38" fmla="*/ 121 w 266"/>
                  <a:gd name="T39" fmla="*/ 266 h 590"/>
                  <a:gd name="T40" fmla="*/ 97 w 266"/>
                  <a:gd name="T41" fmla="*/ 317 h 590"/>
                  <a:gd name="T42" fmla="*/ 111 w 266"/>
                  <a:gd name="T43" fmla="*/ 304 h 590"/>
                  <a:gd name="T44" fmla="*/ 98 w 266"/>
                  <a:gd name="T45" fmla="*/ 352 h 590"/>
                  <a:gd name="T46" fmla="*/ 108 w 266"/>
                  <a:gd name="T47" fmla="*/ 336 h 590"/>
                  <a:gd name="T48" fmla="*/ 120 w 266"/>
                  <a:gd name="T49" fmla="*/ 331 h 590"/>
                  <a:gd name="T50" fmla="*/ 112 w 266"/>
                  <a:gd name="T51" fmla="*/ 367 h 590"/>
                  <a:gd name="T52" fmla="*/ 88 w 266"/>
                  <a:gd name="T53" fmla="*/ 432 h 590"/>
                  <a:gd name="T54" fmla="*/ 120 w 266"/>
                  <a:gd name="T55" fmla="*/ 382 h 590"/>
                  <a:gd name="T56" fmla="*/ 127 w 266"/>
                  <a:gd name="T57" fmla="*/ 373 h 590"/>
                  <a:gd name="T58" fmla="*/ 125 w 266"/>
                  <a:gd name="T59" fmla="*/ 427 h 590"/>
                  <a:gd name="T60" fmla="*/ 135 w 266"/>
                  <a:gd name="T61" fmla="*/ 454 h 590"/>
                  <a:gd name="T62" fmla="*/ 139 w 266"/>
                  <a:gd name="T63" fmla="*/ 424 h 590"/>
                  <a:gd name="T64" fmla="*/ 234 w 266"/>
                  <a:gd name="T65" fmla="*/ 504 h 590"/>
                  <a:gd name="T66" fmla="*/ 148 w 266"/>
                  <a:gd name="T67" fmla="*/ 387 h 590"/>
                  <a:gd name="T68" fmla="*/ 167 w 266"/>
                  <a:gd name="T69" fmla="*/ 412 h 590"/>
                  <a:gd name="T70" fmla="*/ 141 w 266"/>
                  <a:gd name="T71" fmla="*/ 346 h 590"/>
                  <a:gd name="T72" fmla="*/ 245 w 266"/>
                  <a:gd name="T73" fmla="*/ 398 h 590"/>
                  <a:gd name="T74" fmla="*/ 141 w 266"/>
                  <a:gd name="T75" fmla="*/ 327 h 590"/>
                  <a:gd name="T76" fmla="*/ 156 w 266"/>
                  <a:gd name="T77" fmla="*/ 310 h 590"/>
                  <a:gd name="T78" fmla="*/ 144 w 266"/>
                  <a:gd name="T79" fmla="*/ 283 h 590"/>
                  <a:gd name="T80" fmla="*/ 161 w 266"/>
                  <a:gd name="T81" fmla="*/ 283 h 590"/>
                  <a:gd name="T82" fmla="*/ 208 w 266"/>
                  <a:gd name="T83" fmla="*/ 333 h 590"/>
                  <a:gd name="T84" fmla="*/ 162 w 266"/>
                  <a:gd name="T85" fmla="*/ 238 h 590"/>
                  <a:gd name="T86" fmla="*/ 153 w 266"/>
                  <a:gd name="T87" fmla="*/ 202 h 590"/>
                  <a:gd name="T88" fmla="*/ 167 w 266"/>
                  <a:gd name="T89" fmla="*/ 196 h 590"/>
                  <a:gd name="T90" fmla="*/ 164 w 266"/>
                  <a:gd name="T91" fmla="*/ 163 h 590"/>
                  <a:gd name="T92" fmla="*/ 170 w 266"/>
                  <a:gd name="T93" fmla="*/ 158 h 590"/>
                  <a:gd name="T94" fmla="*/ 201 w 266"/>
                  <a:gd name="T95" fmla="*/ 189 h 590"/>
                  <a:gd name="T96" fmla="*/ 176 w 266"/>
                  <a:gd name="T97" fmla="*/ 140 h 590"/>
                  <a:gd name="T98" fmla="*/ 178 w 266"/>
                  <a:gd name="T99" fmla="*/ 98 h 590"/>
                  <a:gd name="T100" fmla="*/ 176 w 266"/>
                  <a:gd name="T101" fmla="*/ 75 h 590"/>
                  <a:gd name="T102" fmla="*/ 204 w 266"/>
                  <a:gd name="T103" fmla="*/ 74 h 590"/>
                  <a:gd name="T104" fmla="*/ 197 w 266"/>
                  <a:gd name="T105" fmla="*/ 40 h 590"/>
                  <a:gd name="T106" fmla="*/ 209 w 266"/>
                  <a:gd name="T107" fmla="*/ 32 h 590"/>
                  <a:gd name="T108" fmla="*/ 205 w 266"/>
                  <a:gd name="T109" fmla="*/ 0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6" h="590">
                    <a:moveTo>
                      <a:pt x="205" y="0"/>
                    </a:moveTo>
                    <a:lnTo>
                      <a:pt x="195" y="1"/>
                    </a:lnTo>
                    <a:lnTo>
                      <a:pt x="178" y="6"/>
                    </a:lnTo>
                    <a:lnTo>
                      <a:pt x="190" y="9"/>
                    </a:lnTo>
                    <a:lnTo>
                      <a:pt x="181" y="16"/>
                    </a:lnTo>
                    <a:lnTo>
                      <a:pt x="171" y="25"/>
                    </a:lnTo>
                    <a:lnTo>
                      <a:pt x="157" y="28"/>
                    </a:lnTo>
                    <a:lnTo>
                      <a:pt x="135" y="27"/>
                    </a:lnTo>
                    <a:lnTo>
                      <a:pt x="112" y="21"/>
                    </a:lnTo>
                    <a:lnTo>
                      <a:pt x="52" y="27"/>
                    </a:lnTo>
                    <a:lnTo>
                      <a:pt x="111" y="23"/>
                    </a:lnTo>
                    <a:lnTo>
                      <a:pt x="135" y="29"/>
                    </a:lnTo>
                    <a:lnTo>
                      <a:pt x="157" y="28"/>
                    </a:lnTo>
                    <a:lnTo>
                      <a:pt x="171" y="33"/>
                    </a:lnTo>
                    <a:lnTo>
                      <a:pt x="161" y="40"/>
                    </a:lnTo>
                    <a:lnTo>
                      <a:pt x="167" y="43"/>
                    </a:lnTo>
                    <a:lnTo>
                      <a:pt x="148" y="56"/>
                    </a:lnTo>
                    <a:lnTo>
                      <a:pt x="105" y="55"/>
                    </a:lnTo>
                    <a:lnTo>
                      <a:pt x="50" y="102"/>
                    </a:lnTo>
                    <a:lnTo>
                      <a:pt x="105" y="56"/>
                    </a:lnTo>
                    <a:lnTo>
                      <a:pt x="148" y="60"/>
                    </a:lnTo>
                    <a:lnTo>
                      <a:pt x="161" y="61"/>
                    </a:lnTo>
                    <a:lnTo>
                      <a:pt x="138" y="77"/>
                    </a:lnTo>
                    <a:lnTo>
                      <a:pt x="152" y="77"/>
                    </a:lnTo>
                    <a:lnTo>
                      <a:pt x="127" y="95"/>
                    </a:lnTo>
                    <a:lnTo>
                      <a:pt x="80" y="119"/>
                    </a:lnTo>
                    <a:lnTo>
                      <a:pt x="26" y="160"/>
                    </a:lnTo>
                    <a:lnTo>
                      <a:pt x="82" y="122"/>
                    </a:lnTo>
                    <a:lnTo>
                      <a:pt x="129" y="98"/>
                    </a:lnTo>
                    <a:lnTo>
                      <a:pt x="143" y="100"/>
                    </a:lnTo>
                    <a:lnTo>
                      <a:pt x="121" y="114"/>
                    </a:lnTo>
                    <a:lnTo>
                      <a:pt x="135" y="117"/>
                    </a:lnTo>
                    <a:lnTo>
                      <a:pt x="118" y="134"/>
                    </a:lnTo>
                    <a:lnTo>
                      <a:pt x="4" y="276"/>
                    </a:lnTo>
                    <a:lnTo>
                      <a:pt x="118" y="137"/>
                    </a:lnTo>
                    <a:lnTo>
                      <a:pt x="134" y="137"/>
                    </a:lnTo>
                    <a:lnTo>
                      <a:pt x="116" y="158"/>
                    </a:lnTo>
                    <a:lnTo>
                      <a:pt x="129" y="158"/>
                    </a:lnTo>
                    <a:lnTo>
                      <a:pt x="112" y="184"/>
                    </a:lnTo>
                    <a:lnTo>
                      <a:pt x="66" y="233"/>
                    </a:lnTo>
                    <a:lnTo>
                      <a:pt x="18" y="303"/>
                    </a:lnTo>
                    <a:lnTo>
                      <a:pt x="66" y="234"/>
                    </a:lnTo>
                    <a:lnTo>
                      <a:pt x="115" y="186"/>
                    </a:lnTo>
                    <a:lnTo>
                      <a:pt x="129" y="178"/>
                    </a:lnTo>
                    <a:lnTo>
                      <a:pt x="118" y="197"/>
                    </a:lnTo>
                    <a:lnTo>
                      <a:pt x="127" y="194"/>
                    </a:lnTo>
                    <a:lnTo>
                      <a:pt x="112" y="220"/>
                    </a:lnTo>
                    <a:lnTo>
                      <a:pt x="75" y="271"/>
                    </a:lnTo>
                    <a:lnTo>
                      <a:pt x="0" y="338"/>
                    </a:lnTo>
                    <a:lnTo>
                      <a:pt x="73" y="273"/>
                    </a:lnTo>
                    <a:lnTo>
                      <a:pt x="115" y="223"/>
                    </a:lnTo>
                    <a:lnTo>
                      <a:pt x="120" y="223"/>
                    </a:lnTo>
                    <a:lnTo>
                      <a:pt x="50" y="373"/>
                    </a:lnTo>
                    <a:lnTo>
                      <a:pt x="124" y="223"/>
                    </a:lnTo>
                    <a:lnTo>
                      <a:pt x="115" y="243"/>
                    </a:lnTo>
                    <a:lnTo>
                      <a:pt x="124" y="236"/>
                    </a:lnTo>
                    <a:lnTo>
                      <a:pt x="108" y="266"/>
                    </a:lnTo>
                    <a:lnTo>
                      <a:pt x="60" y="336"/>
                    </a:lnTo>
                    <a:lnTo>
                      <a:pt x="108" y="271"/>
                    </a:lnTo>
                    <a:lnTo>
                      <a:pt x="121" y="266"/>
                    </a:lnTo>
                    <a:lnTo>
                      <a:pt x="108" y="286"/>
                    </a:lnTo>
                    <a:lnTo>
                      <a:pt x="52" y="424"/>
                    </a:lnTo>
                    <a:lnTo>
                      <a:pt x="97" y="317"/>
                    </a:lnTo>
                    <a:lnTo>
                      <a:pt x="112" y="286"/>
                    </a:lnTo>
                    <a:lnTo>
                      <a:pt x="121" y="283"/>
                    </a:lnTo>
                    <a:lnTo>
                      <a:pt x="111" y="304"/>
                    </a:lnTo>
                    <a:lnTo>
                      <a:pt x="120" y="302"/>
                    </a:lnTo>
                    <a:lnTo>
                      <a:pt x="105" y="328"/>
                    </a:lnTo>
                    <a:lnTo>
                      <a:pt x="98" y="352"/>
                    </a:lnTo>
                    <a:lnTo>
                      <a:pt x="25" y="430"/>
                    </a:lnTo>
                    <a:lnTo>
                      <a:pt x="100" y="353"/>
                    </a:lnTo>
                    <a:lnTo>
                      <a:pt x="108" y="336"/>
                    </a:lnTo>
                    <a:lnTo>
                      <a:pt x="118" y="331"/>
                    </a:lnTo>
                    <a:lnTo>
                      <a:pt x="100" y="377"/>
                    </a:lnTo>
                    <a:lnTo>
                      <a:pt x="120" y="331"/>
                    </a:lnTo>
                    <a:lnTo>
                      <a:pt x="108" y="353"/>
                    </a:lnTo>
                    <a:lnTo>
                      <a:pt x="121" y="348"/>
                    </a:lnTo>
                    <a:lnTo>
                      <a:pt x="112" y="367"/>
                    </a:lnTo>
                    <a:lnTo>
                      <a:pt x="88" y="432"/>
                    </a:lnTo>
                    <a:lnTo>
                      <a:pt x="62" y="471"/>
                    </a:lnTo>
                    <a:lnTo>
                      <a:pt x="88" y="432"/>
                    </a:lnTo>
                    <a:lnTo>
                      <a:pt x="115" y="370"/>
                    </a:lnTo>
                    <a:lnTo>
                      <a:pt x="124" y="367"/>
                    </a:lnTo>
                    <a:lnTo>
                      <a:pt x="120" y="382"/>
                    </a:lnTo>
                    <a:lnTo>
                      <a:pt x="100" y="424"/>
                    </a:lnTo>
                    <a:lnTo>
                      <a:pt x="121" y="387"/>
                    </a:lnTo>
                    <a:lnTo>
                      <a:pt x="127" y="373"/>
                    </a:lnTo>
                    <a:lnTo>
                      <a:pt x="118" y="406"/>
                    </a:lnTo>
                    <a:lnTo>
                      <a:pt x="129" y="400"/>
                    </a:lnTo>
                    <a:lnTo>
                      <a:pt x="125" y="427"/>
                    </a:lnTo>
                    <a:lnTo>
                      <a:pt x="132" y="416"/>
                    </a:lnTo>
                    <a:lnTo>
                      <a:pt x="138" y="425"/>
                    </a:lnTo>
                    <a:lnTo>
                      <a:pt x="135" y="454"/>
                    </a:lnTo>
                    <a:lnTo>
                      <a:pt x="89" y="589"/>
                    </a:lnTo>
                    <a:lnTo>
                      <a:pt x="139" y="454"/>
                    </a:lnTo>
                    <a:lnTo>
                      <a:pt x="139" y="424"/>
                    </a:lnTo>
                    <a:lnTo>
                      <a:pt x="139" y="406"/>
                    </a:lnTo>
                    <a:lnTo>
                      <a:pt x="150" y="416"/>
                    </a:lnTo>
                    <a:lnTo>
                      <a:pt x="234" y="504"/>
                    </a:lnTo>
                    <a:lnTo>
                      <a:pt x="146" y="406"/>
                    </a:lnTo>
                    <a:lnTo>
                      <a:pt x="139" y="382"/>
                    </a:lnTo>
                    <a:lnTo>
                      <a:pt x="148" y="387"/>
                    </a:lnTo>
                    <a:lnTo>
                      <a:pt x="135" y="356"/>
                    </a:lnTo>
                    <a:lnTo>
                      <a:pt x="146" y="369"/>
                    </a:lnTo>
                    <a:lnTo>
                      <a:pt x="167" y="412"/>
                    </a:lnTo>
                    <a:lnTo>
                      <a:pt x="148" y="365"/>
                    </a:lnTo>
                    <a:lnTo>
                      <a:pt x="139" y="346"/>
                    </a:lnTo>
                    <a:lnTo>
                      <a:pt x="141" y="346"/>
                    </a:lnTo>
                    <a:lnTo>
                      <a:pt x="152" y="356"/>
                    </a:lnTo>
                    <a:lnTo>
                      <a:pt x="173" y="380"/>
                    </a:lnTo>
                    <a:lnTo>
                      <a:pt x="245" y="398"/>
                    </a:lnTo>
                    <a:lnTo>
                      <a:pt x="171" y="377"/>
                    </a:lnTo>
                    <a:lnTo>
                      <a:pt x="148" y="348"/>
                    </a:lnTo>
                    <a:lnTo>
                      <a:pt x="141" y="327"/>
                    </a:lnTo>
                    <a:lnTo>
                      <a:pt x="152" y="327"/>
                    </a:lnTo>
                    <a:lnTo>
                      <a:pt x="141" y="304"/>
                    </a:lnTo>
                    <a:lnTo>
                      <a:pt x="156" y="310"/>
                    </a:lnTo>
                    <a:lnTo>
                      <a:pt x="205" y="352"/>
                    </a:lnTo>
                    <a:lnTo>
                      <a:pt x="156" y="308"/>
                    </a:lnTo>
                    <a:lnTo>
                      <a:pt x="144" y="283"/>
                    </a:lnTo>
                    <a:lnTo>
                      <a:pt x="157" y="290"/>
                    </a:lnTo>
                    <a:lnTo>
                      <a:pt x="148" y="270"/>
                    </a:lnTo>
                    <a:lnTo>
                      <a:pt x="161" y="283"/>
                    </a:lnTo>
                    <a:lnTo>
                      <a:pt x="152" y="253"/>
                    </a:lnTo>
                    <a:lnTo>
                      <a:pt x="162" y="268"/>
                    </a:lnTo>
                    <a:lnTo>
                      <a:pt x="208" y="333"/>
                    </a:lnTo>
                    <a:lnTo>
                      <a:pt x="161" y="268"/>
                    </a:lnTo>
                    <a:lnTo>
                      <a:pt x="150" y="229"/>
                    </a:lnTo>
                    <a:lnTo>
                      <a:pt x="162" y="238"/>
                    </a:lnTo>
                    <a:lnTo>
                      <a:pt x="236" y="275"/>
                    </a:lnTo>
                    <a:lnTo>
                      <a:pt x="162" y="236"/>
                    </a:lnTo>
                    <a:lnTo>
                      <a:pt x="153" y="202"/>
                    </a:lnTo>
                    <a:lnTo>
                      <a:pt x="164" y="207"/>
                    </a:lnTo>
                    <a:lnTo>
                      <a:pt x="156" y="189"/>
                    </a:lnTo>
                    <a:lnTo>
                      <a:pt x="167" y="196"/>
                    </a:lnTo>
                    <a:lnTo>
                      <a:pt x="200" y="288"/>
                    </a:lnTo>
                    <a:lnTo>
                      <a:pt x="164" y="188"/>
                    </a:lnTo>
                    <a:lnTo>
                      <a:pt x="164" y="163"/>
                    </a:lnTo>
                    <a:lnTo>
                      <a:pt x="175" y="173"/>
                    </a:lnTo>
                    <a:lnTo>
                      <a:pt x="197" y="226"/>
                    </a:lnTo>
                    <a:lnTo>
                      <a:pt x="170" y="158"/>
                    </a:lnTo>
                    <a:lnTo>
                      <a:pt x="167" y="137"/>
                    </a:lnTo>
                    <a:lnTo>
                      <a:pt x="175" y="147"/>
                    </a:lnTo>
                    <a:lnTo>
                      <a:pt x="201" y="189"/>
                    </a:lnTo>
                    <a:lnTo>
                      <a:pt x="265" y="213"/>
                    </a:lnTo>
                    <a:lnTo>
                      <a:pt x="200" y="186"/>
                    </a:lnTo>
                    <a:lnTo>
                      <a:pt x="176" y="140"/>
                    </a:lnTo>
                    <a:lnTo>
                      <a:pt x="173" y="112"/>
                    </a:lnTo>
                    <a:lnTo>
                      <a:pt x="184" y="126"/>
                    </a:lnTo>
                    <a:lnTo>
                      <a:pt x="178" y="98"/>
                    </a:lnTo>
                    <a:lnTo>
                      <a:pt x="220" y="169"/>
                    </a:lnTo>
                    <a:lnTo>
                      <a:pt x="181" y="95"/>
                    </a:lnTo>
                    <a:lnTo>
                      <a:pt x="176" y="75"/>
                    </a:lnTo>
                    <a:lnTo>
                      <a:pt x="190" y="90"/>
                    </a:lnTo>
                    <a:lnTo>
                      <a:pt x="187" y="58"/>
                    </a:lnTo>
                    <a:lnTo>
                      <a:pt x="204" y="74"/>
                    </a:lnTo>
                    <a:lnTo>
                      <a:pt x="261" y="129"/>
                    </a:lnTo>
                    <a:lnTo>
                      <a:pt x="204" y="72"/>
                    </a:lnTo>
                    <a:lnTo>
                      <a:pt x="197" y="40"/>
                    </a:lnTo>
                    <a:lnTo>
                      <a:pt x="205" y="48"/>
                    </a:lnTo>
                    <a:lnTo>
                      <a:pt x="200" y="25"/>
                    </a:lnTo>
                    <a:lnTo>
                      <a:pt x="209" y="32"/>
                    </a:lnTo>
                    <a:lnTo>
                      <a:pt x="211" y="13"/>
                    </a:lnTo>
                    <a:lnTo>
                      <a:pt x="209" y="4"/>
                    </a:lnTo>
                    <a:lnTo>
                      <a:pt x="20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19" name="手繪多邊形​​ 90"/>
              <p:cNvSpPr>
                <a:spLocks/>
              </p:cNvSpPr>
              <p:nvPr/>
            </p:nvSpPr>
            <p:spPr bwMode="ltGray">
              <a:xfrm>
                <a:off x="5200" y="3441"/>
                <a:ext cx="112" cy="329"/>
              </a:xfrm>
              <a:custGeom>
                <a:avLst/>
                <a:gdLst>
                  <a:gd name="T0" fmla="*/ 2 w 112"/>
                  <a:gd name="T1" fmla="*/ 52 h 329"/>
                  <a:gd name="T2" fmla="*/ 25 w 112"/>
                  <a:gd name="T3" fmla="*/ 0 h 329"/>
                  <a:gd name="T4" fmla="*/ 40 w 112"/>
                  <a:gd name="T5" fmla="*/ 1 h 329"/>
                  <a:gd name="T6" fmla="*/ 53 w 112"/>
                  <a:gd name="T7" fmla="*/ 4 h 329"/>
                  <a:gd name="T8" fmla="*/ 62 w 112"/>
                  <a:gd name="T9" fmla="*/ 18 h 329"/>
                  <a:gd name="T10" fmla="*/ 87 w 112"/>
                  <a:gd name="T11" fmla="*/ 60 h 329"/>
                  <a:gd name="T12" fmla="*/ 96 w 112"/>
                  <a:gd name="T13" fmla="*/ 79 h 329"/>
                  <a:gd name="T14" fmla="*/ 102 w 112"/>
                  <a:gd name="T15" fmla="*/ 98 h 329"/>
                  <a:gd name="T16" fmla="*/ 108 w 112"/>
                  <a:gd name="T17" fmla="*/ 154 h 329"/>
                  <a:gd name="T18" fmla="*/ 111 w 112"/>
                  <a:gd name="T19" fmla="*/ 170 h 329"/>
                  <a:gd name="T20" fmla="*/ 108 w 112"/>
                  <a:gd name="T21" fmla="*/ 192 h 329"/>
                  <a:gd name="T22" fmla="*/ 104 w 112"/>
                  <a:gd name="T23" fmla="*/ 215 h 329"/>
                  <a:gd name="T24" fmla="*/ 94 w 112"/>
                  <a:gd name="T25" fmla="*/ 250 h 329"/>
                  <a:gd name="T26" fmla="*/ 86 w 112"/>
                  <a:gd name="T27" fmla="*/ 272 h 329"/>
                  <a:gd name="T28" fmla="*/ 73 w 112"/>
                  <a:gd name="T29" fmla="*/ 297 h 329"/>
                  <a:gd name="T30" fmla="*/ 48 w 112"/>
                  <a:gd name="T31" fmla="*/ 328 h 329"/>
                  <a:gd name="T32" fmla="*/ 61 w 112"/>
                  <a:gd name="T33" fmla="*/ 290 h 329"/>
                  <a:gd name="T34" fmla="*/ 72 w 112"/>
                  <a:gd name="T35" fmla="*/ 254 h 329"/>
                  <a:gd name="T36" fmla="*/ 77 w 112"/>
                  <a:gd name="T37" fmla="*/ 222 h 329"/>
                  <a:gd name="T38" fmla="*/ 75 w 112"/>
                  <a:gd name="T39" fmla="*/ 192 h 329"/>
                  <a:gd name="T40" fmla="*/ 73 w 112"/>
                  <a:gd name="T41" fmla="*/ 170 h 329"/>
                  <a:gd name="T42" fmla="*/ 77 w 112"/>
                  <a:gd name="T43" fmla="*/ 144 h 329"/>
                  <a:gd name="T44" fmla="*/ 80 w 112"/>
                  <a:gd name="T45" fmla="*/ 122 h 329"/>
                  <a:gd name="T46" fmla="*/ 69 w 112"/>
                  <a:gd name="T47" fmla="*/ 79 h 329"/>
                  <a:gd name="T48" fmla="*/ 67 w 112"/>
                  <a:gd name="T49" fmla="*/ 56 h 329"/>
                  <a:gd name="T50" fmla="*/ 58 w 112"/>
                  <a:gd name="T51" fmla="*/ 37 h 329"/>
                  <a:gd name="T52" fmla="*/ 40 w 112"/>
                  <a:gd name="T53" fmla="*/ 14 h 329"/>
                  <a:gd name="T54" fmla="*/ 31 w 112"/>
                  <a:gd name="T55" fmla="*/ 32 h 329"/>
                  <a:gd name="T56" fmla="*/ 0 w 112"/>
                  <a:gd name="T57" fmla="*/ 62 h 329"/>
                  <a:gd name="T58" fmla="*/ 2 w 112"/>
                  <a:gd name="T59" fmla="*/ 52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2" h="329">
                    <a:moveTo>
                      <a:pt x="2" y="52"/>
                    </a:moveTo>
                    <a:lnTo>
                      <a:pt x="25" y="0"/>
                    </a:lnTo>
                    <a:lnTo>
                      <a:pt x="40" y="1"/>
                    </a:lnTo>
                    <a:lnTo>
                      <a:pt x="53" y="4"/>
                    </a:lnTo>
                    <a:lnTo>
                      <a:pt x="62" y="18"/>
                    </a:lnTo>
                    <a:lnTo>
                      <a:pt x="87" y="60"/>
                    </a:lnTo>
                    <a:lnTo>
                      <a:pt x="96" y="79"/>
                    </a:lnTo>
                    <a:lnTo>
                      <a:pt x="102" y="98"/>
                    </a:lnTo>
                    <a:lnTo>
                      <a:pt x="108" y="154"/>
                    </a:lnTo>
                    <a:lnTo>
                      <a:pt x="111" y="170"/>
                    </a:lnTo>
                    <a:lnTo>
                      <a:pt x="108" y="192"/>
                    </a:lnTo>
                    <a:lnTo>
                      <a:pt x="104" y="215"/>
                    </a:lnTo>
                    <a:lnTo>
                      <a:pt x="94" y="250"/>
                    </a:lnTo>
                    <a:lnTo>
                      <a:pt x="86" y="272"/>
                    </a:lnTo>
                    <a:lnTo>
                      <a:pt x="73" y="297"/>
                    </a:lnTo>
                    <a:lnTo>
                      <a:pt x="48" y="328"/>
                    </a:lnTo>
                    <a:lnTo>
                      <a:pt x="61" y="290"/>
                    </a:lnTo>
                    <a:lnTo>
                      <a:pt x="72" y="254"/>
                    </a:lnTo>
                    <a:lnTo>
                      <a:pt x="77" y="222"/>
                    </a:lnTo>
                    <a:lnTo>
                      <a:pt x="75" y="192"/>
                    </a:lnTo>
                    <a:lnTo>
                      <a:pt x="73" y="170"/>
                    </a:lnTo>
                    <a:lnTo>
                      <a:pt x="77" y="144"/>
                    </a:lnTo>
                    <a:lnTo>
                      <a:pt x="80" y="122"/>
                    </a:lnTo>
                    <a:lnTo>
                      <a:pt x="69" y="79"/>
                    </a:lnTo>
                    <a:lnTo>
                      <a:pt x="67" y="56"/>
                    </a:lnTo>
                    <a:lnTo>
                      <a:pt x="58" y="37"/>
                    </a:lnTo>
                    <a:lnTo>
                      <a:pt x="40" y="14"/>
                    </a:lnTo>
                    <a:lnTo>
                      <a:pt x="31" y="32"/>
                    </a:lnTo>
                    <a:lnTo>
                      <a:pt x="0" y="62"/>
                    </a:lnTo>
                    <a:lnTo>
                      <a:pt x="2" y="5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20" name="手繪多邊形​​ 91"/>
              <p:cNvSpPr>
                <a:spLocks/>
              </p:cNvSpPr>
              <p:nvPr/>
            </p:nvSpPr>
            <p:spPr bwMode="ltGray">
              <a:xfrm>
                <a:off x="5316" y="3988"/>
                <a:ext cx="46" cy="336"/>
              </a:xfrm>
              <a:custGeom>
                <a:avLst/>
                <a:gdLst>
                  <a:gd name="T0" fmla="*/ 35 w 46"/>
                  <a:gd name="T1" fmla="*/ 0 h 336"/>
                  <a:gd name="T2" fmla="*/ 32 w 46"/>
                  <a:gd name="T3" fmla="*/ 6 h 336"/>
                  <a:gd name="T4" fmla="*/ 18 w 46"/>
                  <a:gd name="T5" fmla="*/ 66 h 336"/>
                  <a:gd name="T6" fmla="*/ 9 w 46"/>
                  <a:gd name="T7" fmla="*/ 122 h 336"/>
                  <a:gd name="T8" fmla="*/ 0 w 46"/>
                  <a:gd name="T9" fmla="*/ 192 h 336"/>
                  <a:gd name="T10" fmla="*/ 0 w 46"/>
                  <a:gd name="T11" fmla="*/ 268 h 336"/>
                  <a:gd name="T12" fmla="*/ 4 w 46"/>
                  <a:gd name="T13" fmla="*/ 335 h 336"/>
                  <a:gd name="T14" fmla="*/ 9 w 46"/>
                  <a:gd name="T15" fmla="*/ 335 h 336"/>
                  <a:gd name="T16" fmla="*/ 4 w 46"/>
                  <a:gd name="T17" fmla="*/ 268 h 336"/>
                  <a:gd name="T18" fmla="*/ 4 w 46"/>
                  <a:gd name="T19" fmla="*/ 212 h 336"/>
                  <a:gd name="T20" fmla="*/ 13 w 46"/>
                  <a:gd name="T21" fmla="*/ 151 h 336"/>
                  <a:gd name="T22" fmla="*/ 26 w 46"/>
                  <a:gd name="T23" fmla="*/ 91 h 336"/>
                  <a:gd name="T24" fmla="*/ 45 w 46"/>
                  <a:gd name="T25" fmla="*/ 14 h 336"/>
                  <a:gd name="T26" fmla="*/ 35 w 46"/>
                  <a:gd name="T2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336">
                    <a:moveTo>
                      <a:pt x="35" y="0"/>
                    </a:moveTo>
                    <a:lnTo>
                      <a:pt x="32" y="6"/>
                    </a:lnTo>
                    <a:lnTo>
                      <a:pt x="18" y="66"/>
                    </a:lnTo>
                    <a:lnTo>
                      <a:pt x="9" y="122"/>
                    </a:lnTo>
                    <a:lnTo>
                      <a:pt x="0" y="192"/>
                    </a:lnTo>
                    <a:lnTo>
                      <a:pt x="0" y="268"/>
                    </a:lnTo>
                    <a:lnTo>
                      <a:pt x="4" y="335"/>
                    </a:lnTo>
                    <a:lnTo>
                      <a:pt x="9" y="335"/>
                    </a:lnTo>
                    <a:lnTo>
                      <a:pt x="4" y="268"/>
                    </a:lnTo>
                    <a:lnTo>
                      <a:pt x="4" y="212"/>
                    </a:lnTo>
                    <a:lnTo>
                      <a:pt x="13" y="151"/>
                    </a:lnTo>
                    <a:lnTo>
                      <a:pt x="26" y="91"/>
                    </a:lnTo>
                    <a:lnTo>
                      <a:pt x="45" y="14"/>
                    </a:lnTo>
                    <a:lnTo>
                      <a:pt x="3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21" name="手繪多邊形​​ 92"/>
              <p:cNvSpPr>
                <a:spLocks/>
              </p:cNvSpPr>
              <p:nvPr/>
            </p:nvSpPr>
            <p:spPr bwMode="ltGray">
              <a:xfrm>
                <a:off x="5690" y="3903"/>
                <a:ext cx="41" cy="203"/>
              </a:xfrm>
              <a:custGeom>
                <a:avLst/>
                <a:gdLst>
                  <a:gd name="T0" fmla="*/ 8 w 41"/>
                  <a:gd name="T1" fmla="*/ 0 h 203"/>
                  <a:gd name="T2" fmla="*/ 16 w 41"/>
                  <a:gd name="T3" fmla="*/ 14 h 203"/>
                  <a:gd name="T4" fmla="*/ 23 w 41"/>
                  <a:gd name="T5" fmla="*/ 39 h 203"/>
                  <a:gd name="T6" fmla="*/ 31 w 41"/>
                  <a:gd name="T7" fmla="*/ 73 h 203"/>
                  <a:gd name="T8" fmla="*/ 40 w 41"/>
                  <a:gd name="T9" fmla="*/ 116 h 203"/>
                  <a:gd name="T10" fmla="*/ 40 w 41"/>
                  <a:gd name="T11" fmla="*/ 161 h 203"/>
                  <a:gd name="T12" fmla="*/ 35 w 41"/>
                  <a:gd name="T13" fmla="*/ 202 h 203"/>
                  <a:gd name="T14" fmla="*/ 31 w 41"/>
                  <a:gd name="T15" fmla="*/ 202 h 203"/>
                  <a:gd name="T16" fmla="*/ 35 w 41"/>
                  <a:gd name="T17" fmla="*/ 161 h 203"/>
                  <a:gd name="T18" fmla="*/ 35 w 41"/>
                  <a:gd name="T19" fmla="*/ 128 h 203"/>
                  <a:gd name="T20" fmla="*/ 27 w 41"/>
                  <a:gd name="T21" fmla="*/ 91 h 203"/>
                  <a:gd name="T22" fmla="*/ 16 w 41"/>
                  <a:gd name="T23" fmla="*/ 55 h 203"/>
                  <a:gd name="T24" fmla="*/ 0 w 41"/>
                  <a:gd name="T25" fmla="*/ 9 h 203"/>
                  <a:gd name="T26" fmla="*/ 8 w 41"/>
                  <a:gd name="T27"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1" h="203">
                    <a:moveTo>
                      <a:pt x="8" y="0"/>
                    </a:moveTo>
                    <a:lnTo>
                      <a:pt x="16" y="14"/>
                    </a:lnTo>
                    <a:lnTo>
                      <a:pt x="23" y="39"/>
                    </a:lnTo>
                    <a:lnTo>
                      <a:pt x="31" y="73"/>
                    </a:lnTo>
                    <a:lnTo>
                      <a:pt x="40" y="116"/>
                    </a:lnTo>
                    <a:lnTo>
                      <a:pt x="40" y="161"/>
                    </a:lnTo>
                    <a:lnTo>
                      <a:pt x="35" y="202"/>
                    </a:lnTo>
                    <a:lnTo>
                      <a:pt x="31" y="202"/>
                    </a:lnTo>
                    <a:lnTo>
                      <a:pt x="35" y="161"/>
                    </a:lnTo>
                    <a:lnTo>
                      <a:pt x="35" y="128"/>
                    </a:lnTo>
                    <a:lnTo>
                      <a:pt x="27" y="91"/>
                    </a:lnTo>
                    <a:lnTo>
                      <a:pt x="16" y="55"/>
                    </a:lnTo>
                    <a:lnTo>
                      <a:pt x="0" y="9"/>
                    </a:lnTo>
                    <a:lnTo>
                      <a:pt x="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22" name="手繪多邊形​​ 93"/>
              <p:cNvSpPr>
                <a:spLocks/>
              </p:cNvSpPr>
              <p:nvPr/>
            </p:nvSpPr>
            <p:spPr bwMode="ltGray">
              <a:xfrm>
                <a:off x="5485" y="3795"/>
                <a:ext cx="71" cy="202"/>
              </a:xfrm>
              <a:custGeom>
                <a:avLst/>
                <a:gdLst>
                  <a:gd name="T0" fmla="*/ 68 w 71"/>
                  <a:gd name="T1" fmla="*/ 31 h 202"/>
                  <a:gd name="T2" fmla="*/ 53 w 71"/>
                  <a:gd name="T3" fmla="*/ 0 h 202"/>
                  <a:gd name="T4" fmla="*/ 44 w 71"/>
                  <a:gd name="T5" fmla="*/ 0 h 202"/>
                  <a:gd name="T6" fmla="*/ 36 w 71"/>
                  <a:gd name="T7" fmla="*/ 2 h 202"/>
                  <a:gd name="T8" fmla="*/ 30 w 71"/>
                  <a:gd name="T9" fmla="*/ 10 h 202"/>
                  <a:gd name="T10" fmla="*/ 14 w 71"/>
                  <a:gd name="T11" fmla="*/ 37 h 202"/>
                  <a:gd name="T12" fmla="*/ 8 w 71"/>
                  <a:gd name="T13" fmla="*/ 48 h 202"/>
                  <a:gd name="T14" fmla="*/ 5 w 71"/>
                  <a:gd name="T15" fmla="*/ 60 h 202"/>
                  <a:gd name="T16" fmla="*/ 0 w 71"/>
                  <a:gd name="T17" fmla="*/ 94 h 202"/>
                  <a:gd name="T18" fmla="*/ 0 w 71"/>
                  <a:gd name="T19" fmla="*/ 104 h 202"/>
                  <a:gd name="T20" fmla="*/ 0 w 71"/>
                  <a:gd name="T21" fmla="*/ 117 h 202"/>
                  <a:gd name="T22" fmla="*/ 4 w 71"/>
                  <a:gd name="T23" fmla="*/ 131 h 202"/>
                  <a:gd name="T24" fmla="*/ 9 w 71"/>
                  <a:gd name="T25" fmla="*/ 153 h 202"/>
                  <a:gd name="T26" fmla="*/ 15 w 71"/>
                  <a:gd name="T27" fmla="*/ 167 h 202"/>
                  <a:gd name="T28" fmla="*/ 23 w 71"/>
                  <a:gd name="T29" fmla="*/ 182 h 202"/>
                  <a:gd name="T30" fmla="*/ 39 w 71"/>
                  <a:gd name="T31" fmla="*/ 201 h 202"/>
                  <a:gd name="T32" fmla="*/ 31 w 71"/>
                  <a:gd name="T33" fmla="*/ 177 h 202"/>
                  <a:gd name="T34" fmla="*/ 24 w 71"/>
                  <a:gd name="T35" fmla="*/ 156 h 202"/>
                  <a:gd name="T36" fmla="*/ 21 w 71"/>
                  <a:gd name="T37" fmla="*/ 136 h 202"/>
                  <a:gd name="T38" fmla="*/ 22 w 71"/>
                  <a:gd name="T39" fmla="*/ 117 h 202"/>
                  <a:gd name="T40" fmla="*/ 23 w 71"/>
                  <a:gd name="T41" fmla="*/ 104 h 202"/>
                  <a:gd name="T42" fmla="*/ 21 w 71"/>
                  <a:gd name="T43" fmla="*/ 88 h 202"/>
                  <a:gd name="T44" fmla="*/ 19 w 71"/>
                  <a:gd name="T45" fmla="*/ 74 h 202"/>
                  <a:gd name="T46" fmla="*/ 25 w 71"/>
                  <a:gd name="T47" fmla="*/ 48 h 202"/>
                  <a:gd name="T48" fmla="*/ 27 w 71"/>
                  <a:gd name="T49" fmla="*/ 34 h 202"/>
                  <a:gd name="T50" fmla="*/ 32 w 71"/>
                  <a:gd name="T51" fmla="*/ 23 h 202"/>
                  <a:gd name="T52" fmla="*/ 44 w 71"/>
                  <a:gd name="T53" fmla="*/ 8 h 202"/>
                  <a:gd name="T54" fmla="*/ 50 w 71"/>
                  <a:gd name="T55" fmla="*/ 19 h 202"/>
                  <a:gd name="T56" fmla="*/ 70 w 71"/>
                  <a:gd name="T57" fmla="*/ 37 h 202"/>
                  <a:gd name="T58" fmla="*/ 68 w 71"/>
                  <a:gd name="T59" fmla="*/ 31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1" h="202">
                    <a:moveTo>
                      <a:pt x="68" y="31"/>
                    </a:moveTo>
                    <a:lnTo>
                      <a:pt x="53" y="0"/>
                    </a:lnTo>
                    <a:lnTo>
                      <a:pt x="44" y="0"/>
                    </a:lnTo>
                    <a:lnTo>
                      <a:pt x="36" y="2"/>
                    </a:lnTo>
                    <a:lnTo>
                      <a:pt x="30" y="10"/>
                    </a:lnTo>
                    <a:lnTo>
                      <a:pt x="14" y="37"/>
                    </a:lnTo>
                    <a:lnTo>
                      <a:pt x="8" y="48"/>
                    </a:lnTo>
                    <a:lnTo>
                      <a:pt x="5" y="60"/>
                    </a:lnTo>
                    <a:lnTo>
                      <a:pt x="0" y="94"/>
                    </a:lnTo>
                    <a:lnTo>
                      <a:pt x="0" y="104"/>
                    </a:lnTo>
                    <a:lnTo>
                      <a:pt x="0" y="117"/>
                    </a:lnTo>
                    <a:lnTo>
                      <a:pt x="4" y="131"/>
                    </a:lnTo>
                    <a:lnTo>
                      <a:pt x="9" y="153"/>
                    </a:lnTo>
                    <a:lnTo>
                      <a:pt x="15" y="167"/>
                    </a:lnTo>
                    <a:lnTo>
                      <a:pt x="23" y="182"/>
                    </a:lnTo>
                    <a:lnTo>
                      <a:pt x="39" y="201"/>
                    </a:lnTo>
                    <a:lnTo>
                      <a:pt x="31" y="177"/>
                    </a:lnTo>
                    <a:lnTo>
                      <a:pt x="24" y="156"/>
                    </a:lnTo>
                    <a:lnTo>
                      <a:pt x="21" y="136"/>
                    </a:lnTo>
                    <a:lnTo>
                      <a:pt x="22" y="117"/>
                    </a:lnTo>
                    <a:lnTo>
                      <a:pt x="23" y="104"/>
                    </a:lnTo>
                    <a:lnTo>
                      <a:pt x="21" y="88"/>
                    </a:lnTo>
                    <a:lnTo>
                      <a:pt x="19" y="74"/>
                    </a:lnTo>
                    <a:lnTo>
                      <a:pt x="25" y="48"/>
                    </a:lnTo>
                    <a:lnTo>
                      <a:pt x="27" y="34"/>
                    </a:lnTo>
                    <a:lnTo>
                      <a:pt x="32" y="23"/>
                    </a:lnTo>
                    <a:lnTo>
                      <a:pt x="44" y="8"/>
                    </a:lnTo>
                    <a:lnTo>
                      <a:pt x="50" y="19"/>
                    </a:lnTo>
                    <a:lnTo>
                      <a:pt x="70" y="37"/>
                    </a:lnTo>
                    <a:lnTo>
                      <a:pt x="68" y="3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23" name="手繪多邊形​​ 94"/>
              <p:cNvSpPr>
                <a:spLocks/>
              </p:cNvSpPr>
              <p:nvPr/>
            </p:nvSpPr>
            <p:spPr bwMode="ltGray">
              <a:xfrm>
                <a:off x="5603" y="3616"/>
                <a:ext cx="172" cy="364"/>
              </a:xfrm>
              <a:custGeom>
                <a:avLst/>
                <a:gdLst>
                  <a:gd name="T0" fmla="*/ 56 w 172"/>
                  <a:gd name="T1" fmla="*/ 4 h 364"/>
                  <a:gd name="T2" fmla="*/ 60 w 172"/>
                  <a:gd name="T3" fmla="*/ 15 h 364"/>
                  <a:gd name="T4" fmla="*/ 98 w 172"/>
                  <a:gd name="T5" fmla="*/ 13 h 364"/>
                  <a:gd name="T6" fmla="*/ 83 w 172"/>
                  <a:gd name="T7" fmla="*/ 18 h 364"/>
                  <a:gd name="T8" fmla="*/ 67 w 172"/>
                  <a:gd name="T9" fmla="*/ 24 h 364"/>
                  <a:gd name="T10" fmla="*/ 103 w 172"/>
                  <a:gd name="T11" fmla="*/ 33 h 364"/>
                  <a:gd name="T12" fmla="*/ 75 w 172"/>
                  <a:gd name="T13" fmla="*/ 37 h 364"/>
                  <a:gd name="T14" fmla="*/ 72 w 172"/>
                  <a:gd name="T15" fmla="*/ 47 h 364"/>
                  <a:gd name="T16" fmla="*/ 153 w 172"/>
                  <a:gd name="T17" fmla="*/ 98 h 364"/>
                  <a:gd name="T18" fmla="*/ 79 w 172"/>
                  <a:gd name="T19" fmla="*/ 61 h 364"/>
                  <a:gd name="T20" fmla="*/ 95 w 172"/>
                  <a:gd name="T21" fmla="*/ 83 h 364"/>
                  <a:gd name="T22" fmla="*/ 84 w 172"/>
                  <a:gd name="T23" fmla="*/ 84 h 364"/>
                  <a:gd name="T24" fmla="*/ 98 w 172"/>
                  <a:gd name="T25" fmla="*/ 113 h 364"/>
                  <a:gd name="T26" fmla="*/ 128 w 172"/>
                  <a:gd name="T27" fmla="*/ 144 h 364"/>
                  <a:gd name="T28" fmla="*/ 95 w 172"/>
                  <a:gd name="T29" fmla="*/ 121 h 364"/>
                  <a:gd name="T30" fmla="*/ 123 w 172"/>
                  <a:gd name="T31" fmla="*/ 167 h 364"/>
                  <a:gd name="T32" fmla="*/ 97 w 172"/>
                  <a:gd name="T33" fmla="*/ 137 h 364"/>
                  <a:gd name="T34" fmla="*/ 91 w 172"/>
                  <a:gd name="T35" fmla="*/ 137 h 364"/>
                  <a:gd name="T36" fmla="*/ 100 w 172"/>
                  <a:gd name="T37" fmla="*/ 164 h 364"/>
                  <a:gd name="T38" fmla="*/ 92 w 172"/>
                  <a:gd name="T39" fmla="*/ 164 h 364"/>
                  <a:gd name="T40" fmla="*/ 109 w 172"/>
                  <a:gd name="T41" fmla="*/ 195 h 364"/>
                  <a:gd name="T42" fmla="*/ 99 w 172"/>
                  <a:gd name="T43" fmla="*/ 187 h 364"/>
                  <a:gd name="T44" fmla="*/ 107 w 172"/>
                  <a:gd name="T45" fmla="*/ 217 h 364"/>
                  <a:gd name="T46" fmla="*/ 100 w 172"/>
                  <a:gd name="T47" fmla="*/ 207 h 364"/>
                  <a:gd name="T48" fmla="*/ 93 w 172"/>
                  <a:gd name="T49" fmla="*/ 204 h 364"/>
                  <a:gd name="T50" fmla="*/ 98 w 172"/>
                  <a:gd name="T51" fmla="*/ 226 h 364"/>
                  <a:gd name="T52" fmla="*/ 114 w 172"/>
                  <a:gd name="T53" fmla="*/ 265 h 364"/>
                  <a:gd name="T54" fmla="*/ 93 w 172"/>
                  <a:gd name="T55" fmla="*/ 235 h 364"/>
                  <a:gd name="T56" fmla="*/ 88 w 172"/>
                  <a:gd name="T57" fmla="*/ 230 h 364"/>
                  <a:gd name="T58" fmla="*/ 90 w 172"/>
                  <a:gd name="T59" fmla="*/ 263 h 364"/>
                  <a:gd name="T60" fmla="*/ 83 w 172"/>
                  <a:gd name="T61" fmla="*/ 279 h 364"/>
                  <a:gd name="T62" fmla="*/ 80 w 172"/>
                  <a:gd name="T63" fmla="*/ 260 h 364"/>
                  <a:gd name="T64" fmla="*/ 19 w 172"/>
                  <a:gd name="T65" fmla="*/ 311 h 364"/>
                  <a:gd name="T66" fmla="*/ 75 w 172"/>
                  <a:gd name="T67" fmla="*/ 238 h 364"/>
                  <a:gd name="T68" fmla="*/ 64 w 172"/>
                  <a:gd name="T69" fmla="*/ 254 h 364"/>
                  <a:gd name="T70" fmla="*/ 80 w 172"/>
                  <a:gd name="T71" fmla="*/ 214 h 364"/>
                  <a:gd name="T72" fmla="*/ 12 w 172"/>
                  <a:gd name="T73" fmla="*/ 245 h 364"/>
                  <a:gd name="T74" fmla="*/ 80 w 172"/>
                  <a:gd name="T75" fmla="*/ 200 h 364"/>
                  <a:gd name="T76" fmla="*/ 71 w 172"/>
                  <a:gd name="T77" fmla="*/ 190 h 364"/>
                  <a:gd name="T78" fmla="*/ 77 w 172"/>
                  <a:gd name="T79" fmla="*/ 174 h 364"/>
                  <a:gd name="T80" fmla="*/ 67 w 172"/>
                  <a:gd name="T81" fmla="*/ 174 h 364"/>
                  <a:gd name="T82" fmla="*/ 37 w 172"/>
                  <a:gd name="T83" fmla="*/ 205 h 364"/>
                  <a:gd name="T84" fmla="*/ 66 w 172"/>
                  <a:gd name="T85" fmla="*/ 146 h 364"/>
                  <a:gd name="T86" fmla="*/ 71 w 172"/>
                  <a:gd name="T87" fmla="*/ 125 h 364"/>
                  <a:gd name="T88" fmla="*/ 64 w 172"/>
                  <a:gd name="T89" fmla="*/ 121 h 364"/>
                  <a:gd name="T90" fmla="*/ 65 w 172"/>
                  <a:gd name="T91" fmla="*/ 100 h 364"/>
                  <a:gd name="T92" fmla="*/ 61 w 172"/>
                  <a:gd name="T93" fmla="*/ 97 h 364"/>
                  <a:gd name="T94" fmla="*/ 40 w 172"/>
                  <a:gd name="T95" fmla="*/ 116 h 364"/>
                  <a:gd name="T96" fmla="*/ 57 w 172"/>
                  <a:gd name="T97" fmla="*/ 87 h 364"/>
                  <a:gd name="T98" fmla="*/ 56 w 172"/>
                  <a:gd name="T99" fmla="*/ 60 h 364"/>
                  <a:gd name="T100" fmla="*/ 57 w 172"/>
                  <a:gd name="T101" fmla="*/ 46 h 364"/>
                  <a:gd name="T102" fmla="*/ 39 w 172"/>
                  <a:gd name="T103" fmla="*/ 45 h 364"/>
                  <a:gd name="T104" fmla="*/ 44 w 172"/>
                  <a:gd name="T105" fmla="*/ 24 h 364"/>
                  <a:gd name="T106" fmla="*/ 36 w 172"/>
                  <a:gd name="T107" fmla="*/ 19 h 364"/>
                  <a:gd name="T108" fmla="*/ 38 w 172"/>
                  <a:gd name="T109"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2" h="364">
                    <a:moveTo>
                      <a:pt x="38" y="0"/>
                    </a:moveTo>
                    <a:lnTo>
                      <a:pt x="45" y="0"/>
                    </a:lnTo>
                    <a:lnTo>
                      <a:pt x="56" y="4"/>
                    </a:lnTo>
                    <a:lnTo>
                      <a:pt x="48" y="5"/>
                    </a:lnTo>
                    <a:lnTo>
                      <a:pt x="54" y="10"/>
                    </a:lnTo>
                    <a:lnTo>
                      <a:pt x="60" y="15"/>
                    </a:lnTo>
                    <a:lnTo>
                      <a:pt x="69" y="17"/>
                    </a:lnTo>
                    <a:lnTo>
                      <a:pt x="83" y="16"/>
                    </a:lnTo>
                    <a:lnTo>
                      <a:pt x="98" y="13"/>
                    </a:lnTo>
                    <a:lnTo>
                      <a:pt x="137" y="16"/>
                    </a:lnTo>
                    <a:lnTo>
                      <a:pt x="99" y="13"/>
                    </a:lnTo>
                    <a:lnTo>
                      <a:pt x="83" y="18"/>
                    </a:lnTo>
                    <a:lnTo>
                      <a:pt x="69" y="17"/>
                    </a:lnTo>
                    <a:lnTo>
                      <a:pt x="60" y="20"/>
                    </a:lnTo>
                    <a:lnTo>
                      <a:pt x="67" y="24"/>
                    </a:lnTo>
                    <a:lnTo>
                      <a:pt x="62" y="27"/>
                    </a:lnTo>
                    <a:lnTo>
                      <a:pt x="75" y="35"/>
                    </a:lnTo>
                    <a:lnTo>
                      <a:pt x="103" y="33"/>
                    </a:lnTo>
                    <a:lnTo>
                      <a:pt x="139" y="62"/>
                    </a:lnTo>
                    <a:lnTo>
                      <a:pt x="103" y="35"/>
                    </a:lnTo>
                    <a:lnTo>
                      <a:pt x="75" y="37"/>
                    </a:lnTo>
                    <a:lnTo>
                      <a:pt x="67" y="37"/>
                    </a:lnTo>
                    <a:lnTo>
                      <a:pt x="82" y="47"/>
                    </a:lnTo>
                    <a:lnTo>
                      <a:pt x="72" y="47"/>
                    </a:lnTo>
                    <a:lnTo>
                      <a:pt x="88" y="59"/>
                    </a:lnTo>
                    <a:lnTo>
                      <a:pt x="118" y="73"/>
                    </a:lnTo>
                    <a:lnTo>
                      <a:pt x="153" y="98"/>
                    </a:lnTo>
                    <a:lnTo>
                      <a:pt x="118" y="75"/>
                    </a:lnTo>
                    <a:lnTo>
                      <a:pt x="87" y="60"/>
                    </a:lnTo>
                    <a:lnTo>
                      <a:pt x="79" y="61"/>
                    </a:lnTo>
                    <a:lnTo>
                      <a:pt x="92" y="69"/>
                    </a:lnTo>
                    <a:lnTo>
                      <a:pt x="83" y="72"/>
                    </a:lnTo>
                    <a:lnTo>
                      <a:pt x="95" y="83"/>
                    </a:lnTo>
                    <a:lnTo>
                      <a:pt x="167" y="170"/>
                    </a:lnTo>
                    <a:lnTo>
                      <a:pt x="95" y="84"/>
                    </a:lnTo>
                    <a:lnTo>
                      <a:pt x="84" y="84"/>
                    </a:lnTo>
                    <a:lnTo>
                      <a:pt x="95" y="97"/>
                    </a:lnTo>
                    <a:lnTo>
                      <a:pt x="87" y="97"/>
                    </a:lnTo>
                    <a:lnTo>
                      <a:pt x="98" y="113"/>
                    </a:lnTo>
                    <a:lnTo>
                      <a:pt x="128" y="144"/>
                    </a:lnTo>
                    <a:lnTo>
                      <a:pt x="159" y="186"/>
                    </a:lnTo>
                    <a:lnTo>
                      <a:pt x="128" y="144"/>
                    </a:lnTo>
                    <a:lnTo>
                      <a:pt x="97" y="114"/>
                    </a:lnTo>
                    <a:lnTo>
                      <a:pt x="87" y="111"/>
                    </a:lnTo>
                    <a:lnTo>
                      <a:pt x="95" y="121"/>
                    </a:lnTo>
                    <a:lnTo>
                      <a:pt x="88" y="119"/>
                    </a:lnTo>
                    <a:lnTo>
                      <a:pt x="98" y="136"/>
                    </a:lnTo>
                    <a:lnTo>
                      <a:pt x="123" y="167"/>
                    </a:lnTo>
                    <a:lnTo>
                      <a:pt x="171" y="209"/>
                    </a:lnTo>
                    <a:lnTo>
                      <a:pt x="123" y="168"/>
                    </a:lnTo>
                    <a:lnTo>
                      <a:pt x="97" y="137"/>
                    </a:lnTo>
                    <a:lnTo>
                      <a:pt x="93" y="137"/>
                    </a:lnTo>
                    <a:lnTo>
                      <a:pt x="138" y="230"/>
                    </a:lnTo>
                    <a:lnTo>
                      <a:pt x="91" y="137"/>
                    </a:lnTo>
                    <a:lnTo>
                      <a:pt x="97" y="149"/>
                    </a:lnTo>
                    <a:lnTo>
                      <a:pt x="91" y="145"/>
                    </a:lnTo>
                    <a:lnTo>
                      <a:pt x="100" y="164"/>
                    </a:lnTo>
                    <a:lnTo>
                      <a:pt x="132" y="207"/>
                    </a:lnTo>
                    <a:lnTo>
                      <a:pt x="100" y="167"/>
                    </a:lnTo>
                    <a:lnTo>
                      <a:pt x="92" y="164"/>
                    </a:lnTo>
                    <a:lnTo>
                      <a:pt x="100" y="176"/>
                    </a:lnTo>
                    <a:lnTo>
                      <a:pt x="137" y="260"/>
                    </a:lnTo>
                    <a:lnTo>
                      <a:pt x="109" y="195"/>
                    </a:lnTo>
                    <a:lnTo>
                      <a:pt x="98" y="176"/>
                    </a:lnTo>
                    <a:lnTo>
                      <a:pt x="92" y="174"/>
                    </a:lnTo>
                    <a:lnTo>
                      <a:pt x="99" y="187"/>
                    </a:lnTo>
                    <a:lnTo>
                      <a:pt x="93" y="186"/>
                    </a:lnTo>
                    <a:lnTo>
                      <a:pt x="103" y="202"/>
                    </a:lnTo>
                    <a:lnTo>
                      <a:pt x="107" y="217"/>
                    </a:lnTo>
                    <a:lnTo>
                      <a:pt x="155" y="265"/>
                    </a:lnTo>
                    <a:lnTo>
                      <a:pt x="106" y="218"/>
                    </a:lnTo>
                    <a:lnTo>
                      <a:pt x="100" y="207"/>
                    </a:lnTo>
                    <a:lnTo>
                      <a:pt x="95" y="204"/>
                    </a:lnTo>
                    <a:lnTo>
                      <a:pt x="106" y="232"/>
                    </a:lnTo>
                    <a:lnTo>
                      <a:pt x="93" y="204"/>
                    </a:lnTo>
                    <a:lnTo>
                      <a:pt x="100" y="218"/>
                    </a:lnTo>
                    <a:lnTo>
                      <a:pt x="92" y="214"/>
                    </a:lnTo>
                    <a:lnTo>
                      <a:pt x="98" y="226"/>
                    </a:lnTo>
                    <a:lnTo>
                      <a:pt x="114" y="265"/>
                    </a:lnTo>
                    <a:lnTo>
                      <a:pt x="130" y="290"/>
                    </a:lnTo>
                    <a:lnTo>
                      <a:pt x="114" y="265"/>
                    </a:lnTo>
                    <a:lnTo>
                      <a:pt x="97" y="228"/>
                    </a:lnTo>
                    <a:lnTo>
                      <a:pt x="91" y="226"/>
                    </a:lnTo>
                    <a:lnTo>
                      <a:pt x="93" y="235"/>
                    </a:lnTo>
                    <a:lnTo>
                      <a:pt x="106" y="260"/>
                    </a:lnTo>
                    <a:lnTo>
                      <a:pt x="92" y="238"/>
                    </a:lnTo>
                    <a:lnTo>
                      <a:pt x="88" y="230"/>
                    </a:lnTo>
                    <a:lnTo>
                      <a:pt x="95" y="251"/>
                    </a:lnTo>
                    <a:lnTo>
                      <a:pt x="87" y="246"/>
                    </a:lnTo>
                    <a:lnTo>
                      <a:pt x="90" y="263"/>
                    </a:lnTo>
                    <a:lnTo>
                      <a:pt x="85" y="255"/>
                    </a:lnTo>
                    <a:lnTo>
                      <a:pt x="82" y="262"/>
                    </a:lnTo>
                    <a:lnTo>
                      <a:pt x="83" y="279"/>
                    </a:lnTo>
                    <a:lnTo>
                      <a:pt x="113" y="363"/>
                    </a:lnTo>
                    <a:lnTo>
                      <a:pt x="80" y="279"/>
                    </a:lnTo>
                    <a:lnTo>
                      <a:pt x="80" y="260"/>
                    </a:lnTo>
                    <a:lnTo>
                      <a:pt x="80" y="250"/>
                    </a:lnTo>
                    <a:lnTo>
                      <a:pt x="74" y="255"/>
                    </a:lnTo>
                    <a:lnTo>
                      <a:pt x="19" y="311"/>
                    </a:lnTo>
                    <a:lnTo>
                      <a:pt x="76" y="251"/>
                    </a:lnTo>
                    <a:lnTo>
                      <a:pt x="80" y="235"/>
                    </a:lnTo>
                    <a:lnTo>
                      <a:pt x="75" y="238"/>
                    </a:lnTo>
                    <a:lnTo>
                      <a:pt x="83" y="219"/>
                    </a:lnTo>
                    <a:lnTo>
                      <a:pt x="76" y="227"/>
                    </a:lnTo>
                    <a:lnTo>
                      <a:pt x="64" y="254"/>
                    </a:lnTo>
                    <a:lnTo>
                      <a:pt x="75" y="225"/>
                    </a:lnTo>
                    <a:lnTo>
                      <a:pt x="80" y="214"/>
                    </a:lnTo>
                    <a:lnTo>
                      <a:pt x="80" y="214"/>
                    </a:lnTo>
                    <a:lnTo>
                      <a:pt x="72" y="219"/>
                    </a:lnTo>
                    <a:lnTo>
                      <a:pt x="59" y="234"/>
                    </a:lnTo>
                    <a:lnTo>
                      <a:pt x="12" y="245"/>
                    </a:lnTo>
                    <a:lnTo>
                      <a:pt x="60" y="232"/>
                    </a:lnTo>
                    <a:lnTo>
                      <a:pt x="75" y="214"/>
                    </a:lnTo>
                    <a:lnTo>
                      <a:pt x="80" y="200"/>
                    </a:lnTo>
                    <a:lnTo>
                      <a:pt x="72" y="200"/>
                    </a:lnTo>
                    <a:lnTo>
                      <a:pt x="80" y="187"/>
                    </a:lnTo>
                    <a:lnTo>
                      <a:pt x="71" y="190"/>
                    </a:lnTo>
                    <a:lnTo>
                      <a:pt x="38" y="217"/>
                    </a:lnTo>
                    <a:lnTo>
                      <a:pt x="71" y="190"/>
                    </a:lnTo>
                    <a:lnTo>
                      <a:pt x="77" y="174"/>
                    </a:lnTo>
                    <a:lnTo>
                      <a:pt x="69" y="178"/>
                    </a:lnTo>
                    <a:lnTo>
                      <a:pt x="75" y="166"/>
                    </a:lnTo>
                    <a:lnTo>
                      <a:pt x="67" y="174"/>
                    </a:lnTo>
                    <a:lnTo>
                      <a:pt x="72" y="155"/>
                    </a:lnTo>
                    <a:lnTo>
                      <a:pt x="66" y="165"/>
                    </a:lnTo>
                    <a:lnTo>
                      <a:pt x="37" y="205"/>
                    </a:lnTo>
                    <a:lnTo>
                      <a:pt x="67" y="165"/>
                    </a:lnTo>
                    <a:lnTo>
                      <a:pt x="74" y="141"/>
                    </a:lnTo>
                    <a:lnTo>
                      <a:pt x="66" y="146"/>
                    </a:lnTo>
                    <a:lnTo>
                      <a:pt x="19" y="169"/>
                    </a:lnTo>
                    <a:lnTo>
                      <a:pt x="66" y="145"/>
                    </a:lnTo>
                    <a:lnTo>
                      <a:pt x="71" y="125"/>
                    </a:lnTo>
                    <a:lnTo>
                      <a:pt x="65" y="128"/>
                    </a:lnTo>
                    <a:lnTo>
                      <a:pt x="71" y="116"/>
                    </a:lnTo>
                    <a:lnTo>
                      <a:pt x="64" y="121"/>
                    </a:lnTo>
                    <a:lnTo>
                      <a:pt x="41" y="177"/>
                    </a:lnTo>
                    <a:lnTo>
                      <a:pt x="65" y="116"/>
                    </a:lnTo>
                    <a:lnTo>
                      <a:pt x="65" y="100"/>
                    </a:lnTo>
                    <a:lnTo>
                      <a:pt x="57" y="107"/>
                    </a:lnTo>
                    <a:lnTo>
                      <a:pt x="44" y="139"/>
                    </a:lnTo>
                    <a:lnTo>
                      <a:pt x="61" y="97"/>
                    </a:lnTo>
                    <a:lnTo>
                      <a:pt x="64" y="84"/>
                    </a:lnTo>
                    <a:lnTo>
                      <a:pt x="57" y="90"/>
                    </a:lnTo>
                    <a:lnTo>
                      <a:pt x="40" y="116"/>
                    </a:lnTo>
                    <a:lnTo>
                      <a:pt x="0" y="130"/>
                    </a:lnTo>
                    <a:lnTo>
                      <a:pt x="41" y="114"/>
                    </a:lnTo>
                    <a:lnTo>
                      <a:pt x="57" y="87"/>
                    </a:lnTo>
                    <a:lnTo>
                      <a:pt x="59" y="69"/>
                    </a:lnTo>
                    <a:lnTo>
                      <a:pt x="52" y="77"/>
                    </a:lnTo>
                    <a:lnTo>
                      <a:pt x="56" y="60"/>
                    </a:lnTo>
                    <a:lnTo>
                      <a:pt x="28" y="104"/>
                    </a:lnTo>
                    <a:lnTo>
                      <a:pt x="54" y="59"/>
                    </a:lnTo>
                    <a:lnTo>
                      <a:pt x="57" y="46"/>
                    </a:lnTo>
                    <a:lnTo>
                      <a:pt x="48" y="55"/>
                    </a:lnTo>
                    <a:lnTo>
                      <a:pt x="49" y="36"/>
                    </a:lnTo>
                    <a:lnTo>
                      <a:pt x="39" y="45"/>
                    </a:lnTo>
                    <a:lnTo>
                      <a:pt x="2" y="79"/>
                    </a:lnTo>
                    <a:lnTo>
                      <a:pt x="39" y="44"/>
                    </a:lnTo>
                    <a:lnTo>
                      <a:pt x="44" y="24"/>
                    </a:lnTo>
                    <a:lnTo>
                      <a:pt x="38" y="30"/>
                    </a:lnTo>
                    <a:lnTo>
                      <a:pt x="41" y="15"/>
                    </a:lnTo>
                    <a:lnTo>
                      <a:pt x="36" y="19"/>
                    </a:lnTo>
                    <a:lnTo>
                      <a:pt x="34" y="8"/>
                    </a:lnTo>
                    <a:lnTo>
                      <a:pt x="36" y="3"/>
                    </a:lnTo>
                    <a:lnTo>
                      <a:pt x="3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24" name="手繪多邊形 95"/>
              <p:cNvSpPr>
                <a:spLocks/>
              </p:cNvSpPr>
              <p:nvPr/>
            </p:nvSpPr>
            <p:spPr bwMode="ltGray">
              <a:xfrm>
                <a:off x="5400" y="3995"/>
                <a:ext cx="35" cy="142"/>
              </a:xfrm>
              <a:custGeom>
                <a:avLst/>
                <a:gdLst>
                  <a:gd name="T0" fmla="*/ 27 w 35"/>
                  <a:gd name="T1" fmla="*/ 0 h 142"/>
                  <a:gd name="T2" fmla="*/ 20 w 35"/>
                  <a:gd name="T3" fmla="*/ 10 h 142"/>
                  <a:gd name="T4" fmla="*/ 13 w 35"/>
                  <a:gd name="T5" fmla="*/ 28 h 142"/>
                  <a:gd name="T6" fmla="*/ 6 w 35"/>
                  <a:gd name="T7" fmla="*/ 51 h 142"/>
                  <a:gd name="T8" fmla="*/ 0 w 35"/>
                  <a:gd name="T9" fmla="*/ 80 h 142"/>
                  <a:gd name="T10" fmla="*/ 0 w 35"/>
                  <a:gd name="T11" fmla="*/ 112 h 142"/>
                  <a:gd name="T12" fmla="*/ 3 w 35"/>
                  <a:gd name="T13" fmla="*/ 141 h 142"/>
                  <a:gd name="T14" fmla="*/ 6 w 35"/>
                  <a:gd name="T15" fmla="*/ 141 h 142"/>
                  <a:gd name="T16" fmla="*/ 3 w 35"/>
                  <a:gd name="T17" fmla="*/ 112 h 142"/>
                  <a:gd name="T18" fmla="*/ 3 w 35"/>
                  <a:gd name="T19" fmla="*/ 89 h 142"/>
                  <a:gd name="T20" fmla="*/ 9 w 35"/>
                  <a:gd name="T21" fmla="*/ 64 h 142"/>
                  <a:gd name="T22" fmla="*/ 20 w 35"/>
                  <a:gd name="T23" fmla="*/ 38 h 142"/>
                  <a:gd name="T24" fmla="*/ 34 w 35"/>
                  <a:gd name="T25" fmla="*/ 6 h 142"/>
                  <a:gd name="T26" fmla="*/ 27 w 35"/>
                  <a:gd name="T27" fmla="*/ 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 h="142">
                    <a:moveTo>
                      <a:pt x="27" y="0"/>
                    </a:moveTo>
                    <a:lnTo>
                      <a:pt x="20" y="10"/>
                    </a:lnTo>
                    <a:lnTo>
                      <a:pt x="13" y="28"/>
                    </a:lnTo>
                    <a:lnTo>
                      <a:pt x="6" y="51"/>
                    </a:lnTo>
                    <a:lnTo>
                      <a:pt x="0" y="80"/>
                    </a:lnTo>
                    <a:lnTo>
                      <a:pt x="0" y="112"/>
                    </a:lnTo>
                    <a:lnTo>
                      <a:pt x="3" y="141"/>
                    </a:lnTo>
                    <a:lnTo>
                      <a:pt x="6" y="141"/>
                    </a:lnTo>
                    <a:lnTo>
                      <a:pt x="3" y="112"/>
                    </a:lnTo>
                    <a:lnTo>
                      <a:pt x="3" y="89"/>
                    </a:lnTo>
                    <a:lnTo>
                      <a:pt x="9" y="64"/>
                    </a:lnTo>
                    <a:lnTo>
                      <a:pt x="20" y="38"/>
                    </a:lnTo>
                    <a:lnTo>
                      <a:pt x="34" y="6"/>
                    </a:lnTo>
                    <a:lnTo>
                      <a:pt x="2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25" name="手繪多邊形​​ 96"/>
              <p:cNvSpPr>
                <a:spLocks/>
              </p:cNvSpPr>
              <p:nvPr/>
            </p:nvSpPr>
            <p:spPr bwMode="ltGray">
              <a:xfrm>
                <a:off x="5547" y="3919"/>
                <a:ext cx="59" cy="141"/>
              </a:xfrm>
              <a:custGeom>
                <a:avLst/>
                <a:gdLst>
                  <a:gd name="T0" fmla="*/ 1 w 59"/>
                  <a:gd name="T1" fmla="*/ 22 h 141"/>
                  <a:gd name="T2" fmla="*/ 13 w 59"/>
                  <a:gd name="T3" fmla="*/ 0 h 141"/>
                  <a:gd name="T4" fmla="*/ 21 w 59"/>
                  <a:gd name="T5" fmla="*/ 0 h 141"/>
                  <a:gd name="T6" fmla="*/ 27 w 59"/>
                  <a:gd name="T7" fmla="*/ 1 h 141"/>
                  <a:gd name="T8" fmla="*/ 33 w 59"/>
                  <a:gd name="T9" fmla="*/ 7 h 141"/>
                  <a:gd name="T10" fmla="*/ 46 w 59"/>
                  <a:gd name="T11" fmla="*/ 25 h 141"/>
                  <a:gd name="T12" fmla="*/ 50 w 59"/>
                  <a:gd name="T13" fmla="*/ 33 h 141"/>
                  <a:gd name="T14" fmla="*/ 53 w 59"/>
                  <a:gd name="T15" fmla="*/ 42 h 141"/>
                  <a:gd name="T16" fmla="*/ 57 w 59"/>
                  <a:gd name="T17" fmla="*/ 65 h 141"/>
                  <a:gd name="T18" fmla="*/ 58 w 59"/>
                  <a:gd name="T19" fmla="*/ 73 h 141"/>
                  <a:gd name="T20" fmla="*/ 57 w 59"/>
                  <a:gd name="T21" fmla="*/ 82 h 141"/>
                  <a:gd name="T22" fmla="*/ 54 w 59"/>
                  <a:gd name="T23" fmla="*/ 92 h 141"/>
                  <a:gd name="T24" fmla="*/ 49 w 59"/>
                  <a:gd name="T25" fmla="*/ 107 h 141"/>
                  <a:gd name="T26" fmla="*/ 44 w 59"/>
                  <a:gd name="T27" fmla="*/ 116 h 141"/>
                  <a:gd name="T28" fmla="*/ 38 w 59"/>
                  <a:gd name="T29" fmla="*/ 126 h 141"/>
                  <a:gd name="T30" fmla="*/ 25 w 59"/>
                  <a:gd name="T31" fmla="*/ 140 h 141"/>
                  <a:gd name="T32" fmla="*/ 32 w 59"/>
                  <a:gd name="T33" fmla="*/ 123 h 141"/>
                  <a:gd name="T34" fmla="*/ 37 w 59"/>
                  <a:gd name="T35" fmla="*/ 108 h 141"/>
                  <a:gd name="T36" fmla="*/ 40 w 59"/>
                  <a:gd name="T37" fmla="*/ 95 h 141"/>
                  <a:gd name="T38" fmla="*/ 39 w 59"/>
                  <a:gd name="T39" fmla="*/ 82 h 141"/>
                  <a:gd name="T40" fmla="*/ 38 w 59"/>
                  <a:gd name="T41" fmla="*/ 73 h 141"/>
                  <a:gd name="T42" fmla="*/ 40 w 59"/>
                  <a:gd name="T43" fmla="*/ 61 h 141"/>
                  <a:gd name="T44" fmla="*/ 42 w 59"/>
                  <a:gd name="T45" fmla="*/ 51 h 141"/>
                  <a:gd name="T46" fmla="*/ 36 w 59"/>
                  <a:gd name="T47" fmla="*/ 33 h 141"/>
                  <a:gd name="T48" fmla="*/ 35 w 59"/>
                  <a:gd name="T49" fmla="*/ 23 h 141"/>
                  <a:gd name="T50" fmla="*/ 30 w 59"/>
                  <a:gd name="T51" fmla="*/ 15 h 141"/>
                  <a:gd name="T52" fmla="*/ 21 w 59"/>
                  <a:gd name="T53" fmla="*/ 5 h 141"/>
                  <a:gd name="T54" fmla="*/ 16 w 59"/>
                  <a:gd name="T55" fmla="*/ 14 h 141"/>
                  <a:gd name="T56" fmla="*/ 0 w 59"/>
                  <a:gd name="T57" fmla="*/ 26 h 141"/>
                  <a:gd name="T58" fmla="*/ 1 w 59"/>
                  <a:gd name="T59" fmla="*/ 2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9" h="141">
                    <a:moveTo>
                      <a:pt x="1" y="22"/>
                    </a:moveTo>
                    <a:lnTo>
                      <a:pt x="13" y="0"/>
                    </a:lnTo>
                    <a:lnTo>
                      <a:pt x="21" y="0"/>
                    </a:lnTo>
                    <a:lnTo>
                      <a:pt x="27" y="1"/>
                    </a:lnTo>
                    <a:lnTo>
                      <a:pt x="33" y="7"/>
                    </a:lnTo>
                    <a:lnTo>
                      <a:pt x="46" y="25"/>
                    </a:lnTo>
                    <a:lnTo>
                      <a:pt x="50" y="33"/>
                    </a:lnTo>
                    <a:lnTo>
                      <a:pt x="53" y="42"/>
                    </a:lnTo>
                    <a:lnTo>
                      <a:pt x="57" y="65"/>
                    </a:lnTo>
                    <a:lnTo>
                      <a:pt x="58" y="73"/>
                    </a:lnTo>
                    <a:lnTo>
                      <a:pt x="57" y="82"/>
                    </a:lnTo>
                    <a:lnTo>
                      <a:pt x="54" y="92"/>
                    </a:lnTo>
                    <a:lnTo>
                      <a:pt x="49" y="107"/>
                    </a:lnTo>
                    <a:lnTo>
                      <a:pt x="44" y="116"/>
                    </a:lnTo>
                    <a:lnTo>
                      <a:pt x="38" y="126"/>
                    </a:lnTo>
                    <a:lnTo>
                      <a:pt x="25" y="140"/>
                    </a:lnTo>
                    <a:lnTo>
                      <a:pt x="32" y="123"/>
                    </a:lnTo>
                    <a:lnTo>
                      <a:pt x="37" y="108"/>
                    </a:lnTo>
                    <a:lnTo>
                      <a:pt x="40" y="95"/>
                    </a:lnTo>
                    <a:lnTo>
                      <a:pt x="39" y="82"/>
                    </a:lnTo>
                    <a:lnTo>
                      <a:pt x="38" y="73"/>
                    </a:lnTo>
                    <a:lnTo>
                      <a:pt x="40" y="61"/>
                    </a:lnTo>
                    <a:lnTo>
                      <a:pt x="42" y="51"/>
                    </a:lnTo>
                    <a:lnTo>
                      <a:pt x="36" y="33"/>
                    </a:lnTo>
                    <a:lnTo>
                      <a:pt x="35" y="23"/>
                    </a:lnTo>
                    <a:lnTo>
                      <a:pt x="30" y="15"/>
                    </a:lnTo>
                    <a:lnTo>
                      <a:pt x="21" y="5"/>
                    </a:lnTo>
                    <a:lnTo>
                      <a:pt x="16" y="14"/>
                    </a:lnTo>
                    <a:lnTo>
                      <a:pt x="0" y="26"/>
                    </a:lnTo>
                    <a:lnTo>
                      <a:pt x="1" y="2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26" name="手繪多邊形​​ 97"/>
              <p:cNvSpPr>
                <a:spLocks/>
              </p:cNvSpPr>
              <p:nvPr/>
            </p:nvSpPr>
            <p:spPr bwMode="ltGray">
              <a:xfrm>
                <a:off x="5364" y="3794"/>
                <a:ext cx="144" cy="255"/>
              </a:xfrm>
              <a:custGeom>
                <a:avLst/>
                <a:gdLst>
                  <a:gd name="T0" fmla="*/ 96 w 144"/>
                  <a:gd name="T1" fmla="*/ 3 h 255"/>
                  <a:gd name="T2" fmla="*/ 92 w 144"/>
                  <a:gd name="T3" fmla="*/ 10 h 255"/>
                  <a:gd name="T4" fmla="*/ 60 w 144"/>
                  <a:gd name="T5" fmla="*/ 9 h 255"/>
                  <a:gd name="T6" fmla="*/ 73 w 144"/>
                  <a:gd name="T7" fmla="*/ 13 h 255"/>
                  <a:gd name="T8" fmla="*/ 86 w 144"/>
                  <a:gd name="T9" fmla="*/ 17 h 255"/>
                  <a:gd name="T10" fmla="*/ 56 w 144"/>
                  <a:gd name="T11" fmla="*/ 23 h 255"/>
                  <a:gd name="T12" fmla="*/ 79 w 144"/>
                  <a:gd name="T13" fmla="*/ 26 h 255"/>
                  <a:gd name="T14" fmla="*/ 82 w 144"/>
                  <a:gd name="T15" fmla="*/ 32 h 255"/>
                  <a:gd name="T16" fmla="*/ 14 w 144"/>
                  <a:gd name="T17" fmla="*/ 69 h 255"/>
                  <a:gd name="T18" fmla="*/ 77 w 144"/>
                  <a:gd name="T19" fmla="*/ 42 h 255"/>
                  <a:gd name="T20" fmla="*/ 64 w 144"/>
                  <a:gd name="T21" fmla="*/ 58 h 255"/>
                  <a:gd name="T22" fmla="*/ 72 w 144"/>
                  <a:gd name="T23" fmla="*/ 59 h 255"/>
                  <a:gd name="T24" fmla="*/ 60 w 144"/>
                  <a:gd name="T25" fmla="*/ 79 h 255"/>
                  <a:gd name="T26" fmla="*/ 35 w 144"/>
                  <a:gd name="T27" fmla="*/ 100 h 255"/>
                  <a:gd name="T28" fmla="*/ 64 w 144"/>
                  <a:gd name="T29" fmla="*/ 84 h 255"/>
                  <a:gd name="T30" fmla="*/ 40 w 144"/>
                  <a:gd name="T31" fmla="*/ 117 h 255"/>
                  <a:gd name="T32" fmla="*/ 61 w 144"/>
                  <a:gd name="T33" fmla="*/ 95 h 255"/>
                  <a:gd name="T34" fmla="*/ 66 w 144"/>
                  <a:gd name="T35" fmla="*/ 95 h 255"/>
                  <a:gd name="T36" fmla="*/ 59 w 144"/>
                  <a:gd name="T37" fmla="*/ 115 h 255"/>
                  <a:gd name="T38" fmla="*/ 65 w 144"/>
                  <a:gd name="T39" fmla="*/ 115 h 255"/>
                  <a:gd name="T40" fmla="*/ 51 w 144"/>
                  <a:gd name="T41" fmla="*/ 136 h 255"/>
                  <a:gd name="T42" fmla="*/ 59 w 144"/>
                  <a:gd name="T43" fmla="*/ 131 h 255"/>
                  <a:gd name="T44" fmla="*/ 53 w 144"/>
                  <a:gd name="T45" fmla="*/ 151 h 255"/>
                  <a:gd name="T46" fmla="*/ 59 w 144"/>
                  <a:gd name="T47" fmla="*/ 145 h 255"/>
                  <a:gd name="T48" fmla="*/ 64 w 144"/>
                  <a:gd name="T49" fmla="*/ 143 h 255"/>
                  <a:gd name="T50" fmla="*/ 60 w 144"/>
                  <a:gd name="T51" fmla="*/ 158 h 255"/>
                  <a:gd name="T52" fmla="*/ 47 w 144"/>
                  <a:gd name="T53" fmla="*/ 186 h 255"/>
                  <a:gd name="T54" fmla="*/ 64 w 144"/>
                  <a:gd name="T55" fmla="*/ 164 h 255"/>
                  <a:gd name="T56" fmla="*/ 69 w 144"/>
                  <a:gd name="T57" fmla="*/ 160 h 255"/>
                  <a:gd name="T58" fmla="*/ 67 w 144"/>
                  <a:gd name="T59" fmla="*/ 184 h 255"/>
                  <a:gd name="T60" fmla="*/ 73 w 144"/>
                  <a:gd name="T61" fmla="*/ 195 h 255"/>
                  <a:gd name="T62" fmla="*/ 74 w 144"/>
                  <a:gd name="T63" fmla="*/ 183 h 255"/>
                  <a:gd name="T64" fmla="*/ 126 w 144"/>
                  <a:gd name="T65" fmla="*/ 217 h 255"/>
                  <a:gd name="T66" fmla="*/ 79 w 144"/>
                  <a:gd name="T67" fmla="*/ 166 h 255"/>
                  <a:gd name="T68" fmla="*/ 89 w 144"/>
                  <a:gd name="T69" fmla="*/ 178 h 255"/>
                  <a:gd name="T70" fmla="*/ 76 w 144"/>
                  <a:gd name="T71" fmla="*/ 149 h 255"/>
                  <a:gd name="T72" fmla="*/ 132 w 144"/>
                  <a:gd name="T73" fmla="*/ 171 h 255"/>
                  <a:gd name="T74" fmla="*/ 76 w 144"/>
                  <a:gd name="T75" fmla="*/ 141 h 255"/>
                  <a:gd name="T76" fmla="*/ 83 w 144"/>
                  <a:gd name="T77" fmla="*/ 133 h 255"/>
                  <a:gd name="T78" fmla="*/ 78 w 144"/>
                  <a:gd name="T79" fmla="*/ 122 h 255"/>
                  <a:gd name="T80" fmla="*/ 86 w 144"/>
                  <a:gd name="T81" fmla="*/ 122 h 255"/>
                  <a:gd name="T82" fmla="*/ 112 w 144"/>
                  <a:gd name="T83" fmla="*/ 143 h 255"/>
                  <a:gd name="T84" fmla="*/ 87 w 144"/>
                  <a:gd name="T85" fmla="*/ 102 h 255"/>
                  <a:gd name="T86" fmla="*/ 83 w 144"/>
                  <a:gd name="T87" fmla="*/ 87 h 255"/>
                  <a:gd name="T88" fmla="*/ 89 w 144"/>
                  <a:gd name="T89" fmla="*/ 84 h 255"/>
                  <a:gd name="T90" fmla="*/ 88 w 144"/>
                  <a:gd name="T91" fmla="*/ 70 h 255"/>
                  <a:gd name="T92" fmla="*/ 91 w 144"/>
                  <a:gd name="T93" fmla="*/ 68 h 255"/>
                  <a:gd name="T94" fmla="*/ 108 w 144"/>
                  <a:gd name="T95" fmla="*/ 81 h 255"/>
                  <a:gd name="T96" fmla="*/ 95 w 144"/>
                  <a:gd name="T97" fmla="*/ 61 h 255"/>
                  <a:gd name="T98" fmla="*/ 96 w 144"/>
                  <a:gd name="T99" fmla="*/ 42 h 255"/>
                  <a:gd name="T100" fmla="*/ 95 w 144"/>
                  <a:gd name="T101" fmla="*/ 32 h 255"/>
                  <a:gd name="T102" fmla="*/ 109 w 144"/>
                  <a:gd name="T103" fmla="*/ 32 h 255"/>
                  <a:gd name="T104" fmla="*/ 105 w 144"/>
                  <a:gd name="T105" fmla="*/ 17 h 255"/>
                  <a:gd name="T106" fmla="*/ 113 w 144"/>
                  <a:gd name="T107" fmla="*/ 14 h 255"/>
                  <a:gd name="T108" fmla="*/ 110 w 144"/>
                  <a:gd name="T109"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4" h="255">
                    <a:moveTo>
                      <a:pt x="110" y="0"/>
                    </a:moveTo>
                    <a:lnTo>
                      <a:pt x="104" y="0"/>
                    </a:lnTo>
                    <a:lnTo>
                      <a:pt x="96" y="3"/>
                    </a:lnTo>
                    <a:lnTo>
                      <a:pt x="102" y="4"/>
                    </a:lnTo>
                    <a:lnTo>
                      <a:pt x="97" y="7"/>
                    </a:lnTo>
                    <a:lnTo>
                      <a:pt x="92" y="10"/>
                    </a:lnTo>
                    <a:lnTo>
                      <a:pt x="84" y="12"/>
                    </a:lnTo>
                    <a:lnTo>
                      <a:pt x="73" y="11"/>
                    </a:lnTo>
                    <a:lnTo>
                      <a:pt x="60" y="9"/>
                    </a:lnTo>
                    <a:lnTo>
                      <a:pt x="28" y="11"/>
                    </a:lnTo>
                    <a:lnTo>
                      <a:pt x="59" y="9"/>
                    </a:lnTo>
                    <a:lnTo>
                      <a:pt x="73" y="13"/>
                    </a:lnTo>
                    <a:lnTo>
                      <a:pt x="84" y="12"/>
                    </a:lnTo>
                    <a:lnTo>
                      <a:pt x="92" y="14"/>
                    </a:lnTo>
                    <a:lnTo>
                      <a:pt x="86" y="17"/>
                    </a:lnTo>
                    <a:lnTo>
                      <a:pt x="90" y="18"/>
                    </a:lnTo>
                    <a:lnTo>
                      <a:pt x="79" y="24"/>
                    </a:lnTo>
                    <a:lnTo>
                      <a:pt x="56" y="23"/>
                    </a:lnTo>
                    <a:lnTo>
                      <a:pt x="26" y="43"/>
                    </a:lnTo>
                    <a:lnTo>
                      <a:pt x="56" y="24"/>
                    </a:lnTo>
                    <a:lnTo>
                      <a:pt x="79" y="26"/>
                    </a:lnTo>
                    <a:lnTo>
                      <a:pt x="86" y="26"/>
                    </a:lnTo>
                    <a:lnTo>
                      <a:pt x="73" y="32"/>
                    </a:lnTo>
                    <a:lnTo>
                      <a:pt x="82" y="32"/>
                    </a:lnTo>
                    <a:lnTo>
                      <a:pt x="69" y="41"/>
                    </a:lnTo>
                    <a:lnTo>
                      <a:pt x="43" y="51"/>
                    </a:lnTo>
                    <a:lnTo>
                      <a:pt x="14" y="69"/>
                    </a:lnTo>
                    <a:lnTo>
                      <a:pt x="44" y="52"/>
                    </a:lnTo>
                    <a:lnTo>
                      <a:pt x="69" y="42"/>
                    </a:lnTo>
                    <a:lnTo>
                      <a:pt x="77" y="42"/>
                    </a:lnTo>
                    <a:lnTo>
                      <a:pt x="65" y="48"/>
                    </a:lnTo>
                    <a:lnTo>
                      <a:pt x="73" y="50"/>
                    </a:lnTo>
                    <a:lnTo>
                      <a:pt x="64" y="58"/>
                    </a:lnTo>
                    <a:lnTo>
                      <a:pt x="2" y="119"/>
                    </a:lnTo>
                    <a:lnTo>
                      <a:pt x="64" y="59"/>
                    </a:lnTo>
                    <a:lnTo>
                      <a:pt x="72" y="59"/>
                    </a:lnTo>
                    <a:lnTo>
                      <a:pt x="63" y="68"/>
                    </a:lnTo>
                    <a:lnTo>
                      <a:pt x="69" y="67"/>
                    </a:lnTo>
                    <a:lnTo>
                      <a:pt x="60" y="79"/>
                    </a:lnTo>
                    <a:lnTo>
                      <a:pt x="35" y="100"/>
                    </a:lnTo>
                    <a:lnTo>
                      <a:pt x="9" y="131"/>
                    </a:lnTo>
                    <a:lnTo>
                      <a:pt x="35" y="100"/>
                    </a:lnTo>
                    <a:lnTo>
                      <a:pt x="61" y="79"/>
                    </a:lnTo>
                    <a:lnTo>
                      <a:pt x="69" y="77"/>
                    </a:lnTo>
                    <a:lnTo>
                      <a:pt x="64" y="84"/>
                    </a:lnTo>
                    <a:lnTo>
                      <a:pt x="69" y="84"/>
                    </a:lnTo>
                    <a:lnTo>
                      <a:pt x="60" y="95"/>
                    </a:lnTo>
                    <a:lnTo>
                      <a:pt x="40" y="117"/>
                    </a:lnTo>
                    <a:lnTo>
                      <a:pt x="0" y="145"/>
                    </a:lnTo>
                    <a:lnTo>
                      <a:pt x="39" y="117"/>
                    </a:lnTo>
                    <a:lnTo>
                      <a:pt x="61" y="95"/>
                    </a:lnTo>
                    <a:lnTo>
                      <a:pt x="64" y="95"/>
                    </a:lnTo>
                    <a:lnTo>
                      <a:pt x="27" y="160"/>
                    </a:lnTo>
                    <a:lnTo>
                      <a:pt x="66" y="95"/>
                    </a:lnTo>
                    <a:lnTo>
                      <a:pt x="61" y="104"/>
                    </a:lnTo>
                    <a:lnTo>
                      <a:pt x="66" y="101"/>
                    </a:lnTo>
                    <a:lnTo>
                      <a:pt x="59" y="115"/>
                    </a:lnTo>
                    <a:lnTo>
                      <a:pt x="32" y="145"/>
                    </a:lnTo>
                    <a:lnTo>
                      <a:pt x="59" y="117"/>
                    </a:lnTo>
                    <a:lnTo>
                      <a:pt x="65" y="115"/>
                    </a:lnTo>
                    <a:lnTo>
                      <a:pt x="59" y="123"/>
                    </a:lnTo>
                    <a:lnTo>
                      <a:pt x="27" y="183"/>
                    </a:lnTo>
                    <a:lnTo>
                      <a:pt x="51" y="136"/>
                    </a:lnTo>
                    <a:lnTo>
                      <a:pt x="60" y="123"/>
                    </a:lnTo>
                    <a:lnTo>
                      <a:pt x="65" y="122"/>
                    </a:lnTo>
                    <a:lnTo>
                      <a:pt x="59" y="131"/>
                    </a:lnTo>
                    <a:lnTo>
                      <a:pt x="64" y="130"/>
                    </a:lnTo>
                    <a:lnTo>
                      <a:pt x="56" y="141"/>
                    </a:lnTo>
                    <a:lnTo>
                      <a:pt x="53" y="151"/>
                    </a:lnTo>
                    <a:lnTo>
                      <a:pt x="13" y="185"/>
                    </a:lnTo>
                    <a:lnTo>
                      <a:pt x="54" y="152"/>
                    </a:lnTo>
                    <a:lnTo>
                      <a:pt x="59" y="145"/>
                    </a:lnTo>
                    <a:lnTo>
                      <a:pt x="64" y="143"/>
                    </a:lnTo>
                    <a:lnTo>
                      <a:pt x="54" y="162"/>
                    </a:lnTo>
                    <a:lnTo>
                      <a:pt x="64" y="143"/>
                    </a:lnTo>
                    <a:lnTo>
                      <a:pt x="59" y="152"/>
                    </a:lnTo>
                    <a:lnTo>
                      <a:pt x="65" y="150"/>
                    </a:lnTo>
                    <a:lnTo>
                      <a:pt x="60" y="158"/>
                    </a:lnTo>
                    <a:lnTo>
                      <a:pt x="47" y="186"/>
                    </a:lnTo>
                    <a:lnTo>
                      <a:pt x="34" y="202"/>
                    </a:lnTo>
                    <a:lnTo>
                      <a:pt x="47" y="186"/>
                    </a:lnTo>
                    <a:lnTo>
                      <a:pt x="61" y="159"/>
                    </a:lnTo>
                    <a:lnTo>
                      <a:pt x="66" y="158"/>
                    </a:lnTo>
                    <a:lnTo>
                      <a:pt x="64" y="164"/>
                    </a:lnTo>
                    <a:lnTo>
                      <a:pt x="54" y="183"/>
                    </a:lnTo>
                    <a:lnTo>
                      <a:pt x="65" y="166"/>
                    </a:lnTo>
                    <a:lnTo>
                      <a:pt x="69" y="160"/>
                    </a:lnTo>
                    <a:lnTo>
                      <a:pt x="64" y="175"/>
                    </a:lnTo>
                    <a:lnTo>
                      <a:pt x="69" y="173"/>
                    </a:lnTo>
                    <a:lnTo>
                      <a:pt x="67" y="184"/>
                    </a:lnTo>
                    <a:lnTo>
                      <a:pt x="71" y="179"/>
                    </a:lnTo>
                    <a:lnTo>
                      <a:pt x="73" y="183"/>
                    </a:lnTo>
                    <a:lnTo>
                      <a:pt x="73" y="195"/>
                    </a:lnTo>
                    <a:lnTo>
                      <a:pt x="48" y="254"/>
                    </a:lnTo>
                    <a:lnTo>
                      <a:pt x="74" y="195"/>
                    </a:lnTo>
                    <a:lnTo>
                      <a:pt x="74" y="183"/>
                    </a:lnTo>
                    <a:lnTo>
                      <a:pt x="74" y="174"/>
                    </a:lnTo>
                    <a:lnTo>
                      <a:pt x="80" y="179"/>
                    </a:lnTo>
                    <a:lnTo>
                      <a:pt x="126" y="217"/>
                    </a:lnTo>
                    <a:lnTo>
                      <a:pt x="78" y="175"/>
                    </a:lnTo>
                    <a:lnTo>
                      <a:pt x="74" y="164"/>
                    </a:lnTo>
                    <a:lnTo>
                      <a:pt x="79" y="166"/>
                    </a:lnTo>
                    <a:lnTo>
                      <a:pt x="73" y="153"/>
                    </a:lnTo>
                    <a:lnTo>
                      <a:pt x="78" y="159"/>
                    </a:lnTo>
                    <a:lnTo>
                      <a:pt x="89" y="178"/>
                    </a:lnTo>
                    <a:lnTo>
                      <a:pt x="79" y="157"/>
                    </a:lnTo>
                    <a:lnTo>
                      <a:pt x="74" y="149"/>
                    </a:lnTo>
                    <a:lnTo>
                      <a:pt x="76" y="149"/>
                    </a:lnTo>
                    <a:lnTo>
                      <a:pt x="82" y="153"/>
                    </a:lnTo>
                    <a:lnTo>
                      <a:pt x="93" y="164"/>
                    </a:lnTo>
                    <a:lnTo>
                      <a:pt x="132" y="171"/>
                    </a:lnTo>
                    <a:lnTo>
                      <a:pt x="92" y="162"/>
                    </a:lnTo>
                    <a:lnTo>
                      <a:pt x="79" y="150"/>
                    </a:lnTo>
                    <a:lnTo>
                      <a:pt x="76" y="141"/>
                    </a:lnTo>
                    <a:lnTo>
                      <a:pt x="82" y="141"/>
                    </a:lnTo>
                    <a:lnTo>
                      <a:pt x="76" y="131"/>
                    </a:lnTo>
                    <a:lnTo>
                      <a:pt x="83" y="133"/>
                    </a:lnTo>
                    <a:lnTo>
                      <a:pt x="110" y="151"/>
                    </a:lnTo>
                    <a:lnTo>
                      <a:pt x="83" y="132"/>
                    </a:lnTo>
                    <a:lnTo>
                      <a:pt x="78" y="122"/>
                    </a:lnTo>
                    <a:lnTo>
                      <a:pt x="84" y="125"/>
                    </a:lnTo>
                    <a:lnTo>
                      <a:pt x="79" y="116"/>
                    </a:lnTo>
                    <a:lnTo>
                      <a:pt x="86" y="122"/>
                    </a:lnTo>
                    <a:lnTo>
                      <a:pt x="82" y="108"/>
                    </a:lnTo>
                    <a:lnTo>
                      <a:pt x="87" y="115"/>
                    </a:lnTo>
                    <a:lnTo>
                      <a:pt x="112" y="143"/>
                    </a:lnTo>
                    <a:lnTo>
                      <a:pt x="86" y="115"/>
                    </a:lnTo>
                    <a:lnTo>
                      <a:pt x="80" y="98"/>
                    </a:lnTo>
                    <a:lnTo>
                      <a:pt x="87" y="102"/>
                    </a:lnTo>
                    <a:lnTo>
                      <a:pt x="127" y="118"/>
                    </a:lnTo>
                    <a:lnTo>
                      <a:pt x="87" y="101"/>
                    </a:lnTo>
                    <a:lnTo>
                      <a:pt x="83" y="87"/>
                    </a:lnTo>
                    <a:lnTo>
                      <a:pt x="88" y="89"/>
                    </a:lnTo>
                    <a:lnTo>
                      <a:pt x="83" y="81"/>
                    </a:lnTo>
                    <a:lnTo>
                      <a:pt x="89" y="84"/>
                    </a:lnTo>
                    <a:lnTo>
                      <a:pt x="108" y="124"/>
                    </a:lnTo>
                    <a:lnTo>
                      <a:pt x="88" y="80"/>
                    </a:lnTo>
                    <a:lnTo>
                      <a:pt x="88" y="70"/>
                    </a:lnTo>
                    <a:lnTo>
                      <a:pt x="94" y="75"/>
                    </a:lnTo>
                    <a:lnTo>
                      <a:pt x="105" y="97"/>
                    </a:lnTo>
                    <a:lnTo>
                      <a:pt x="91" y="68"/>
                    </a:lnTo>
                    <a:lnTo>
                      <a:pt x="89" y="59"/>
                    </a:lnTo>
                    <a:lnTo>
                      <a:pt x="94" y="63"/>
                    </a:lnTo>
                    <a:lnTo>
                      <a:pt x="108" y="81"/>
                    </a:lnTo>
                    <a:lnTo>
                      <a:pt x="143" y="91"/>
                    </a:lnTo>
                    <a:lnTo>
                      <a:pt x="108" y="79"/>
                    </a:lnTo>
                    <a:lnTo>
                      <a:pt x="95" y="61"/>
                    </a:lnTo>
                    <a:lnTo>
                      <a:pt x="93" y="48"/>
                    </a:lnTo>
                    <a:lnTo>
                      <a:pt x="99" y="54"/>
                    </a:lnTo>
                    <a:lnTo>
                      <a:pt x="96" y="42"/>
                    </a:lnTo>
                    <a:lnTo>
                      <a:pt x="118" y="73"/>
                    </a:lnTo>
                    <a:lnTo>
                      <a:pt x="97" y="41"/>
                    </a:lnTo>
                    <a:lnTo>
                      <a:pt x="95" y="32"/>
                    </a:lnTo>
                    <a:lnTo>
                      <a:pt x="102" y="39"/>
                    </a:lnTo>
                    <a:lnTo>
                      <a:pt x="101" y="25"/>
                    </a:lnTo>
                    <a:lnTo>
                      <a:pt x="109" y="32"/>
                    </a:lnTo>
                    <a:lnTo>
                      <a:pt x="141" y="56"/>
                    </a:lnTo>
                    <a:lnTo>
                      <a:pt x="109" y="31"/>
                    </a:lnTo>
                    <a:lnTo>
                      <a:pt x="105" y="17"/>
                    </a:lnTo>
                    <a:lnTo>
                      <a:pt x="110" y="21"/>
                    </a:lnTo>
                    <a:lnTo>
                      <a:pt x="108" y="10"/>
                    </a:lnTo>
                    <a:lnTo>
                      <a:pt x="113" y="14"/>
                    </a:lnTo>
                    <a:lnTo>
                      <a:pt x="113" y="5"/>
                    </a:lnTo>
                    <a:lnTo>
                      <a:pt x="113" y="2"/>
                    </a:lnTo>
                    <a:lnTo>
                      <a:pt x="11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27" name="手繪多邊形 98"/>
              <p:cNvSpPr>
                <a:spLocks/>
              </p:cNvSpPr>
              <p:nvPr/>
            </p:nvSpPr>
            <p:spPr bwMode="ltGray">
              <a:xfrm>
                <a:off x="5673" y="4049"/>
                <a:ext cx="38" cy="146"/>
              </a:xfrm>
              <a:custGeom>
                <a:avLst/>
                <a:gdLst>
                  <a:gd name="T0" fmla="*/ 7 w 38"/>
                  <a:gd name="T1" fmla="*/ 0 h 146"/>
                  <a:gd name="T2" fmla="*/ 9 w 38"/>
                  <a:gd name="T3" fmla="*/ 2 h 146"/>
                  <a:gd name="T4" fmla="*/ 22 w 38"/>
                  <a:gd name="T5" fmla="*/ 28 h 146"/>
                  <a:gd name="T6" fmla="*/ 29 w 38"/>
                  <a:gd name="T7" fmla="*/ 52 h 146"/>
                  <a:gd name="T8" fmla="*/ 37 w 38"/>
                  <a:gd name="T9" fmla="*/ 83 h 146"/>
                  <a:gd name="T10" fmla="*/ 37 w 38"/>
                  <a:gd name="T11" fmla="*/ 116 h 146"/>
                  <a:gd name="T12" fmla="*/ 32 w 38"/>
                  <a:gd name="T13" fmla="*/ 145 h 146"/>
                  <a:gd name="T14" fmla="*/ 29 w 38"/>
                  <a:gd name="T15" fmla="*/ 145 h 146"/>
                  <a:gd name="T16" fmla="*/ 32 w 38"/>
                  <a:gd name="T17" fmla="*/ 116 h 146"/>
                  <a:gd name="T18" fmla="*/ 32 w 38"/>
                  <a:gd name="T19" fmla="*/ 92 h 146"/>
                  <a:gd name="T20" fmla="*/ 25 w 38"/>
                  <a:gd name="T21" fmla="*/ 65 h 146"/>
                  <a:gd name="T22" fmla="*/ 14 w 38"/>
                  <a:gd name="T23" fmla="*/ 39 h 146"/>
                  <a:gd name="T24" fmla="*/ 0 w 38"/>
                  <a:gd name="T25" fmla="*/ 6 h 146"/>
                  <a:gd name="T26" fmla="*/ 7 w 38"/>
                  <a:gd name="T27"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146">
                    <a:moveTo>
                      <a:pt x="7" y="0"/>
                    </a:moveTo>
                    <a:lnTo>
                      <a:pt x="9" y="2"/>
                    </a:lnTo>
                    <a:lnTo>
                      <a:pt x="22" y="28"/>
                    </a:lnTo>
                    <a:lnTo>
                      <a:pt x="29" y="52"/>
                    </a:lnTo>
                    <a:lnTo>
                      <a:pt x="37" y="83"/>
                    </a:lnTo>
                    <a:lnTo>
                      <a:pt x="37" y="116"/>
                    </a:lnTo>
                    <a:lnTo>
                      <a:pt x="32" y="145"/>
                    </a:lnTo>
                    <a:lnTo>
                      <a:pt x="29" y="145"/>
                    </a:lnTo>
                    <a:lnTo>
                      <a:pt x="32" y="116"/>
                    </a:lnTo>
                    <a:lnTo>
                      <a:pt x="32" y="92"/>
                    </a:lnTo>
                    <a:lnTo>
                      <a:pt x="25" y="65"/>
                    </a:lnTo>
                    <a:lnTo>
                      <a:pt x="14" y="39"/>
                    </a:lnTo>
                    <a:lnTo>
                      <a:pt x="0" y="6"/>
                    </a:lnTo>
                    <a:lnTo>
                      <a:pt x="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28" name="手繪多邊形​​ 99"/>
              <p:cNvSpPr>
                <a:spLocks/>
              </p:cNvSpPr>
              <p:nvPr/>
            </p:nvSpPr>
            <p:spPr bwMode="ltGray">
              <a:xfrm>
                <a:off x="4807" y="3785"/>
                <a:ext cx="34" cy="249"/>
              </a:xfrm>
              <a:custGeom>
                <a:avLst/>
                <a:gdLst>
                  <a:gd name="T0" fmla="*/ 26 w 34"/>
                  <a:gd name="T1" fmla="*/ 0 h 249"/>
                  <a:gd name="T2" fmla="*/ 33 w 34"/>
                  <a:gd name="T3" fmla="*/ 9 h 249"/>
                  <a:gd name="T4" fmla="*/ 23 w 34"/>
                  <a:gd name="T5" fmla="*/ 103 h 249"/>
                  <a:gd name="T6" fmla="*/ 24 w 34"/>
                  <a:gd name="T7" fmla="*/ 130 h 249"/>
                  <a:gd name="T8" fmla="*/ 28 w 34"/>
                  <a:gd name="T9" fmla="*/ 248 h 249"/>
                  <a:gd name="T10" fmla="*/ 8 w 34"/>
                  <a:gd name="T11" fmla="*/ 154 h 249"/>
                  <a:gd name="T12" fmla="*/ 4 w 34"/>
                  <a:gd name="T13" fmla="*/ 127 h 249"/>
                  <a:gd name="T14" fmla="*/ 1 w 34"/>
                  <a:gd name="T15" fmla="*/ 105 h 249"/>
                  <a:gd name="T16" fmla="*/ 0 w 34"/>
                  <a:gd name="T17" fmla="*/ 84 h 249"/>
                  <a:gd name="T18" fmla="*/ 4 w 34"/>
                  <a:gd name="T19" fmla="*/ 62 h 249"/>
                  <a:gd name="T20" fmla="*/ 8 w 34"/>
                  <a:gd name="T21" fmla="*/ 35 h 249"/>
                  <a:gd name="T22" fmla="*/ 26 w 34"/>
                  <a:gd name="T23"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 h="249">
                    <a:moveTo>
                      <a:pt x="26" y="0"/>
                    </a:moveTo>
                    <a:lnTo>
                      <a:pt x="33" y="9"/>
                    </a:lnTo>
                    <a:lnTo>
                      <a:pt x="23" y="103"/>
                    </a:lnTo>
                    <a:lnTo>
                      <a:pt x="24" y="130"/>
                    </a:lnTo>
                    <a:lnTo>
                      <a:pt x="28" y="248"/>
                    </a:lnTo>
                    <a:lnTo>
                      <a:pt x="8" y="154"/>
                    </a:lnTo>
                    <a:lnTo>
                      <a:pt x="4" y="127"/>
                    </a:lnTo>
                    <a:lnTo>
                      <a:pt x="1" y="105"/>
                    </a:lnTo>
                    <a:lnTo>
                      <a:pt x="0" y="84"/>
                    </a:lnTo>
                    <a:lnTo>
                      <a:pt x="4" y="62"/>
                    </a:lnTo>
                    <a:lnTo>
                      <a:pt x="8" y="35"/>
                    </a:lnTo>
                    <a:lnTo>
                      <a:pt x="26"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29" name="手繪多邊形​​ 100"/>
              <p:cNvSpPr>
                <a:spLocks/>
              </p:cNvSpPr>
              <p:nvPr/>
            </p:nvSpPr>
            <p:spPr bwMode="ltGray">
              <a:xfrm>
                <a:off x="4495" y="3709"/>
                <a:ext cx="207" cy="349"/>
              </a:xfrm>
              <a:custGeom>
                <a:avLst/>
                <a:gdLst>
                  <a:gd name="T0" fmla="*/ 115 w 207"/>
                  <a:gd name="T1" fmla="*/ 13 h 349"/>
                  <a:gd name="T2" fmla="*/ 107 w 207"/>
                  <a:gd name="T3" fmla="*/ 26 h 349"/>
                  <a:gd name="T4" fmla="*/ 38 w 207"/>
                  <a:gd name="T5" fmla="*/ 35 h 349"/>
                  <a:gd name="T6" fmla="*/ 102 w 207"/>
                  <a:gd name="T7" fmla="*/ 35 h 349"/>
                  <a:gd name="T8" fmla="*/ 83 w 207"/>
                  <a:gd name="T9" fmla="*/ 60 h 349"/>
                  <a:gd name="T10" fmla="*/ 73 w 207"/>
                  <a:gd name="T11" fmla="*/ 74 h 349"/>
                  <a:gd name="T12" fmla="*/ 82 w 207"/>
                  <a:gd name="T13" fmla="*/ 75 h 349"/>
                  <a:gd name="T14" fmla="*/ 50 w 207"/>
                  <a:gd name="T15" fmla="*/ 96 h 349"/>
                  <a:gd name="T16" fmla="*/ 74 w 207"/>
                  <a:gd name="T17" fmla="*/ 96 h 349"/>
                  <a:gd name="T18" fmla="*/ 67 w 207"/>
                  <a:gd name="T19" fmla="*/ 105 h 349"/>
                  <a:gd name="T20" fmla="*/ 73 w 207"/>
                  <a:gd name="T21" fmla="*/ 111 h 349"/>
                  <a:gd name="T22" fmla="*/ 13 w 207"/>
                  <a:gd name="T23" fmla="*/ 148 h 349"/>
                  <a:gd name="T24" fmla="*/ 69 w 207"/>
                  <a:gd name="T25" fmla="*/ 139 h 349"/>
                  <a:gd name="T26" fmla="*/ 74 w 207"/>
                  <a:gd name="T27" fmla="*/ 150 h 349"/>
                  <a:gd name="T28" fmla="*/ 28 w 207"/>
                  <a:gd name="T29" fmla="*/ 184 h 349"/>
                  <a:gd name="T30" fmla="*/ 45 w 207"/>
                  <a:gd name="T31" fmla="*/ 178 h 349"/>
                  <a:gd name="T32" fmla="*/ 59 w 207"/>
                  <a:gd name="T33" fmla="*/ 186 h 349"/>
                  <a:gd name="T34" fmla="*/ 0 w 207"/>
                  <a:gd name="T35" fmla="*/ 251 h 349"/>
                  <a:gd name="T36" fmla="*/ 51 w 207"/>
                  <a:gd name="T37" fmla="*/ 215 h 349"/>
                  <a:gd name="T38" fmla="*/ 58 w 207"/>
                  <a:gd name="T39" fmla="*/ 228 h 349"/>
                  <a:gd name="T40" fmla="*/ 45 w 207"/>
                  <a:gd name="T41" fmla="*/ 243 h 349"/>
                  <a:gd name="T42" fmla="*/ 53 w 207"/>
                  <a:gd name="T43" fmla="*/ 254 h 349"/>
                  <a:gd name="T44" fmla="*/ 46 w 207"/>
                  <a:gd name="T45" fmla="*/ 278 h 349"/>
                  <a:gd name="T46" fmla="*/ 39 w 207"/>
                  <a:gd name="T47" fmla="*/ 328 h 349"/>
                  <a:gd name="T48" fmla="*/ 58 w 207"/>
                  <a:gd name="T49" fmla="*/ 287 h 349"/>
                  <a:gd name="T50" fmla="*/ 95 w 207"/>
                  <a:gd name="T51" fmla="*/ 347 h 349"/>
                  <a:gd name="T52" fmla="*/ 82 w 207"/>
                  <a:gd name="T53" fmla="*/ 264 h 349"/>
                  <a:gd name="T54" fmla="*/ 77 w 207"/>
                  <a:gd name="T55" fmla="*/ 236 h 349"/>
                  <a:gd name="T56" fmla="*/ 164 w 207"/>
                  <a:gd name="T57" fmla="*/ 347 h 349"/>
                  <a:gd name="T58" fmla="*/ 84 w 207"/>
                  <a:gd name="T59" fmla="*/ 220 h 349"/>
                  <a:gd name="T60" fmla="*/ 95 w 207"/>
                  <a:gd name="T61" fmla="*/ 215 h 349"/>
                  <a:gd name="T62" fmla="*/ 104 w 207"/>
                  <a:gd name="T63" fmla="*/ 240 h 349"/>
                  <a:gd name="T64" fmla="*/ 99 w 207"/>
                  <a:gd name="T65" fmla="*/ 193 h 349"/>
                  <a:gd name="T66" fmla="*/ 146 w 207"/>
                  <a:gd name="T67" fmla="*/ 301 h 349"/>
                  <a:gd name="T68" fmla="*/ 112 w 207"/>
                  <a:gd name="T69" fmla="*/ 157 h 349"/>
                  <a:gd name="T70" fmla="*/ 106 w 207"/>
                  <a:gd name="T71" fmla="*/ 134 h 349"/>
                  <a:gd name="T72" fmla="*/ 109 w 207"/>
                  <a:gd name="T73" fmla="*/ 114 h 349"/>
                  <a:gd name="T74" fmla="*/ 115 w 207"/>
                  <a:gd name="T75" fmla="*/ 96 h 349"/>
                  <a:gd name="T76" fmla="*/ 175 w 207"/>
                  <a:gd name="T77" fmla="*/ 192 h 349"/>
                  <a:gd name="T78" fmla="*/ 136 w 207"/>
                  <a:gd name="T79" fmla="*/ 137 h 349"/>
                  <a:gd name="T80" fmla="*/ 128 w 207"/>
                  <a:gd name="T81" fmla="*/ 84 h 349"/>
                  <a:gd name="T82" fmla="*/ 138 w 207"/>
                  <a:gd name="T83" fmla="*/ 93 h 349"/>
                  <a:gd name="T84" fmla="*/ 133 w 207"/>
                  <a:gd name="T85" fmla="*/ 75 h 349"/>
                  <a:gd name="T86" fmla="*/ 146 w 207"/>
                  <a:gd name="T87" fmla="*/ 75 h 349"/>
                  <a:gd name="T88" fmla="*/ 140 w 207"/>
                  <a:gd name="T89" fmla="*/ 50 h 349"/>
                  <a:gd name="T90" fmla="*/ 145 w 207"/>
                  <a:gd name="T91" fmla="*/ 27 h 349"/>
                  <a:gd name="T92" fmla="*/ 134 w 207"/>
                  <a:gd name="T93" fmla="*/ 1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7" h="349">
                    <a:moveTo>
                      <a:pt x="140" y="0"/>
                    </a:moveTo>
                    <a:lnTo>
                      <a:pt x="130" y="10"/>
                    </a:lnTo>
                    <a:lnTo>
                      <a:pt x="115" y="13"/>
                    </a:lnTo>
                    <a:lnTo>
                      <a:pt x="107" y="16"/>
                    </a:lnTo>
                    <a:lnTo>
                      <a:pt x="98" y="25"/>
                    </a:lnTo>
                    <a:lnTo>
                      <a:pt x="107" y="26"/>
                    </a:lnTo>
                    <a:lnTo>
                      <a:pt x="95" y="32"/>
                    </a:lnTo>
                    <a:lnTo>
                      <a:pt x="78" y="35"/>
                    </a:lnTo>
                    <a:lnTo>
                      <a:pt x="38" y="35"/>
                    </a:lnTo>
                    <a:lnTo>
                      <a:pt x="79" y="37"/>
                    </a:lnTo>
                    <a:lnTo>
                      <a:pt x="95" y="32"/>
                    </a:lnTo>
                    <a:lnTo>
                      <a:pt x="102" y="35"/>
                    </a:lnTo>
                    <a:lnTo>
                      <a:pt x="84" y="46"/>
                    </a:lnTo>
                    <a:lnTo>
                      <a:pt x="97" y="50"/>
                    </a:lnTo>
                    <a:lnTo>
                      <a:pt x="83" y="60"/>
                    </a:lnTo>
                    <a:lnTo>
                      <a:pt x="73" y="71"/>
                    </a:lnTo>
                    <a:lnTo>
                      <a:pt x="11" y="75"/>
                    </a:lnTo>
                    <a:lnTo>
                      <a:pt x="73" y="74"/>
                    </a:lnTo>
                    <a:lnTo>
                      <a:pt x="83" y="64"/>
                    </a:lnTo>
                    <a:lnTo>
                      <a:pt x="93" y="66"/>
                    </a:lnTo>
                    <a:lnTo>
                      <a:pt x="82" y="75"/>
                    </a:lnTo>
                    <a:lnTo>
                      <a:pt x="50" y="95"/>
                    </a:lnTo>
                    <a:lnTo>
                      <a:pt x="16" y="101"/>
                    </a:lnTo>
                    <a:lnTo>
                      <a:pt x="50" y="96"/>
                    </a:lnTo>
                    <a:lnTo>
                      <a:pt x="82" y="79"/>
                    </a:lnTo>
                    <a:lnTo>
                      <a:pt x="88" y="84"/>
                    </a:lnTo>
                    <a:lnTo>
                      <a:pt x="74" y="96"/>
                    </a:lnTo>
                    <a:lnTo>
                      <a:pt x="67" y="104"/>
                    </a:lnTo>
                    <a:lnTo>
                      <a:pt x="24" y="120"/>
                    </a:lnTo>
                    <a:lnTo>
                      <a:pt x="67" y="105"/>
                    </a:lnTo>
                    <a:lnTo>
                      <a:pt x="74" y="98"/>
                    </a:lnTo>
                    <a:lnTo>
                      <a:pt x="85" y="100"/>
                    </a:lnTo>
                    <a:lnTo>
                      <a:pt x="73" y="111"/>
                    </a:lnTo>
                    <a:lnTo>
                      <a:pt x="83" y="112"/>
                    </a:lnTo>
                    <a:lnTo>
                      <a:pt x="64" y="125"/>
                    </a:lnTo>
                    <a:lnTo>
                      <a:pt x="13" y="148"/>
                    </a:lnTo>
                    <a:lnTo>
                      <a:pt x="64" y="128"/>
                    </a:lnTo>
                    <a:lnTo>
                      <a:pt x="81" y="126"/>
                    </a:lnTo>
                    <a:lnTo>
                      <a:pt x="69" y="139"/>
                    </a:lnTo>
                    <a:lnTo>
                      <a:pt x="78" y="137"/>
                    </a:lnTo>
                    <a:lnTo>
                      <a:pt x="64" y="152"/>
                    </a:lnTo>
                    <a:lnTo>
                      <a:pt x="74" y="150"/>
                    </a:lnTo>
                    <a:lnTo>
                      <a:pt x="63" y="164"/>
                    </a:lnTo>
                    <a:lnTo>
                      <a:pt x="45" y="176"/>
                    </a:lnTo>
                    <a:lnTo>
                      <a:pt x="28" y="184"/>
                    </a:lnTo>
                    <a:lnTo>
                      <a:pt x="4" y="186"/>
                    </a:lnTo>
                    <a:lnTo>
                      <a:pt x="28" y="186"/>
                    </a:lnTo>
                    <a:lnTo>
                      <a:pt x="45" y="178"/>
                    </a:lnTo>
                    <a:lnTo>
                      <a:pt x="63" y="168"/>
                    </a:lnTo>
                    <a:lnTo>
                      <a:pt x="74" y="170"/>
                    </a:lnTo>
                    <a:lnTo>
                      <a:pt x="59" y="186"/>
                    </a:lnTo>
                    <a:lnTo>
                      <a:pt x="70" y="186"/>
                    </a:lnTo>
                    <a:lnTo>
                      <a:pt x="56" y="199"/>
                    </a:lnTo>
                    <a:lnTo>
                      <a:pt x="0" y="251"/>
                    </a:lnTo>
                    <a:lnTo>
                      <a:pt x="57" y="200"/>
                    </a:lnTo>
                    <a:lnTo>
                      <a:pt x="66" y="202"/>
                    </a:lnTo>
                    <a:lnTo>
                      <a:pt x="51" y="215"/>
                    </a:lnTo>
                    <a:lnTo>
                      <a:pt x="60" y="218"/>
                    </a:lnTo>
                    <a:lnTo>
                      <a:pt x="47" y="231"/>
                    </a:lnTo>
                    <a:lnTo>
                      <a:pt x="58" y="228"/>
                    </a:lnTo>
                    <a:lnTo>
                      <a:pt x="24" y="270"/>
                    </a:lnTo>
                    <a:lnTo>
                      <a:pt x="59" y="231"/>
                    </a:lnTo>
                    <a:lnTo>
                      <a:pt x="45" y="243"/>
                    </a:lnTo>
                    <a:lnTo>
                      <a:pt x="55" y="243"/>
                    </a:lnTo>
                    <a:lnTo>
                      <a:pt x="45" y="257"/>
                    </a:lnTo>
                    <a:lnTo>
                      <a:pt x="53" y="254"/>
                    </a:lnTo>
                    <a:lnTo>
                      <a:pt x="42" y="270"/>
                    </a:lnTo>
                    <a:lnTo>
                      <a:pt x="53" y="259"/>
                    </a:lnTo>
                    <a:lnTo>
                      <a:pt x="46" y="278"/>
                    </a:lnTo>
                    <a:lnTo>
                      <a:pt x="38" y="328"/>
                    </a:lnTo>
                    <a:lnTo>
                      <a:pt x="42" y="348"/>
                    </a:lnTo>
                    <a:lnTo>
                      <a:pt x="39" y="328"/>
                    </a:lnTo>
                    <a:lnTo>
                      <a:pt x="47" y="279"/>
                    </a:lnTo>
                    <a:lnTo>
                      <a:pt x="56" y="273"/>
                    </a:lnTo>
                    <a:lnTo>
                      <a:pt x="58" y="287"/>
                    </a:lnTo>
                    <a:lnTo>
                      <a:pt x="64" y="270"/>
                    </a:lnTo>
                    <a:lnTo>
                      <a:pt x="71" y="276"/>
                    </a:lnTo>
                    <a:lnTo>
                      <a:pt x="95" y="347"/>
                    </a:lnTo>
                    <a:lnTo>
                      <a:pt x="73" y="270"/>
                    </a:lnTo>
                    <a:lnTo>
                      <a:pt x="73" y="254"/>
                    </a:lnTo>
                    <a:lnTo>
                      <a:pt x="82" y="264"/>
                    </a:lnTo>
                    <a:lnTo>
                      <a:pt x="82" y="315"/>
                    </a:lnTo>
                    <a:lnTo>
                      <a:pt x="82" y="259"/>
                    </a:lnTo>
                    <a:lnTo>
                      <a:pt x="77" y="236"/>
                    </a:lnTo>
                    <a:lnTo>
                      <a:pt x="86" y="248"/>
                    </a:lnTo>
                    <a:lnTo>
                      <a:pt x="102" y="287"/>
                    </a:lnTo>
                    <a:lnTo>
                      <a:pt x="164" y="347"/>
                    </a:lnTo>
                    <a:lnTo>
                      <a:pt x="103" y="285"/>
                    </a:lnTo>
                    <a:lnTo>
                      <a:pt x="86" y="245"/>
                    </a:lnTo>
                    <a:lnTo>
                      <a:pt x="84" y="220"/>
                    </a:lnTo>
                    <a:lnTo>
                      <a:pt x="93" y="232"/>
                    </a:lnTo>
                    <a:lnTo>
                      <a:pt x="88" y="204"/>
                    </a:lnTo>
                    <a:lnTo>
                      <a:pt x="95" y="215"/>
                    </a:lnTo>
                    <a:lnTo>
                      <a:pt x="103" y="241"/>
                    </a:lnTo>
                    <a:lnTo>
                      <a:pt x="140" y="329"/>
                    </a:lnTo>
                    <a:lnTo>
                      <a:pt x="104" y="240"/>
                    </a:lnTo>
                    <a:lnTo>
                      <a:pt x="95" y="215"/>
                    </a:lnTo>
                    <a:lnTo>
                      <a:pt x="93" y="184"/>
                    </a:lnTo>
                    <a:lnTo>
                      <a:pt x="99" y="193"/>
                    </a:lnTo>
                    <a:lnTo>
                      <a:pt x="98" y="172"/>
                    </a:lnTo>
                    <a:lnTo>
                      <a:pt x="104" y="178"/>
                    </a:lnTo>
                    <a:lnTo>
                      <a:pt x="146" y="301"/>
                    </a:lnTo>
                    <a:lnTo>
                      <a:pt x="107" y="175"/>
                    </a:lnTo>
                    <a:lnTo>
                      <a:pt x="104" y="150"/>
                    </a:lnTo>
                    <a:lnTo>
                      <a:pt x="112" y="157"/>
                    </a:lnTo>
                    <a:lnTo>
                      <a:pt x="125" y="251"/>
                    </a:lnTo>
                    <a:lnTo>
                      <a:pt x="114" y="153"/>
                    </a:lnTo>
                    <a:lnTo>
                      <a:pt x="106" y="134"/>
                    </a:lnTo>
                    <a:lnTo>
                      <a:pt x="106" y="127"/>
                    </a:lnTo>
                    <a:lnTo>
                      <a:pt x="112" y="140"/>
                    </a:lnTo>
                    <a:lnTo>
                      <a:pt x="109" y="114"/>
                    </a:lnTo>
                    <a:lnTo>
                      <a:pt x="111" y="106"/>
                    </a:lnTo>
                    <a:lnTo>
                      <a:pt x="115" y="121"/>
                    </a:lnTo>
                    <a:lnTo>
                      <a:pt x="115" y="96"/>
                    </a:lnTo>
                    <a:lnTo>
                      <a:pt x="122" y="101"/>
                    </a:lnTo>
                    <a:lnTo>
                      <a:pt x="135" y="139"/>
                    </a:lnTo>
                    <a:lnTo>
                      <a:pt x="175" y="192"/>
                    </a:lnTo>
                    <a:lnTo>
                      <a:pt x="188" y="228"/>
                    </a:lnTo>
                    <a:lnTo>
                      <a:pt x="175" y="189"/>
                    </a:lnTo>
                    <a:lnTo>
                      <a:pt x="136" y="137"/>
                    </a:lnTo>
                    <a:lnTo>
                      <a:pt x="123" y="99"/>
                    </a:lnTo>
                    <a:lnTo>
                      <a:pt x="120" y="75"/>
                    </a:lnTo>
                    <a:lnTo>
                      <a:pt x="128" y="84"/>
                    </a:lnTo>
                    <a:lnTo>
                      <a:pt x="125" y="61"/>
                    </a:lnTo>
                    <a:lnTo>
                      <a:pt x="132" y="75"/>
                    </a:lnTo>
                    <a:lnTo>
                      <a:pt x="138" y="93"/>
                    </a:lnTo>
                    <a:lnTo>
                      <a:pt x="206" y="146"/>
                    </a:lnTo>
                    <a:lnTo>
                      <a:pt x="140" y="93"/>
                    </a:lnTo>
                    <a:lnTo>
                      <a:pt x="133" y="75"/>
                    </a:lnTo>
                    <a:lnTo>
                      <a:pt x="134" y="44"/>
                    </a:lnTo>
                    <a:lnTo>
                      <a:pt x="138" y="52"/>
                    </a:lnTo>
                    <a:lnTo>
                      <a:pt x="146" y="75"/>
                    </a:lnTo>
                    <a:lnTo>
                      <a:pt x="191" y="129"/>
                    </a:lnTo>
                    <a:lnTo>
                      <a:pt x="146" y="73"/>
                    </a:lnTo>
                    <a:lnTo>
                      <a:pt x="140" y="50"/>
                    </a:lnTo>
                    <a:lnTo>
                      <a:pt x="137" y="28"/>
                    </a:lnTo>
                    <a:lnTo>
                      <a:pt x="148" y="40"/>
                    </a:lnTo>
                    <a:lnTo>
                      <a:pt x="145" y="27"/>
                    </a:lnTo>
                    <a:lnTo>
                      <a:pt x="142" y="19"/>
                    </a:lnTo>
                    <a:lnTo>
                      <a:pt x="140" y="13"/>
                    </a:lnTo>
                    <a:lnTo>
                      <a:pt x="134" y="10"/>
                    </a:lnTo>
                    <a:lnTo>
                      <a:pt x="14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30" name="手繪多邊形​​ 101"/>
              <p:cNvSpPr>
                <a:spLocks/>
              </p:cNvSpPr>
              <p:nvPr/>
            </p:nvSpPr>
            <p:spPr bwMode="ltGray">
              <a:xfrm>
                <a:off x="4679" y="3766"/>
                <a:ext cx="99" cy="243"/>
              </a:xfrm>
              <a:custGeom>
                <a:avLst/>
                <a:gdLst>
                  <a:gd name="T0" fmla="*/ 96 w 99"/>
                  <a:gd name="T1" fmla="*/ 25 h 243"/>
                  <a:gd name="T2" fmla="*/ 61 w 99"/>
                  <a:gd name="T3" fmla="*/ 0 h 243"/>
                  <a:gd name="T4" fmla="*/ 51 w 99"/>
                  <a:gd name="T5" fmla="*/ 0 h 243"/>
                  <a:gd name="T6" fmla="*/ 42 w 99"/>
                  <a:gd name="T7" fmla="*/ 3 h 243"/>
                  <a:gd name="T8" fmla="*/ 34 w 99"/>
                  <a:gd name="T9" fmla="*/ 13 h 243"/>
                  <a:gd name="T10" fmla="*/ 16 w 99"/>
                  <a:gd name="T11" fmla="*/ 45 h 243"/>
                  <a:gd name="T12" fmla="*/ 10 w 99"/>
                  <a:gd name="T13" fmla="*/ 58 h 243"/>
                  <a:gd name="T14" fmla="*/ 5 w 99"/>
                  <a:gd name="T15" fmla="*/ 71 h 243"/>
                  <a:gd name="T16" fmla="*/ 1 w 99"/>
                  <a:gd name="T17" fmla="*/ 113 h 243"/>
                  <a:gd name="T18" fmla="*/ 0 w 99"/>
                  <a:gd name="T19" fmla="*/ 126 h 243"/>
                  <a:gd name="T20" fmla="*/ 1 w 99"/>
                  <a:gd name="T21" fmla="*/ 142 h 243"/>
                  <a:gd name="T22" fmla="*/ 4 w 99"/>
                  <a:gd name="T23" fmla="*/ 158 h 243"/>
                  <a:gd name="T24" fmla="*/ 11 w 99"/>
                  <a:gd name="T25" fmla="*/ 185 h 243"/>
                  <a:gd name="T26" fmla="*/ 18 w 99"/>
                  <a:gd name="T27" fmla="*/ 201 h 243"/>
                  <a:gd name="T28" fmla="*/ 27 w 99"/>
                  <a:gd name="T29" fmla="*/ 219 h 243"/>
                  <a:gd name="T30" fmla="*/ 45 w 99"/>
                  <a:gd name="T31" fmla="*/ 242 h 243"/>
                  <a:gd name="T32" fmla="*/ 36 w 99"/>
                  <a:gd name="T33" fmla="*/ 213 h 243"/>
                  <a:gd name="T34" fmla="*/ 28 w 99"/>
                  <a:gd name="T35" fmla="*/ 187 h 243"/>
                  <a:gd name="T36" fmla="*/ 23 w 99"/>
                  <a:gd name="T37" fmla="*/ 164 h 243"/>
                  <a:gd name="T38" fmla="*/ 25 w 99"/>
                  <a:gd name="T39" fmla="*/ 142 h 243"/>
                  <a:gd name="T40" fmla="*/ 27 w 99"/>
                  <a:gd name="T41" fmla="*/ 126 h 243"/>
                  <a:gd name="T42" fmla="*/ 23 w 99"/>
                  <a:gd name="T43" fmla="*/ 107 h 243"/>
                  <a:gd name="T44" fmla="*/ 22 w 99"/>
                  <a:gd name="T45" fmla="*/ 90 h 243"/>
                  <a:gd name="T46" fmla="*/ 29 w 99"/>
                  <a:gd name="T47" fmla="*/ 58 h 243"/>
                  <a:gd name="T48" fmla="*/ 31 w 99"/>
                  <a:gd name="T49" fmla="*/ 42 h 243"/>
                  <a:gd name="T50" fmla="*/ 37 w 99"/>
                  <a:gd name="T51" fmla="*/ 28 h 243"/>
                  <a:gd name="T52" fmla="*/ 51 w 99"/>
                  <a:gd name="T53" fmla="*/ 10 h 243"/>
                  <a:gd name="T54" fmla="*/ 65 w 99"/>
                  <a:gd name="T55" fmla="*/ 10 h 243"/>
                  <a:gd name="T56" fmla="*/ 98 w 99"/>
                  <a:gd name="T57" fmla="*/ 33 h 243"/>
                  <a:gd name="T58" fmla="*/ 96 w 99"/>
                  <a:gd name="T59" fmla="*/ 25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9" h="243">
                    <a:moveTo>
                      <a:pt x="96" y="25"/>
                    </a:moveTo>
                    <a:lnTo>
                      <a:pt x="61" y="0"/>
                    </a:lnTo>
                    <a:lnTo>
                      <a:pt x="51" y="0"/>
                    </a:lnTo>
                    <a:lnTo>
                      <a:pt x="42" y="3"/>
                    </a:lnTo>
                    <a:lnTo>
                      <a:pt x="34" y="13"/>
                    </a:lnTo>
                    <a:lnTo>
                      <a:pt x="16" y="45"/>
                    </a:lnTo>
                    <a:lnTo>
                      <a:pt x="10" y="58"/>
                    </a:lnTo>
                    <a:lnTo>
                      <a:pt x="5" y="71"/>
                    </a:lnTo>
                    <a:lnTo>
                      <a:pt x="1" y="113"/>
                    </a:lnTo>
                    <a:lnTo>
                      <a:pt x="0" y="126"/>
                    </a:lnTo>
                    <a:lnTo>
                      <a:pt x="1" y="142"/>
                    </a:lnTo>
                    <a:lnTo>
                      <a:pt x="4" y="158"/>
                    </a:lnTo>
                    <a:lnTo>
                      <a:pt x="11" y="185"/>
                    </a:lnTo>
                    <a:lnTo>
                      <a:pt x="18" y="201"/>
                    </a:lnTo>
                    <a:lnTo>
                      <a:pt x="27" y="219"/>
                    </a:lnTo>
                    <a:lnTo>
                      <a:pt x="45" y="242"/>
                    </a:lnTo>
                    <a:lnTo>
                      <a:pt x="36" y="213"/>
                    </a:lnTo>
                    <a:lnTo>
                      <a:pt x="28" y="187"/>
                    </a:lnTo>
                    <a:lnTo>
                      <a:pt x="23" y="164"/>
                    </a:lnTo>
                    <a:lnTo>
                      <a:pt x="25" y="142"/>
                    </a:lnTo>
                    <a:lnTo>
                      <a:pt x="27" y="126"/>
                    </a:lnTo>
                    <a:lnTo>
                      <a:pt x="23" y="107"/>
                    </a:lnTo>
                    <a:lnTo>
                      <a:pt x="22" y="90"/>
                    </a:lnTo>
                    <a:lnTo>
                      <a:pt x="29" y="58"/>
                    </a:lnTo>
                    <a:lnTo>
                      <a:pt x="31" y="42"/>
                    </a:lnTo>
                    <a:lnTo>
                      <a:pt x="37" y="28"/>
                    </a:lnTo>
                    <a:lnTo>
                      <a:pt x="51" y="10"/>
                    </a:lnTo>
                    <a:lnTo>
                      <a:pt x="65" y="10"/>
                    </a:lnTo>
                    <a:lnTo>
                      <a:pt x="98" y="33"/>
                    </a:lnTo>
                    <a:lnTo>
                      <a:pt x="96"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31" name="手繪多邊形​​ 102"/>
              <p:cNvSpPr>
                <a:spLocks/>
              </p:cNvSpPr>
              <p:nvPr/>
            </p:nvSpPr>
            <p:spPr bwMode="ltGray">
              <a:xfrm>
                <a:off x="4901" y="3651"/>
                <a:ext cx="181" cy="262"/>
              </a:xfrm>
              <a:custGeom>
                <a:avLst/>
                <a:gdLst>
                  <a:gd name="T0" fmla="*/ 126 w 181"/>
                  <a:gd name="T1" fmla="*/ 261 h 262"/>
                  <a:gd name="T2" fmla="*/ 140 w 181"/>
                  <a:gd name="T3" fmla="*/ 216 h 262"/>
                  <a:gd name="T4" fmla="*/ 145 w 181"/>
                  <a:gd name="T5" fmla="*/ 197 h 262"/>
                  <a:gd name="T6" fmla="*/ 157 w 181"/>
                  <a:gd name="T7" fmla="*/ 173 h 262"/>
                  <a:gd name="T8" fmla="*/ 170 w 181"/>
                  <a:gd name="T9" fmla="*/ 151 h 262"/>
                  <a:gd name="T10" fmla="*/ 178 w 181"/>
                  <a:gd name="T11" fmla="*/ 137 h 262"/>
                  <a:gd name="T12" fmla="*/ 180 w 181"/>
                  <a:gd name="T13" fmla="*/ 124 h 262"/>
                  <a:gd name="T14" fmla="*/ 175 w 181"/>
                  <a:gd name="T15" fmla="*/ 104 h 262"/>
                  <a:gd name="T16" fmla="*/ 174 w 181"/>
                  <a:gd name="T17" fmla="*/ 85 h 262"/>
                  <a:gd name="T18" fmla="*/ 154 w 181"/>
                  <a:gd name="T19" fmla="*/ 35 h 262"/>
                  <a:gd name="T20" fmla="*/ 145 w 181"/>
                  <a:gd name="T21" fmla="*/ 23 h 262"/>
                  <a:gd name="T22" fmla="*/ 129 w 181"/>
                  <a:gd name="T23" fmla="*/ 10 h 262"/>
                  <a:gd name="T24" fmla="*/ 114 w 181"/>
                  <a:gd name="T25" fmla="*/ 2 h 262"/>
                  <a:gd name="T26" fmla="*/ 96 w 181"/>
                  <a:gd name="T27" fmla="*/ 0 h 262"/>
                  <a:gd name="T28" fmla="*/ 81 w 181"/>
                  <a:gd name="T29" fmla="*/ 5 h 262"/>
                  <a:gd name="T30" fmla="*/ 64 w 181"/>
                  <a:gd name="T31" fmla="*/ 10 h 262"/>
                  <a:gd name="T32" fmla="*/ 45 w 181"/>
                  <a:gd name="T33" fmla="*/ 26 h 262"/>
                  <a:gd name="T34" fmla="*/ 38 w 181"/>
                  <a:gd name="T35" fmla="*/ 37 h 262"/>
                  <a:gd name="T36" fmla="*/ 27 w 181"/>
                  <a:gd name="T37" fmla="*/ 52 h 262"/>
                  <a:gd name="T38" fmla="*/ 18 w 181"/>
                  <a:gd name="T39" fmla="*/ 66 h 262"/>
                  <a:gd name="T40" fmla="*/ 1 w 181"/>
                  <a:gd name="T41" fmla="*/ 135 h 262"/>
                  <a:gd name="T42" fmla="*/ 0 w 181"/>
                  <a:gd name="T43" fmla="*/ 148 h 262"/>
                  <a:gd name="T44" fmla="*/ 4 w 181"/>
                  <a:gd name="T45" fmla="*/ 170 h 262"/>
                  <a:gd name="T46" fmla="*/ 13 w 181"/>
                  <a:gd name="T47" fmla="*/ 235 h 262"/>
                  <a:gd name="T48" fmla="*/ 12 w 181"/>
                  <a:gd name="T49" fmla="*/ 171 h 262"/>
                  <a:gd name="T50" fmla="*/ 18 w 181"/>
                  <a:gd name="T51" fmla="*/ 144 h 262"/>
                  <a:gd name="T52" fmla="*/ 21 w 181"/>
                  <a:gd name="T53" fmla="*/ 127 h 262"/>
                  <a:gd name="T54" fmla="*/ 29 w 181"/>
                  <a:gd name="T55" fmla="*/ 104 h 262"/>
                  <a:gd name="T56" fmla="*/ 35 w 181"/>
                  <a:gd name="T57" fmla="*/ 82 h 262"/>
                  <a:gd name="T58" fmla="*/ 47 w 181"/>
                  <a:gd name="T59" fmla="*/ 59 h 262"/>
                  <a:gd name="T60" fmla="*/ 60 w 181"/>
                  <a:gd name="T61" fmla="*/ 39 h 262"/>
                  <a:gd name="T62" fmla="*/ 70 w 181"/>
                  <a:gd name="T63" fmla="*/ 21 h 262"/>
                  <a:gd name="T64" fmla="*/ 81 w 181"/>
                  <a:gd name="T65" fmla="*/ 10 h 262"/>
                  <a:gd name="T66" fmla="*/ 95 w 181"/>
                  <a:gd name="T67" fmla="*/ 6 h 262"/>
                  <a:gd name="T68" fmla="*/ 107 w 181"/>
                  <a:gd name="T69" fmla="*/ 10 h 262"/>
                  <a:gd name="T70" fmla="*/ 115 w 181"/>
                  <a:gd name="T71" fmla="*/ 19 h 262"/>
                  <a:gd name="T72" fmla="*/ 121 w 181"/>
                  <a:gd name="T73" fmla="*/ 37 h 262"/>
                  <a:gd name="T74" fmla="*/ 121 w 181"/>
                  <a:gd name="T75" fmla="*/ 50 h 262"/>
                  <a:gd name="T76" fmla="*/ 125 w 181"/>
                  <a:gd name="T77" fmla="*/ 74 h 262"/>
                  <a:gd name="T78" fmla="*/ 130 w 181"/>
                  <a:gd name="T79" fmla="*/ 89 h 262"/>
                  <a:gd name="T80" fmla="*/ 143 w 181"/>
                  <a:gd name="T81" fmla="*/ 112 h 262"/>
                  <a:gd name="T82" fmla="*/ 145 w 181"/>
                  <a:gd name="T83" fmla="*/ 124 h 262"/>
                  <a:gd name="T84" fmla="*/ 147 w 181"/>
                  <a:gd name="T85" fmla="*/ 136 h 262"/>
                  <a:gd name="T86" fmla="*/ 147 w 181"/>
                  <a:gd name="T87" fmla="*/ 153 h 262"/>
                  <a:gd name="T88" fmla="*/ 125 w 181"/>
                  <a:gd name="T89" fmla="*/ 212 h 262"/>
                  <a:gd name="T90" fmla="*/ 126 w 181"/>
                  <a:gd name="T91" fmla="*/ 261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1" h="262">
                    <a:moveTo>
                      <a:pt x="126" y="261"/>
                    </a:moveTo>
                    <a:lnTo>
                      <a:pt x="140" y="216"/>
                    </a:lnTo>
                    <a:lnTo>
                      <a:pt x="145" y="197"/>
                    </a:lnTo>
                    <a:lnTo>
                      <a:pt x="157" y="173"/>
                    </a:lnTo>
                    <a:lnTo>
                      <a:pt x="170" y="151"/>
                    </a:lnTo>
                    <a:lnTo>
                      <a:pt x="178" y="137"/>
                    </a:lnTo>
                    <a:lnTo>
                      <a:pt x="180" y="124"/>
                    </a:lnTo>
                    <a:lnTo>
                      <a:pt x="175" y="104"/>
                    </a:lnTo>
                    <a:lnTo>
                      <a:pt x="174" y="85"/>
                    </a:lnTo>
                    <a:lnTo>
                      <a:pt x="154" y="35"/>
                    </a:lnTo>
                    <a:lnTo>
                      <a:pt x="145" y="23"/>
                    </a:lnTo>
                    <a:lnTo>
                      <a:pt x="129" y="10"/>
                    </a:lnTo>
                    <a:lnTo>
                      <a:pt x="114" y="2"/>
                    </a:lnTo>
                    <a:lnTo>
                      <a:pt x="96" y="0"/>
                    </a:lnTo>
                    <a:lnTo>
                      <a:pt x="81" y="5"/>
                    </a:lnTo>
                    <a:lnTo>
                      <a:pt x="64" y="10"/>
                    </a:lnTo>
                    <a:lnTo>
                      <a:pt x="45" y="26"/>
                    </a:lnTo>
                    <a:lnTo>
                      <a:pt x="38" y="37"/>
                    </a:lnTo>
                    <a:lnTo>
                      <a:pt x="27" y="52"/>
                    </a:lnTo>
                    <a:lnTo>
                      <a:pt x="18" y="66"/>
                    </a:lnTo>
                    <a:lnTo>
                      <a:pt x="1" y="135"/>
                    </a:lnTo>
                    <a:lnTo>
                      <a:pt x="0" y="148"/>
                    </a:lnTo>
                    <a:lnTo>
                      <a:pt x="4" y="170"/>
                    </a:lnTo>
                    <a:lnTo>
                      <a:pt x="13" y="235"/>
                    </a:lnTo>
                    <a:lnTo>
                      <a:pt x="12" y="171"/>
                    </a:lnTo>
                    <a:lnTo>
                      <a:pt x="18" y="144"/>
                    </a:lnTo>
                    <a:lnTo>
                      <a:pt x="21" y="127"/>
                    </a:lnTo>
                    <a:lnTo>
                      <a:pt x="29" y="104"/>
                    </a:lnTo>
                    <a:lnTo>
                      <a:pt x="35" y="82"/>
                    </a:lnTo>
                    <a:lnTo>
                      <a:pt x="47" y="59"/>
                    </a:lnTo>
                    <a:lnTo>
                      <a:pt x="60" y="39"/>
                    </a:lnTo>
                    <a:lnTo>
                      <a:pt x="70" y="21"/>
                    </a:lnTo>
                    <a:lnTo>
                      <a:pt x="81" y="10"/>
                    </a:lnTo>
                    <a:lnTo>
                      <a:pt x="95" y="6"/>
                    </a:lnTo>
                    <a:lnTo>
                      <a:pt x="107" y="10"/>
                    </a:lnTo>
                    <a:lnTo>
                      <a:pt x="115" y="19"/>
                    </a:lnTo>
                    <a:lnTo>
                      <a:pt x="121" y="37"/>
                    </a:lnTo>
                    <a:lnTo>
                      <a:pt x="121" y="50"/>
                    </a:lnTo>
                    <a:lnTo>
                      <a:pt x="125" y="74"/>
                    </a:lnTo>
                    <a:lnTo>
                      <a:pt x="130" y="89"/>
                    </a:lnTo>
                    <a:lnTo>
                      <a:pt x="143" y="112"/>
                    </a:lnTo>
                    <a:lnTo>
                      <a:pt x="145" y="124"/>
                    </a:lnTo>
                    <a:lnTo>
                      <a:pt x="147" y="136"/>
                    </a:lnTo>
                    <a:lnTo>
                      <a:pt x="147" y="153"/>
                    </a:lnTo>
                    <a:lnTo>
                      <a:pt x="125" y="212"/>
                    </a:lnTo>
                    <a:lnTo>
                      <a:pt x="126" y="26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32" name="手繪多邊形 103"/>
              <p:cNvSpPr>
                <a:spLocks/>
              </p:cNvSpPr>
              <p:nvPr/>
            </p:nvSpPr>
            <p:spPr bwMode="ltGray">
              <a:xfrm>
                <a:off x="4732" y="3948"/>
                <a:ext cx="149" cy="237"/>
              </a:xfrm>
              <a:custGeom>
                <a:avLst/>
                <a:gdLst>
                  <a:gd name="T0" fmla="*/ 144 w 149"/>
                  <a:gd name="T1" fmla="*/ 37 h 237"/>
                  <a:gd name="T2" fmla="*/ 114 w 149"/>
                  <a:gd name="T3" fmla="*/ 0 h 237"/>
                  <a:gd name="T4" fmla="*/ 94 w 149"/>
                  <a:gd name="T5" fmla="*/ 0 h 237"/>
                  <a:gd name="T6" fmla="*/ 77 w 149"/>
                  <a:gd name="T7" fmla="*/ 3 h 237"/>
                  <a:gd name="T8" fmla="*/ 63 w 149"/>
                  <a:gd name="T9" fmla="*/ 13 h 237"/>
                  <a:gd name="T10" fmla="*/ 30 w 149"/>
                  <a:gd name="T11" fmla="*/ 43 h 237"/>
                  <a:gd name="T12" fmla="*/ 19 w 149"/>
                  <a:gd name="T13" fmla="*/ 57 h 237"/>
                  <a:gd name="T14" fmla="*/ 10 w 149"/>
                  <a:gd name="T15" fmla="*/ 70 h 237"/>
                  <a:gd name="T16" fmla="*/ 3 w 149"/>
                  <a:gd name="T17" fmla="*/ 111 h 237"/>
                  <a:gd name="T18" fmla="*/ 0 w 149"/>
                  <a:gd name="T19" fmla="*/ 122 h 237"/>
                  <a:gd name="T20" fmla="*/ 3 w 149"/>
                  <a:gd name="T21" fmla="*/ 138 h 237"/>
                  <a:gd name="T22" fmla="*/ 8 w 149"/>
                  <a:gd name="T23" fmla="*/ 154 h 237"/>
                  <a:gd name="T24" fmla="*/ 22 w 149"/>
                  <a:gd name="T25" fmla="*/ 180 h 237"/>
                  <a:gd name="T26" fmla="*/ 33 w 149"/>
                  <a:gd name="T27" fmla="*/ 196 h 237"/>
                  <a:gd name="T28" fmla="*/ 49 w 149"/>
                  <a:gd name="T29" fmla="*/ 214 h 237"/>
                  <a:gd name="T30" fmla="*/ 83 w 149"/>
                  <a:gd name="T31" fmla="*/ 236 h 237"/>
                  <a:gd name="T32" fmla="*/ 66 w 149"/>
                  <a:gd name="T33" fmla="*/ 208 h 237"/>
                  <a:gd name="T34" fmla="*/ 52 w 149"/>
                  <a:gd name="T35" fmla="*/ 183 h 237"/>
                  <a:gd name="T36" fmla="*/ 43 w 149"/>
                  <a:gd name="T37" fmla="*/ 160 h 237"/>
                  <a:gd name="T38" fmla="*/ 47 w 149"/>
                  <a:gd name="T39" fmla="*/ 138 h 237"/>
                  <a:gd name="T40" fmla="*/ 49 w 149"/>
                  <a:gd name="T41" fmla="*/ 122 h 237"/>
                  <a:gd name="T42" fmla="*/ 43 w 149"/>
                  <a:gd name="T43" fmla="*/ 104 h 237"/>
                  <a:gd name="T44" fmla="*/ 41 w 149"/>
                  <a:gd name="T45" fmla="*/ 87 h 237"/>
                  <a:gd name="T46" fmla="*/ 55 w 149"/>
                  <a:gd name="T47" fmla="*/ 57 h 237"/>
                  <a:gd name="T48" fmla="*/ 57 w 149"/>
                  <a:gd name="T49" fmla="*/ 40 h 237"/>
                  <a:gd name="T50" fmla="*/ 69 w 149"/>
                  <a:gd name="T51" fmla="*/ 27 h 237"/>
                  <a:gd name="T52" fmla="*/ 94 w 149"/>
                  <a:gd name="T53" fmla="*/ 9 h 237"/>
                  <a:gd name="T54" fmla="*/ 105 w 149"/>
                  <a:gd name="T55" fmla="*/ 23 h 237"/>
                  <a:gd name="T56" fmla="*/ 148 w 149"/>
                  <a:gd name="T57" fmla="*/ 45 h 237"/>
                  <a:gd name="T58" fmla="*/ 144 w 149"/>
                  <a:gd name="T59" fmla="*/ 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9" h="237">
                    <a:moveTo>
                      <a:pt x="144" y="37"/>
                    </a:moveTo>
                    <a:lnTo>
                      <a:pt x="114" y="0"/>
                    </a:lnTo>
                    <a:lnTo>
                      <a:pt x="94" y="0"/>
                    </a:lnTo>
                    <a:lnTo>
                      <a:pt x="77" y="3"/>
                    </a:lnTo>
                    <a:lnTo>
                      <a:pt x="63" y="13"/>
                    </a:lnTo>
                    <a:lnTo>
                      <a:pt x="30" y="43"/>
                    </a:lnTo>
                    <a:lnTo>
                      <a:pt x="19" y="57"/>
                    </a:lnTo>
                    <a:lnTo>
                      <a:pt x="10" y="70"/>
                    </a:lnTo>
                    <a:lnTo>
                      <a:pt x="3" y="111"/>
                    </a:lnTo>
                    <a:lnTo>
                      <a:pt x="0" y="122"/>
                    </a:lnTo>
                    <a:lnTo>
                      <a:pt x="3" y="138"/>
                    </a:lnTo>
                    <a:lnTo>
                      <a:pt x="8" y="154"/>
                    </a:lnTo>
                    <a:lnTo>
                      <a:pt x="22" y="180"/>
                    </a:lnTo>
                    <a:lnTo>
                      <a:pt x="33" y="196"/>
                    </a:lnTo>
                    <a:lnTo>
                      <a:pt x="49" y="214"/>
                    </a:lnTo>
                    <a:lnTo>
                      <a:pt x="83" y="236"/>
                    </a:lnTo>
                    <a:lnTo>
                      <a:pt x="66" y="208"/>
                    </a:lnTo>
                    <a:lnTo>
                      <a:pt x="52" y="183"/>
                    </a:lnTo>
                    <a:lnTo>
                      <a:pt x="43" y="160"/>
                    </a:lnTo>
                    <a:lnTo>
                      <a:pt x="47" y="138"/>
                    </a:lnTo>
                    <a:lnTo>
                      <a:pt x="49" y="122"/>
                    </a:lnTo>
                    <a:lnTo>
                      <a:pt x="43" y="104"/>
                    </a:lnTo>
                    <a:lnTo>
                      <a:pt x="41" y="87"/>
                    </a:lnTo>
                    <a:lnTo>
                      <a:pt x="55" y="57"/>
                    </a:lnTo>
                    <a:lnTo>
                      <a:pt x="57" y="40"/>
                    </a:lnTo>
                    <a:lnTo>
                      <a:pt x="69" y="27"/>
                    </a:lnTo>
                    <a:lnTo>
                      <a:pt x="94" y="9"/>
                    </a:lnTo>
                    <a:lnTo>
                      <a:pt x="105" y="23"/>
                    </a:lnTo>
                    <a:lnTo>
                      <a:pt x="148" y="45"/>
                    </a:lnTo>
                    <a:lnTo>
                      <a:pt x="144" y="3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33" name="手繪多邊形 104"/>
              <p:cNvSpPr>
                <a:spLocks/>
              </p:cNvSpPr>
              <p:nvPr/>
            </p:nvSpPr>
            <p:spPr bwMode="ltGray">
              <a:xfrm>
                <a:off x="4907" y="4027"/>
                <a:ext cx="152" cy="161"/>
              </a:xfrm>
              <a:custGeom>
                <a:avLst/>
                <a:gdLst>
                  <a:gd name="T0" fmla="*/ 3 w 152"/>
                  <a:gd name="T1" fmla="*/ 25 h 161"/>
                  <a:gd name="T2" fmla="*/ 34 w 152"/>
                  <a:gd name="T3" fmla="*/ 0 h 161"/>
                  <a:gd name="T4" fmla="*/ 54 w 152"/>
                  <a:gd name="T5" fmla="*/ 0 h 161"/>
                  <a:gd name="T6" fmla="*/ 72 w 152"/>
                  <a:gd name="T7" fmla="*/ 2 h 161"/>
                  <a:gd name="T8" fmla="*/ 85 w 152"/>
                  <a:gd name="T9" fmla="*/ 9 h 161"/>
                  <a:gd name="T10" fmla="*/ 120 w 152"/>
                  <a:gd name="T11" fmla="*/ 29 h 161"/>
                  <a:gd name="T12" fmla="*/ 131 w 152"/>
                  <a:gd name="T13" fmla="*/ 38 h 161"/>
                  <a:gd name="T14" fmla="*/ 139 w 152"/>
                  <a:gd name="T15" fmla="*/ 47 h 161"/>
                  <a:gd name="T16" fmla="*/ 147 w 152"/>
                  <a:gd name="T17" fmla="*/ 75 h 161"/>
                  <a:gd name="T18" fmla="*/ 151 w 152"/>
                  <a:gd name="T19" fmla="*/ 83 h 161"/>
                  <a:gd name="T20" fmla="*/ 147 w 152"/>
                  <a:gd name="T21" fmla="*/ 94 h 161"/>
                  <a:gd name="T22" fmla="*/ 142 w 152"/>
                  <a:gd name="T23" fmla="*/ 104 h 161"/>
                  <a:gd name="T24" fmla="*/ 128 w 152"/>
                  <a:gd name="T25" fmla="*/ 122 h 161"/>
                  <a:gd name="T26" fmla="*/ 116 w 152"/>
                  <a:gd name="T27" fmla="*/ 133 h 161"/>
                  <a:gd name="T28" fmla="*/ 100 w 152"/>
                  <a:gd name="T29" fmla="*/ 145 h 161"/>
                  <a:gd name="T30" fmla="*/ 65 w 152"/>
                  <a:gd name="T31" fmla="*/ 160 h 161"/>
                  <a:gd name="T32" fmla="*/ 82 w 152"/>
                  <a:gd name="T33" fmla="*/ 141 h 161"/>
                  <a:gd name="T34" fmla="*/ 97 w 152"/>
                  <a:gd name="T35" fmla="*/ 124 h 161"/>
                  <a:gd name="T36" fmla="*/ 106 w 152"/>
                  <a:gd name="T37" fmla="*/ 108 h 161"/>
                  <a:gd name="T38" fmla="*/ 102 w 152"/>
                  <a:gd name="T39" fmla="*/ 94 h 161"/>
                  <a:gd name="T40" fmla="*/ 100 w 152"/>
                  <a:gd name="T41" fmla="*/ 83 h 161"/>
                  <a:gd name="T42" fmla="*/ 106 w 152"/>
                  <a:gd name="T43" fmla="*/ 70 h 161"/>
                  <a:gd name="T44" fmla="*/ 108 w 152"/>
                  <a:gd name="T45" fmla="*/ 59 h 161"/>
                  <a:gd name="T46" fmla="*/ 94 w 152"/>
                  <a:gd name="T47" fmla="*/ 38 h 161"/>
                  <a:gd name="T48" fmla="*/ 91 w 152"/>
                  <a:gd name="T49" fmla="*/ 27 h 161"/>
                  <a:gd name="T50" fmla="*/ 79 w 152"/>
                  <a:gd name="T51" fmla="*/ 18 h 161"/>
                  <a:gd name="T52" fmla="*/ 54 w 152"/>
                  <a:gd name="T53" fmla="*/ 6 h 161"/>
                  <a:gd name="T54" fmla="*/ 43 w 152"/>
                  <a:gd name="T55" fmla="*/ 15 h 161"/>
                  <a:gd name="T56" fmla="*/ 0 w 152"/>
                  <a:gd name="T57" fmla="*/ 30 h 161"/>
                  <a:gd name="T58" fmla="*/ 3 w 152"/>
                  <a:gd name="T59" fmla="*/ 2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 h="161">
                    <a:moveTo>
                      <a:pt x="3" y="25"/>
                    </a:moveTo>
                    <a:lnTo>
                      <a:pt x="34" y="0"/>
                    </a:lnTo>
                    <a:lnTo>
                      <a:pt x="54" y="0"/>
                    </a:lnTo>
                    <a:lnTo>
                      <a:pt x="72" y="2"/>
                    </a:lnTo>
                    <a:lnTo>
                      <a:pt x="85" y="9"/>
                    </a:lnTo>
                    <a:lnTo>
                      <a:pt x="120" y="29"/>
                    </a:lnTo>
                    <a:lnTo>
                      <a:pt x="131" y="38"/>
                    </a:lnTo>
                    <a:lnTo>
                      <a:pt x="139" y="47"/>
                    </a:lnTo>
                    <a:lnTo>
                      <a:pt x="147" y="75"/>
                    </a:lnTo>
                    <a:lnTo>
                      <a:pt x="151" y="83"/>
                    </a:lnTo>
                    <a:lnTo>
                      <a:pt x="147" y="94"/>
                    </a:lnTo>
                    <a:lnTo>
                      <a:pt x="142" y="104"/>
                    </a:lnTo>
                    <a:lnTo>
                      <a:pt x="128" y="122"/>
                    </a:lnTo>
                    <a:lnTo>
                      <a:pt x="116" y="133"/>
                    </a:lnTo>
                    <a:lnTo>
                      <a:pt x="100" y="145"/>
                    </a:lnTo>
                    <a:lnTo>
                      <a:pt x="65" y="160"/>
                    </a:lnTo>
                    <a:lnTo>
                      <a:pt x="82" y="141"/>
                    </a:lnTo>
                    <a:lnTo>
                      <a:pt x="97" y="124"/>
                    </a:lnTo>
                    <a:lnTo>
                      <a:pt x="106" y="108"/>
                    </a:lnTo>
                    <a:lnTo>
                      <a:pt x="102" y="94"/>
                    </a:lnTo>
                    <a:lnTo>
                      <a:pt x="100" y="83"/>
                    </a:lnTo>
                    <a:lnTo>
                      <a:pt x="106" y="70"/>
                    </a:lnTo>
                    <a:lnTo>
                      <a:pt x="108" y="59"/>
                    </a:lnTo>
                    <a:lnTo>
                      <a:pt x="94" y="38"/>
                    </a:lnTo>
                    <a:lnTo>
                      <a:pt x="91" y="27"/>
                    </a:lnTo>
                    <a:lnTo>
                      <a:pt x="79" y="18"/>
                    </a:lnTo>
                    <a:lnTo>
                      <a:pt x="54" y="6"/>
                    </a:lnTo>
                    <a:lnTo>
                      <a:pt x="43" y="15"/>
                    </a:lnTo>
                    <a:lnTo>
                      <a:pt x="0" y="30"/>
                    </a:lnTo>
                    <a:lnTo>
                      <a:pt x="3"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34" name="手繪多邊形 105"/>
              <p:cNvSpPr>
                <a:spLocks/>
              </p:cNvSpPr>
              <p:nvPr/>
            </p:nvSpPr>
            <p:spPr bwMode="ltGray">
              <a:xfrm>
                <a:off x="5250" y="3351"/>
                <a:ext cx="288" cy="365"/>
              </a:xfrm>
              <a:custGeom>
                <a:avLst/>
                <a:gdLst>
                  <a:gd name="T0" fmla="*/ 270 w 288"/>
                  <a:gd name="T1" fmla="*/ 8 h 365"/>
                  <a:gd name="T2" fmla="*/ 268 w 288"/>
                  <a:gd name="T3" fmla="*/ 0 h 365"/>
                  <a:gd name="T4" fmla="*/ 248 w 288"/>
                  <a:gd name="T5" fmla="*/ 3 h 365"/>
                  <a:gd name="T6" fmla="*/ 236 w 288"/>
                  <a:gd name="T7" fmla="*/ 13 h 365"/>
                  <a:gd name="T8" fmla="*/ 8 w 288"/>
                  <a:gd name="T9" fmla="*/ 79 h 365"/>
                  <a:gd name="T10" fmla="*/ 211 w 288"/>
                  <a:gd name="T11" fmla="*/ 32 h 365"/>
                  <a:gd name="T12" fmla="*/ 213 w 288"/>
                  <a:gd name="T13" fmla="*/ 41 h 365"/>
                  <a:gd name="T14" fmla="*/ 114 w 288"/>
                  <a:gd name="T15" fmla="*/ 98 h 365"/>
                  <a:gd name="T16" fmla="*/ 237 w 288"/>
                  <a:gd name="T17" fmla="*/ 52 h 365"/>
                  <a:gd name="T18" fmla="*/ 222 w 288"/>
                  <a:gd name="T19" fmla="*/ 71 h 365"/>
                  <a:gd name="T20" fmla="*/ 182 w 288"/>
                  <a:gd name="T21" fmla="*/ 102 h 365"/>
                  <a:gd name="T22" fmla="*/ 62 w 288"/>
                  <a:gd name="T23" fmla="*/ 186 h 365"/>
                  <a:gd name="T24" fmla="*/ 67 w 288"/>
                  <a:gd name="T25" fmla="*/ 179 h 365"/>
                  <a:gd name="T26" fmla="*/ 145 w 288"/>
                  <a:gd name="T27" fmla="*/ 127 h 365"/>
                  <a:gd name="T28" fmla="*/ 207 w 288"/>
                  <a:gd name="T29" fmla="*/ 87 h 365"/>
                  <a:gd name="T30" fmla="*/ 236 w 288"/>
                  <a:gd name="T31" fmla="*/ 68 h 365"/>
                  <a:gd name="T32" fmla="*/ 240 w 288"/>
                  <a:gd name="T33" fmla="*/ 74 h 365"/>
                  <a:gd name="T34" fmla="*/ 207 w 288"/>
                  <a:gd name="T35" fmla="*/ 100 h 365"/>
                  <a:gd name="T36" fmla="*/ 158 w 288"/>
                  <a:gd name="T37" fmla="*/ 135 h 365"/>
                  <a:gd name="T38" fmla="*/ 222 w 288"/>
                  <a:gd name="T39" fmla="*/ 87 h 365"/>
                  <a:gd name="T40" fmla="*/ 240 w 288"/>
                  <a:gd name="T41" fmla="*/ 74 h 365"/>
                  <a:gd name="T42" fmla="*/ 243 w 288"/>
                  <a:gd name="T43" fmla="*/ 88 h 365"/>
                  <a:gd name="T44" fmla="*/ 222 w 288"/>
                  <a:gd name="T45" fmla="*/ 112 h 365"/>
                  <a:gd name="T46" fmla="*/ 158 w 288"/>
                  <a:gd name="T47" fmla="*/ 144 h 365"/>
                  <a:gd name="T48" fmla="*/ 105 w 288"/>
                  <a:gd name="T49" fmla="*/ 173 h 365"/>
                  <a:gd name="T50" fmla="*/ 167 w 288"/>
                  <a:gd name="T51" fmla="*/ 144 h 365"/>
                  <a:gd name="T52" fmla="*/ 231 w 288"/>
                  <a:gd name="T53" fmla="*/ 109 h 365"/>
                  <a:gd name="T54" fmla="*/ 228 w 288"/>
                  <a:gd name="T55" fmla="*/ 121 h 365"/>
                  <a:gd name="T56" fmla="*/ 231 w 288"/>
                  <a:gd name="T57" fmla="*/ 141 h 365"/>
                  <a:gd name="T58" fmla="*/ 221 w 288"/>
                  <a:gd name="T59" fmla="*/ 151 h 365"/>
                  <a:gd name="T60" fmla="*/ 169 w 288"/>
                  <a:gd name="T61" fmla="*/ 180 h 365"/>
                  <a:gd name="T62" fmla="*/ 71 w 288"/>
                  <a:gd name="T63" fmla="*/ 227 h 365"/>
                  <a:gd name="T64" fmla="*/ 86 w 288"/>
                  <a:gd name="T65" fmla="*/ 217 h 365"/>
                  <a:gd name="T66" fmla="*/ 207 w 288"/>
                  <a:gd name="T67" fmla="*/ 160 h 365"/>
                  <a:gd name="T68" fmla="*/ 245 w 288"/>
                  <a:gd name="T69" fmla="*/ 135 h 365"/>
                  <a:gd name="T70" fmla="*/ 148 w 288"/>
                  <a:gd name="T71" fmla="*/ 209 h 365"/>
                  <a:gd name="T72" fmla="*/ 244 w 288"/>
                  <a:gd name="T73" fmla="*/ 158 h 365"/>
                  <a:gd name="T74" fmla="*/ 241 w 288"/>
                  <a:gd name="T75" fmla="*/ 178 h 365"/>
                  <a:gd name="T76" fmla="*/ 193 w 288"/>
                  <a:gd name="T77" fmla="*/ 227 h 365"/>
                  <a:gd name="T78" fmla="*/ 111 w 288"/>
                  <a:gd name="T79" fmla="*/ 261 h 365"/>
                  <a:gd name="T80" fmla="*/ 33 w 288"/>
                  <a:gd name="T81" fmla="*/ 293 h 365"/>
                  <a:gd name="T82" fmla="*/ 149 w 288"/>
                  <a:gd name="T83" fmla="*/ 249 h 365"/>
                  <a:gd name="T84" fmla="*/ 197 w 288"/>
                  <a:gd name="T85" fmla="*/ 224 h 365"/>
                  <a:gd name="T86" fmla="*/ 240 w 288"/>
                  <a:gd name="T87" fmla="*/ 186 h 365"/>
                  <a:gd name="T88" fmla="*/ 236 w 288"/>
                  <a:gd name="T89" fmla="*/ 203 h 365"/>
                  <a:gd name="T90" fmla="*/ 233 w 288"/>
                  <a:gd name="T91" fmla="*/ 219 h 365"/>
                  <a:gd name="T92" fmla="*/ 236 w 288"/>
                  <a:gd name="T93" fmla="*/ 236 h 365"/>
                  <a:gd name="T94" fmla="*/ 193 w 288"/>
                  <a:gd name="T95" fmla="*/ 267 h 365"/>
                  <a:gd name="T96" fmla="*/ 113 w 288"/>
                  <a:gd name="T97" fmla="*/ 296 h 365"/>
                  <a:gd name="T98" fmla="*/ 118 w 288"/>
                  <a:gd name="T99" fmla="*/ 294 h 365"/>
                  <a:gd name="T100" fmla="*/ 217 w 288"/>
                  <a:gd name="T101" fmla="*/ 255 h 365"/>
                  <a:gd name="T102" fmla="*/ 212 w 288"/>
                  <a:gd name="T103" fmla="*/ 265 h 365"/>
                  <a:gd name="T104" fmla="*/ 217 w 288"/>
                  <a:gd name="T105" fmla="*/ 270 h 365"/>
                  <a:gd name="T106" fmla="*/ 222 w 288"/>
                  <a:gd name="T107" fmla="*/ 280 h 365"/>
                  <a:gd name="T108" fmla="*/ 173 w 288"/>
                  <a:gd name="T109" fmla="*/ 309 h 365"/>
                  <a:gd name="T110" fmla="*/ 120 w 288"/>
                  <a:gd name="T111" fmla="*/ 315 h 365"/>
                  <a:gd name="T112" fmla="*/ 217 w 288"/>
                  <a:gd name="T113" fmla="*/ 289 h 365"/>
                  <a:gd name="T114" fmla="*/ 212 w 288"/>
                  <a:gd name="T115" fmla="*/ 304 h 365"/>
                  <a:gd name="T116" fmla="*/ 218 w 288"/>
                  <a:gd name="T117" fmla="*/ 312 h 365"/>
                  <a:gd name="T118" fmla="*/ 105 w 288"/>
                  <a:gd name="T119" fmla="*/ 364 h 365"/>
                  <a:gd name="T120" fmla="*/ 212 w 288"/>
                  <a:gd name="T121" fmla="*/ 325 h 365"/>
                  <a:gd name="T122" fmla="*/ 235 w 288"/>
                  <a:gd name="T123" fmla="*/ 311 h 365"/>
                  <a:gd name="T124" fmla="*/ 249 w 288"/>
                  <a:gd name="T125" fmla="*/ 298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8" h="365">
                    <a:moveTo>
                      <a:pt x="266" y="28"/>
                    </a:moveTo>
                    <a:lnTo>
                      <a:pt x="270" y="8"/>
                    </a:lnTo>
                    <a:lnTo>
                      <a:pt x="287" y="6"/>
                    </a:lnTo>
                    <a:lnTo>
                      <a:pt x="268" y="0"/>
                    </a:lnTo>
                    <a:lnTo>
                      <a:pt x="260" y="0"/>
                    </a:lnTo>
                    <a:lnTo>
                      <a:pt x="248" y="3"/>
                    </a:lnTo>
                    <a:lnTo>
                      <a:pt x="247" y="9"/>
                    </a:lnTo>
                    <a:lnTo>
                      <a:pt x="236" y="13"/>
                    </a:lnTo>
                    <a:lnTo>
                      <a:pt x="139" y="65"/>
                    </a:lnTo>
                    <a:lnTo>
                      <a:pt x="8" y="79"/>
                    </a:lnTo>
                    <a:lnTo>
                      <a:pt x="138" y="64"/>
                    </a:lnTo>
                    <a:lnTo>
                      <a:pt x="211" y="32"/>
                    </a:lnTo>
                    <a:lnTo>
                      <a:pt x="236" y="28"/>
                    </a:lnTo>
                    <a:lnTo>
                      <a:pt x="213" y="41"/>
                    </a:lnTo>
                    <a:lnTo>
                      <a:pt x="236" y="42"/>
                    </a:lnTo>
                    <a:lnTo>
                      <a:pt x="114" y="98"/>
                    </a:lnTo>
                    <a:lnTo>
                      <a:pt x="197" y="63"/>
                    </a:lnTo>
                    <a:lnTo>
                      <a:pt x="237" y="52"/>
                    </a:lnTo>
                    <a:lnTo>
                      <a:pt x="236" y="60"/>
                    </a:lnTo>
                    <a:lnTo>
                      <a:pt x="222" y="71"/>
                    </a:lnTo>
                    <a:lnTo>
                      <a:pt x="211" y="81"/>
                    </a:lnTo>
                    <a:lnTo>
                      <a:pt x="182" y="102"/>
                    </a:lnTo>
                    <a:lnTo>
                      <a:pt x="129" y="141"/>
                    </a:lnTo>
                    <a:lnTo>
                      <a:pt x="62" y="186"/>
                    </a:lnTo>
                    <a:lnTo>
                      <a:pt x="9" y="217"/>
                    </a:lnTo>
                    <a:lnTo>
                      <a:pt x="67" y="179"/>
                    </a:lnTo>
                    <a:lnTo>
                      <a:pt x="101" y="156"/>
                    </a:lnTo>
                    <a:lnTo>
                      <a:pt x="145" y="127"/>
                    </a:lnTo>
                    <a:lnTo>
                      <a:pt x="168" y="109"/>
                    </a:lnTo>
                    <a:lnTo>
                      <a:pt x="207" y="87"/>
                    </a:lnTo>
                    <a:lnTo>
                      <a:pt x="222" y="78"/>
                    </a:lnTo>
                    <a:lnTo>
                      <a:pt x="236" y="68"/>
                    </a:lnTo>
                    <a:lnTo>
                      <a:pt x="228" y="70"/>
                    </a:lnTo>
                    <a:lnTo>
                      <a:pt x="240" y="74"/>
                    </a:lnTo>
                    <a:lnTo>
                      <a:pt x="226" y="81"/>
                    </a:lnTo>
                    <a:lnTo>
                      <a:pt x="207" y="100"/>
                    </a:lnTo>
                    <a:lnTo>
                      <a:pt x="185" y="120"/>
                    </a:lnTo>
                    <a:lnTo>
                      <a:pt x="158" y="135"/>
                    </a:lnTo>
                    <a:lnTo>
                      <a:pt x="202" y="102"/>
                    </a:lnTo>
                    <a:lnTo>
                      <a:pt x="222" y="87"/>
                    </a:lnTo>
                    <a:lnTo>
                      <a:pt x="236" y="74"/>
                    </a:lnTo>
                    <a:lnTo>
                      <a:pt x="240" y="74"/>
                    </a:lnTo>
                    <a:lnTo>
                      <a:pt x="230" y="93"/>
                    </a:lnTo>
                    <a:lnTo>
                      <a:pt x="243" y="88"/>
                    </a:lnTo>
                    <a:lnTo>
                      <a:pt x="236" y="100"/>
                    </a:lnTo>
                    <a:lnTo>
                      <a:pt x="222" y="112"/>
                    </a:lnTo>
                    <a:lnTo>
                      <a:pt x="193" y="131"/>
                    </a:lnTo>
                    <a:lnTo>
                      <a:pt x="158" y="144"/>
                    </a:lnTo>
                    <a:lnTo>
                      <a:pt x="129" y="160"/>
                    </a:lnTo>
                    <a:lnTo>
                      <a:pt x="105" y="173"/>
                    </a:lnTo>
                    <a:lnTo>
                      <a:pt x="120" y="167"/>
                    </a:lnTo>
                    <a:lnTo>
                      <a:pt x="167" y="144"/>
                    </a:lnTo>
                    <a:lnTo>
                      <a:pt x="222" y="116"/>
                    </a:lnTo>
                    <a:lnTo>
                      <a:pt x="231" y="109"/>
                    </a:lnTo>
                    <a:lnTo>
                      <a:pt x="240" y="100"/>
                    </a:lnTo>
                    <a:lnTo>
                      <a:pt x="228" y="121"/>
                    </a:lnTo>
                    <a:lnTo>
                      <a:pt x="249" y="113"/>
                    </a:lnTo>
                    <a:lnTo>
                      <a:pt x="231" y="141"/>
                    </a:lnTo>
                    <a:lnTo>
                      <a:pt x="226" y="147"/>
                    </a:lnTo>
                    <a:lnTo>
                      <a:pt x="221" y="151"/>
                    </a:lnTo>
                    <a:lnTo>
                      <a:pt x="196" y="166"/>
                    </a:lnTo>
                    <a:lnTo>
                      <a:pt x="169" y="180"/>
                    </a:lnTo>
                    <a:lnTo>
                      <a:pt x="119" y="205"/>
                    </a:lnTo>
                    <a:lnTo>
                      <a:pt x="71" y="227"/>
                    </a:lnTo>
                    <a:lnTo>
                      <a:pt x="0" y="258"/>
                    </a:lnTo>
                    <a:lnTo>
                      <a:pt x="86" y="217"/>
                    </a:lnTo>
                    <a:lnTo>
                      <a:pt x="173" y="176"/>
                    </a:lnTo>
                    <a:lnTo>
                      <a:pt x="207" y="160"/>
                    </a:lnTo>
                    <a:lnTo>
                      <a:pt x="228" y="143"/>
                    </a:lnTo>
                    <a:lnTo>
                      <a:pt x="245" y="135"/>
                    </a:lnTo>
                    <a:lnTo>
                      <a:pt x="248" y="136"/>
                    </a:lnTo>
                    <a:lnTo>
                      <a:pt x="148" y="209"/>
                    </a:lnTo>
                    <a:lnTo>
                      <a:pt x="225" y="159"/>
                    </a:lnTo>
                    <a:lnTo>
                      <a:pt x="244" y="158"/>
                    </a:lnTo>
                    <a:lnTo>
                      <a:pt x="222" y="184"/>
                    </a:lnTo>
                    <a:lnTo>
                      <a:pt x="241" y="178"/>
                    </a:lnTo>
                    <a:lnTo>
                      <a:pt x="212" y="208"/>
                    </a:lnTo>
                    <a:lnTo>
                      <a:pt x="193" y="227"/>
                    </a:lnTo>
                    <a:lnTo>
                      <a:pt x="158" y="242"/>
                    </a:lnTo>
                    <a:lnTo>
                      <a:pt x="111" y="261"/>
                    </a:lnTo>
                    <a:lnTo>
                      <a:pt x="67" y="280"/>
                    </a:lnTo>
                    <a:lnTo>
                      <a:pt x="33" y="293"/>
                    </a:lnTo>
                    <a:lnTo>
                      <a:pt x="9" y="299"/>
                    </a:lnTo>
                    <a:lnTo>
                      <a:pt x="149" y="249"/>
                    </a:lnTo>
                    <a:lnTo>
                      <a:pt x="181" y="234"/>
                    </a:lnTo>
                    <a:lnTo>
                      <a:pt x="197" y="224"/>
                    </a:lnTo>
                    <a:lnTo>
                      <a:pt x="219" y="205"/>
                    </a:lnTo>
                    <a:lnTo>
                      <a:pt x="240" y="186"/>
                    </a:lnTo>
                    <a:lnTo>
                      <a:pt x="218" y="212"/>
                    </a:lnTo>
                    <a:lnTo>
                      <a:pt x="236" y="203"/>
                    </a:lnTo>
                    <a:lnTo>
                      <a:pt x="217" y="224"/>
                    </a:lnTo>
                    <a:lnTo>
                      <a:pt x="233" y="219"/>
                    </a:lnTo>
                    <a:lnTo>
                      <a:pt x="215" y="244"/>
                    </a:lnTo>
                    <a:lnTo>
                      <a:pt x="236" y="236"/>
                    </a:lnTo>
                    <a:lnTo>
                      <a:pt x="217" y="249"/>
                    </a:lnTo>
                    <a:lnTo>
                      <a:pt x="193" y="267"/>
                    </a:lnTo>
                    <a:lnTo>
                      <a:pt x="173" y="273"/>
                    </a:lnTo>
                    <a:lnTo>
                      <a:pt x="113" y="296"/>
                    </a:lnTo>
                    <a:lnTo>
                      <a:pt x="58" y="309"/>
                    </a:lnTo>
                    <a:lnTo>
                      <a:pt x="118" y="294"/>
                    </a:lnTo>
                    <a:lnTo>
                      <a:pt x="168" y="274"/>
                    </a:lnTo>
                    <a:lnTo>
                      <a:pt x="217" y="255"/>
                    </a:lnTo>
                    <a:lnTo>
                      <a:pt x="231" y="246"/>
                    </a:lnTo>
                    <a:lnTo>
                      <a:pt x="212" y="265"/>
                    </a:lnTo>
                    <a:lnTo>
                      <a:pt x="226" y="261"/>
                    </a:lnTo>
                    <a:lnTo>
                      <a:pt x="217" y="270"/>
                    </a:lnTo>
                    <a:lnTo>
                      <a:pt x="212" y="284"/>
                    </a:lnTo>
                    <a:lnTo>
                      <a:pt x="222" y="280"/>
                    </a:lnTo>
                    <a:lnTo>
                      <a:pt x="209" y="291"/>
                    </a:lnTo>
                    <a:lnTo>
                      <a:pt x="173" y="309"/>
                    </a:lnTo>
                    <a:lnTo>
                      <a:pt x="149" y="312"/>
                    </a:lnTo>
                    <a:lnTo>
                      <a:pt x="120" y="315"/>
                    </a:lnTo>
                    <a:lnTo>
                      <a:pt x="178" y="306"/>
                    </a:lnTo>
                    <a:lnTo>
                      <a:pt x="217" y="289"/>
                    </a:lnTo>
                    <a:lnTo>
                      <a:pt x="226" y="277"/>
                    </a:lnTo>
                    <a:lnTo>
                      <a:pt x="212" y="304"/>
                    </a:lnTo>
                    <a:lnTo>
                      <a:pt x="228" y="298"/>
                    </a:lnTo>
                    <a:lnTo>
                      <a:pt x="218" y="312"/>
                    </a:lnTo>
                    <a:lnTo>
                      <a:pt x="202" y="332"/>
                    </a:lnTo>
                    <a:lnTo>
                      <a:pt x="105" y="364"/>
                    </a:lnTo>
                    <a:lnTo>
                      <a:pt x="203" y="335"/>
                    </a:lnTo>
                    <a:lnTo>
                      <a:pt x="212" y="325"/>
                    </a:lnTo>
                    <a:lnTo>
                      <a:pt x="218" y="318"/>
                    </a:lnTo>
                    <a:lnTo>
                      <a:pt x="235" y="311"/>
                    </a:lnTo>
                    <a:lnTo>
                      <a:pt x="245" y="326"/>
                    </a:lnTo>
                    <a:lnTo>
                      <a:pt x="249" y="298"/>
                    </a:lnTo>
                    <a:lnTo>
                      <a:pt x="266" y="2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35" name="手繪多邊形 106"/>
              <p:cNvSpPr>
                <a:spLocks/>
              </p:cNvSpPr>
              <p:nvPr/>
            </p:nvSpPr>
            <p:spPr bwMode="ltGray">
              <a:xfrm>
                <a:off x="4803" y="3748"/>
                <a:ext cx="255" cy="271"/>
              </a:xfrm>
              <a:custGeom>
                <a:avLst/>
                <a:gdLst>
                  <a:gd name="T0" fmla="*/ 116 w 255"/>
                  <a:gd name="T1" fmla="*/ 7 h 271"/>
                  <a:gd name="T2" fmla="*/ 18 w 255"/>
                  <a:gd name="T3" fmla="*/ 12 h 271"/>
                  <a:gd name="T4" fmla="*/ 108 w 255"/>
                  <a:gd name="T5" fmla="*/ 12 h 271"/>
                  <a:gd name="T6" fmla="*/ 94 w 255"/>
                  <a:gd name="T7" fmla="*/ 23 h 271"/>
                  <a:gd name="T8" fmla="*/ 94 w 255"/>
                  <a:gd name="T9" fmla="*/ 28 h 271"/>
                  <a:gd name="T10" fmla="*/ 50 w 255"/>
                  <a:gd name="T11" fmla="*/ 40 h 271"/>
                  <a:gd name="T12" fmla="*/ 83 w 255"/>
                  <a:gd name="T13" fmla="*/ 36 h 271"/>
                  <a:gd name="T14" fmla="*/ 83 w 255"/>
                  <a:gd name="T15" fmla="*/ 42 h 271"/>
                  <a:gd name="T16" fmla="*/ 90 w 255"/>
                  <a:gd name="T17" fmla="*/ 45 h 271"/>
                  <a:gd name="T18" fmla="*/ 10 w 255"/>
                  <a:gd name="T19" fmla="*/ 73 h 271"/>
                  <a:gd name="T20" fmla="*/ 86 w 255"/>
                  <a:gd name="T21" fmla="*/ 59 h 271"/>
                  <a:gd name="T22" fmla="*/ 68 w 255"/>
                  <a:gd name="T23" fmla="*/ 78 h 271"/>
                  <a:gd name="T24" fmla="*/ 10 w 255"/>
                  <a:gd name="T25" fmla="*/ 90 h 271"/>
                  <a:gd name="T26" fmla="*/ 72 w 255"/>
                  <a:gd name="T27" fmla="*/ 80 h 271"/>
                  <a:gd name="T28" fmla="*/ 25 w 255"/>
                  <a:gd name="T29" fmla="*/ 102 h 271"/>
                  <a:gd name="T30" fmla="*/ 53 w 255"/>
                  <a:gd name="T31" fmla="*/ 92 h 271"/>
                  <a:gd name="T32" fmla="*/ 72 w 255"/>
                  <a:gd name="T33" fmla="*/ 90 h 271"/>
                  <a:gd name="T34" fmla="*/ 72 w 255"/>
                  <a:gd name="T35" fmla="*/ 97 h 271"/>
                  <a:gd name="T36" fmla="*/ 61 w 255"/>
                  <a:gd name="T37" fmla="*/ 111 h 271"/>
                  <a:gd name="T38" fmla="*/ 6 w 255"/>
                  <a:gd name="T39" fmla="*/ 127 h 271"/>
                  <a:gd name="T40" fmla="*/ 68 w 255"/>
                  <a:gd name="T41" fmla="*/ 113 h 271"/>
                  <a:gd name="T42" fmla="*/ 57 w 255"/>
                  <a:gd name="T43" fmla="*/ 132 h 271"/>
                  <a:gd name="T44" fmla="*/ 43 w 255"/>
                  <a:gd name="T45" fmla="*/ 144 h 271"/>
                  <a:gd name="T46" fmla="*/ 50 w 255"/>
                  <a:gd name="T47" fmla="*/ 144 h 271"/>
                  <a:gd name="T48" fmla="*/ 50 w 255"/>
                  <a:gd name="T49" fmla="*/ 151 h 271"/>
                  <a:gd name="T50" fmla="*/ 10 w 255"/>
                  <a:gd name="T51" fmla="*/ 168 h 271"/>
                  <a:gd name="T52" fmla="*/ 43 w 255"/>
                  <a:gd name="T53" fmla="*/ 165 h 271"/>
                  <a:gd name="T54" fmla="*/ 43 w 255"/>
                  <a:gd name="T55" fmla="*/ 168 h 271"/>
                  <a:gd name="T56" fmla="*/ 47 w 255"/>
                  <a:gd name="T57" fmla="*/ 175 h 271"/>
                  <a:gd name="T58" fmla="*/ 38 w 255"/>
                  <a:gd name="T59" fmla="*/ 189 h 271"/>
                  <a:gd name="T60" fmla="*/ 47 w 255"/>
                  <a:gd name="T61" fmla="*/ 196 h 271"/>
                  <a:gd name="T62" fmla="*/ 50 w 255"/>
                  <a:gd name="T63" fmla="*/ 227 h 271"/>
                  <a:gd name="T64" fmla="*/ 57 w 255"/>
                  <a:gd name="T65" fmla="*/ 189 h 271"/>
                  <a:gd name="T66" fmla="*/ 119 w 255"/>
                  <a:gd name="T67" fmla="*/ 270 h 271"/>
                  <a:gd name="T68" fmla="*/ 83 w 255"/>
                  <a:gd name="T69" fmla="*/ 175 h 271"/>
                  <a:gd name="T70" fmla="*/ 83 w 255"/>
                  <a:gd name="T71" fmla="*/ 173 h 271"/>
                  <a:gd name="T72" fmla="*/ 86 w 255"/>
                  <a:gd name="T73" fmla="*/ 165 h 271"/>
                  <a:gd name="T74" fmla="*/ 137 w 255"/>
                  <a:gd name="T75" fmla="*/ 213 h 271"/>
                  <a:gd name="T76" fmla="*/ 104 w 255"/>
                  <a:gd name="T77" fmla="*/ 187 h 271"/>
                  <a:gd name="T78" fmla="*/ 94 w 255"/>
                  <a:gd name="T79" fmla="*/ 144 h 271"/>
                  <a:gd name="T80" fmla="*/ 97 w 255"/>
                  <a:gd name="T81" fmla="*/ 132 h 271"/>
                  <a:gd name="T82" fmla="*/ 116 w 255"/>
                  <a:gd name="T83" fmla="*/ 161 h 271"/>
                  <a:gd name="T84" fmla="*/ 104 w 255"/>
                  <a:gd name="T85" fmla="*/ 118 h 271"/>
                  <a:gd name="T86" fmla="*/ 123 w 255"/>
                  <a:gd name="T87" fmla="*/ 111 h 271"/>
                  <a:gd name="T88" fmla="*/ 137 w 255"/>
                  <a:gd name="T89" fmla="*/ 140 h 271"/>
                  <a:gd name="T90" fmla="*/ 119 w 255"/>
                  <a:gd name="T91" fmla="*/ 90 h 271"/>
                  <a:gd name="T92" fmla="*/ 123 w 255"/>
                  <a:gd name="T93" fmla="*/ 85 h 271"/>
                  <a:gd name="T94" fmla="*/ 127 w 255"/>
                  <a:gd name="T95" fmla="*/ 61 h 271"/>
                  <a:gd name="T96" fmla="*/ 144 w 255"/>
                  <a:gd name="T97" fmla="*/ 64 h 271"/>
                  <a:gd name="T98" fmla="*/ 210 w 255"/>
                  <a:gd name="T99" fmla="*/ 125 h 271"/>
                  <a:gd name="T100" fmla="*/ 163 w 255"/>
                  <a:gd name="T101" fmla="*/ 90 h 271"/>
                  <a:gd name="T102" fmla="*/ 137 w 255"/>
                  <a:gd name="T103" fmla="*/ 40 h 271"/>
                  <a:gd name="T104" fmla="*/ 144 w 255"/>
                  <a:gd name="T105" fmla="*/ 31 h 271"/>
                  <a:gd name="T106" fmla="*/ 177 w 255"/>
                  <a:gd name="T107" fmla="*/ 59 h 271"/>
                  <a:gd name="T108" fmla="*/ 170 w 255"/>
                  <a:gd name="T109" fmla="*/ 56 h 271"/>
                  <a:gd name="T110" fmla="*/ 155 w 255"/>
                  <a:gd name="T111" fmla="*/ 18 h 271"/>
                  <a:gd name="T112" fmla="*/ 195 w 255"/>
                  <a:gd name="T113" fmla="*/ 56 h 271"/>
                  <a:gd name="T114" fmla="*/ 169 w 255"/>
                  <a:gd name="T115" fmla="*/ 37 h 271"/>
                  <a:gd name="T116" fmla="*/ 149 w 255"/>
                  <a:gd name="T117" fmla="*/ 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5" h="271">
                    <a:moveTo>
                      <a:pt x="143" y="3"/>
                    </a:moveTo>
                    <a:lnTo>
                      <a:pt x="127" y="0"/>
                    </a:lnTo>
                    <a:lnTo>
                      <a:pt x="116" y="7"/>
                    </a:lnTo>
                    <a:lnTo>
                      <a:pt x="104" y="9"/>
                    </a:lnTo>
                    <a:lnTo>
                      <a:pt x="79" y="12"/>
                    </a:lnTo>
                    <a:lnTo>
                      <a:pt x="18" y="12"/>
                    </a:lnTo>
                    <a:lnTo>
                      <a:pt x="79" y="14"/>
                    </a:lnTo>
                    <a:lnTo>
                      <a:pt x="97" y="9"/>
                    </a:lnTo>
                    <a:lnTo>
                      <a:pt x="108" y="12"/>
                    </a:lnTo>
                    <a:lnTo>
                      <a:pt x="94" y="16"/>
                    </a:lnTo>
                    <a:lnTo>
                      <a:pt x="104" y="16"/>
                    </a:lnTo>
                    <a:lnTo>
                      <a:pt x="94" y="23"/>
                    </a:lnTo>
                    <a:lnTo>
                      <a:pt x="14" y="64"/>
                    </a:lnTo>
                    <a:lnTo>
                      <a:pt x="97" y="23"/>
                    </a:lnTo>
                    <a:lnTo>
                      <a:pt x="94" y="28"/>
                    </a:lnTo>
                    <a:lnTo>
                      <a:pt x="83" y="36"/>
                    </a:lnTo>
                    <a:lnTo>
                      <a:pt x="72" y="37"/>
                    </a:lnTo>
                    <a:lnTo>
                      <a:pt x="50" y="40"/>
                    </a:lnTo>
                    <a:lnTo>
                      <a:pt x="14" y="36"/>
                    </a:lnTo>
                    <a:lnTo>
                      <a:pt x="72" y="40"/>
                    </a:lnTo>
                    <a:lnTo>
                      <a:pt x="83" y="36"/>
                    </a:lnTo>
                    <a:lnTo>
                      <a:pt x="94" y="33"/>
                    </a:lnTo>
                    <a:lnTo>
                      <a:pt x="90" y="40"/>
                    </a:lnTo>
                    <a:lnTo>
                      <a:pt x="83" y="42"/>
                    </a:lnTo>
                    <a:lnTo>
                      <a:pt x="10" y="66"/>
                    </a:lnTo>
                    <a:lnTo>
                      <a:pt x="83" y="45"/>
                    </a:lnTo>
                    <a:lnTo>
                      <a:pt x="90" y="45"/>
                    </a:lnTo>
                    <a:lnTo>
                      <a:pt x="83" y="52"/>
                    </a:lnTo>
                    <a:lnTo>
                      <a:pt x="72" y="59"/>
                    </a:lnTo>
                    <a:lnTo>
                      <a:pt x="10" y="73"/>
                    </a:lnTo>
                    <a:lnTo>
                      <a:pt x="79" y="56"/>
                    </a:lnTo>
                    <a:lnTo>
                      <a:pt x="83" y="56"/>
                    </a:lnTo>
                    <a:lnTo>
                      <a:pt x="86" y="59"/>
                    </a:lnTo>
                    <a:lnTo>
                      <a:pt x="72" y="68"/>
                    </a:lnTo>
                    <a:lnTo>
                      <a:pt x="86" y="66"/>
                    </a:lnTo>
                    <a:lnTo>
                      <a:pt x="68" y="78"/>
                    </a:lnTo>
                    <a:lnTo>
                      <a:pt x="53" y="85"/>
                    </a:lnTo>
                    <a:lnTo>
                      <a:pt x="25" y="90"/>
                    </a:lnTo>
                    <a:lnTo>
                      <a:pt x="10" y="90"/>
                    </a:lnTo>
                    <a:lnTo>
                      <a:pt x="35" y="88"/>
                    </a:lnTo>
                    <a:lnTo>
                      <a:pt x="65" y="82"/>
                    </a:lnTo>
                    <a:lnTo>
                      <a:pt x="72" y="80"/>
                    </a:lnTo>
                    <a:lnTo>
                      <a:pt x="65" y="88"/>
                    </a:lnTo>
                    <a:lnTo>
                      <a:pt x="50" y="97"/>
                    </a:lnTo>
                    <a:lnTo>
                      <a:pt x="25" y="102"/>
                    </a:lnTo>
                    <a:lnTo>
                      <a:pt x="0" y="106"/>
                    </a:lnTo>
                    <a:lnTo>
                      <a:pt x="32" y="99"/>
                    </a:lnTo>
                    <a:lnTo>
                      <a:pt x="53" y="92"/>
                    </a:lnTo>
                    <a:lnTo>
                      <a:pt x="72" y="85"/>
                    </a:lnTo>
                    <a:lnTo>
                      <a:pt x="75" y="82"/>
                    </a:lnTo>
                    <a:lnTo>
                      <a:pt x="72" y="90"/>
                    </a:lnTo>
                    <a:lnTo>
                      <a:pt x="79" y="88"/>
                    </a:lnTo>
                    <a:lnTo>
                      <a:pt x="86" y="90"/>
                    </a:lnTo>
                    <a:lnTo>
                      <a:pt x="72" y="97"/>
                    </a:lnTo>
                    <a:lnTo>
                      <a:pt x="72" y="102"/>
                    </a:lnTo>
                    <a:lnTo>
                      <a:pt x="53" y="111"/>
                    </a:lnTo>
                    <a:lnTo>
                      <a:pt x="61" y="111"/>
                    </a:lnTo>
                    <a:lnTo>
                      <a:pt x="53" y="116"/>
                    </a:lnTo>
                    <a:lnTo>
                      <a:pt x="28" y="125"/>
                    </a:lnTo>
                    <a:lnTo>
                      <a:pt x="6" y="127"/>
                    </a:lnTo>
                    <a:lnTo>
                      <a:pt x="38" y="123"/>
                    </a:lnTo>
                    <a:lnTo>
                      <a:pt x="57" y="116"/>
                    </a:lnTo>
                    <a:lnTo>
                      <a:pt x="68" y="113"/>
                    </a:lnTo>
                    <a:lnTo>
                      <a:pt x="68" y="120"/>
                    </a:lnTo>
                    <a:lnTo>
                      <a:pt x="68" y="123"/>
                    </a:lnTo>
                    <a:lnTo>
                      <a:pt x="57" y="132"/>
                    </a:lnTo>
                    <a:lnTo>
                      <a:pt x="47" y="140"/>
                    </a:lnTo>
                    <a:lnTo>
                      <a:pt x="53" y="140"/>
                    </a:lnTo>
                    <a:lnTo>
                      <a:pt x="43" y="144"/>
                    </a:lnTo>
                    <a:lnTo>
                      <a:pt x="6" y="156"/>
                    </a:lnTo>
                    <a:lnTo>
                      <a:pt x="32" y="149"/>
                    </a:lnTo>
                    <a:lnTo>
                      <a:pt x="50" y="144"/>
                    </a:lnTo>
                    <a:lnTo>
                      <a:pt x="50" y="151"/>
                    </a:lnTo>
                    <a:lnTo>
                      <a:pt x="38" y="153"/>
                    </a:lnTo>
                    <a:lnTo>
                      <a:pt x="50" y="151"/>
                    </a:lnTo>
                    <a:lnTo>
                      <a:pt x="50" y="156"/>
                    </a:lnTo>
                    <a:lnTo>
                      <a:pt x="43" y="161"/>
                    </a:lnTo>
                    <a:lnTo>
                      <a:pt x="10" y="168"/>
                    </a:lnTo>
                    <a:lnTo>
                      <a:pt x="38" y="161"/>
                    </a:lnTo>
                    <a:lnTo>
                      <a:pt x="38" y="163"/>
                    </a:lnTo>
                    <a:lnTo>
                      <a:pt x="43" y="165"/>
                    </a:lnTo>
                    <a:lnTo>
                      <a:pt x="10" y="182"/>
                    </a:lnTo>
                    <a:lnTo>
                      <a:pt x="35" y="170"/>
                    </a:lnTo>
                    <a:lnTo>
                      <a:pt x="43" y="168"/>
                    </a:lnTo>
                    <a:lnTo>
                      <a:pt x="47" y="173"/>
                    </a:lnTo>
                    <a:lnTo>
                      <a:pt x="38" y="177"/>
                    </a:lnTo>
                    <a:lnTo>
                      <a:pt x="47" y="175"/>
                    </a:lnTo>
                    <a:lnTo>
                      <a:pt x="38" y="189"/>
                    </a:lnTo>
                    <a:lnTo>
                      <a:pt x="6" y="205"/>
                    </a:lnTo>
                    <a:lnTo>
                      <a:pt x="38" y="189"/>
                    </a:lnTo>
                    <a:lnTo>
                      <a:pt x="35" y="196"/>
                    </a:lnTo>
                    <a:lnTo>
                      <a:pt x="47" y="189"/>
                    </a:lnTo>
                    <a:lnTo>
                      <a:pt x="47" y="196"/>
                    </a:lnTo>
                    <a:lnTo>
                      <a:pt x="50" y="229"/>
                    </a:lnTo>
                    <a:lnTo>
                      <a:pt x="83" y="270"/>
                    </a:lnTo>
                    <a:lnTo>
                      <a:pt x="50" y="227"/>
                    </a:lnTo>
                    <a:lnTo>
                      <a:pt x="50" y="211"/>
                    </a:lnTo>
                    <a:lnTo>
                      <a:pt x="53" y="198"/>
                    </a:lnTo>
                    <a:lnTo>
                      <a:pt x="57" y="189"/>
                    </a:lnTo>
                    <a:lnTo>
                      <a:pt x="65" y="173"/>
                    </a:lnTo>
                    <a:lnTo>
                      <a:pt x="72" y="180"/>
                    </a:lnTo>
                    <a:lnTo>
                      <a:pt x="119" y="270"/>
                    </a:lnTo>
                    <a:lnTo>
                      <a:pt x="75" y="180"/>
                    </a:lnTo>
                    <a:lnTo>
                      <a:pt x="75" y="170"/>
                    </a:lnTo>
                    <a:lnTo>
                      <a:pt x="83" y="175"/>
                    </a:lnTo>
                    <a:lnTo>
                      <a:pt x="90" y="263"/>
                    </a:lnTo>
                    <a:lnTo>
                      <a:pt x="86" y="187"/>
                    </a:lnTo>
                    <a:lnTo>
                      <a:pt x="83" y="173"/>
                    </a:lnTo>
                    <a:lnTo>
                      <a:pt x="79" y="168"/>
                    </a:lnTo>
                    <a:lnTo>
                      <a:pt x="83" y="156"/>
                    </a:lnTo>
                    <a:lnTo>
                      <a:pt x="86" y="165"/>
                    </a:lnTo>
                    <a:lnTo>
                      <a:pt x="97" y="184"/>
                    </a:lnTo>
                    <a:lnTo>
                      <a:pt x="108" y="196"/>
                    </a:lnTo>
                    <a:lnTo>
                      <a:pt x="137" y="213"/>
                    </a:lnTo>
                    <a:lnTo>
                      <a:pt x="199" y="244"/>
                    </a:lnTo>
                    <a:lnTo>
                      <a:pt x="119" y="198"/>
                    </a:lnTo>
                    <a:lnTo>
                      <a:pt x="104" y="187"/>
                    </a:lnTo>
                    <a:lnTo>
                      <a:pt x="97" y="180"/>
                    </a:lnTo>
                    <a:lnTo>
                      <a:pt x="90" y="170"/>
                    </a:lnTo>
                    <a:lnTo>
                      <a:pt x="94" y="144"/>
                    </a:lnTo>
                    <a:lnTo>
                      <a:pt x="97" y="151"/>
                    </a:lnTo>
                    <a:lnTo>
                      <a:pt x="97" y="137"/>
                    </a:lnTo>
                    <a:lnTo>
                      <a:pt x="97" y="132"/>
                    </a:lnTo>
                    <a:lnTo>
                      <a:pt x="104" y="144"/>
                    </a:lnTo>
                    <a:lnTo>
                      <a:pt x="174" y="232"/>
                    </a:lnTo>
                    <a:lnTo>
                      <a:pt x="116" y="161"/>
                    </a:lnTo>
                    <a:lnTo>
                      <a:pt x="108" y="153"/>
                    </a:lnTo>
                    <a:lnTo>
                      <a:pt x="104" y="144"/>
                    </a:lnTo>
                    <a:lnTo>
                      <a:pt x="104" y="118"/>
                    </a:lnTo>
                    <a:lnTo>
                      <a:pt x="108" y="120"/>
                    </a:lnTo>
                    <a:lnTo>
                      <a:pt x="112" y="106"/>
                    </a:lnTo>
                    <a:lnTo>
                      <a:pt x="123" y="111"/>
                    </a:lnTo>
                    <a:lnTo>
                      <a:pt x="177" y="208"/>
                    </a:lnTo>
                    <a:lnTo>
                      <a:pt x="148" y="161"/>
                    </a:lnTo>
                    <a:lnTo>
                      <a:pt x="137" y="140"/>
                    </a:lnTo>
                    <a:lnTo>
                      <a:pt x="123" y="120"/>
                    </a:lnTo>
                    <a:lnTo>
                      <a:pt x="123" y="108"/>
                    </a:lnTo>
                    <a:lnTo>
                      <a:pt x="119" y="90"/>
                    </a:lnTo>
                    <a:lnTo>
                      <a:pt x="127" y="92"/>
                    </a:lnTo>
                    <a:lnTo>
                      <a:pt x="155" y="189"/>
                    </a:lnTo>
                    <a:lnTo>
                      <a:pt x="123" y="85"/>
                    </a:lnTo>
                    <a:lnTo>
                      <a:pt x="123" y="75"/>
                    </a:lnTo>
                    <a:lnTo>
                      <a:pt x="127" y="82"/>
                    </a:lnTo>
                    <a:lnTo>
                      <a:pt x="127" y="61"/>
                    </a:lnTo>
                    <a:lnTo>
                      <a:pt x="133" y="68"/>
                    </a:lnTo>
                    <a:lnTo>
                      <a:pt x="133" y="56"/>
                    </a:lnTo>
                    <a:lnTo>
                      <a:pt x="144" y="64"/>
                    </a:lnTo>
                    <a:lnTo>
                      <a:pt x="159" y="88"/>
                    </a:lnTo>
                    <a:lnTo>
                      <a:pt x="177" y="102"/>
                    </a:lnTo>
                    <a:lnTo>
                      <a:pt x="210" y="125"/>
                    </a:lnTo>
                    <a:lnTo>
                      <a:pt x="228" y="146"/>
                    </a:lnTo>
                    <a:lnTo>
                      <a:pt x="177" y="102"/>
                    </a:lnTo>
                    <a:lnTo>
                      <a:pt x="163" y="90"/>
                    </a:lnTo>
                    <a:lnTo>
                      <a:pt x="148" y="73"/>
                    </a:lnTo>
                    <a:lnTo>
                      <a:pt x="144" y="61"/>
                    </a:lnTo>
                    <a:lnTo>
                      <a:pt x="137" y="40"/>
                    </a:lnTo>
                    <a:lnTo>
                      <a:pt x="141" y="42"/>
                    </a:lnTo>
                    <a:lnTo>
                      <a:pt x="148" y="40"/>
                    </a:lnTo>
                    <a:lnTo>
                      <a:pt x="144" y="31"/>
                    </a:lnTo>
                    <a:lnTo>
                      <a:pt x="151" y="40"/>
                    </a:lnTo>
                    <a:lnTo>
                      <a:pt x="159" y="49"/>
                    </a:lnTo>
                    <a:lnTo>
                      <a:pt x="177" y="59"/>
                    </a:lnTo>
                    <a:lnTo>
                      <a:pt x="203" y="68"/>
                    </a:lnTo>
                    <a:lnTo>
                      <a:pt x="254" y="92"/>
                    </a:lnTo>
                    <a:lnTo>
                      <a:pt x="170" y="56"/>
                    </a:lnTo>
                    <a:lnTo>
                      <a:pt x="159" y="47"/>
                    </a:lnTo>
                    <a:lnTo>
                      <a:pt x="155" y="42"/>
                    </a:lnTo>
                    <a:lnTo>
                      <a:pt x="155" y="18"/>
                    </a:lnTo>
                    <a:lnTo>
                      <a:pt x="163" y="26"/>
                    </a:lnTo>
                    <a:lnTo>
                      <a:pt x="174" y="37"/>
                    </a:lnTo>
                    <a:lnTo>
                      <a:pt x="195" y="56"/>
                    </a:lnTo>
                    <a:lnTo>
                      <a:pt x="225" y="75"/>
                    </a:lnTo>
                    <a:lnTo>
                      <a:pt x="231" y="85"/>
                    </a:lnTo>
                    <a:lnTo>
                      <a:pt x="169" y="37"/>
                    </a:lnTo>
                    <a:lnTo>
                      <a:pt x="163" y="21"/>
                    </a:lnTo>
                    <a:lnTo>
                      <a:pt x="166" y="9"/>
                    </a:lnTo>
                    <a:lnTo>
                      <a:pt x="149" y="2"/>
                    </a:lnTo>
                    <a:lnTo>
                      <a:pt x="143" y="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36" name="手繪多邊形 107"/>
              <p:cNvSpPr>
                <a:spLocks/>
              </p:cNvSpPr>
              <p:nvPr/>
            </p:nvSpPr>
            <p:spPr bwMode="ltGray">
              <a:xfrm>
                <a:off x="4977" y="3785"/>
                <a:ext cx="212" cy="258"/>
              </a:xfrm>
              <a:custGeom>
                <a:avLst/>
                <a:gdLst>
                  <a:gd name="T0" fmla="*/ 208 w 212"/>
                  <a:gd name="T1" fmla="*/ 39 h 258"/>
                  <a:gd name="T2" fmla="*/ 192 w 212"/>
                  <a:gd name="T3" fmla="*/ 23 h 258"/>
                  <a:gd name="T4" fmla="*/ 186 w 212"/>
                  <a:gd name="T5" fmla="*/ 16 h 258"/>
                  <a:gd name="T6" fmla="*/ 170 w 212"/>
                  <a:gd name="T7" fmla="*/ 10 h 258"/>
                  <a:gd name="T8" fmla="*/ 156 w 212"/>
                  <a:gd name="T9" fmla="*/ 5 h 258"/>
                  <a:gd name="T10" fmla="*/ 136 w 212"/>
                  <a:gd name="T11" fmla="*/ 0 h 258"/>
                  <a:gd name="T12" fmla="*/ 119 w 212"/>
                  <a:gd name="T13" fmla="*/ 0 h 258"/>
                  <a:gd name="T14" fmla="*/ 104 w 212"/>
                  <a:gd name="T15" fmla="*/ 2 h 258"/>
                  <a:gd name="T16" fmla="*/ 86 w 212"/>
                  <a:gd name="T17" fmla="*/ 4 h 258"/>
                  <a:gd name="T18" fmla="*/ 66 w 212"/>
                  <a:gd name="T19" fmla="*/ 9 h 258"/>
                  <a:gd name="T20" fmla="*/ 54 w 212"/>
                  <a:gd name="T21" fmla="*/ 19 h 258"/>
                  <a:gd name="T22" fmla="*/ 42 w 212"/>
                  <a:gd name="T23" fmla="*/ 33 h 258"/>
                  <a:gd name="T24" fmla="*/ 29 w 212"/>
                  <a:gd name="T25" fmla="*/ 43 h 258"/>
                  <a:gd name="T26" fmla="*/ 19 w 212"/>
                  <a:gd name="T27" fmla="*/ 54 h 258"/>
                  <a:gd name="T28" fmla="*/ 8 w 212"/>
                  <a:gd name="T29" fmla="*/ 69 h 258"/>
                  <a:gd name="T30" fmla="*/ 0 w 212"/>
                  <a:gd name="T31" fmla="*/ 99 h 258"/>
                  <a:gd name="T32" fmla="*/ 2 w 212"/>
                  <a:gd name="T33" fmla="*/ 123 h 258"/>
                  <a:gd name="T34" fmla="*/ 12 w 212"/>
                  <a:gd name="T35" fmla="*/ 157 h 258"/>
                  <a:gd name="T36" fmla="*/ 29 w 212"/>
                  <a:gd name="T37" fmla="*/ 186 h 258"/>
                  <a:gd name="T38" fmla="*/ 66 w 212"/>
                  <a:gd name="T39" fmla="*/ 257 h 258"/>
                  <a:gd name="T40" fmla="*/ 52 w 212"/>
                  <a:gd name="T41" fmla="*/ 181 h 258"/>
                  <a:gd name="T42" fmla="*/ 44 w 212"/>
                  <a:gd name="T43" fmla="*/ 156 h 258"/>
                  <a:gd name="T44" fmla="*/ 39 w 212"/>
                  <a:gd name="T45" fmla="*/ 133 h 258"/>
                  <a:gd name="T46" fmla="*/ 37 w 212"/>
                  <a:gd name="T47" fmla="*/ 109 h 258"/>
                  <a:gd name="T48" fmla="*/ 42 w 212"/>
                  <a:gd name="T49" fmla="*/ 81 h 258"/>
                  <a:gd name="T50" fmla="*/ 46 w 212"/>
                  <a:gd name="T51" fmla="*/ 61 h 258"/>
                  <a:gd name="T52" fmla="*/ 56 w 212"/>
                  <a:gd name="T53" fmla="*/ 35 h 258"/>
                  <a:gd name="T54" fmla="*/ 72 w 212"/>
                  <a:gd name="T55" fmla="*/ 23 h 258"/>
                  <a:gd name="T56" fmla="*/ 92 w 212"/>
                  <a:gd name="T57" fmla="*/ 18 h 258"/>
                  <a:gd name="T58" fmla="*/ 144 w 212"/>
                  <a:gd name="T59" fmla="*/ 15 h 258"/>
                  <a:gd name="T60" fmla="*/ 176 w 212"/>
                  <a:gd name="T61" fmla="*/ 23 h 258"/>
                  <a:gd name="T62" fmla="*/ 211 w 212"/>
                  <a:gd name="T63" fmla="*/ 42 h 258"/>
                  <a:gd name="T64" fmla="*/ 208 w 212"/>
                  <a:gd name="T65" fmla="*/ 39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2" h="258">
                    <a:moveTo>
                      <a:pt x="208" y="39"/>
                    </a:moveTo>
                    <a:lnTo>
                      <a:pt x="192" y="23"/>
                    </a:lnTo>
                    <a:lnTo>
                      <a:pt x="186" y="16"/>
                    </a:lnTo>
                    <a:lnTo>
                      <a:pt x="170" y="10"/>
                    </a:lnTo>
                    <a:lnTo>
                      <a:pt x="156" y="5"/>
                    </a:lnTo>
                    <a:lnTo>
                      <a:pt x="136" y="0"/>
                    </a:lnTo>
                    <a:lnTo>
                      <a:pt x="119" y="0"/>
                    </a:lnTo>
                    <a:lnTo>
                      <a:pt x="104" y="2"/>
                    </a:lnTo>
                    <a:lnTo>
                      <a:pt x="86" y="4"/>
                    </a:lnTo>
                    <a:lnTo>
                      <a:pt x="66" y="9"/>
                    </a:lnTo>
                    <a:lnTo>
                      <a:pt x="54" y="19"/>
                    </a:lnTo>
                    <a:lnTo>
                      <a:pt x="42" y="33"/>
                    </a:lnTo>
                    <a:lnTo>
                      <a:pt x="29" y="43"/>
                    </a:lnTo>
                    <a:lnTo>
                      <a:pt x="19" y="54"/>
                    </a:lnTo>
                    <a:lnTo>
                      <a:pt x="8" y="69"/>
                    </a:lnTo>
                    <a:lnTo>
                      <a:pt x="0" y="99"/>
                    </a:lnTo>
                    <a:lnTo>
                      <a:pt x="2" y="123"/>
                    </a:lnTo>
                    <a:lnTo>
                      <a:pt x="12" y="157"/>
                    </a:lnTo>
                    <a:lnTo>
                      <a:pt x="29" y="186"/>
                    </a:lnTo>
                    <a:lnTo>
                      <a:pt x="66" y="257"/>
                    </a:lnTo>
                    <a:lnTo>
                      <a:pt x="52" y="181"/>
                    </a:lnTo>
                    <a:lnTo>
                      <a:pt x="44" y="156"/>
                    </a:lnTo>
                    <a:lnTo>
                      <a:pt x="39" y="133"/>
                    </a:lnTo>
                    <a:lnTo>
                      <a:pt x="37" y="109"/>
                    </a:lnTo>
                    <a:lnTo>
                      <a:pt x="42" y="81"/>
                    </a:lnTo>
                    <a:lnTo>
                      <a:pt x="46" y="61"/>
                    </a:lnTo>
                    <a:lnTo>
                      <a:pt x="56" y="35"/>
                    </a:lnTo>
                    <a:lnTo>
                      <a:pt x="72" y="23"/>
                    </a:lnTo>
                    <a:lnTo>
                      <a:pt x="92" y="18"/>
                    </a:lnTo>
                    <a:lnTo>
                      <a:pt x="144" y="15"/>
                    </a:lnTo>
                    <a:lnTo>
                      <a:pt x="176" y="23"/>
                    </a:lnTo>
                    <a:lnTo>
                      <a:pt x="211" y="42"/>
                    </a:lnTo>
                    <a:lnTo>
                      <a:pt x="208" y="3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37" name="手繪多邊形 108"/>
              <p:cNvSpPr>
                <a:spLocks/>
              </p:cNvSpPr>
              <p:nvPr/>
            </p:nvSpPr>
            <p:spPr bwMode="ltGray">
              <a:xfrm>
                <a:off x="5130" y="3603"/>
                <a:ext cx="218" cy="252"/>
              </a:xfrm>
              <a:custGeom>
                <a:avLst/>
                <a:gdLst>
                  <a:gd name="T0" fmla="*/ 63 w 218"/>
                  <a:gd name="T1" fmla="*/ 251 h 252"/>
                  <a:gd name="T2" fmla="*/ 48 w 218"/>
                  <a:gd name="T3" fmla="*/ 207 h 252"/>
                  <a:gd name="T4" fmla="*/ 41 w 218"/>
                  <a:gd name="T5" fmla="*/ 189 h 252"/>
                  <a:gd name="T6" fmla="*/ 26 w 218"/>
                  <a:gd name="T7" fmla="*/ 166 h 252"/>
                  <a:gd name="T8" fmla="*/ 10 w 218"/>
                  <a:gd name="T9" fmla="*/ 145 h 252"/>
                  <a:gd name="T10" fmla="*/ 1 w 218"/>
                  <a:gd name="T11" fmla="*/ 132 h 252"/>
                  <a:gd name="T12" fmla="*/ 0 w 218"/>
                  <a:gd name="T13" fmla="*/ 119 h 252"/>
                  <a:gd name="T14" fmla="*/ 4 w 218"/>
                  <a:gd name="T15" fmla="*/ 100 h 252"/>
                  <a:gd name="T16" fmla="*/ 6 w 218"/>
                  <a:gd name="T17" fmla="*/ 81 h 252"/>
                  <a:gd name="T18" fmla="*/ 30 w 218"/>
                  <a:gd name="T19" fmla="*/ 34 h 252"/>
                  <a:gd name="T20" fmla="*/ 41 w 218"/>
                  <a:gd name="T21" fmla="*/ 23 h 252"/>
                  <a:gd name="T22" fmla="*/ 61 w 218"/>
                  <a:gd name="T23" fmla="*/ 10 h 252"/>
                  <a:gd name="T24" fmla="*/ 78 w 218"/>
                  <a:gd name="T25" fmla="*/ 2 h 252"/>
                  <a:gd name="T26" fmla="*/ 100 w 218"/>
                  <a:gd name="T27" fmla="*/ 0 h 252"/>
                  <a:gd name="T28" fmla="*/ 118 w 218"/>
                  <a:gd name="T29" fmla="*/ 5 h 252"/>
                  <a:gd name="T30" fmla="*/ 140 w 218"/>
                  <a:gd name="T31" fmla="*/ 10 h 252"/>
                  <a:gd name="T32" fmla="*/ 163 w 218"/>
                  <a:gd name="T33" fmla="*/ 25 h 252"/>
                  <a:gd name="T34" fmla="*/ 170 w 218"/>
                  <a:gd name="T35" fmla="*/ 36 h 252"/>
                  <a:gd name="T36" fmla="*/ 184 w 218"/>
                  <a:gd name="T37" fmla="*/ 51 h 252"/>
                  <a:gd name="T38" fmla="*/ 195 w 218"/>
                  <a:gd name="T39" fmla="*/ 64 h 252"/>
                  <a:gd name="T40" fmla="*/ 215 w 218"/>
                  <a:gd name="T41" fmla="*/ 129 h 252"/>
                  <a:gd name="T42" fmla="*/ 217 w 218"/>
                  <a:gd name="T43" fmla="*/ 142 h 252"/>
                  <a:gd name="T44" fmla="*/ 212 w 218"/>
                  <a:gd name="T45" fmla="*/ 164 h 252"/>
                  <a:gd name="T46" fmla="*/ 201 w 218"/>
                  <a:gd name="T47" fmla="*/ 225 h 252"/>
                  <a:gd name="T48" fmla="*/ 202 w 218"/>
                  <a:gd name="T49" fmla="*/ 165 h 252"/>
                  <a:gd name="T50" fmla="*/ 195 w 218"/>
                  <a:gd name="T51" fmla="*/ 138 h 252"/>
                  <a:gd name="T52" fmla="*/ 190 w 218"/>
                  <a:gd name="T53" fmla="*/ 122 h 252"/>
                  <a:gd name="T54" fmla="*/ 182 w 218"/>
                  <a:gd name="T55" fmla="*/ 100 h 252"/>
                  <a:gd name="T56" fmla="*/ 173 w 218"/>
                  <a:gd name="T57" fmla="*/ 79 h 252"/>
                  <a:gd name="T58" fmla="*/ 159 w 218"/>
                  <a:gd name="T59" fmla="*/ 57 h 252"/>
                  <a:gd name="T60" fmla="*/ 144 w 218"/>
                  <a:gd name="T61" fmla="*/ 37 h 252"/>
                  <a:gd name="T62" fmla="*/ 131 w 218"/>
                  <a:gd name="T63" fmla="*/ 20 h 252"/>
                  <a:gd name="T64" fmla="*/ 118 w 218"/>
                  <a:gd name="T65" fmla="*/ 10 h 252"/>
                  <a:gd name="T66" fmla="*/ 103 w 218"/>
                  <a:gd name="T67" fmla="*/ 6 h 252"/>
                  <a:gd name="T68" fmla="*/ 87 w 218"/>
                  <a:gd name="T69" fmla="*/ 10 h 252"/>
                  <a:gd name="T70" fmla="*/ 77 w 218"/>
                  <a:gd name="T71" fmla="*/ 19 h 252"/>
                  <a:gd name="T72" fmla="*/ 70 w 218"/>
                  <a:gd name="T73" fmla="*/ 36 h 252"/>
                  <a:gd name="T74" fmla="*/ 70 w 218"/>
                  <a:gd name="T75" fmla="*/ 48 h 252"/>
                  <a:gd name="T76" fmla="*/ 65 w 218"/>
                  <a:gd name="T77" fmla="*/ 71 h 252"/>
                  <a:gd name="T78" fmla="*/ 58 w 218"/>
                  <a:gd name="T79" fmla="*/ 85 h 252"/>
                  <a:gd name="T80" fmla="*/ 43 w 218"/>
                  <a:gd name="T81" fmla="*/ 108 h 252"/>
                  <a:gd name="T82" fmla="*/ 41 w 218"/>
                  <a:gd name="T83" fmla="*/ 119 h 252"/>
                  <a:gd name="T84" fmla="*/ 38 w 218"/>
                  <a:gd name="T85" fmla="*/ 131 h 252"/>
                  <a:gd name="T86" fmla="*/ 38 w 218"/>
                  <a:gd name="T87" fmla="*/ 147 h 252"/>
                  <a:gd name="T88" fmla="*/ 65 w 218"/>
                  <a:gd name="T89" fmla="*/ 203 h 252"/>
                  <a:gd name="T90" fmla="*/ 63 w 218"/>
                  <a:gd name="T91" fmla="*/ 251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18" h="252">
                    <a:moveTo>
                      <a:pt x="63" y="251"/>
                    </a:moveTo>
                    <a:lnTo>
                      <a:pt x="48" y="207"/>
                    </a:lnTo>
                    <a:lnTo>
                      <a:pt x="41" y="189"/>
                    </a:lnTo>
                    <a:lnTo>
                      <a:pt x="26" y="166"/>
                    </a:lnTo>
                    <a:lnTo>
                      <a:pt x="10" y="145"/>
                    </a:lnTo>
                    <a:lnTo>
                      <a:pt x="1" y="132"/>
                    </a:lnTo>
                    <a:lnTo>
                      <a:pt x="0" y="119"/>
                    </a:lnTo>
                    <a:lnTo>
                      <a:pt x="4" y="100"/>
                    </a:lnTo>
                    <a:lnTo>
                      <a:pt x="6" y="81"/>
                    </a:lnTo>
                    <a:lnTo>
                      <a:pt x="30" y="34"/>
                    </a:lnTo>
                    <a:lnTo>
                      <a:pt x="41" y="23"/>
                    </a:lnTo>
                    <a:lnTo>
                      <a:pt x="61" y="10"/>
                    </a:lnTo>
                    <a:lnTo>
                      <a:pt x="78" y="2"/>
                    </a:lnTo>
                    <a:lnTo>
                      <a:pt x="100" y="0"/>
                    </a:lnTo>
                    <a:lnTo>
                      <a:pt x="118" y="5"/>
                    </a:lnTo>
                    <a:lnTo>
                      <a:pt x="140" y="10"/>
                    </a:lnTo>
                    <a:lnTo>
                      <a:pt x="163" y="25"/>
                    </a:lnTo>
                    <a:lnTo>
                      <a:pt x="170" y="36"/>
                    </a:lnTo>
                    <a:lnTo>
                      <a:pt x="184" y="51"/>
                    </a:lnTo>
                    <a:lnTo>
                      <a:pt x="195" y="64"/>
                    </a:lnTo>
                    <a:lnTo>
                      <a:pt x="215" y="129"/>
                    </a:lnTo>
                    <a:lnTo>
                      <a:pt x="217" y="142"/>
                    </a:lnTo>
                    <a:lnTo>
                      <a:pt x="212" y="164"/>
                    </a:lnTo>
                    <a:lnTo>
                      <a:pt x="201" y="225"/>
                    </a:lnTo>
                    <a:lnTo>
                      <a:pt x="202" y="165"/>
                    </a:lnTo>
                    <a:lnTo>
                      <a:pt x="195" y="138"/>
                    </a:lnTo>
                    <a:lnTo>
                      <a:pt x="190" y="122"/>
                    </a:lnTo>
                    <a:lnTo>
                      <a:pt x="182" y="100"/>
                    </a:lnTo>
                    <a:lnTo>
                      <a:pt x="173" y="79"/>
                    </a:lnTo>
                    <a:lnTo>
                      <a:pt x="159" y="57"/>
                    </a:lnTo>
                    <a:lnTo>
                      <a:pt x="144" y="37"/>
                    </a:lnTo>
                    <a:lnTo>
                      <a:pt x="131" y="20"/>
                    </a:lnTo>
                    <a:lnTo>
                      <a:pt x="118" y="10"/>
                    </a:lnTo>
                    <a:lnTo>
                      <a:pt x="103" y="6"/>
                    </a:lnTo>
                    <a:lnTo>
                      <a:pt x="87" y="10"/>
                    </a:lnTo>
                    <a:lnTo>
                      <a:pt x="77" y="19"/>
                    </a:lnTo>
                    <a:lnTo>
                      <a:pt x="70" y="36"/>
                    </a:lnTo>
                    <a:lnTo>
                      <a:pt x="70" y="48"/>
                    </a:lnTo>
                    <a:lnTo>
                      <a:pt x="65" y="71"/>
                    </a:lnTo>
                    <a:lnTo>
                      <a:pt x="58" y="85"/>
                    </a:lnTo>
                    <a:lnTo>
                      <a:pt x="43" y="108"/>
                    </a:lnTo>
                    <a:lnTo>
                      <a:pt x="41" y="119"/>
                    </a:lnTo>
                    <a:lnTo>
                      <a:pt x="38" y="131"/>
                    </a:lnTo>
                    <a:lnTo>
                      <a:pt x="38" y="147"/>
                    </a:lnTo>
                    <a:lnTo>
                      <a:pt x="65" y="203"/>
                    </a:lnTo>
                    <a:lnTo>
                      <a:pt x="63" y="25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38" name="手繪多邊形 109"/>
              <p:cNvSpPr>
                <a:spLocks/>
              </p:cNvSpPr>
              <p:nvPr/>
            </p:nvSpPr>
            <p:spPr bwMode="ltGray">
              <a:xfrm>
                <a:off x="5495" y="3351"/>
                <a:ext cx="280" cy="366"/>
              </a:xfrm>
              <a:custGeom>
                <a:avLst/>
                <a:gdLst>
                  <a:gd name="T0" fmla="*/ 1 w 280"/>
                  <a:gd name="T1" fmla="*/ 301 h 366"/>
                  <a:gd name="T2" fmla="*/ 11 w 280"/>
                  <a:gd name="T3" fmla="*/ 289 h 366"/>
                  <a:gd name="T4" fmla="*/ 80 w 280"/>
                  <a:gd name="T5" fmla="*/ 365 h 366"/>
                  <a:gd name="T6" fmla="*/ 25 w 280"/>
                  <a:gd name="T7" fmla="*/ 291 h 366"/>
                  <a:gd name="T8" fmla="*/ 31 w 280"/>
                  <a:gd name="T9" fmla="*/ 283 h 366"/>
                  <a:gd name="T10" fmla="*/ 99 w 280"/>
                  <a:gd name="T11" fmla="*/ 336 h 366"/>
                  <a:gd name="T12" fmla="*/ 28 w 280"/>
                  <a:gd name="T13" fmla="*/ 280 h 366"/>
                  <a:gd name="T14" fmla="*/ 37 w 280"/>
                  <a:gd name="T15" fmla="*/ 267 h 366"/>
                  <a:gd name="T16" fmla="*/ 46 w 280"/>
                  <a:gd name="T17" fmla="*/ 254 h 366"/>
                  <a:gd name="T18" fmla="*/ 41 w 280"/>
                  <a:gd name="T19" fmla="*/ 245 h 366"/>
                  <a:gd name="T20" fmla="*/ 50 w 280"/>
                  <a:gd name="T21" fmla="*/ 239 h 366"/>
                  <a:gd name="T22" fmla="*/ 46 w 280"/>
                  <a:gd name="T23" fmla="*/ 238 h 366"/>
                  <a:gd name="T24" fmla="*/ 46 w 280"/>
                  <a:gd name="T25" fmla="*/ 225 h 366"/>
                  <a:gd name="T26" fmla="*/ 50 w 280"/>
                  <a:gd name="T27" fmla="*/ 216 h 366"/>
                  <a:gd name="T28" fmla="*/ 132 w 280"/>
                  <a:gd name="T29" fmla="*/ 280 h 366"/>
                  <a:gd name="T30" fmla="*/ 46 w 280"/>
                  <a:gd name="T31" fmla="*/ 213 h 366"/>
                  <a:gd name="T32" fmla="*/ 55 w 280"/>
                  <a:gd name="T33" fmla="*/ 213 h 366"/>
                  <a:gd name="T34" fmla="*/ 55 w 280"/>
                  <a:gd name="T35" fmla="*/ 194 h 366"/>
                  <a:gd name="T36" fmla="*/ 159 w 280"/>
                  <a:gd name="T37" fmla="*/ 238 h 366"/>
                  <a:gd name="T38" fmla="*/ 77 w 280"/>
                  <a:gd name="T39" fmla="*/ 208 h 366"/>
                  <a:gd name="T40" fmla="*/ 47 w 280"/>
                  <a:gd name="T41" fmla="*/ 182 h 366"/>
                  <a:gd name="T42" fmla="*/ 50 w 280"/>
                  <a:gd name="T43" fmla="*/ 172 h 366"/>
                  <a:gd name="T44" fmla="*/ 68 w 280"/>
                  <a:gd name="T45" fmla="*/ 180 h 366"/>
                  <a:gd name="T46" fmla="*/ 70 w 280"/>
                  <a:gd name="T47" fmla="*/ 168 h 366"/>
                  <a:gd name="T48" fmla="*/ 146 w 280"/>
                  <a:gd name="T49" fmla="*/ 188 h 366"/>
                  <a:gd name="T50" fmla="*/ 118 w 280"/>
                  <a:gd name="T51" fmla="*/ 178 h 366"/>
                  <a:gd name="T52" fmla="*/ 58 w 280"/>
                  <a:gd name="T53" fmla="*/ 154 h 366"/>
                  <a:gd name="T54" fmla="*/ 55 w 280"/>
                  <a:gd name="T55" fmla="*/ 136 h 366"/>
                  <a:gd name="T56" fmla="*/ 60 w 280"/>
                  <a:gd name="T57" fmla="*/ 126 h 366"/>
                  <a:gd name="T58" fmla="*/ 80 w 280"/>
                  <a:gd name="T59" fmla="*/ 134 h 366"/>
                  <a:gd name="T60" fmla="*/ 76 w 280"/>
                  <a:gd name="T61" fmla="*/ 116 h 366"/>
                  <a:gd name="T62" fmla="*/ 70 w 280"/>
                  <a:gd name="T63" fmla="*/ 105 h 366"/>
                  <a:gd name="T64" fmla="*/ 75 w 280"/>
                  <a:gd name="T65" fmla="*/ 99 h 366"/>
                  <a:gd name="T66" fmla="*/ 155 w 280"/>
                  <a:gd name="T67" fmla="*/ 130 h 366"/>
                  <a:gd name="T68" fmla="*/ 250 w 280"/>
                  <a:gd name="T69" fmla="*/ 154 h 366"/>
                  <a:gd name="T70" fmla="*/ 118 w 280"/>
                  <a:gd name="T71" fmla="*/ 115 h 366"/>
                  <a:gd name="T72" fmla="*/ 75 w 280"/>
                  <a:gd name="T73" fmla="*/ 99 h 366"/>
                  <a:gd name="T74" fmla="*/ 80 w 280"/>
                  <a:gd name="T75" fmla="*/ 89 h 366"/>
                  <a:gd name="T76" fmla="*/ 72 w 280"/>
                  <a:gd name="T77" fmla="*/ 70 h 366"/>
                  <a:gd name="T78" fmla="*/ 75 w 280"/>
                  <a:gd name="T79" fmla="*/ 56 h 366"/>
                  <a:gd name="T80" fmla="*/ 118 w 280"/>
                  <a:gd name="T81" fmla="*/ 72 h 366"/>
                  <a:gd name="T82" fmla="*/ 108 w 280"/>
                  <a:gd name="T83" fmla="*/ 68 h 366"/>
                  <a:gd name="T84" fmla="*/ 80 w 280"/>
                  <a:gd name="T85" fmla="*/ 56 h 366"/>
                  <a:gd name="T86" fmla="*/ 75 w 280"/>
                  <a:gd name="T87" fmla="*/ 49 h 366"/>
                  <a:gd name="T88" fmla="*/ 60 w 280"/>
                  <a:gd name="T89" fmla="*/ 40 h 366"/>
                  <a:gd name="T90" fmla="*/ 146 w 280"/>
                  <a:gd name="T91" fmla="*/ 56 h 366"/>
                  <a:gd name="T92" fmla="*/ 60 w 280"/>
                  <a:gd name="T93" fmla="*/ 27 h 366"/>
                  <a:gd name="T94" fmla="*/ 161 w 280"/>
                  <a:gd name="T95" fmla="*/ 27 h 366"/>
                  <a:gd name="T96" fmla="*/ 206 w 280"/>
                  <a:gd name="T97" fmla="*/ 23 h 366"/>
                  <a:gd name="T98" fmla="*/ 75 w 280"/>
                  <a:gd name="T99" fmla="*/ 27 h 366"/>
                  <a:gd name="T100" fmla="*/ 55 w 280"/>
                  <a:gd name="T101" fmla="*/ 10 h 366"/>
                  <a:gd name="T102" fmla="*/ 26 w 280"/>
                  <a:gd name="T103" fmla="*/ 4 h 366"/>
                  <a:gd name="T104" fmla="*/ 0 w 280"/>
                  <a:gd name="T105" fmla="*/ 317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0" h="366">
                    <a:moveTo>
                      <a:pt x="0" y="317"/>
                    </a:moveTo>
                    <a:lnTo>
                      <a:pt x="1" y="301"/>
                    </a:lnTo>
                    <a:lnTo>
                      <a:pt x="17" y="310"/>
                    </a:lnTo>
                    <a:lnTo>
                      <a:pt x="11" y="289"/>
                    </a:lnTo>
                    <a:lnTo>
                      <a:pt x="26" y="292"/>
                    </a:lnTo>
                    <a:lnTo>
                      <a:pt x="80" y="365"/>
                    </a:lnTo>
                    <a:lnTo>
                      <a:pt x="31" y="301"/>
                    </a:lnTo>
                    <a:lnTo>
                      <a:pt x="25" y="291"/>
                    </a:lnTo>
                    <a:lnTo>
                      <a:pt x="20" y="280"/>
                    </a:lnTo>
                    <a:lnTo>
                      <a:pt x="31" y="283"/>
                    </a:lnTo>
                    <a:lnTo>
                      <a:pt x="61" y="303"/>
                    </a:lnTo>
                    <a:lnTo>
                      <a:pt x="99" y="336"/>
                    </a:lnTo>
                    <a:lnTo>
                      <a:pt x="46" y="292"/>
                    </a:lnTo>
                    <a:lnTo>
                      <a:pt x="28" y="280"/>
                    </a:lnTo>
                    <a:lnTo>
                      <a:pt x="26" y="262"/>
                    </a:lnTo>
                    <a:lnTo>
                      <a:pt x="37" y="267"/>
                    </a:lnTo>
                    <a:lnTo>
                      <a:pt x="35" y="248"/>
                    </a:lnTo>
                    <a:lnTo>
                      <a:pt x="46" y="254"/>
                    </a:lnTo>
                    <a:lnTo>
                      <a:pt x="94" y="320"/>
                    </a:lnTo>
                    <a:lnTo>
                      <a:pt x="41" y="245"/>
                    </a:lnTo>
                    <a:lnTo>
                      <a:pt x="35" y="232"/>
                    </a:lnTo>
                    <a:lnTo>
                      <a:pt x="50" y="239"/>
                    </a:lnTo>
                    <a:lnTo>
                      <a:pt x="89" y="276"/>
                    </a:lnTo>
                    <a:lnTo>
                      <a:pt x="46" y="238"/>
                    </a:lnTo>
                    <a:lnTo>
                      <a:pt x="31" y="219"/>
                    </a:lnTo>
                    <a:lnTo>
                      <a:pt x="46" y="225"/>
                    </a:lnTo>
                    <a:lnTo>
                      <a:pt x="35" y="213"/>
                    </a:lnTo>
                    <a:lnTo>
                      <a:pt x="50" y="216"/>
                    </a:lnTo>
                    <a:lnTo>
                      <a:pt x="64" y="238"/>
                    </a:lnTo>
                    <a:lnTo>
                      <a:pt x="132" y="280"/>
                    </a:lnTo>
                    <a:lnTo>
                      <a:pt x="60" y="232"/>
                    </a:lnTo>
                    <a:lnTo>
                      <a:pt x="46" y="213"/>
                    </a:lnTo>
                    <a:lnTo>
                      <a:pt x="41" y="203"/>
                    </a:lnTo>
                    <a:lnTo>
                      <a:pt x="55" y="213"/>
                    </a:lnTo>
                    <a:lnTo>
                      <a:pt x="46" y="191"/>
                    </a:lnTo>
                    <a:lnTo>
                      <a:pt x="55" y="194"/>
                    </a:lnTo>
                    <a:lnTo>
                      <a:pt x="62" y="205"/>
                    </a:lnTo>
                    <a:lnTo>
                      <a:pt x="159" y="238"/>
                    </a:lnTo>
                    <a:lnTo>
                      <a:pt x="107" y="219"/>
                    </a:lnTo>
                    <a:lnTo>
                      <a:pt x="77" y="208"/>
                    </a:lnTo>
                    <a:lnTo>
                      <a:pt x="69" y="204"/>
                    </a:lnTo>
                    <a:lnTo>
                      <a:pt x="47" y="182"/>
                    </a:lnTo>
                    <a:lnTo>
                      <a:pt x="55" y="186"/>
                    </a:lnTo>
                    <a:lnTo>
                      <a:pt x="50" y="172"/>
                    </a:lnTo>
                    <a:lnTo>
                      <a:pt x="48" y="174"/>
                    </a:lnTo>
                    <a:lnTo>
                      <a:pt x="68" y="180"/>
                    </a:lnTo>
                    <a:lnTo>
                      <a:pt x="54" y="165"/>
                    </a:lnTo>
                    <a:lnTo>
                      <a:pt x="70" y="168"/>
                    </a:lnTo>
                    <a:lnTo>
                      <a:pt x="107" y="175"/>
                    </a:lnTo>
                    <a:lnTo>
                      <a:pt x="146" y="188"/>
                    </a:lnTo>
                    <a:lnTo>
                      <a:pt x="245" y="235"/>
                    </a:lnTo>
                    <a:lnTo>
                      <a:pt x="118" y="178"/>
                    </a:lnTo>
                    <a:lnTo>
                      <a:pt x="70" y="165"/>
                    </a:lnTo>
                    <a:lnTo>
                      <a:pt x="58" y="154"/>
                    </a:lnTo>
                    <a:lnTo>
                      <a:pt x="76" y="159"/>
                    </a:lnTo>
                    <a:lnTo>
                      <a:pt x="55" y="136"/>
                    </a:lnTo>
                    <a:lnTo>
                      <a:pt x="70" y="138"/>
                    </a:lnTo>
                    <a:lnTo>
                      <a:pt x="60" y="126"/>
                    </a:lnTo>
                    <a:lnTo>
                      <a:pt x="61" y="124"/>
                    </a:lnTo>
                    <a:lnTo>
                      <a:pt x="80" y="134"/>
                    </a:lnTo>
                    <a:lnTo>
                      <a:pt x="62" y="116"/>
                    </a:lnTo>
                    <a:lnTo>
                      <a:pt x="76" y="116"/>
                    </a:lnTo>
                    <a:lnTo>
                      <a:pt x="60" y="105"/>
                    </a:lnTo>
                    <a:lnTo>
                      <a:pt x="70" y="105"/>
                    </a:lnTo>
                    <a:lnTo>
                      <a:pt x="60" y="99"/>
                    </a:lnTo>
                    <a:lnTo>
                      <a:pt x="75" y="99"/>
                    </a:lnTo>
                    <a:lnTo>
                      <a:pt x="105" y="112"/>
                    </a:lnTo>
                    <a:lnTo>
                      <a:pt x="155" y="130"/>
                    </a:lnTo>
                    <a:lnTo>
                      <a:pt x="205" y="144"/>
                    </a:lnTo>
                    <a:lnTo>
                      <a:pt x="250" y="154"/>
                    </a:lnTo>
                    <a:lnTo>
                      <a:pt x="142" y="124"/>
                    </a:lnTo>
                    <a:lnTo>
                      <a:pt x="118" y="115"/>
                    </a:lnTo>
                    <a:lnTo>
                      <a:pt x="80" y="103"/>
                    </a:lnTo>
                    <a:lnTo>
                      <a:pt x="75" y="99"/>
                    </a:lnTo>
                    <a:lnTo>
                      <a:pt x="65" y="87"/>
                    </a:lnTo>
                    <a:lnTo>
                      <a:pt x="80" y="89"/>
                    </a:lnTo>
                    <a:lnTo>
                      <a:pt x="62" y="70"/>
                    </a:lnTo>
                    <a:lnTo>
                      <a:pt x="72" y="70"/>
                    </a:lnTo>
                    <a:lnTo>
                      <a:pt x="60" y="56"/>
                    </a:lnTo>
                    <a:lnTo>
                      <a:pt x="75" y="56"/>
                    </a:lnTo>
                    <a:lnTo>
                      <a:pt x="84" y="62"/>
                    </a:lnTo>
                    <a:lnTo>
                      <a:pt x="118" y="72"/>
                    </a:lnTo>
                    <a:lnTo>
                      <a:pt x="216" y="96"/>
                    </a:lnTo>
                    <a:lnTo>
                      <a:pt x="108" y="68"/>
                    </a:lnTo>
                    <a:lnTo>
                      <a:pt x="84" y="61"/>
                    </a:lnTo>
                    <a:lnTo>
                      <a:pt x="80" y="56"/>
                    </a:lnTo>
                    <a:lnTo>
                      <a:pt x="65" y="46"/>
                    </a:lnTo>
                    <a:lnTo>
                      <a:pt x="75" y="49"/>
                    </a:lnTo>
                    <a:lnTo>
                      <a:pt x="50" y="36"/>
                    </a:lnTo>
                    <a:lnTo>
                      <a:pt x="60" y="40"/>
                    </a:lnTo>
                    <a:lnTo>
                      <a:pt x="83" y="39"/>
                    </a:lnTo>
                    <a:lnTo>
                      <a:pt x="146" y="56"/>
                    </a:lnTo>
                    <a:lnTo>
                      <a:pt x="80" y="40"/>
                    </a:lnTo>
                    <a:lnTo>
                      <a:pt x="60" y="27"/>
                    </a:lnTo>
                    <a:lnTo>
                      <a:pt x="80" y="27"/>
                    </a:lnTo>
                    <a:lnTo>
                      <a:pt x="161" y="27"/>
                    </a:lnTo>
                    <a:lnTo>
                      <a:pt x="279" y="14"/>
                    </a:lnTo>
                    <a:lnTo>
                      <a:pt x="206" y="23"/>
                    </a:lnTo>
                    <a:lnTo>
                      <a:pt x="104" y="29"/>
                    </a:lnTo>
                    <a:lnTo>
                      <a:pt x="75" y="27"/>
                    </a:lnTo>
                    <a:lnTo>
                      <a:pt x="65" y="20"/>
                    </a:lnTo>
                    <a:lnTo>
                      <a:pt x="55" y="10"/>
                    </a:lnTo>
                    <a:lnTo>
                      <a:pt x="32" y="0"/>
                    </a:lnTo>
                    <a:lnTo>
                      <a:pt x="26" y="4"/>
                    </a:lnTo>
                    <a:lnTo>
                      <a:pt x="21" y="0"/>
                    </a:lnTo>
                    <a:lnTo>
                      <a:pt x="0" y="31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sp>
            <p:nvSpPr>
              <p:cNvPr id="39" name="手繪多邊形 110"/>
              <p:cNvSpPr>
                <a:spLocks/>
              </p:cNvSpPr>
              <p:nvPr/>
            </p:nvSpPr>
            <p:spPr bwMode="ltGray">
              <a:xfrm>
                <a:off x="5057" y="3935"/>
                <a:ext cx="150" cy="161"/>
              </a:xfrm>
              <a:custGeom>
                <a:avLst/>
                <a:gdLst>
                  <a:gd name="T0" fmla="*/ 145 w 150"/>
                  <a:gd name="T1" fmla="*/ 25 h 161"/>
                  <a:gd name="T2" fmla="*/ 114 w 150"/>
                  <a:gd name="T3" fmla="*/ 0 h 161"/>
                  <a:gd name="T4" fmla="*/ 94 w 150"/>
                  <a:gd name="T5" fmla="*/ 0 h 161"/>
                  <a:gd name="T6" fmla="*/ 77 w 150"/>
                  <a:gd name="T7" fmla="*/ 2 h 161"/>
                  <a:gd name="T8" fmla="*/ 64 w 150"/>
                  <a:gd name="T9" fmla="*/ 9 h 161"/>
                  <a:gd name="T10" fmla="*/ 30 w 150"/>
                  <a:gd name="T11" fmla="*/ 29 h 161"/>
                  <a:gd name="T12" fmla="*/ 19 w 150"/>
                  <a:gd name="T13" fmla="*/ 38 h 161"/>
                  <a:gd name="T14" fmla="*/ 11 w 150"/>
                  <a:gd name="T15" fmla="*/ 47 h 161"/>
                  <a:gd name="T16" fmla="*/ 3 w 150"/>
                  <a:gd name="T17" fmla="*/ 75 h 161"/>
                  <a:gd name="T18" fmla="*/ 0 w 150"/>
                  <a:gd name="T19" fmla="*/ 83 h 161"/>
                  <a:gd name="T20" fmla="*/ 3 w 150"/>
                  <a:gd name="T21" fmla="*/ 94 h 161"/>
                  <a:gd name="T22" fmla="*/ 8 w 150"/>
                  <a:gd name="T23" fmla="*/ 104 h 161"/>
                  <a:gd name="T24" fmla="*/ 22 w 150"/>
                  <a:gd name="T25" fmla="*/ 122 h 161"/>
                  <a:gd name="T26" fmla="*/ 33 w 150"/>
                  <a:gd name="T27" fmla="*/ 133 h 161"/>
                  <a:gd name="T28" fmla="*/ 49 w 150"/>
                  <a:gd name="T29" fmla="*/ 145 h 161"/>
                  <a:gd name="T30" fmla="*/ 84 w 150"/>
                  <a:gd name="T31" fmla="*/ 160 h 161"/>
                  <a:gd name="T32" fmla="*/ 67 w 150"/>
                  <a:gd name="T33" fmla="*/ 141 h 161"/>
                  <a:gd name="T34" fmla="*/ 52 w 150"/>
                  <a:gd name="T35" fmla="*/ 124 h 161"/>
                  <a:gd name="T36" fmla="*/ 44 w 150"/>
                  <a:gd name="T37" fmla="*/ 108 h 161"/>
                  <a:gd name="T38" fmla="*/ 47 w 150"/>
                  <a:gd name="T39" fmla="*/ 94 h 161"/>
                  <a:gd name="T40" fmla="*/ 49 w 150"/>
                  <a:gd name="T41" fmla="*/ 83 h 161"/>
                  <a:gd name="T42" fmla="*/ 44 w 150"/>
                  <a:gd name="T43" fmla="*/ 70 h 161"/>
                  <a:gd name="T44" fmla="*/ 41 w 150"/>
                  <a:gd name="T45" fmla="*/ 59 h 161"/>
                  <a:gd name="T46" fmla="*/ 55 w 150"/>
                  <a:gd name="T47" fmla="*/ 38 h 161"/>
                  <a:gd name="T48" fmla="*/ 58 w 150"/>
                  <a:gd name="T49" fmla="*/ 27 h 161"/>
                  <a:gd name="T50" fmla="*/ 70 w 150"/>
                  <a:gd name="T51" fmla="*/ 18 h 161"/>
                  <a:gd name="T52" fmla="*/ 94 w 150"/>
                  <a:gd name="T53" fmla="*/ 6 h 161"/>
                  <a:gd name="T54" fmla="*/ 106 w 150"/>
                  <a:gd name="T55" fmla="*/ 15 h 161"/>
                  <a:gd name="T56" fmla="*/ 149 w 150"/>
                  <a:gd name="T57" fmla="*/ 30 h 161"/>
                  <a:gd name="T58" fmla="*/ 145 w 150"/>
                  <a:gd name="T59" fmla="*/ 2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0" h="161">
                    <a:moveTo>
                      <a:pt x="145" y="25"/>
                    </a:moveTo>
                    <a:lnTo>
                      <a:pt x="114" y="0"/>
                    </a:lnTo>
                    <a:lnTo>
                      <a:pt x="94" y="0"/>
                    </a:lnTo>
                    <a:lnTo>
                      <a:pt x="77" y="2"/>
                    </a:lnTo>
                    <a:lnTo>
                      <a:pt x="64" y="9"/>
                    </a:lnTo>
                    <a:lnTo>
                      <a:pt x="30" y="29"/>
                    </a:lnTo>
                    <a:lnTo>
                      <a:pt x="19" y="38"/>
                    </a:lnTo>
                    <a:lnTo>
                      <a:pt x="11" y="47"/>
                    </a:lnTo>
                    <a:lnTo>
                      <a:pt x="3" y="75"/>
                    </a:lnTo>
                    <a:lnTo>
                      <a:pt x="0" y="83"/>
                    </a:lnTo>
                    <a:lnTo>
                      <a:pt x="3" y="94"/>
                    </a:lnTo>
                    <a:lnTo>
                      <a:pt x="8" y="104"/>
                    </a:lnTo>
                    <a:lnTo>
                      <a:pt x="22" y="122"/>
                    </a:lnTo>
                    <a:lnTo>
                      <a:pt x="33" y="133"/>
                    </a:lnTo>
                    <a:lnTo>
                      <a:pt x="49" y="145"/>
                    </a:lnTo>
                    <a:lnTo>
                      <a:pt x="84" y="160"/>
                    </a:lnTo>
                    <a:lnTo>
                      <a:pt x="67" y="141"/>
                    </a:lnTo>
                    <a:lnTo>
                      <a:pt x="52" y="124"/>
                    </a:lnTo>
                    <a:lnTo>
                      <a:pt x="44" y="108"/>
                    </a:lnTo>
                    <a:lnTo>
                      <a:pt x="47" y="94"/>
                    </a:lnTo>
                    <a:lnTo>
                      <a:pt x="49" y="83"/>
                    </a:lnTo>
                    <a:lnTo>
                      <a:pt x="44" y="70"/>
                    </a:lnTo>
                    <a:lnTo>
                      <a:pt x="41" y="59"/>
                    </a:lnTo>
                    <a:lnTo>
                      <a:pt x="55" y="38"/>
                    </a:lnTo>
                    <a:lnTo>
                      <a:pt x="58" y="27"/>
                    </a:lnTo>
                    <a:lnTo>
                      <a:pt x="70" y="18"/>
                    </a:lnTo>
                    <a:lnTo>
                      <a:pt x="94" y="6"/>
                    </a:lnTo>
                    <a:lnTo>
                      <a:pt x="106" y="15"/>
                    </a:lnTo>
                    <a:lnTo>
                      <a:pt x="149" y="30"/>
                    </a:lnTo>
                    <a:lnTo>
                      <a:pt x="145"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zh-TW" altLang="en-US" noProof="0" dirty="0">
                  <a:latin typeface="Microsoft JhengHei UI" panose="020B0604030504040204" pitchFamily="34" charset="-120"/>
                  <a:ea typeface="Microsoft JhengHei UI" panose="020B0604030504040204" pitchFamily="34" charset="-120"/>
                </a:endParaRPr>
              </a:p>
            </p:txBody>
          </p:sp>
        </p:grpSp>
      </p:grpSp>
    </p:spTree>
    <p:extLst>
      <p:ext uri="{BB962C8B-B14F-4D97-AF65-F5344CB8AC3E}">
        <p14:creationId xmlns:p14="http://schemas.microsoft.com/office/powerpoint/2010/main" val="89114984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ts val="5800"/>
        </a:lnSpc>
        <a:spcBef>
          <a:spcPct val="0"/>
        </a:spcBef>
        <a:buNone/>
        <a:defRPr sz="4800" kern="1200">
          <a:solidFill>
            <a:schemeClr val="accent1">
              <a:lumMod val="50000"/>
            </a:schemeClr>
          </a:solidFill>
          <a:effectLst>
            <a:outerShdw blurRad="63500" dist="38100" dir="5400000" algn="t" rotWithShape="0">
              <a:prstClr val="black">
                <a:alpha val="25000"/>
              </a:prstClr>
            </a:outerShdw>
          </a:effectLst>
          <a:latin typeface="Microsoft JhengHei UI" panose="020B0604030504040204" pitchFamily="34" charset="-120"/>
          <a:ea typeface="Microsoft JhengHei UI" panose="020B0604030504040204" pitchFamily="34" charset="-120"/>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2"/>
          </a:solidFill>
          <a:latin typeface="Microsoft JhengHei UI" panose="020B0604030504040204" pitchFamily="34" charset="-120"/>
          <a:ea typeface="Microsoft JhengHei UI" panose="020B0604030504040204" pitchFamily="34" charset="-120"/>
          <a:cs typeface="+mn-cs"/>
        </a:defRPr>
      </a:lvl1pPr>
      <a:lvl2pPr marL="742950" indent="-285750" algn="l" defTabSz="914400" rtl="0" eaLnBrk="1" latinLnBrk="0" hangingPunct="1">
        <a:spcBef>
          <a:spcPct val="20000"/>
        </a:spcBef>
        <a:buFont typeface="Courier New" pitchFamily="49" charset="0"/>
        <a:buChar char="o"/>
        <a:defRPr sz="1600" kern="1200">
          <a:solidFill>
            <a:schemeClr val="tx2"/>
          </a:solidFill>
          <a:latin typeface="Microsoft JhengHei UI" panose="020B0604030504040204" pitchFamily="34" charset="-120"/>
          <a:ea typeface="Microsoft JhengHei UI" panose="020B0604030504040204" pitchFamily="34" charset="-120"/>
          <a:cs typeface="+mn-cs"/>
        </a:defRPr>
      </a:lvl2pPr>
      <a:lvl3pPr marL="1143000" indent="-228600" algn="l" defTabSz="914400" rtl="0" eaLnBrk="1" latinLnBrk="0" hangingPunct="1">
        <a:spcBef>
          <a:spcPct val="20000"/>
        </a:spcBef>
        <a:buFont typeface="Arial" pitchFamily="34" charset="0"/>
        <a:buChar char="•"/>
        <a:defRPr sz="1600" kern="1200">
          <a:solidFill>
            <a:schemeClr val="tx2"/>
          </a:solidFill>
          <a:latin typeface="Microsoft JhengHei UI" panose="020B0604030504040204" pitchFamily="34" charset="-120"/>
          <a:ea typeface="Microsoft JhengHei UI" panose="020B0604030504040204" pitchFamily="34" charset="-120"/>
          <a:cs typeface="+mn-cs"/>
        </a:defRPr>
      </a:lvl3pPr>
      <a:lvl4pPr marL="1600200" indent="-228600" algn="l" defTabSz="914400" rtl="0" eaLnBrk="1" latinLnBrk="0" hangingPunct="1">
        <a:spcBef>
          <a:spcPct val="20000"/>
        </a:spcBef>
        <a:buFont typeface="Courier New" pitchFamily="49" charset="0"/>
        <a:buChar char="o"/>
        <a:defRPr sz="1600" kern="1200">
          <a:solidFill>
            <a:schemeClr val="tx2"/>
          </a:solidFill>
          <a:latin typeface="Microsoft JhengHei UI" panose="020B0604030504040204" pitchFamily="34" charset="-120"/>
          <a:ea typeface="Microsoft JhengHei UI" panose="020B0604030504040204" pitchFamily="34" charset="-120"/>
          <a:cs typeface="+mn-cs"/>
        </a:defRPr>
      </a:lvl4pPr>
      <a:lvl5pPr marL="2057400" indent="-228600" algn="l" defTabSz="914400" rtl="0" eaLnBrk="1" latinLnBrk="0" hangingPunct="1">
        <a:spcBef>
          <a:spcPct val="20000"/>
        </a:spcBef>
        <a:buFont typeface="Arial" pitchFamily="34" charset="0"/>
        <a:buChar char="•"/>
        <a:defRPr sz="1600" kern="1200">
          <a:solidFill>
            <a:schemeClr val="tx2"/>
          </a:solidFill>
          <a:latin typeface="Microsoft JhengHei UI" panose="020B0604030504040204" pitchFamily="34" charset="-120"/>
          <a:ea typeface="Microsoft JhengHei UI" panose="020B0604030504040204" pitchFamily="34" charset="-120"/>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3312" userDrawn="1">
          <p15:clr>
            <a:srgbClr val="F26B43"/>
          </p15:clr>
        </p15:guide>
        <p15:guide id="3" orient="horz" pos="1008" userDrawn="1">
          <p15:clr>
            <a:srgbClr val="F26B43"/>
          </p15:clr>
        </p15:guide>
        <p15:guide id="4" orient="horz" pos="1152" userDrawn="1">
          <p15:clr>
            <a:srgbClr val="F26B43"/>
          </p15:clr>
        </p15:guide>
        <p15:guide id="5" pos="384" userDrawn="1">
          <p15:clr>
            <a:srgbClr val="F26B43"/>
          </p15:clr>
        </p15:guide>
        <p15:guide id="6" pos="729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38468;&#20214;8-1.zip" TargetMode="External"/><Relationship Id="rId2" Type="http://schemas.openxmlformats.org/officeDocument/2006/relationships/hyperlink" Target="&#38468;&#20214;8.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38468;&#20214;9.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38468;&#20214;10-1.pdf" TargetMode="External"/><Relationship Id="rId2" Type="http://schemas.openxmlformats.org/officeDocument/2006/relationships/hyperlink" Target="&#38468;&#20214;10.pdf" TargetMode="External"/><Relationship Id="rId1" Type="http://schemas.openxmlformats.org/officeDocument/2006/relationships/slideLayout" Target="../slideLayouts/slideLayout2.xml"/><Relationship Id="rId5" Type="http://schemas.openxmlformats.org/officeDocument/2006/relationships/hyperlink" Target="&#38468;&#20214;10-3.pdf" TargetMode="External"/><Relationship Id="rId4" Type="http://schemas.openxmlformats.org/officeDocument/2006/relationships/hyperlink" Target="&#38468;&#20214;10-2.pdf"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38468;&#20214;11.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38468;&#20214;12.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38468;&#20214;13.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38468;&#20214;14-1.pdf" TargetMode="External"/><Relationship Id="rId2" Type="http://schemas.openxmlformats.org/officeDocument/2006/relationships/hyperlink" Target="&#38468;&#20214;14.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38468;&#20214;15-1.pdf" TargetMode="External"/><Relationship Id="rId2" Type="http://schemas.openxmlformats.org/officeDocument/2006/relationships/hyperlink" Target="&#38468;&#20214;15.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38468;&#20214;16-1.pdf" TargetMode="External"/><Relationship Id="rId2" Type="http://schemas.openxmlformats.org/officeDocument/2006/relationships/hyperlink" Target="&#38468;&#20214;16.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38468;&#20214;17.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38468;&#20214;18.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38468;&#20214;19-1.pdf" TargetMode="External"/><Relationship Id="rId2" Type="http://schemas.openxmlformats.org/officeDocument/2006/relationships/hyperlink" Target="&#38468;&#20214;19.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38468;&#20214;20-1.pdf" TargetMode="External"/><Relationship Id="rId2" Type="http://schemas.openxmlformats.org/officeDocument/2006/relationships/hyperlink" Target="&#38468;&#20214;20.pdf" TargetMode="External"/><Relationship Id="rId1" Type="http://schemas.openxmlformats.org/officeDocument/2006/relationships/slideLayout" Target="../slideLayouts/slideLayout2.xml"/><Relationship Id="rId5" Type="http://schemas.openxmlformats.org/officeDocument/2006/relationships/hyperlink" Target="&#38468;&#20214;20-3.odt" TargetMode="External"/><Relationship Id="rId4" Type="http://schemas.openxmlformats.org/officeDocument/2006/relationships/hyperlink" Target="&#38468;&#20214;20-2.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38468;&#20214;21-1.pdf" TargetMode="External"/><Relationship Id="rId2" Type="http://schemas.openxmlformats.org/officeDocument/2006/relationships/hyperlink" Target="&#38468;&#20214;21.pdf" TargetMode="External"/><Relationship Id="rId1" Type="http://schemas.openxmlformats.org/officeDocument/2006/relationships/slideLayout" Target="../slideLayouts/slideLayout2.xml"/><Relationship Id="rId5" Type="http://schemas.openxmlformats.org/officeDocument/2006/relationships/hyperlink" Target="&#38468;&#20214;21-3.odt" TargetMode="External"/><Relationship Id="rId4" Type="http://schemas.openxmlformats.org/officeDocument/2006/relationships/hyperlink" Target="&#38468;&#20214;21-2.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38468;&#20214;22-1.pdf" TargetMode="External"/><Relationship Id="rId2" Type="http://schemas.openxmlformats.org/officeDocument/2006/relationships/hyperlink" Target="&#38468;&#20214;22.pdf" TargetMode="External"/><Relationship Id="rId1" Type="http://schemas.openxmlformats.org/officeDocument/2006/relationships/slideLayout" Target="../slideLayouts/slideLayout2.xml"/><Relationship Id="rId4" Type="http://schemas.openxmlformats.org/officeDocument/2006/relationships/hyperlink" Target="&#38468;&#20214;22-2.docx"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38468;&#20214;23.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38468;&#20214;24.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38468;&#20214;24.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38468;&#20214;25-1.pdf" TargetMode="External"/><Relationship Id="rId2" Type="http://schemas.openxmlformats.org/officeDocument/2006/relationships/hyperlink" Target="&#38468;&#20214;25.pdf" TargetMode="External"/><Relationship Id="rId1" Type="http://schemas.openxmlformats.org/officeDocument/2006/relationships/slideLayout" Target="../slideLayouts/slideLayout2.xml"/><Relationship Id="rId4" Type="http://schemas.openxmlformats.org/officeDocument/2006/relationships/hyperlink" Target="&#38468;&#20214;25-2.pdf"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38468;&#20214;26.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38468;&#20214;1-1.pdf" TargetMode="External"/><Relationship Id="rId2" Type="http://schemas.openxmlformats.org/officeDocument/2006/relationships/hyperlink" Target="&#38468;&#20214;1.pdf" TargetMode="External"/><Relationship Id="rId1" Type="http://schemas.openxmlformats.org/officeDocument/2006/relationships/slideLayout" Target="../slideLayouts/slideLayout2.xml"/><Relationship Id="rId5" Type="http://schemas.openxmlformats.org/officeDocument/2006/relationships/hyperlink" Target="&#38468;&#20214;1-4.pdf" TargetMode="External"/><Relationship Id="rId4" Type="http://schemas.openxmlformats.org/officeDocument/2006/relationships/hyperlink" Target="&#38468;&#20214;1-3.pdf"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38468;&#20214;27-1.pdf" TargetMode="External"/><Relationship Id="rId2" Type="http://schemas.openxmlformats.org/officeDocument/2006/relationships/hyperlink" Target="&#38468;&#20214;27.pdf" TargetMode="External"/><Relationship Id="rId1" Type="http://schemas.openxmlformats.org/officeDocument/2006/relationships/slideLayout" Target="../slideLayouts/slideLayout2.xml"/><Relationship Id="rId4" Type="http://schemas.openxmlformats.org/officeDocument/2006/relationships/hyperlink" Target="&#38468;&#20214;27-2.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38468;&#20214;28-1.pdf" TargetMode="External"/><Relationship Id="rId2" Type="http://schemas.openxmlformats.org/officeDocument/2006/relationships/hyperlink" Target="&#38468;&#20214;28.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38468;&#20214;29.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38468;&#20214;30-1.pdf" TargetMode="External"/><Relationship Id="rId2" Type="http://schemas.openxmlformats.org/officeDocument/2006/relationships/hyperlink" Target="&#38468;&#20214;30.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38468;&#20214;30-1.pdf" TargetMode="External"/><Relationship Id="rId2" Type="http://schemas.openxmlformats.org/officeDocument/2006/relationships/hyperlink" Target="&#38468;&#20214;30.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38468;&#20214;31.pdf"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38468;&#20214;32-1.pdf" TargetMode="External"/><Relationship Id="rId2" Type="http://schemas.openxmlformats.org/officeDocument/2006/relationships/hyperlink" Target="&#38468;&#20214;32.pdf" TargetMode="External"/><Relationship Id="rId1" Type="http://schemas.openxmlformats.org/officeDocument/2006/relationships/slideLayout" Target="../slideLayouts/slideLayout2.xml"/><Relationship Id="rId6" Type="http://schemas.openxmlformats.org/officeDocument/2006/relationships/hyperlink" Target="&#38468;&#20214;32-4.pdf" TargetMode="External"/><Relationship Id="rId5" Type="http://schemas.openxmlformats.org/officeDocument/2006/relationships/hyperlink" Target="&#38468;&#20214;32-3.pdf" TargetMode="External"/><Relationship Id="rId4" Type="http://schemas.openxmlformats.org/officeDocument/2006/relationships/hyperlink" Target="&#38468;&#20214;32-2.pdf"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38468;&#20214;33-1.pdf" TargetMode="External"/><Relationship Id="rId2" Type="http://schemas.openxmlformats.org/officeDocument/2006/relationships/hyperlink" Target="&#38468;&#20214;33.pdf" TargetMode="External"/><Relationship Id="rId1" Type="http://schemas.openxmlformats.org/officeDocument/2006/relationships/slideLayout" Target="../slideLayouts/slideLayout2.xml"/><Relationship Id="rId4" Type="http://schemas.openxmlformats.org/officeDocument/2006/relationships/hyperlink" Target="&#38468;&#20214;33-2.pdf" TargetMode="External"/></Relationships>
</file>

<file path=ppt/slides/_rels/slide38.xml.rels><?xml version="1.0" encoding="UTF-8" standalone="yes"?>
<Relationships xmlns="http://schemas.openxmlformats.org/package/2006/relationships"><Relationship Id="rId2" Type="http://schemas.openxmlformats.org/officeDocument/2006/relationships/hyperlink" Target="&#38468;&#20214;34.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38468;&#20214;35-1.pdf" TargetMode="External"/><Relationship Id="rId2" Type="http://schemas.openxmlformats.org/officeDocument/2006/relationships/hyperlink" Target="&#38468;&#20214;35.pdf" TargetMode="External"/><Relationship Id="rId1" Type="http://schemas.openxmlformats.org/officeDocument/2006/relationships/slideLayout" Target="../slideLayouts/slideLayout2.xml"/><Relationship Id="rId5" Type="http://schemas.openxmlformats.org/officeDocument/2006/relationships/hyperlink" Target="&#38468;&#20214;35-3.pdf" TargetMode="External"/><Relationship Id="rId4" Type="http://schemas.openxmlformats.org/officeDocument/2006/relationships/hyperlink" Target="&#38468;&#20214;35-2.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38468;&#20214;2-1.pdf" TargetMode="External"/><Relationship Id="rId2" Type="http://schemas.openxmlformats.org/officeDocument/2006/relationships/hyperlink" Target="&#38468;&#20214;2.pdf" TargetMode="External"/><Relationship Id="rId1" Type="http://schemas.openxmlformats.org/officeDocument/2006/relationships/slideLayout" Target="../slideLayouts/slideLayout2.xml"/><Relationship Id="rId4" Type="http://schemas.openxmlformats.org/officeDocument/2006/relationships/hyperlink" Target="&#38468;&#20214;2-2.pdf" TargetMode="External"/></Relationships>
</file>

<file path=ppt/slides/_rels/slide40.xml.rels><?xml version="1.0" encoding="UTF-8" standalone="yes"?>
<Relationships xmlns="http://schemas.openxmlformats.org/package/2006/relationships"><Relationship Id="rId2" Type="http://schemas.openxmlformats.org/officeDocument/2006/relationships/hyperlink" Target="&#38468;&#20214;36.pdf"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38468;&#20214;36.pdf"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38468;&#20214;37.pdf"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38468;&#20214;38-1.pdf" TargetMode="External"/><Relationship Id="rId2" Type="http://schemas.openxmlformats.org/officeDocument/2006/relationships/hyperlink" Target="&#38468;&#20214;38.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38468;&#20214;39-1.pdf" TargetMode="External"/><Relationship Id="rId2" Type="http://schemas.openxmlformats.org/officeDocument/2006/relationships/hyperlink" Target="&#38468;&#20214;39.pdf" TargetMode="External"/><Relationship Id="rId1" Type="http://schemas.openxmlformats.org/officeDocument/2006/relationships/slideLayout" Target="../slideLayouts/slideLayout2.xml"/><Relationship Id="rId5" Type="http://schemas.openxmlformats.org/officeDocument/2006/relationships/hyperlink" Target="&#38468;&#20214;39-3.pdf" TargetMode="External"/><Relationship Id="rId4" Type="http://schemas.openxmlformats.org/officeDocument/2006/relationships/hyperlink" Target="&#38468;&#20214;39-2.pdf"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38468;&#20214;40-1.pdf" TargetMode="External"/><Relationship Id="rId2" Type="http://schemas.openxmlformats.org/officeDocument/2006/relationships/hyperlink" Target="&#38468;&#20214;40.pdf" TargetMode="External"/><Relationship Id="rId1" Type="http://schemas.openxmlformats.org/officeDocument/2006/relationships/slideLayout" Target="../slideLayouts/slideLayout2.xml"/><Relationship Id="rId5" Type="http://schemas.openxmlformats.org/officeDocument/2006/relationships/hyperlink" Target="&#38468;&#20214;40-3.pdf" TargetMode="External"/><Relationship Id="rId4" Type="http://schemas.openxmlformats.org/officeDocument/2006/relationships/hyperlink" Target="&#38468;&#20214;40-2.pdf"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38468;&#20214;41.pdf"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38468;&#20214;42.pdf"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38468;&#20214;43.pdf"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38468;&#20214;44.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38468;&#20214;3-1.pdf" TargetMode="External"/><Relationship Id="rId2" Type="http://schemas.openxmlformats.org/officeDocument/2006/relationships/hyperlink" Target="&#38468;&#20214;3.pdf"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38468;&#20214;45-1.pdf" TargetMode="External"/><Relationship Id="rId2" Type="http://schemas.openxmlformats.org/officeDocument/2006/relationships/hyperlink" Target="&#38468;&#20214;45.pdf" TargetMode="External"/><Relationship Id="rId1" Type="http://schemas.openxmlformats.org/officeDocument/2006/relationships/slideLayout" Target="../slideLayouts/slideLayout2.xml"/><Relationship Id="rId5" Type="http://schemas.openxmlformats.org/officeDocument/2006/relationships/hyperlink" Target="&#38468;&#20214;45-3.pdf" TargetMode="External"/><Relationship Id="rId4" Type="http://schemas.openxmlformats.org/officeDocument/2006/relationships/hyperlink" Target="&#38468;&#20214;45-2.pdf"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38468;&#20214;46-1.docx" TargetMode="External"/><Relationship Id="rId2" Type="http://schemas.openxmlformats.org/officeDocument/2006/relationships/hyperlink" Target="&#38468;&#20214;46.pdf" TargetMode="External"/><Relationship Id="rId1" Type="http://schemas.openxmlformats.org/officeDocument/2006/relationships/slideLayout" Target="../slideLayouts/slideLayout2.xml"/><Relationship Id="rId5" Type="http://schemas.openxmlformats.org/officeDocument/2006/relationships/hyperlink" Target="&#38468;&#20214;46-3.docx" TargetMode="External"/><Relationship Id="rId4" Type="http://schemas.openxmlformats.org/officeDocument/2006/relationships/hyperlink" Target="&#38468;&#20214;46-2.doc"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38468;&#20214;47.pdf"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38468;&#20214;48.pdf"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38468;&#20214;49.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38468;&#20214;50-1.pdf" TargetMode="External"/><Relationship Id="rId2" Type="http://schemas.openxmlformats.org/officeDocument/2006/relationships/hyperlink" Target="&#38468;&#20214;50.pdf" TargetMode="External"/><Relationship Id="rId1" Type="http://schemas.openxmlformats.org/officeDocument/2006/relationships/slideLayout" Target="../slideLayouts/slideLayout2.xml"/><Relationship Id="rId4" Type="http://schemas.openxmlformats.org/officeDocument/2006/relationships/hyperlink" Target="&#38468;&#20214;50-2.pdf" TargetMode="External"/></Relationships>
</file>

<file path=ppt/slides/_rels/slide58.xml.rels><?xml version="1.0" encoding="UTF-8" standalone="yes"?>
<Relationships xmlns="http://schemas.openxmlformats.org/package/2006/relationships"><Relationship Id="rId2" Type="http://schemas.openxmlformats.org/officeDocument/2006/relationships/hyperlink" Target="&#38468;&#20214;51.pdf"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38468;&#20214;52.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38468;&#20214;4-1.pdf" TargetMode="External"/><Relationship Id="rId2" Type="http://schemas.openxmlformats.org/officeDocument/2006/relationships/hyperlink" Target="&#38468;&#20214;4.pdf"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38468;&#20214;53-1.pdf" TargetMode="External"/><Relationship Id="rId2" Type="http://schemas.openxmlformats.org/officeDocument/2006/relationships/hyperlink" Target="&#38468;&#20214;53.pdf"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38468;&#20214;54-1.pdf" TargetMode="External"/><Relationship Id="rId2" Type="http://schemas.openxmlformats.org/officeDocument/2006/relationships/hyperlink" Target="&#38468;&#20214;54.pdf"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38468;&#20214;55-1.pdf" TargetMode="External"/><Relationship Id="rId2" Type="http://schemas.openxmlformats.org/officeDocument/2006/relationships/hyperlink" Target="&#38468;&#20214;55.pdf"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38468;&#20214;56-1.pdf" TargetMode="External"/><Relationship Id="rId2" Type="http://schemas.openxmlformats.org/officeDocument/2006/relationships/hyperlink" Target="&#38468;&#20214;56.pdf"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38468;&#20214;57-1.pdf" TargetMode="External"/><Relationship Id="rId2" Type="http://schemas.openxmlformats.org/officeDocument/2006/relationships/hyperlink" Target="&#38468;&#20214;57.pdf"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38468;&#20214;58-1.pdf" TargetMode="External"/><Relationship Id="rId2" Type="http://schemas.openxmlformats.org/officeDocument/2006/relationships/hyperlink" Target="&#38468;&#20214;58.pdf" TargetMode="External"/><Relationship Id="rId1" Type="http://schemas.openxmlformats.org/officeDocument/2006/relationships/slideLayout" Target="../slideLayouts/slideLayout2.xml"/><Relationship Id="rId5" Type="http://schemas.openxmlformats.org/officeDocument/2006/relationships/hyperlink" Target="&#38468;&#20214;58-3.pdf" TargetMode="External"/><Relationship Id="rId4" Type="http://schemas.openxmlformats.org/officeDocument/2006/relationships/hyperlink" Target="&#38468;&#20214;58-2.pdf" TargetMode="External"/></Relationships>
</file>

<file path=ppt/slides/_rels/slide66.xml.rels><?xml version="1.0" encoding="UTF-8" standalone="yes"?>
<Relationships xmlns="http://schemas.openxmlformats.org/package/2006/relationships"><Relationship Id="rId3" Type="http://schemas.openxmlformats.org/officeDocument/2006/relationships/hyperlink" Target="&#38468;&#20214;59-1.pdf" TargetMode="External"/><Relationship Id="rId2" Type="http://schemas.openxmlformats.org/officeDocument/2006/relationships/hyperlink" Target="&#38468;&#20214;59.pdf"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38468;&#20214;60-1.pdf" TargetMode="External"/><Relationship Id="rId2" Type="http://schemas.openxmlformats.org/officeDocument/2006/relationships/hyperlink" Target="&#38468;&#20214;60.pdf"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38468;&#20214;61.pdf"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38468;&#20214;62-1.pdf" TargetMode="External"/><Relationship Id="rId2" Type="http://schemas.openxmlformats.org/officeDocument/2006/relationships/hyperlink" Target="&#38468;&#20214;62.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38468;&#20214;5-1.pdf" TargetMode="External"/><Relationship Id="rId2" Type="http://schemas.openxmlformats.org/officeDocument/2006/relationships/hyperlink" Target="&#38468;&#20214;5.pdf" TargetMode="External"/><Relationship Id="rId1" Type="http://schemas.openxmlformats.org/officeDocument/2006/relationships/slideLayout" Target="../slideLayouts/slideLayout2.xml"/><Relationship Id="rId6" Type="http://schemas.openxmlformats.org/officeDocument/2006/relationships/hyperlink" Target="&#38468;&#20214;5-4.pdf" TargetMode="External"/><Relationship Id="rId5" Type="http://schemas.openxmlformats.org/officeDocument/2006/relationships/hyperlink" Target="&#38468;&#20214;5-3.pdf" TargetMode="External"/><Relationship Id="rId4" Type="http://schemas.openxmlformats.org/officeDocument/2006/relationships/hyperlink" Target="&#38468;&#20214;5-2.pdf" TargetMode="External"/></Relationships>
</file>

<file path=ppt/slides/_rels/slide70.xml.rels><?xml version="1.0" encoding="UTF-8" standalone="yes"?>
<Relationships xmlns="http://schemas.openxmlformats.org/package/2006/relationships"><Relationship Id="rId3" Type="http://schemas.openxmlformats.org/officeDocument/2006/relationships/hyperlink" Target="&#38468;&#20214;63-1.pdf" TargetMode="External"/><Relationship Id="rId2" Type="http://schemas.openxmlformats.org/officeDocument/2006/relationships/hyperlink" Target="&#38468;&#20214;63.pdf"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38468;&#20214;64.pdf"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38468;&#20214;65-1.pdf" TargetMode="External"/><Relationship Id="rId7" Type="http://schemas.openxmlformats.org/officeDocument/2006/relationships/hyperlink" Target="&#38468;&#20214;65-5.pdf" TargetMode="External"/><Relationship Id="rId2" Type="http://schemas.openxmlformats.org/officeDocument/2006/relationships/hyperlink" Target="&#38468;&#20214;65.pdf" TargetMode="External"/><Relationship Id="rId1" Type="http://schemas.openxmlformats.org/officeDocument/2006/relationships/slideLayout" Target="../slideLayouts/slideLayout2.xml"/><Relationship Id="rId6" Type="http://schemas.openxmlformats.org/officeDocument/2006/relationships/hyperlink" Target="&#38468;&#20214;65-4.pdf" TargetMode="External"/><Relationship Id="rId5" Type="http://schemas.openxmlformats.org/officeDocument/2006/relationships/hyperlink" Target="&#38468;&#20214;65-3.pdf" TargetMode="External"/><Relationship Id="rId4" Type="http://schemas.openxmlformats.org/officeDocument/2006/relationships/hyperlink" Target="&#38468;&#20214;65-2.pdf"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38468;&#20214;66-1.pdf" TargetMode="External"/><Relationship Id="rId2" Type="http://schemas.openxmlformats.org/officeDocument/2006/relationships/hyperlink" Target="&#38468;&#20214;66.pdf"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38468;&#20214;67-1.pdf" TargetMode="External"/><Relationship Id="rId2" Type="http://schemas.openxmlformats.org/officeDocument/2006/relationships/hyperlink" Target="&#38468;&#20214;67.pdf"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38468;&#20214;68-1.pdf" TargetMode="External"/><Relationship Id="rId2" Type="http://schemas.openxmlformats.org/officeDocument/2006/relationships/hyperlink" Target="&#38468;&#20214;68.pdf" TargetMode="External"/><Relationship Id="rId1" Type="http://schemas.openxmlformats.org/officeDocument/2006/relationships/slideLayout" Target="../slideLayouts/slideLayout2.xml"/><Relationship Id="rId4" Type="http://schemas.openxmlformats.org/officeDocument/2006/relationships/hyperlink" Target="&#38468;&#20214;68-2.pdf"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38468;&#20214;69.pdf"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38468;&#20214;69.pdf"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38468;&#20214;70-1.pdf" TargetMode="External"/><Relationship Id="rId2" Type="http://schemas.openxmlformats.org/officeDocument/2006/relationships/hyperlink" Target="&#38468;&#20214;70.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38468;&#20214;6-1.pdf" TargetMode="External"/><Relationship Id="rId2" Type="http://schemas.openxmlformats.org/officeDocument/2006/relationships/hyperlink" Target="&#38468;&#20214;6.pdf" TargetMode="External"/><Relationship Id="rId1" Type="http://schemas.openxmlformats.org/officeDocument/2006/relationships/slideLayout" Target="../slideLayouts/slideLayout2.xml"/><Relationship Id="rId6" Type="http://schemas.openxmlformats.org/officeDocument/2006/relationships/hyperlink" Target="&#38468;&#20214;6-4.pdf" TargetMode="External"/><Relationship Id="rId5" Type="http://schemas.openxmlformats.org/officeDocument/2006/relationships/hyperlink" Target="&#38468;&#20214;6-3.pdf" TargetMode="External"/><Relationship Id="rId4" Type="http://schemas.openxmlformats.org/officeDocument/2006/relationships/hyperlink" Target="&#38468;&#20214;6-2.pdf" TargetMode="External"/></Relationships>
</file>

<file path=ppt/slides/_rels/slide80.xml.rels><?xml version="1.0" encoding="UTF-8" standalone="yes"?>
<Relationships xmlns="http://schemas.openxmlformats.org/package/2006/relationships"><Relationship Id="rId3" Type="http://schemas.openxmlformats.org/officeDocument/2006/relationships/hyperlink" Target="&#38468;&#20214;71-1.pdf" TargetMode="External"/><Relationship Id="rId2" Type="http://schemas.openxmlformats.org/officeDocument/2006/relationships/hyperlink" Target="&#38468;&#20214;71.pdf" TargetMode="External"/><Relationship Id="rId1" Type="http://schemas.openxmlformats.org/officeDocument/2006/relationships/slideLayout" Target="../slideLayouts/slideLayout2.xml"/><Relationship Id="rId4" Type="http://schemas.openxmlformats.org/officeDocument/2006/relationships/hyperlink" Target="&#38468;&#20214;71-2.pdf" TargetMode="External"/></Relationships>
</file>

<file path=ppt/slides/_rels/slide81.xml.rels><?xml version="1.0" encoding="UTF-8" standalone="yes"?>
<Relationships xmlns="http://schemas.openxmlformats.org/package/2006/relationships"><Relationship Id="rId2" Type="http://schemas.openxmlformats.org/officeDocument/2006/relationships/hyperlink" Target="&#38468;&#20214;72.pdf"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hyperlink" Target="&#38468;&#20214;73-1.pdf" TargetMode="External"/><Relationship Id="rId2" Type="http://schemas.openxmlformats.org/officeDocument/2006/relationships/hyperlink" Target="&#38468;&#20214;73.pdf" TargetMode="External"/><Relationship Id="rId1" Type="http://schemas.openxmlformats.org/officeDocument/2006/relationships/slideLayout" Target="../slideLayouts/slideLayout2.xml"/><Relationship Id="rId4" Type="http://schemas.openxmlformats.org/officeDocument/2006/relationships/hyperlink" Target="&#38468;&#20214;73-2.pdf" TargetMode="External"/></Relationships>
</file>

<file path=ppt/slides/_rels/slide83.xml.rels><?xml version="1.0" encoding="UTF-8" standalone="yes"?>
<Relationships xmlns="http://schemas.openxmlformats.org/package/2006/relationships"><Relationship Id="rId3" Type="http://schemas.openxmlformats.org/officeDocument/2006/relationships/hyperlink" Target="&#38468;&#20214;74-1.pdf" TargetMode="External"/><Relationship Id="rId2" Type="http://schemas.openxmlformats.org/officeDocument/2006/relationships/hyperlink" Target="&#38468;&#20214;74.pdf"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38468;&#20214;75-1.pdf" TargetMode="External"/><Relationship Id="rId2" Type="http://schemas.openxmlformats.org/officeDocument/2006/relationships/hyperlink" Target="&#38468;&#20214;75.pdf"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38468;&#20214;76.pdf"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38468;&#20214;77-1.pdf" TargetMode="External"/><Relationship Id="rId2" Type="http://schemas.openxmlformats.org/officeDocument/2006/relationships/hyperlink" Target="&#38468;&#20214;77.pdf" TargetMode="External"/><Relationship Id="rId1" Type="http://schemas.openxmlformats.org/officeDocument/2006/relationships/slideLayout" Target="../slideLayouts/slideLayout2.xml"/><Relationship Id="rId6" Type="http://schemas.openxmlformats.org/officeDocument/2006/relationships/hyperlink" Target="&#38468;&#20214;77-4.pdf" TargetMode="External"/><Relationship Id="rId5" Type="http://schemas.openxmlformats.org/officeDocument/2006/relationships/hyperlink" Target="&#38468;&#20214;77-3.pdf" TargetMode="External"/><Relationship Id="rId4" Type="http://schemas.openxmlformats.org/officeDocument/2006/relationships/hyperlink" Target="&#38468;&#20214;77-2.pdf" TargetMode="External"/></Relationships>
</file>

<file path=ppt/slides/_rels/slide87.xml.rels><?xml version="1.0" encoding="UTF-8" standalone="yes"?>
<Relationships xmlns="http://schemas.openxmlformats.org/package/2006/relationships"><Relationship Id="rId3" Type="http://schemas.openxmlformats.org/officeDocument/2006/relationships/hyperlink" Target="&#38468;&#20214;78-1.pdf" TargetMode="External"/><Relationship Id="rId2" Type="http://schemas.openxmlformats.org/officeDocument/2006/relationships/hyperlink" Target="&#38468;&#20214;78.pdf"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38468;&#20214;79.pdf"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38468;&#20214;80-1.pdf" TargetMode="External"/><Relationship Id="rId2" Type="http://schemas.openxmlformats.org/officeDocument/2006/relationships/hyperlink" Target="&#38468;&#20214;80.pdf" TargetMode="External"/><Relationship Id="rId1" Type="http://schemas.openxmlformats.org/officeDocument/2006/relationships/slideLayout" Target="../slideLayouts/slideLayout2.xml"/><Relationship Id="rId5" Type="http://schemas.openxmlformats.org/officeDocument/2006/relationships/hyperlink" Target="&#38468;&#20214;80-3.pdf" TargetMode="External"/><Relationship Id="rId4" Type="http://schemas.openxmlformats.org/officeDocument/2006/relationships/hyperlink" Target="&#38468;&#20214;80-2.pdf"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38468;&#20214;7.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38468;&#20214;81-1.pdf" TargetMode="External"/><Relationship Id="rId2" Type="http://schemas.openxmlformats.org/officeDocument/2006/relationships/hyperlink" Target="&#38468;&#20214;81.pdf" TargetMode="External"/><Relationship Id="rId1" Type="http://schemas.openxmlformats.org/officeDocument/2006/relationships/slideLayout" Target="../slideLayouts/slideLayout2.xml"/><Relationship Id="rId4" Type="http://schemas.openxmlformats.org/officeDocument/2006/relationships/hyperlink" Target="&#38468;&#20214;81-2.pdf" TargetMode="External"/></Relationships>
</file>

<file path=ppt/slides/_rels/slide91.xml.rels><?xml version="1.0" encoding="UTF-8" standalone="yes"?>
<Relationships xmlns="http://schemas.openxmlformats.org/package/2006/relationships"><Relationship Id="rId2" Type="http://schemas.openxmlformats.org/officeDocument/2006/relationships/hyperlink" Target="&#38468;&#20214;82.pdf"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38468;&#20214;83.pdf"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38468;&#20214;84.pdf"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38468;&#20214;85.pdf"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hyperlink" Target="&#38468;&#20214;86-1.pdf" TargetMode="External"/><Relationship Id="rId2" Type="http://schemas.openxmlformats.org/officeDocument/2006/relationships/hyperlink" Target="&#38468;&#20214;86.pdf" TargetMode="External"/><Relationship Id="rId1" Type="http://schemas.openxmlformats.org/officeDocument/2006/relationships/slideLayout" Target="../slideLayouts/slideLayout2.xml"/><Relationship Id="rId4" Type="http://schemas.openxmlformats.org/officeDocument/2006/relationships/hyperlink" Target="&#38468;&#20214;86-2.pdf" TargetMode="External"/></Relationships>
</file>

<file path=ppt/slides/_rels/slide96.xml.rels><?xml version="1.0" encoding="UTF-8" standalone="yes"?>
<Relationships xmlns="http://schemas.openxmlformats.org/package/2006/relationships"><Relationship Id="rId3" Type="http://schemas.openxmlformats.org/officeDocument/2006/relationships/hyperlink" Target="&#38468;&#20214;87-1.pdf" TargetMode="External"/><Relationship Id="rId2" Type="http://schemas.openxmlformats.org/officeDocument/2006/relationships/hyperlink" Target="&#38468;&#20214;87.pdf" TargetMode="External"/><Relationship Id="rId1" Type="http://schemas.openxmlformats.org/officeDocument/2006/relationships/slideLayout" Target="../slideLayouts/slideLayout2.xml"/><Relationship Id="rId6" Type="http://schemas.openxmlformats.org/officeDocument/2006/relationships/hyperlink" Target="&#38468;&#20214;87-4.pdf" TargetMode="External"/><Relationship Id="rId5" Type="http://schemas.openxmlformats.org/officeDocument/2006/relationships/hyperlink" Target="&#38468;&#20214;87-3.pdf" TargetMode="External"/><Relationship Id="rId4" Type="http://schemas.openxmlformats.org/officeDocument/2006/relationships/hyperlink" Target="&#38468;&#20214;87-2.pdf" TargetMode="External"/></Relationships>
</file>

<file path=ppt/slides/_rels/slide97.xml.rels><?xml version="1.0" encoding="UTF-8" standalone="yes"?>
<Relationships xmlns="http://schemas.openxmlformats.org/package/2006/relationships"><Relationship Id="rId2" Type="http://schemas.openxmlformats.org/officeDocument/2006/relationships/hyperlink" Target="&#38468;&#20214;88.pdf"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hyperlink" Target="&#38468;&#20214;89-1.pdf" TargetMode="External"/><Relationship Id="rId2" Type="http://schemas.openxmlformats.org/officeDocument/2006/relationships/hyperlink" Target="&#38468;&#20214;89.pdf" TargetMode="External"/><Relationship Id="rId1" Type="http://schemas.openxmlformats.org/officeDocument/2006/relationships/slideLayout" Target="../slideLayouts/slideLayout2.xml"/><Relationship Id="rId5" Type="http://schemas.openxmlformats.org/officeDocument/2006/relationships/hyperlink" Target="&#38468;&#20214;89-3.pdf" TargetMode="External"/><Relationship Id="rId4" Type="http://schemas.openxmlformats.org/officeDocument/2006/relationships/hyperlink" Target="&#38468;&#20214;89-2.pdf" TargetMode="External"/></Relationships>
</file>

<file path=ppt/slides/_rels/slide99.xml.rels><?xml version="1.0" encoding="UTF-8" standalone="yes"?>
<Relationships xmlns="http://schemas.openxmlformats.org/package/2006/relationships"><Relationship Id="rId3" Type="http://schemas.openxmlformats.org/officeDocument/2006/relationships/hyperlink" Target="&#38468;&#20214;90-1.pdf" TargetMode="External"/><Relationship Id="rId2" Type="http://schemas.openxmlformats.org/officeDocument/2006/relationships/hyperlink" Target="&#38468;&#20214;90.pdf" TargetMode="External"/><Relationship Id="rId1" Type="http://schemas.openxmlformats.org/officeDocument/2006/relationships/slideLayout" Target="../slideLayouts/slideLayout2.xml"/><Relationship Id="rId5" Type="http://schemas.openxmlformats.org/officeDocument/2006/relationships/hyperlink" Target="&#38468;&#20214;90-3.pdf" TargetMode="External"/><Relationship Id="rId4" Type="http://schemas.openxmlformats.org/officeDocument/2006/relationships/hyperlink" Target="&#38468;&#20214;90-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標題 1">
            <a:extLst>
              <a:ext uri="{FF2B5EF4-FFF2-40B4-BE49-F238E27FC236}">
                <a16:creationId xmlns:a16="http://schemas.microsoft.com/office/drawing/2014/main" id="{3066FDF1-76FD-4182-8BC5-1FFE73374E11}"/>
              </a:ext>
            </a:extLst>
          </p:cNvPr>
          <p:cNvSpPr txBox="1">
            <a:spLocks/>
          </p:cNvSpPr>
          <p:nvPr/>
        </p:nvSpPr>
        <p:spPr>
          <a:xfrm>
            <a:off x="1704108" y="1254034"/>
            <a:ext cx="9177252" cy="1515292"/>
          </a:xfrm>
          <a:prstGeom prst="rect">
            <a:avLst/>
          </a:prstGeom>
        </p:spPr>
        <p:txBody>
          <a:bodyPr vert="horz" lIns="91440" tIns="45720" rIns="91440" bIns="45720" rtlCol="0" anchor="b">
            <a:normAutofit/>
          </a:bodyPr>
          <a:lstStyle>
            <a:lvl1pPr algn="ctr" defTabSz="914400" rtl="0" eaLnBrk="1" latinLnBrk="0" hangingPunct="1">
              <a:lnSpc>
                <a:spcPct val="100000"/>
              </a:lnSpc>
              <a:spcBef>
                <a:spcPct val="0"/>
              </a:spcBef>
              <a:buNone/>
              <a:defRPr sz="6600" kern="1200">
                <a:solidFill>
                  <a:schemeClr val="accent1">
                    <a:lumMod val="50000"/>
                  </a:schemeClr>
                </a:solidFill>
                <a:effectLst>
                  <a:outerShdw blurRad="63500" dist="38100" dir="5400000" algn="t" rotWithShape="0">
                    <a:prstClr val="black">
                      <a:alpha val="25000"/>
                    </a:prstClr>
                  </a:outerShdw>
                </a:effectLst>
                <a:latin typeface="Microsoft JhengHei UI" panose="020B0604030504040204" pitchFamily="34" charset="-120"/>
                <a:ea typeface="Microsoft JhengHei UI" panose="020B0604030504040204" pitchFamily="34" charset="-120"/>
                <a:cs typeface="+mj-cs"/>
              </a:defRPr>
            </a:lvl1pPr>
          </a:lstStyle>
          <a:p>
            <a:r>
              <a:rPr lang="zh-TW" altLang="en-US" sz="5400" b="1" dirty="0">
                <a:solidFill>
                  <a:srgbClr val="C00000"/>
                </a:solidFill>
                <a:latin typeface="標楷體" panose="03000509000000000000" pitchFamily="65" charset="-120"/>
                <a:ea typeface="標楷體" panose="03000509000000000000" pitchFamily="65" charset="-120"/>
              </a:rPr>
              <a:t>最新修正人事法令解析</a:t>
            </a:r>
          </a:p>
        </p:txBody>
      </p:sp>
      <p:sp>
        <p:nvSpPr>
          <p:cNvPr id="15" name="副標題 2">
            <a:extLst>
              <a:ext uri="{FF2B5EF4-FFF2-40B4-BE49-F238E27FC236}">
                <a16:creationId xmlns:a16="http://schemas.microsoft.com/office/drawing/2014/main" id="{F82A1CAD-C357-4FDD-9558-C67ECA2F09B6}"/>
              </a:ext>
            </a:extLst>
          </p:cNvPr>
          <p:cNvSpPr>
            <a:spLocks noGrp="1"/>
          </p:cNvSpPr>
          <p:nvPr>
            <p:ph type="subTitle" idx="1"/>
          </p:nvPr>
        </p:nvSpPr>
        <p:spPr>
          <a:xfrm>
            <a:off x="2701636" y="3254623"/>
            <a:ext cx="6899765" cy="2061960"/>
          </a:xfrm>
        </p:spPr>
        <p:txBody>
          <a:bodyPr>
            <a:noAutofit/>
          </a:bodyPr>
          <a:lstStyle/>
          <a:p>
            <a:pPr>
              <a:lnSpc>
                <a:spcPct val="90000"/>
              </a:lnSpc>
              <a:spcBef>
                <a:spcPts val="600"/>
              </a:spcBef>
            </a:pPr>
            <a:r>
              <a:rPr lang="zh-TW" altLang="en-US" sz="3200" b="1" dirty="0">
                <a:solidFill>
                  <a:srgbClr val="7030A0"/>
                </a:solidFill>
                <a:latin typeface="標楷體" panose="03000509000000000000" pitchFamily="65" charset="-120"/>
                <a:ea typeface="標楷體" panose="03000509000000000000" pitchFamily="65" charset="-120"/>
              </a:rPr>
              <a:t>連江縣政府人事處</a:t>
            </a:r>
            <a:endParaRPr lang="en-US" altLang="zh-TW" sz="3200" b="1" dirty="0">
              <a:solidFill>
                <a:srgbClr val="7030A0"/>
              </a:solidFill>
              <a:latin typeface="標楷體" panose="03000509000000000000" pitchFamily="65" charset="-120"/>
              <a:ea typeface="標楷體" panose="03000509000000000000" pitchFamily="65" charset="-120"/>
            </a:endParaRPr>
          </a:p>
          <a:p>
            <a:pPr>
              <a:lnSpc>
                <a:spcPct val="90000"/>
              </a:lnSpc>
              <a:spcBef>
                <a:spcPts val="600"/>
              </a:spcBef>
            </a:pPr>
            <a:r>
              <a:rPr lang="zh-TW" altLang="en-US" sz="3200" b="1" dirty="0">
                <a:solidFill>
                  <a:srgbClr val="7030A0"/>
                </a:solidFill>
                <a:latin typeface="標楷體" panose="03000509000000000000" pitchFamily="65" charset="-120"/>
                <a:ea typeface="標楷體" panose="03000509000000000000" pitchFamily="65" charset="-120"/>
              </a:rPr>
              <a:t>報告人：</a:t>
            </a:r>
            <a:r>
              <a:rPr lang="zh-TW" altLang="en-US" sz="3200" b="1" dirty="0">
                <a:solidFill>
                  <a:srgbClr val="7030A0"/>
                </a:solidFill>
                <a:latin typeface="標楷體" panose="03000509000000000000" pitchFamily="65" charset="-120"/>
                <a:ea typeface="標楷體" panose="03000509000000000000" pitchFamily="65" charset="-120"/>
                <a:cs typeface="+mj-cs"/>
              </a:rPr>
              <a:t>劉鴻清</a:t>
            </a:r>
            <a:endParaRPr lang="en-US" altLang="zh-TW" sz="3200" b="1" dirty="0">
              <a:solidFill>
                <a:srgbClr val="7030A0"/>
              </a:solidFill>
              <a:latin typeface="標楷體" panose="03000509000000000000" pitchFamily="65" charset="-120"/>
              <a:ea typeface="標楷體" panose="03000509000000000000" pitchFamily="65" charset="-120"/>
              <a:cs typeface="+mj-cs"/>
            </a:endParaRPr>
          </a:p>
          <a:p>
            <a:pPr>
              <a:lnSpc>
                <a:spcPct val="90000"/>
              </a:lnSpc>
              <a:spcBef>
                <a:spcPts val="600"/>
              </a:spcBef>
            </a:pPr>
            <a:r>
              <a:rPr lang="en-US" altLang="zh-TW" sz="3200" b="1" dirty="0">
                <a:solidFill>
                  <a:srgbClr val="7030A0"/>
                </a:solidFill>
                <a:latin typeface="標楷體" panose="03000509000000000000" pitchFamily="65" charset="-120"/>
                <a:ea typeface="標楷體" panose="03000509000000000000" pitchFamily="65" charset="-120"/>
                <a:cs typeface="+mj-cs"/>
              </a:rPr>
              <a:t>110</a:t>
            </a:r>
            <a:r>
              <a:rPr lang="zh-TW" altLang="en-US" sz="3200" b="1" dirty="0">
                <a:solidFill>
                  <a:srgbClr val="7030A0"/>
                </a:solidFill>
                <a:latin typeface="標楷體" panose="03000509000000000000" pitchFamily="65" charset="-120"/>
                <a:ea typeface="標楷體" panose="03000509000000000000" pitchFamily="65" charset="-120"/>
                <a:cs typeface="+mj-cs"/>
              </a:rPr>
              <a:t>年</a:t>
            </a:r>
            <a:r>
              <a:rPr lang="en-US" altLang="zh-TW" sz="3200" b="1" dirty="0">
                <a:solidFill>
                  <a:srgbClr val="7030A0"/>
                </a:solidFill>
                <a:latin typeface="標楷體" panose="03000509000000000000" pitchFamily="65" charset="-120"/>
                <a:ea typeface="標楷體" panose="03000509000000000000" pitchFamily="65" charset="-120"/>
                <a:cs typeface="+mj-cs"/>
              </a:rPr>
              <a:t>8</a:t>
            </a:r>
            <a:r>
              <a:rPr lang="zh-TW" altLang="en-US" sz="3200" b="1" dirty="0">
                <a:solidFill>
                  <a:srgbClr val="7030A0"/>
                </a:solidFill>
                <a:latin typeface="標楷體" panose="03000509000000000000" pitchFamily="65" charset="-120"/>
                <a:ea typeface="標楷體" panose="03000509000000000000" pitchFamily="65" charset="-120"/>
                <a:cs typeface="+mj-cs"/>
              </a:rPr>
              <a:t>月</a:t>
            </a:r>
            <a:r>
              <a:rPr lang="en-US" altLang="zh-TW" sz="3200" b="1" dirty="0">
                <a:solidFill>
                  <a:srgbClr val="7030A0"/>
                </a:solidFill>
                <a:latin typeface="標楷體" panose="03000509000000000000" pitchFamily="65" charset="-120"/>
                <a:ea typeface="標楷體" panose="03000509000000000000" pitchFamily="65" charset="-120"/>
                <a:cs typeface="+mj-cs"/>
              </a:rPr>
              <a:t>19</a:t>
            </a:r>
            <a:r>
              <a:rPr lang="zh-TW" altLang="en-US" sz="3200" b="1" dirty="0">
                <a:solidFill>
                  <a:srgbClr val="7030A0"/>
                </a:solidFill>
                <a:latin typeface="標楷體" panose="03000509000000000000" pitchFamily="65" charset="-120"/>
                <a:ea typeface="標楷體" panose="03000509000000000000" pitchFamily="65" charset="-120"/>
                <a:cs typeface="+mj-cs"/>
              </a:rPr>
              <a:t>日</a:t>
            </a:r>
          </a:p>
        </p:txBody>
      </p:sp>
    </p:spTree>
    <p:extLst>
      <p:ext uri="{BB962C8B-B14F-4D97-AF65-F5344CB8AC3E}">
        <p14:creationId xmlns:p14="http://schemas.microsoft.com/office/powerpoint/2010/main" val="2135784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C0D4A32-F9C9-4281-B1F8-9FED0393EF4A}"/>
              </a:ext>
            </a:extLst>
          </p:cNvPr>
          <p:cNvSpPr>
            <a:spLocks noGrp="1"/>
          </p:cNvSpPr>
          <p:nvPr>
            <p:ph type="title"/>
          </p:nvPr>
        </p:nvSpPr>
        <p:spPr>
          <a:xfrm>
            <a:off x="609600" y="310551"/>
            <a:ext cx="10972800" cy="931653"/>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壹、考試分發</a:t>
            </a:r>
            <a:endParaRPr lang="zh-TW" altLang="en-US" dirty="0"/>
          </a:p>
        </p:txBody>
      </p:sp>
      <p:sp>
        <p:nvSpPr>
          <p:cNvPr id="3" name="內容版面配置區 2">
            <a:extLst>
              <a:ext uri="{FF2B5EF4-FFF2-40B4-BE49-F238E27FC236}">
                <a16:creationId xmlns:a16="http://schemas.microsoft.com/office/drawing/2014/main" id="{D71788E4-01CD-4E78-88E8-BC9D4FD97642}"/>
              </a:ext>
            </a:extLst>
          </p:cNvPr>
          <p:cNvSpPr>
            <a:spLocks noGrp="1"/>
          </p:cNvSpPr>
          <p:nvPr>
            <p:ph idx="1"/>
          </p:nvPr>
        </p:nvSpPr>
        <p:spPr>
          <a:xfrm>
            <a:off x="609600" y="1242203"/>
            <a:ext cx="10972800" cy="4459857"/>
          </a:xfrm>
        </p:spPr>
        <p:txBody>
          <a:bodyPr>
            <a:normAutofit/>
          </a:bodyPr>
          <a:lstStyle/>
          <a:p>
            <a:pPr marL="512763" indent="-512763">
              <a:lnSpc>
                <a:spcPct val="160000"/>
              </a:lnSpc>
              <a:buNone/>
              <a:tabLst>
                <a:tab pos="520700" algn="l"/>
              </a:tabLst>
            </a:pPr>
            <a:r>
              <a:rPr lang="zh-TW" altLang="en-US" sz="2200" kern="100" dirty="0">
                <a:solidFill>
                  <a:srgbClr val="FF0000"/>
                </a:solidFill>
                <a:latin typeface="Calibri" panose="020F0502020204030204" pitchFamily="34" charset="0"/>
                <a:ea typeface="標楷體" panose="03000509000000000000" pitchFamily="65" charset="-120"/>
                <a:cs typeface="Times New Roman" panose="02020603050405020304" pitchFamily="18" charset="0"/>
              </a:rPr>
              <a:t>八</a:t>
            </a:r>
            <a:r>
              <a:rPr lang="zh-TW"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、訂定「</a:t>
            </a:r>
            <a:r>
              <a:rPr lang="en-US"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110</a:t>
            </a:r>
            <a:r>
              <a:rPr lang="zh-TW"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年公務人員高等暨普通考試錄取人員訓練計畫」。</a:t>
            </a:r>
            <a:r>
              <a:rPr lang="en-US"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公務人員保障暨培訓委員會民國</a:t>
            </a:r>
            <a:r>
              <a:rPr lang="en-US"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110</a:t>
            </a:r>
            <a:r>
              <a:rPr lang="zh-TW"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3</a:t>
            </a:r>
            <a:r>
              <a:rPr lang="zh-TW"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16</a:t>
            </a:r>
            <a:r>
              <a:rPr lang="zh-TW"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日公訓字第</a:t>
            </a:r>
            <a:r>
              <a:rPr lang="en-US"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1100002347</a:t>
            </a:r>
            <a:r>
              <a:rPr lang="zh-TW"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號函</a:t>
            </a:r>
            <a:r>
              <a:rPr lang="en-US"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endParaRPr lang="zh-TW" altLang="zh-TW" sz="2200"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marL="0" indent="487363">
              <a:buNone/>
            </a:pP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規定重點如下：</a:t>
            </a:r>
          </a:p>
          <a:p>
            <a:pPr marL="0" indent="247650">
              <a:buNone/>
            </a:pP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訓練類別、對象、期間及實施方式。</a:t>
            </a:r>
            <a:endPar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247650">
              <a:buNone/>
            </a:pP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訓練機關、調訓程序。</a:t>
            </a:r>
            <a:endPar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247650">
              <a:buNone/>
            </a:pP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三</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申請保留受訓資格、申請補訓及重新訓練。</a:t>
            </a:r>
            <a:endPar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247650">
              <a:buNone/>
            </a:pP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四</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申請免除基礎訓練、申請縮短實務訓練。</a:t>
            </a:r>
            <a:endPar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247650">
              <a:buNone/>
            </a:pP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五</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受訓人員權益、生活管理規定。</a:t>
            </a:r>
            <a:endPar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247650">
              <a:buNone/>
            </a:pP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六</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受訓期間之請假、獎懲、考核相關事項。</a:t>
            </a:r>
            <a:endPar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247650">
              <a:buNone/>
            </a:pP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七</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廢止受訓資格、停止訓練之情形。</a:t>
            </a:r>
            <a:endPar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247650">
              <a:buNone/>
            </a:pP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八</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請領考試及格證書。</a:t>
            </a:r>
            <a:r>
              <a:rPr lang="zh-TW" altLang="en-US"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8.pdf</a:t>
            </a:r>
            <a:r>
              <a:rPr lang="zh-TW" altLang="en-US"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8-1.zip</a:t>
            </a:r>
            <a:endPar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192454878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572FBE92-2155-4931-97AC-872DEECD9C96}"/>
              </a:ext>
            </a:extLst>
          </p:cNvPr>
          <p:cNvSpPr>
            <a:spLocks noGrp="1"/>
          </p:cNvSpPr>
          <p:nvPr>
            <p:ph idx="1"/>
          </p:nvPr>
        </p:nvSpPr>
        <p:spPr>
          <a:xfrm>
            <a:off x="609600" y="2122098"/>
            <a:ext cx="10972800" cy="3143639"/>
          </a:xfrm>
        </p:spPr>
        <p:txBody>
          <a:bodyPr>
            <a:normAutofit/>
          </a:bodyPr>
          <a:lstStyle/>
          <a:p>
            <a:pPr marL="0" indent="0" algn="ctr">
              <a:buNone/>
            </a:pPr>
            <a:r>
              <a:rPr lang="zh-TW" altLang="en-US" sz="4800" dirty="0">
                <a:solidFill>
                  <a:srgbClr val="7030A0"/>
                </a:solidFill>
                <a:latin typeface="標楷體" panose="03000509000000000000" pitchFamily="65" charset="-120"/>
                <a:ea typeface="標楷體" panose="03000509000000000000" pitchFamily="65" charset="-120"/>
              </a:rPr>
              <a:t>報告完畢 </a:t>
            </a:r>
            <a:endParaRPr lang="en-US" altLang="zh-TW" sz="4800" dirty="0">
              <a:solidFill>
                <a:srgbClr val="7030A0"/>
              </a:solidFill>
              <a:latin typeface="標楷體" panose="03000509000000000000" pitchFamily="65" charset="-120"/>
              <a:ea typeface="標楷體" panose="03000509000000000000" pitchFamily="65" charset="-120"/>
            </a:endParaRPr>
          </a:p>
          <a:p>
            <a:pPr marL="0" indent="0" algn="ctr">
              <a:buNone/>
            </a:pPr>
            <a:r>
              <a:rPr lang="zh-TW" altLang="en-US" sz="4800" dirty="0">
                <a:solidFill>
                  <a:srgbClr val="7030A0"/>
                </a:solidFill>
                <a:latin typeface="標楷體" panose="03000509000000000000" pitchFamily="65" charset="-120"/>
                <a:ea typeface="標楷體" panose="03000509000000000000" pitchFamily="65" charset="-120"/>
              </a:rPr>
              <a:t>敬請指教</a:t>
            </a:r>
          </a:p>
        </p:txBody>
      </p:sp>
    </p:spTree>
    <p:extLst>
      <p:ext uri="{BB962C8B-B14F-4D97-AF65-F5344CB8AC3E}">
        <p14:creationId xmlns:p14="http://schemas.microsoft.com/office/powerpoint/2010/main" val="3679770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71BDA65-18F4-4C53-8B4B-E543A58716E4}"/>
              </a:ext>
            </a:extLst>
          </p:cNvPr>
          <p:cNvSpPr>
            <a:spLocks noGrp="1"/>
          </p:cNvSpPr>
          <p:nvPr>
            <p:ph type="title"/>
          </p:nvPr>
        </p:nvSpPr>
        <p:spPr>
          <a:xfrm>
            <a:off x="609600" y="333286"/>
            <a:ext cx="10972800" cy="777667"/>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壹、考試分發</a:t>
            </a:r>
            <a:endParaRPr lang="zh-TW" altLang="en-US" dirty="0"/>
          </a:p>
        </p:txBody>
      </p:sp>
      <p:sp>
        <p:nvSpPr>
          <p:cNvPr id="3" name="內容版面配置區 2">
            <a:extLst>
              <a:ext uri="{FF2B5EF4-FFF2-40B4-BE49-F238E27FC236}">
                <a16:creationId xmlns:a16="http://schemas.microsoft.com/office/drawing/2014/main" id="{8142E49A-E513-4C31-8C70-2B86E66A34C6}"/>
              </a:ext>
            </a:extLst>
          </p:cNvPr>
          <p:cNvSpPr>
            <a:spLocks noGrp="1"/>
          </p:cNvSpPr>
          <p:nvPr>
            <p:ph idx="1"/>
          </p:nvPr>
        </p:nvSpPr>
        <p:spPr>
          <a:xfrm>
            <a:off x="609600" y="1110953"/>
            <a:ext cx="10972800" cy="4409629"/>
          </a:xfrm>
        </p:spPr>
        <p:txBody>
          <a:bodyPr>
            <a:normAutofit fontScale="62500" lnSpcReduction="20000"/>
          </a:bodyPr>
          <a:lstStyle/>
          <a:p>
            <a:pPr marL="477838" indent="-477838">
              <a:lnSpc>
                <a:spcPct val="170000"/>
              </a:lnSpc>
              <a:buNone/>
            </a:pPr>
            <a:r>
              <a:rPr lang="zh-TW" altLang="en-US"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九</a:t>
            </a:r>
            <a:r>
              <a:rPr lang="zh-TW"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、公務人員考試錄取人員申請「疫苗接種（含接種後發生不良反應）假」之因應措施。</a:t>
            </a:r>
            <a:r>
              <a:rPr lang="en-US"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公務人員保障暨培訓委員會民國</a:t>
            </a:r>
            <a:r>
              <a:rPr lang="en-US"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17</a:t>
            </a:r>
            <a:r>
              <a:rPr lang="zh-TW"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日公訓字第</a:t>
            </a:r>
            <a:r>
              <a:rPr lang="en-US"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1100004987</a:t>
            </a:r>
            <a:r>
              <a:rPr lang="zh-TW"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a:t>
            </a:r>
            <a:r>
              <a:rPr lang="en-US"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469900" indent="-427038">
              <a:lnSpc>
                <a:spcPct val="120000"/>
              </a:lnSpc>
              <a:buNone/>
            </a:pP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依嚴重特殊傳染性肺炎中央流行疫情指揮中心（以下簡稱疫情指揮中心）</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日肺中指字第</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1104100085</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號函略以，為防疫需要，自</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日起</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實施不支薪「疫苗接種（含接種後發生不良反應）假」</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（以下簡稱疫苗接種假），公務人員自</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接種之日起至接種次日</a:t>
            </a:r>
            <a:r>
              <a:rPr lang="en-US"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24</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時</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止，前往接種疫苗及接種疫苗後若發生不良反應者，均得給予「疫苗接種假」，</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各機關不得拒絕</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，且</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不得影響考績</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或</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為其他不利處分</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等事宜。</a:t>
            </a:r>
            <a:endPar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469900" indent="-427038">
              <a:lnSpc>
                <a:spcPct val="120000"/>
              </a:lnSpc>
              <a:buNone/>
            </a:pP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為配合疫情指揮中心防疫需要，公務人員考試錄取人員於訓練期間，如因前往接種疫苗及接種疫苗後發生不良反應者，得參照疫情指揮中心上開函規定，</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給予不支訓練津貼之「疫苗接種假」</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，各訓練機關（構）學校不得拒絕，且不得影響考績或為其他不利處分等事宜。另因前揭「疫苗接種假」，</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非屬</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公務人員考試錄取人員訓練辦法第</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31</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條所定須</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相對延長之假別</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，爰受訓人員倘於實務訓練期間（含基礎訓練期間）申請「疫苗接種假」，尚</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無須相對延長其訓練期間。</a:t>
            </a:r>
            <a:endParaRPr lang="en-US"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469900" indent="-427038">
              <a:lnSpc>
                <a:spcPct val="120000"/>
              </a:lnSpc>
              <a:buNone/>
            </a:pP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三</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受訓人員於基礎訓練期間申請「疫苗接種假」，其請假</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缺課時數</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仍應依公務人員考試錄取人員訓練辦法第</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30</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項規定併入實務訓練</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請假紀錄</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9.pdf</a:t>
            </a:r>
            <a:endPar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a:lnSpc>
                <a:spcPct val="120000"/>
              </a:lnSpc>
            </a:pPr>
            <a:endParaRPr lang="zh-TW" altLang="en-US" sz="2600" dirty="0">
              <a:solidFill>
                <a:schemeClr val="tx1"/>
              </a:solidFill>
            </a:endParaRPr>
          </a:p>
        </p:txBody>
      </p:sp>
    </p:spTree>
    <p:extLst>
      <p:ext uri="{BB962C8B-B14F-4D97-AF65-F5344CB8AC3E}">
        <p14:creationId xmlns:p14="http://schemas.microsoft.com/office/powerpoint/2010/main" val="1956406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6082285-6C8F-40F2-9C4D-CEE3FE424E76}"/>
              </a:ext>
            </a:extLst>
          </p:cNvPr>
          <p:cNvSpPr>
            <a:spLocks noGrp="1"/>
          </p:cNvSpPr>
          <p:nvPr>
            <p:ph type="title"/>
          </p:nvPr>
        </p:nvSpPr>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壹、考試分發</a:t>
            </a:r>
            <a:endParaRPr lang="zh-TW" altLang="en-US" dirty="0"/>
          </a:p>
        </p:txBody>
      </p:sp>
      <p:sp>
        <p:nvSpPr>
          <p:cNvPr id="3" name="內容版面配置區 2">
            <a:extLst>
              <a:ext uri="{FF2B5EF4-FFF2-40B4-BE49-F238E27FC236}">
                <a16:creationId xmlns:a16="http://schemas.microsoft.com/office/drawing/2014/main" id="{590C069E-5689-4580-9A33-087E12DABCE5}"/>
              </a:ext>
            </a:extLst>
          </p:cNvPr>
          <p:cNvSpPr>
            <a:spLocks noGrp="1"/>
          </p:cNvSpPr>
          <p:nvPr>
            <p:ph idx="1"/>
          </p:nvPr>
        </p:nvSpPr>
        <p:spPr>
          <a:xfrm>
            <a:off x="609600" y="1708030"/>
            <a:ext cx="10972800" cy="3648974"/>
          </a:xfrm>
        </p:spPr>
        <p:txBody>
          <a:bodyPr/>
          <a:lstStyle/>
          <a:p>
            <a:pPr marL="630238" indent="-630238">
              <a:lnSpc>
                <a:spcPct val="150000"/>
              </a:lnSpc>
              <a:buNone/>
              <a:tabLst>
                <a:tab pos="422275" algn="l"/>
              </a:tabLst>
            </a:pPr>
            <a:r>
              <a:rPr lang="zh-TW" altLang="en-US" kern="100" dirty="0">
                <a:solidFill>
                  <a:srgbClr val="FF0000"/>
                </a:solidFill>
                <a:latin typeface="Calibri" panose="020F0502020204030204" pitchFamily="34" charset="0"/>
                <a:ea typeface="標楷體" panose="03000509000000000000" pitchFamily="65" charset="-120"/>
                <a:cs typeface="Times New Roman" panose="02020603050405020304" pitchFamily="18" charset="0"/>
              </a:rPr>
              <a:t>十、</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修正「公務人員考試錄取人員訓練成績考核要點」第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點。</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公務人員保障暨培訓委員會民國</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6</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9</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日公評字第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1102260101</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號令</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marL="588963" indent="-7938">
              <a:lnSpc>
                <a:spcPct val="150000"/>
              </a:lnSpc>
              <a:buNone/>
            </a:pP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為應公務人員考試錄取人員於</a:t>
            </a:r>
            <a:r>
              <a:rPr lang="zh-TW" altLang="zh-TW" sz="20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基礎訓練期間</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遭遇天災、癘疫或突發事件，例如嚴重特殊傳染性肺炎（</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COVID-19</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）疫情等，致無法進行全程</a:t>
            </a:r>
            <a:r>
              <a:rPr lang="zh-TW" altLang="zh-TW" sz="20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實體訓練</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或</a:t>
            </a:r>
            <a:r>
              <a:rPr lang="zh-TW" altLang="zh-TW" sz="20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測驗</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時，公務人員保障暨培訓委員會得視實際需要，酌予調整</a:t>
            </a:r>
            <a:r>
              <a:rPr lang="zh-TW" altLang="zh-TW" sz="20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該年度測驗成績項目及其百分比</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0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專題研討方式</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及</a:t>
            </a:r>
            <a:r>
              <a:rPr lang="zh-TW" altLang="zh-TW" sz="20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測驗實施</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方式等事項，</a:t>
            </a:r>
            <a:r>
              <a:rPr lang="zh-TW" altLang="zh-TW" sz="20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爰增訂第</a:t>
            </a:r>
            <a:r>
              <a:rPr lang="en-US" altLang="zh-TW" sz="20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11</a:t>
            </a:r>
            <a:r>
              <a:rPr lang="zh-TW" altLang="zh-TW" sz="20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點規定</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en-US"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2" action="ppaction://hlinkfile"/>
              </a:rPr>
              <a:t>附件</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2" action="ppaction://hlinkfile"/>
              </a:rPr>
              <a:t>10.pdf</a:t>
            </a:r>
            <a:r>
              <a:rPr lang="zh-TW" altLang="en-US"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3" action="ppaction://hlinkfile"/>
              </a:rPr>
              <a:t>附件</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3" action="ppaction://hlinkfile"/>
              </a:rPr>
              <a:t>10-1.pdf</a:t>
            </a:r>
            <a:r>
              <a:rPr lang="zh-TW" altLang="en-US"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4" action="ppaction://hlinkfile"/>
              </a:rPr>
              <a:t>附件</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4" action="ppaction://hlinkfile"/>
              </a:rPr>
              <a:t>10-2.pdf</a:t>
            </a:r>
            <a:r>
              <a:rPr lang="zh-TW" altLang="en-US"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5" action="ppaction://hlinkfile"/>
              </a:rPr>
              <a:t>附件</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5" action="ppaction://hlinkfile"/>
              </a:rPr>
              <a:t>10-3.pdf</a:t>
            </a:r>
            <a:endParaRPr lang="zh-TW" altLang="zh-TW" sz="200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sz="2000" dirty="0"/>
          </a:p>
        </p:txBody>
      </p:sp>
    </p:spTree>
    <p:extLst>
      <p:ext uri="{BB962C8B-B14F-4D97-AF65-F5344CB8AC3E}">
        <p14:creationId xmlns:p14="http://schemas.microsoft.com/office/powerpoint/2010/main" val="1616401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3E78E52-9938-4119-BBBC-585D25BDB2E7}"/>
              </a:ext>
            </a:extLst>
          </p:cNvPr>
          <p:cNvSpPr>
            <a:spLocks noGrp="1"/>
          </p:cNvSpPr>
          <p:nvPr>
            <p:ph type="title"/>
          </p:nvPr>
        </p:nvSpPr>
        <p:spPr>
          <a:xfrm>
            <a:off x="609600" y="310551"/>
            <a:ext cx="10972800" cy="672215"/>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壹、考試分發</a:t>
            </a:r>
            <a:endParaRPr lang="zh-TW" altLang="en-US" dirty="0"/>
          </a:p>
        </p:txBody>
      </p:sp>
      <p:sp>
        <p:nvSpPr>
          <p:cNvPr id="3" name="內容版面配置區 2">
            <a:extLst>
              <a:ext uri="{FF2B5EF4-FFF2-40B4-BE49-F238E27FC236}">
                <a16:creationId xmlns:a16="http://schemas.microsoft.com/office/drawing/2014/main" id="{07C9C9EC-42E4-4F8B-B9F4-8B642EB8D821}"/>
              </a:ext>
            </a:extLst>
          </p:cNvPr>
          <p:cNvSpPr>
            <a:spLocks noGrp="1"/>
          </p:cNvSpPr>
          <p:nvPr>
            <p:ph idx="1"/>
          </p:nvPr>
        </p:nvSpPr>
        <p:spPr>
          <a:xfrm>
            <a:off x="609600" y="982766"/>
            <a:ext cx="10972800" cy="5193747"/>
          </a:xfrm>
        </p:spPr>
        <p:txBody>
          <a:bodyPr>
            <a:normAutofit fontScale="62500" lnSpcReduction="20000"/>
          </a:bodyPr>
          <a:lstStyle/>
          <a:p>
            <a:pPr marL="777875" indent="-777875">
              <a:lnSpc>
                <a:spcPct val="170000"/>
              </a:lnSpc>
              <a:buNone/>
            </a:pPr>
            <a:r>
              <a:rPr lang="zh-TW"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十</a:t>
            </a:r>
            <a:r>
              <a:rPr lang="zh-TW" altLang="en-US"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zh-TW"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、公務人員考試錄取人員於實務訓練期間申請防疫照顧假及因應措施。</a:t>
            </a:r>
            <a:r>
              <a:rPr lang="en-US"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公務人員保障暨培訓委員會民國</a:t>
            </a:r>
            <a:r>
              <a:rPr lang="en-US"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18</a:t>
            </a:r>
            <a:r>
              <a:rPr lang="zh-TW"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日公評字第</a:t>
            </a:r>
            <a:r>
              <a:rPr lang="en-US"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1100005882</a:t>
            </a:r>
            <a:r>
              <a:rPr lang="zh-TW"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3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a:lnSpc>
                <a:spcPct val="120000"/>
              </a:lnSpc>
            </a:pPr>
            <a:r>
              <a:rPr lang="zh-TW" altLang="zh-TW" sz="26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相關因應措施如下：</a:t>
            </a:r>
            <a:endParaRPr lang="zh-TW" altLang="zh-TW" sz="260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p>
            <a:pPr marL="538163" indent="-392113">
              <a:lnSpc>
                <a:spcPct val="120000"/>
              </a:lnSpc>
              <a:buNone/>
            </a:pP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為配合防疫需要，考試錄取受訓人員如有防疫照顧需求，參據行政院人事行政總處相關函釋，除得依現行各類人員所適用之請假規定以</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事假（家庭照顧假）、休假或加班補休辦理</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外，亦得依規定申請</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防疫照顧假</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，各訓練機關（構）學校</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不得拒絕</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，且</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不得影響訓練成績考核</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或</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為其他不利處分</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，防疫照顧假期間</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不支給訓練津貼</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538163" indent="-392113">
              <a:lnSpc>
                <a:spcPct val="120000"/>
              </a:lnSpc>
              <a:buNone/>
            </a:pP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嚴重特殊傳染性肺炎中央流行疫情指揮中心自</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19</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日起，提升全國疫情警戒至第三級，並於同年</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日宣布該第三級警戒延長至同年</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28</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日止（按：校園停課期間自</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18</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日起至同年</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日止），為期兼顧受訓人員因配合防疫所生</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照顧需要</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及</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考試訓練輔導與考核成效</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，爰參照公務人員考試錄取人員訓練辦法第</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31</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項所定相對</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延長實務訓練</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期間之規範意旨，考試錄取受訓人員於實務訓練期間如申請防疫照顧假，依實際需要給假，請假日數在</a:t>
            </a:r>
            <a:r>
              <a:rPr lang="en-US"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14</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日以內</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者，</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無須延長訓練期間</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，請假日數</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超過</a:t>
            </a:r>
            <a:r>
              <a:rPr lang="en-US"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14</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日</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者，</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應相對延長其實務訓練期間</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538163" indent="-392113">
              <a:lnSpc>
                <a:spcPct val="120000"/>
              </a:lnSpc>
              <a:buNone/>
            </a:pP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三</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另考量考試錄取受訓人員因配合防疫申請防疫照顧假，係不可歸責於受訓人員，且屬不可抗力、急迫之事由，為維護其訓練權益，其所請防疫照顧假日數，參照娩假、流產假、骨髓捐贈或器官捐贈假等特別假，</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不列入</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公務人員考試錄取人員訓練辦法第</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44</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項第</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9</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款所定</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廢止受訓資格之請假日數計算</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538163" indent="-392113">
              <a:lnSpc>
                <a:spcPct val="120000"/>
              </a:lnSpc>
              <a:buNone/>
            </a:pP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四</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各實務訓練機關（構）學校並應審酌受訓人員配合防疫所生</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照顧需要</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，採取</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彈性多元方式進行訓練</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及</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輔導考核</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（如線上訓練及輔導、採居家辦公方式實施訓練等），俾落實實務訓練成效。</a:t>
            </a:r>
            <a:r>
              <a:rPr lang="zh-TW" altLang="en-US"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11.pdf</a:t>
            </a:r>
            <a:endPar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a:lnSpc>
                <a:spcPct val="120000"/>
              </a:lnSpc>
            </a:pPr>
            <a:endParaRPr lang="zh-TW" altLang="en-US" sz="2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448907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C7B0971-B623-4D4E-95B9-9EEEE2913196}"/>
              </a:ext>
            </a:extLst>
          </p:cNvPr>
          <p:cNvSpPr>
            <a:spLocks noGrp="1"/>
          </p:cNvSpPr>
          <p:nvPr>
            <p:ph type="title"/>
          </p:nvPr>
        </p:nvSpPr>
        <p:spPr>
          <a:xfrm>
            <a:off x="609600" y="376015"/>
            <a:ext cx="10972800" cy="752031"/>
          </a:xfrm>
        </p:spPr>
        <p:txBody>
          <a:bodyPr/>
          <a:lstStyle/>
          <a:p>
            <a:pPr marR="0" lvl="0" defTabSz="914400" rtl="0" eaLnBrk="1" fontAlgn="auto" latinLnBrk="0" hangingPunct="1">
              <a:lnSpc>
                <a:spcPct val="100000"/>
              </a:lnSpc>
              <a:spcBef>
                <a:spcPct val="20000"/>
              </a:spcBef>
              <a:spcAft>
                <a:spcPts val="0"/>
              </a:spcAft>
              <a:buClrTx/>
              <a:buSzTx/>
              <a:tabLst/>
              <a:defRPr/>
            </a:pPr>
            <a:r>
              <a:rPr kumimoji="0" lang="en-US" altLang="zh-TW"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
            </a:r>
            <a:br>
              <a:rPr kumimoji="0" lang="en-US" altLang="zh-TW"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br>
            <a:r>
              <a:rPr kumimoji="0" lang="zh-TW" altLang="en-US"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
            </a:r>
            <a:br>
              <a:rPr kumimoji="0" lang="zh-TW" altLang="en-US"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br>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貳、任免遷調</a:t>
            </a:r>
            <a:endParaRPr lang="zh-TW" altLang="en-US" dirty="0"/>
          </a:p>
        </p:txBody>
      </p:sp>
      <p:sp>
        <p:nvSpPr>
          <p:cNvPr id="3" name="內容版面配置區 2">
            <a:extLst>
              <a:ext uri="{FF2B5EF4-FFF2-40B4-BE49-F238E27FC236}">
                <a16:creationId xmlns:a16="http://schemas.microsoft.com/office/drawing/2014/main" id="{B3429228-5A4D-416C-8CFE-D8724EDF2822}"/>
              </a:ext>
            </a:extLst>
          </p:cNvPr>
          <p:cNvSpPr>
            <a:spLocks noGrp="1"/>
          </p:cNvSpPr>
          <p:nvPr>
            <p:ph idx="1"/>
          </p:nvPr>
        </p:nvSpPr>
        <p:spPr>
          <a:xfrm>
            <a:off x="609600" y="1128046"/>
            <a:ext cx="10972800" cy="4512178"/>
          </a:xfrm>
        </p:spPr>
        <p:txBody>
          <a:bodyPr>
            <a:normAutofit fontScale="92500" lnSpcReduction="20000"/>
          </a:bodyPr>
          <a:lstStyle/>
          <a:p>
            <a:pPr marL="563563" indent="-563563">
              <a:lnSpc>
                <a:spcPct val="160000"/>
              </a:lnSpc>
              <a:buNone/>
            </a:pP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一、有關公務員服務法第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13</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條第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2</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項規定</a:t>
            </a:r>
            <a:r>
              <a:rPr lang="zh-TW" altLang="en-US"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銓敘部相關解釋停止適用案。</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銓敘部民國</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6</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23</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日部法一字第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10949480392</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marL="563563" indent="-452438">
              <a:lnSpc>
                <a:spcPct val="120000"/>
              </a:lnSpc>
              <a:buNone/>
            </a:pP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按公務員服務法第</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13</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項規定：「公務員非依法不得兼公營事業機關或公司代表官股之董事或監察人。」茲為使政府能</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有效管理</a:t>
            </a:r>
            <a:r>
              <a:rPr lang="zh-TW" altLang="zh-TW" sz="2100" u="sng" kern="100" dirty="0">
                <a:solidFill>
                  <a:srgbClr val="00B0F0"/>
                </a:solidFill>
                <a:effectLst/>
                <a:latin typeface="標楷體" panose="03000509000000000000" pitchFamily="65" charset="-120"/>
                <a:ea typeface="標楷體" panose="03000509000000000000" pitchFamily="65" charset="-120"/>
                <a:cs typeface="Times New Roman" panose="02020603050405020304" pitchFamily="18" charset="0"/>
              </a:rPr>
              <a:t>直接</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或</a:t>
            </a:r>
            <a:r>
              <a:rPr lang="zh-TW" altLang="zh-TW" sz="2100" u="sng" kern="100" dirty="0">
                <a:solidFill>
                  <a:srgbClr val="00B0F0"/>
                </a:solidFill>
                <a:effectLst/>
                <a:latin typeface="標楷體" panose="03000509000000000000" pitchFamily="65" charset="-120"/>
                <a:ea typeface="標楷體" panose="03000509000000000000" pitchFamily="65" charset="-120"/>
                <a:cs typeface="Times New Roman" panose="02020603050405020304" pitchFamily="18" charset="0"/>
              </a:rPr>
              <a:t>間接</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投資之營利事業</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，上開規定所稱「代表官股之董事、監察人」，係指直接代表政府機關</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構</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、公法人或公營事業行使股權之董事、監察人，或上開政府機關</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構</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等出資、信託或捐助之法人，就法人投資之營利事業以及該營利事業再投資之營利事業，指派或遴薦代表政府機關</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構</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等之董事、監察人；又上開董事、監察人是否代表政府機關</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構</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等，</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應由直接或間接投資營利事業之政府機關</a:t>
            </a:r>
            <a:r>
              <a:rPr lang="en-US"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構</a:t>
            </a:r>
            <a:r>
              <a:rPr lang="en-US"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等就</a:t>
            </a:r>
            <a:r>
              <a:rPr lang="zh-TW" altLang="zh-TW" sz="2100" u="sng" kern="100" dirty="0">
                <a:solidFill>
                  <a:srgbClr val="00B0F0"/>
                </a:solidFill>
                <a:effectLst/>
                <a:latin typeface="標楷體" panose="03000509000000000000" pitchFamily="65" charset="-120"/>
                <a:ea typeface="標楷體" panose="03000509000000000000" pitchFamily="65" charset="-120"/>
                <a:cs typeface="Times New Roman" panose="02020603050405020304" pitchFamily="18" charset="0"/>
              </a:rPr>
              <a:t>個案事實覈實認定</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。另考量實務運作彈性及權責機關人事管理權限之需求，指派公務員</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兼任政府</a:t>
            </a:r>
            <a:r>
              <a:rPr lang="zh-TW" altLang="zh-TW" sz="2100" u="sng" kern="100" dirty="0">
                <a:solidFill>
                  <a:srgbClr val="00B0F0"/>
                </a:solidFill>
                <a:effectLst/>
                <a:latin typeface="標楷體" panose="03000509000000000000" pitchFamily="65" charset="-120"/>
                <a:ea typeface="標楷體" panose="03000509000000000000" pitchFamily="65" charset="-120"/>
                <a:cs typeface="Times New Roman" panose="02020603050405020304" pitchFamily="18" charset="0"/>
              </a:rPr>
              <a:t>間接</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投資營利事業董事、監察人</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之</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機關</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，就個案事實覈實認定代表政府機關</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構</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等後，</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宜函請該公務員服務機關知悉</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，以作為該員兼任營利事業董事、監察人</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適法性</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之依據。</a:t>
            </a:r>
            <a:endPar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563563" indent="-452438">
              <a:lnSpc>
                <a:spcPct val="120000"/>
              </a:lnSpc>
              <a:buNone/>
            </a:pP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銓敘部</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101</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13</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日部法一字第</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1013562740</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號書函、</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103</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日部法一字第</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1033809964</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號書函及銓敘部歷次解釋與上開規定不合者，</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業經銓敘部</a:t>
            </a:r>
            <a:r>
              <a:rPr lang="en-US"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23</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日令停止適用在案</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12.pdf</a:t>
            </a:r>
            <a:endPar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3330771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BC1564E-EC83-477C-A3B5-2099B1BC6ABD}"/>
              </a:ext>
            </a:extLst>
          </p:cNvPr>
          <p:cNvSpPr>
            <a:spLocks noGrp="1"/>
          </p:cNvSpPr>
          <p:nvPr>
            <p:ph type="title"/>
          </p:nvPr>
        </p:nvSpPr>
        <p:spPr>
          <a:xfrm>
            <a:off x="609600" y="427290"/>
            <a:ext cx="10972800" cy="846033"/>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貳、任免遷調</a:t>
            </a:r>
            <a:endParaRPr lang="zh-TW" altLang="en-US" dirty="0"/>
          </a:p>
        </p:txBody>
      </p:sp>
      <p:sp>
        <p:nvSpPr>
          <p:cNvPr id="3" name="內容版面配置區 2">
            <a:extLst>
              <a:ext uri="{FF2B5EF4-FFF2-40B4-BE49-F238E27FC236}">
                <a16:creationId xmlns:a16="http://schemas.microsoft.com/office/drawing/2014/main" id="{96CBBA67-AA82-4D58-92DD-CC028062EC96}"/>
              </a:ext>
            </a:extLst>
          </p:cNvPr>
          <p:cNvSpPr>
            <a:spLocks noGrp="1"/>
          </p:cNvSpPr>
          <p:nvPr>
            <p:ph idx="1"/>
          </p:nvPr>
        </p:nvSpPr>
        <p:spPr>
          <a:xfrm>
            <a:off x="609600" y="1392965"/>
            <a:ext cx="10972800" cy="4291844"/>
          </a:xfrm>
        </p:spPr>
        <p:txBody>
          <a:bodyPr/>
          <a:lstStyle/>
          <a:p>
            <a:pPr marL="606425" indent="-606425">
              <a:lnSpc>
                <a:spcPct val="150000"/>
              </a:lnSpc>
              <a:buNone/>
            </a:pP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二、公務人員於依公務人員俸給法第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17</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條第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3</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項規定申請採計曾任約僱人員年資提敘俸級相關規定。</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銓敘部</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6</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5</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日部銓二字第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10949425711</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號令</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marL="581025" indent="17463">
              <a:lnSpc>
                <a:spcPct val="150000"/>
              </a:lnSpc>
              <a:buNone/>
            </a:pP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行政院</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日修正發布行政院與所屬中央及地方各機關約僱人員僱用辦法第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8</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條附件「約僱人員報酬標準表」後，公務人員於依公務人員俸給法第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17</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項規定申請採計曾任約僱人員年資提敘俸級時，</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約僱等別二等至五等</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仍分別對照相當公務人員委任第二職等至第五職等</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13.pdf</a:t>
            </a:r>
            <a:endPar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2795080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3C88285-AC47-4896-BD50-5EBF93C6E36E}"/>
              </a:ext>
            </a:extLst>
          </p:cNvPr>
          <p:cNvSpPr>
            <a:spLocks noGrp="1"/>
          </p:cNvSpPr>
          <p:nvPr>
            <p:ph type="title"/>
          </p:nvPr>
        </p:nvSpPr>
        <p:spPr>
          <a:xfrm>
            <a:off x="609600" y="273465"/>
            <a:ext cx="10972800" cy="743486"/>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貳、任免遷調</a:t>
            </a:r>
            <a:endParaRPr lang="zh-TW" altLang="en-US" dirty="0"/>
          </a:p>
        </p:txBody>
      </p:sp>
      <p:sp>
        <p:nvSpPr>
          <p:cNvPr id="3" name="內容版面配置區 2">
            <a:extLst>
              <a:ext uri="{FF2B5EF4-FFF2-40B4-BE49-F238E27FC236}">
                <a16:creationId xmlns:a16="http://schemas.microsoft.com/office/drawing/2014/main" id="{16B89A24-3375-4AF5-BBB5-1736FD682A5D}"/>
              </a:ext>
            </a:extLst>
          </p:cNvPr>
          <p:cNvSpPr>
            <a:spLocks noGrp="1"/>
          </p:cNvSpPr>
          <p:nvPr>
            <p:ph idx="1"/>
          </p:nvPr>
        </p:nvSpPr>
        <p:spPr>
          <a:xfrm>
            <a:off x="609600" y="1016951"/>
            <a:ext cx="10972800" cy="4495086"/>
          </a:xfrm>
        </p:spPr>
        <p:txBody>
          <a:bodyPr>
            <a:normAutofit fontScale="92500" lnSpcReduction="20000"/>
          </a:bodyPr>
          <a:lstStyle/>
          <a:p>
            <a:pPr marL="573088" indent="-573088">
              <a:lnSpc>
                <a:spcPct val="17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三、有關貪污行為補充認定之規範。</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銓敘部</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16</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日部法三字第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10949458311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號令及第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10949458312</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588963" indent="-460375">
              <a:lnSpc>
                <a:spcPct val="120000"/>
              </a:lnSpc>
              <a:buNone/>
            </a:pPr>
            <a:r>
              <a:rPr lang="en-US" altLang="zh-TW" sz="2100" kern="100" dirty="0">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銓敘部</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105</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日部法三字第</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1054144948</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號書函略以，歷來對於貪污行為之認定，係以凡</a:t>
            </a:r>
            <a:r>
              <a:rPr lang="zh-TW" altLang="zh-TW" sz="2100"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犯</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貪污治罪條例之罪</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中華民國刑法（以下簡稱刑法）瀆職罪章</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或</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侵占罪章</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或</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其他特別刑法各條</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屬於</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公務人員</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服行公務之際，就其職務有關之事項，圖得私人（自己或第三人）之</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不正財物</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或</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利益</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者，自</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不問</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其適用</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何種法律處刑</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或</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處刑之輕重</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，亦</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不論</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圖利之行為係圖利</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自己</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或圖利</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他</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人，</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均應</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認為係「</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貪污行為</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588963" indent="-460375">
              <a:lnSpc>
                <a:spcPct val="120000"/>
              </a:lnSpc>
              <a:buNone/>
            </a:pP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前開銓敘部</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105</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日書函所稱「公務人員服行公務之際，就其職務有關之事項，圖得私人（自己或第三人）之不正財物或利益」，茲依行政法院參酌貪污治罪條例有關貪污罪名之構成要件所作判決，解釋上應以其係具有</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職權行使關聯性</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與</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不法利得情</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事（例如公務人員假借職務上之機會，故意觸犯刑法竊盜罪或侵占罪，仍應參酌貪污治罪條例第</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項第</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款規定，認定係就其職務職掌之事項，利用職權而為者），</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始認構成貪污行為，特予補充</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14.pdf</a:t>
            </a:r>
            <a:r>
              <a:rPr lang="zh-TW" altLang="en-US"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14-1.pdf</a:t>
            </a:r>
            <a:endPar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a:lnSpc>
                <a:spcPct val="120000"/>
              </a:lnSpc>
            </a:pPr>
            <a:endParaRPr lang="zh-TW" altLang="en-US" sz="2100" dirty="0">
              <a:solidFill>
                <a:schemeClr val="tx1"/>
              </a:solidFill>
            </a:endParaRPr>
          </a:p>
        </p:txBody>
      </p:sp>
    </p:spTree>
    <p:extLst>
      <p:ext uri="{BB962C8B-B14F-4D97-AF65-F5344CB8AC3E}">
        <p14:creationId xmlns:p14="http://schemas.microsoft.com/office/powerpoint/2010/main" val="882355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C04BB31-35C8-4D97-AC7A-B5C68708635A}"/>
              </a:ext>
            </a:extLst>
          </p:cNvPr>
          <p:cNvSpPr>
            <a:spLocks noGrp="1"/>
          </p:cNvSpPr>
          <p:nvPr>
            <p:ph type="title"/>
          </p:nvPr>
        </p:nvSpPr>
        <p:spPr>
          <a:xfrm>
            <a:off x="609600" y="264920"/>
            <a:ext cx="10972800" cy="734938"/>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貳、任免遷調</a:t>
            </a:r>
            <a:endParaRPr lang="zh-TW" altLang="en-US" dirty="0"/>
          </a:p>
        </p:txBody>
      </p:sp>
      <p:sp>
        <p:nvSpPr>
          <p:cNvPr id="3" name="內容版面配置區 2">
            <a:extLst>
              <a:ext uri="{FF2B5EF4-FFF2-40B4-BE49-F238E27FC236}">
                <a16:creationId xmlns:a16="http://schemas.microsoft.com/office/drawing/2014/main" id="{6B82E43C-0EA1-46E6-8C5C-F586DD141430}"/>
              </a:ext>
            </a:extLst>
          </p:cNvPr>
          <p:cNvSpPr>
            <a:spLocks noGrp="1"/>
          </p:cNvSpPr>
          <p:nvPr>
            <p:ph idx="1"/>
          </p:nvPr>
        </p:nvSpPr>
        <p:spPr>
          <a:xfrm>
            <a:off x="609600" y="999858"/>
            <a:ext cx="10972800" cy="4392538"/>
          </a:xfrm>
        </p:spPr>
        <p:txBody>
          <a:bodyPr/>
          <a:lstStyle/>
          <a:p>
            <a:pPr marL="495300" indent="-495300">
              <a:lnSpc>
                <a:spcPct val="150000"/>
              </a:lnSpc>
              <a:buNone/>
            </a:pPr>
            <a:r>
              <a:rPr lang="zh-TW"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四、銓敘部、考選部會銜發布「應公務人員特種考試一般警察人員考試二等考試刑事警察人員數位鑑識組考試及格人員，經依依法考試及格人員考試類科適用職系對照表附則</a:t>
            </a:r>
            <a:r>
              <a:rPr lang="en-US"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6</a:t>
            </a:r>
            <a:r>
              <a:rPr lang="zh-TW"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規定，認定其考試類科適用資訊處理職系」。</a:t>
            </a:r>
            <a:r>
              <a:rPr lang="en-US"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銓敘部、考選部民國</a:t>
            </a:r>
            <a:r>
              <a:rPr lang="en-US"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a:t>
            </a:r>
            <a:r>
              <a:rPr lang="zh-TW"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8</a:t>
            </a:r>
            <a:r>
              <a:rPr lang="zh-TW"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3</a:t>
            </a:r>
            <a:r>
              <a:rPr lang="zh-TW"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日部法三字第</a:t>
            </a:r>
            <a:r>
              <a:rPr lang="en-US"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10949569012</a:t>
            </a:r>
            <a:r>
              <a:rPr lang="zh-TW"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號、選規一字第</a:t>
            </a:r>
            <a:r>
              <a:rPr lang="en-US"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10900032591</a:t>
            </a:r>
            <a:r>
              <a:rPr lang="zh-TW"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號令</a:t>
            </a:r>
            <a:r>
              <a:rPr lang="en-US"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p>
          <a:p>
            <a:pPr marL="477838" indent="0">
              <a:lnSpc>
                <a:spcPct val="150000"/>
              </a:lnSpc>
              <a:buNone/>
            </a:pP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關於應公務人員特種考試一般警察人員考試</a:t>
            </a:r>
            <a:r>
              <a:rPr lang="zh-TW" altLang="zh-TW" sz="20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二等考試刑事警察人員數位鑑識組</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考試及格人員，經銓敘部、考選部依依法考試及格人員考試類科適用職系對照表附則</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6</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規定，認定其考試類科</a:t>
            </a:r>
            <a:r>
              <a:rPr lang="zh-TW" altLang="zh-TW" sz="20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適用資訊處理職系</a:t>
            </a:r>
            <a:r>
              <a:rPr lang="zh-TW" altLang="zh-TW"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en-US"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2" action="ppaction://hlinkfile"/>
              </a:rPr>
              <a:t>附件</a:t>
            </a:r>
            <a:r>
              <a:rPr lang="en-US" altLang="zh-TW"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2" action="ppaction://hlinkfile"/>
              </a:rPr>
              <a:t>15.pdf</a:t>
            </a:r>
            <a:r>
              <a:rPr lang="zh-TW" altLang="en-US"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3" action="ppaction://hlinkfile"/>
              </a:rPr>
              <a:t>附件</a:t>
            </a:r>
            <a:r>
              <a:rPr lang="en-US" altLang="zh-TW"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3" action="ppaction://hlinkfile"/>
              </a:rPr>
              <a:t>15-1.pdf</a:t>
            </a:r>
            <a:endParaRPr lang="zh-TW" altLang="zh-TW" sz="180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p>
            <a:pPr>
              <a:lnSpc>
                <a:spcPct val="150000"/>
              </a:lnSpc>
            </a:pPr>
            <a:endPar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40237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612EB41-4287-4387-BFB3-D3FCC6B14E89}"/>
              </a:ext>
            </a:extLst>
          </p:cNvPr>
          <p:cNvSpPr>
            <a:spLocks noGrp="1"/>
          </p:cNvSpPr>
          <p:nvPr>
            <p:ph type="title"/>
          </p:nvPr>
        </p:nvSpPr>
        <p:spPr>
          <a:xfrm>
            <a:off x="609600" y="170916"/>
            <a:ext cx="10972800" cy="863125"/>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貳、任免遷調</a:t>
            </a:r>
            <a:endParaRPr lang="zh-TW" altLang="en-US" dirty="0"/>
          </a:p>
        </p:txBody>
      </p:sp>
      <p:sp>
        <p:nvSpPr>
          <p:cNvPr id="3" name="內容版面配置區 2">
            <a:extLst>
              <a:ext uri="{FF2B5EF4-FFF2-40B4-BE49-F238E27FC236}">
                <a16:creationId xmlns:a16="http://schemas.microsoft.com/office/drawing/2014/main" id="{C79BE1D6-3C2F-4062-A1B3-C6942D970519}"/>
              </a:ext>
            </a:extLst>
          </p:cNvPr>
          <p:cNvSpPr>
            <a:spLocks noGrp="1"/>
          </p:cNvSpPr>
          <p:nvPr>
            <p:ph idx="1"/>
          </p:nvPr>
        </p:nvSpPr>
        <p:spPr>
          <a:xfrm>
            <a:off x="609600" y="1034041"/>
            <a:ext cx="10972800" cy="4711151"/>
          </a:xfrm>
        </p:spPr>
        <p:txBody>
          <a:bodyPr>
            <a:normAutofit fontScale="92500"/>
          </a:bodyPr>
          <a:lstStyle/>
          <a:p>
            <a:pPr marL="495300" indent="-495300">
              <a:lnSpc>
                <a:spcPct val="160000"/>
              </a:lnSpc>
              <a:buNone/>
            </a:pPr>
            <a:r>
              <a:rPr lang="zh-TW"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五、修正「公務人員任用法施行細則」第</a:t>
            </a:r>
            <a:r>
              <a:rPr lang="en-US"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21</a:t>
            </a:r>
            <a:r>
              <a:rPr lang="zh-TW"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條之</a:t>
            </a:r>
            <a:r>
              <a:rPr lang="en-US"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及相關規定。</a:t>
            </a:r>
            <a:r>
              <a:rPr lang="en-US"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考試院民國</a:t>
            </a:r>
            <a:r>
              <a:rPr lang="en-US"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31</a:t>
            </a:r>
            <a:r>
              <a:rPr lang="zh-TW"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日考臺組貳一字第</a:t>
            </a:r>
            <a:r>
              <a:rPr lang="en-US"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10900049771</a:t>
            </a:r>
            <a:r>
              <a:rPr lang="zh-TW"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號令、銓敘部民國</a:t>
            </a:r>
            <a:r>
              <a:rPr lang="en-US"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8</a:t>
            </a:r>
            <a:r>
              <a:rPr lang="zh-TW"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a:t>
            </a:r>
            <a:r>
              <a:rPr lang="zh-TW"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日部法三字第</a:t>
            </a:r>
            <a:r>
              <a:rPr lang="en-US"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1094959651</a:t>
            </a:r>
            <a:r>
              <a:rPr lang="zh-TW"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477838" indent="0">
              <a:lnSpc>
                <a:spcPct val="150000"/>
              </a:lnSpc>
              <a:buNone/>
            </a:pP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公務人員任用法施行細則第</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21</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條之</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條文係規定</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現職人員</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經公務人員考試錄取分配訓練，</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具擬任職務法定任用資格者</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，得由權責機關</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函商原服務機關同意</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，依公務人員任用法第</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24</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條規定</a:t>
            </a:r>
            <a:r>
              <a:rPr lang="zh-TW" altLang="zh-TW" sz="1900"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先派代理，並依限送</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審</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。茲以上開條文係為保障現職人員既有任職權益，非現職人員尚非適用對象。是以，銓敘部</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78</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8</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16</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78</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台華登一字第</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294714</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號函及</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95</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28</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日部管四字第</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0952615260</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號書函，以及銓敘部歷次函釋，有關非現職人員經考試錄取分配占缺實施實務訓練，倘具所占職缺之任用資格者，</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得准先行派代送審規定</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與上開規定未合者</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，均配合自本條文</a:t>
            </a:r>
            <a:r>
              <a:rPr lang="en-US"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8</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日發布生效日起停止適用</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。另具擬任職務任用資格之非現職人員，其分配用人機關訓練之實際報到日於</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本條文發布生效日前者</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仍得參照上開函釋由權責機關先行派代送審。</a:t>
            </a:r>
            <a:r>
              <a:rPr lang="zh-TW" altLang="en-US"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16.pdf</a:t>
            </a:r>
            <a:r>
              <a:rPr lang="zh-TW" altLang="en-US"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16-1.pdf</a:t>
            </a:r>
            <a:endPar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714285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56CD96D-CC4D-41DE-9246-4F10C8D22C0F}"/>
              </a:ext>
            </a:extLst>
          </p:cNvPr>
          <p:cNvSpPr>
            <a:spLocks noGrp="1"/>
          </p:cNvSpPr>
          <p:nvPr>
            <p:ph type="title"/>
          </p:nvPr>
        </p:nvSpPr>
        <p:spPr>
          <a:xfrm>
            <a:off x="609600" y="256374"/>
            <a:ext cx="10972800" cy="999858"/>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貳、任免遷調</a:t>
            </a:r>
            <a:endParaRPr lang="zh-TW" altLang="en-US" dirty="0"/>
          </a:p>
        </p:txBody>
      </p:sp>
      <p:sp>
        <p:nvSpPr>
          <p:cNvPr id="3" name="內容版面配置區 2">
            <a:extLst>
              <a:ext uri="{FF2B5EF4-FFF2-40B4-BE49-F238E27FC236}">
                <a16:creationId xmlns:a16="http://schemas.microsoft.com/office/drawing/2014/main" id="{7E282DE8-2331-46CE-936E-7A24B99C797B}"/>
              </a:ext>
            </a:extLst>
          </p:cNvPr>
          <p:cNvSpPr>
            <a:spLocks noGrp="1"/>
          </p:cNvSpPr>
          <p:nvPr>
            <p:ph idx="1"/>
          </p:nvPr>
        </p:nvSpPr>
        <p:spPr>
          <a:xfrm>
            <a:off x="609600" y="1521151"/>
            <a:ext cx="10972800" cy="3744587"/>
          </a:xfrm>
        </p:spPr>
        <p:txBody>
          <a:bodyPr/>
          <a:lstStyle/>
          <a:p>
            <a:pPr marL="563563" indent="-563563">
              <a:lnSpc>
                <a:spcPct val="150000"/>
              </a:lnSpc>
              <a:buNone/>
            </a:pP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六、銓敘部、考選部會銜修正發布「依法考試及格人員考試類科適用職系對照表</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特考警察人員警察法制人員部分</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銓敘部、考選部民國</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8</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27</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日部法三字第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10949611272</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號、選規一字第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10900036471</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號令</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marL="538163" indent="17463">
              <a:lnSpc>
                <a:spcPct val="150000"/>
              </a:lnSpc>
              <a:buNone/>
            </a:pPr>
            <a:r>
              <a:rPr lang="zh-TW"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修正本表特考警察人員</a:t>
            </a:r>
            <a:r>
              <a:rPr lang="zh-TW" altLang="zh-TW" sz="24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警察法制人員考試類科備註欄</a:t>
            </a:r>
            <a:r>
              <a:rPr lang="zh-TW"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，增列該考試及格人員在</a:t>
            </a:r>
            <a:r>
              <a:rPr lang="zh-TW" altLang="zh-TW" sz="24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警察、消防、海岸巡防</a:t>
            </a:r>
            <a:r>
              <a:rPr lang="zh-TW"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機關任職者</a:t>
            </a:r>
            <a:r>
              <a:rPr lang="zh-TW" altLang="zh-TW" sz="24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尚得適用人事行政職系</a:t>
            </a:r>
            <a:r>
              <a:rPr lang="zh-TW"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en-US"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2" action="ppaction://hlinkfile"/>
              </a:rPr>
              <a:t>附件</a:t>
            </a:r>
            <a:r>
              <a:rPr lang="en-US"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2" action="ppaction://hlinkfile"/>
              </a:rPr>
              <a:t>17.pdf</a:t>
            </a:r>
            <a:endParaRPr lang="zh-TW" altLang="zh-TW" sz="240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2844256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標題 12"/>
          <p:cNvSpPr>
            <a:spLocks noGrp="1"/>
          </p:cNvSpPr>
          <p:nvPr>
            <p:ph type="title"/>
          </p:nvPr>
        </p:nvSpPr>
        <p:spPr>
          <a:xfrm>
            <a:off x="609600" y="250166"/>
            <a:ext cx="10972800" cy="1026543"/>
          </a:xfrm>
        </p:spPr>
        <p:txBody>
          <a:bodyPr rtlCol="0"/>
          <a:lstStyle/>
          <a:p>
            <a:pPr algn="l" rtl="0"/>
            <a:r>
              <a:rPr lang="zh-TW" altLang="en-US" sz="4800" dirty="0">
                <a:solidFill>
                  <a:schemeClr val="tx1"/>
                </a:solidFill>
                <a:latin typeface="標楷體" panose="03000509000000000000" pitchFamily="65" charset="-120"/>
                <a:ea typeface="標楷體" panose="03000509000000000000" pitchFamily="65" charset="-120"/>
              </a:rPr>
              <a:t>研討大綱</a:t>
            </a:r>
            <a:endParaRPr lang="zh-TW" altLang="en-US" dirty="0">
              <a:solidFill>
                <a:schemeClr val="tx1"/>
              </a:solidFill>
              <a:latin typeface="Microsoft JhengHei UI" panose="020B0604030504040204" pitchFamily="34" charset="-120"/>
              <a:ea typeface="Microsoft JhengHei UI" panose="020B0604030504040204" pitchFamily="34" charset="-120"/>
            </a:endParaRPr>
          </a:p>
        </p:txBody>
      </p:sp>
      <p:sp>
        <p:nvSpPr>
          <p:cNvPr id="14" name="內容預留位置 13"/>
          <p:cNvSpPr>
            <a:spLocks noGrp="1"/>
          </p:cNvSpPr>
          <p:nvPr>
            <p:ph idx="1"/>
          </p:nvPr>
        </p:nvSpPr>
        <p:spPr>
          <a:xfrm>
            <a:off x="609600" y="1276709"/>
            <a:ext cx="10972800" cy="3989029"/>
          </a:xfrm>
        </p:spPr>
        <p:txBody>
          <a:bodyPr rtlCol="0">
            <a:normAutofit fontScale="62500" lnSpcReduction="20000"/>
          </a:bodyPr>
          <a:lstStyle/>
          <a:p>
            <a:pPr lvl="0" rtl="0"/>
            <a:endParaRPr lang="en-US" altLang="zh-TW" dirty="0">
              <a:latin typeface="Microsoft JhengHei UI" panose="020B0604030504040204" pitchFamily="34" charset="-120"/>
              <a:ea typeface="Microsoft JhengHei UI" panose="020B0604030504040204" pitchFamily="34" charset="-120"/>
            </a:endParaRPr>
          </a:p>
          <a:p>
            <a:pPr lvl="0" rtl="0"/>
            <a:r>
              <a:rPr lang="zh-TW" altLang="en-US" sz="5800" dirty="0">
                <a:solidFill>
                  <a:schemeClr val="tx1"/>
                </a:solidFill>
                <a:latin typeface="標楷體" panose="03000509000000000000" pitchFamily="65" charset="-120"/>
                <a:ea typeface="標楷體" panose="03000509000000000000" pitchFamily="65" charset="-120"/>
              </a:rPr>
              <a:t>壹、考試分發</a:t>
            </a:r>
          </a:p>
          <a:p>
            <a:pPr lvl="0" rtl="0"/>
            <a:r>
              <a:rPr lang="zh-TW" altLang="en-US" sz="5800" dirty="0">
                <a:solidFill>
                  <a:schemeClr val="tx1"/>
                </a:solidFill>
                <a:latin typeface="標楷體" panose="03000509000000000000" pitchFamily="65" charset="-120"/>
                <a:ea typeface="標楷體" panose="03000509000000000000" pitchFamily="65" charset="-120"/>
              </a:rPr>
              <a:t>貳、任免遷調</a:t>
            </a:r>
          </a:p>
          <a:p>
            <a:pPr lvl="0" rtl="0"/>
            <a:r>
              <a:rPr lang="zh-TW" altLang="en-US" sz="5800" dirty="0">
                <a:solidFill>
                  <a:schemeClr val="tx1"/>
                </a:solidFill>
                <a:latin typeface="標楷體" panose="03000509000000000000" pitchFamily="65" charset="-120"/>
                <a:ea typeface="標楷體" panose="03000509000000000000" pitchFamily="65" charset="-120"/>
              </a:rPr>
              <a:t>參、考核訓練</a:t>
            </a:r>
          </a:p>
          <a:p>
            <a:pPr lvl="0" rtl="0"/>
            <a:r>
              <a:rPr lang="zh-TW" altLang="en-US" sz="5800" dirty="0">
                <a:solidFill>
                  <a:schemeClr val="tx1"/>
                </a:solidFill>
                <a:latin typeface="標楷體" panose="03000509000000000000" pitchFamily="65" charset="-120"/>
                <a:ea typeface="標楷體" panose="03000509000000000000" pitchFamily="65" charset="-120"/>
              </a:rPr>
              <a:t>肆、待遇福利</a:t>
            </a:r>
          </a:p>
          <a:p>
            <a:pPr lvl="0" rtl="0"/>
            <a:r>
              <a:rPr lang="zh-TW" altLang="en-US" sz="5800" dirty="0">
                <a:solidFill>
                  <a:schemeClr val="tx1"/>
                </a:solidFill>
                <a:latin typeface="標楷體" panose="03000509000000000000" pitchFamily="65" charset="-120"/>
                <a:ea typeface="標楷體" panose="03000509000000000000" pitchFamily="65" charset="-120"/>
              </a:rPr>
              <a:t>伍、退休撫卹</a:t>
            </a:r>
            <a:endParaRPr lang="en-US" altLang="zh-TW" sz="5800" dirty="0">
              <a:solidFill>
                <a:schemeClr val="tx1"/>
              </a:solidFill>
              <a:latin typeface="標楷體" panose="03000509000000000000" pitchFamily="65" charset="-120"/>
              <a:ea typeface="標楷體" panose="03000509000000000000" pitchFamily="65" charset="-120"/>
            </a:endParaRPr>
          </a:p>
          <a:p>
            <a:pPr lvl="0" rtl="0"/>
            <a:r>
              <a:rPr lang="zh-TW" altLang="en-US" sz="5800" dirty="0">
                <a:solidFill>
                  <a:schemeClr val="tx1"/>
                </a:solidFill>
                <a:latin typeface="標楷體" panose="03000509000000000000" pitchFamily="65" charset="-120"/>
                <a:ea typeface="標楷體" panose="03000509000000000000" pitchFamily="65" charset="-120"/>
              </a:rPr>
              <a:t>陸、人事管理</a:t>
            </a:r>
          </a:p>
        </p:txBody>
      </p:sp>
    </p:spTree>
    <p:extLst>
      <p:ext uri="{BB962C8B-B14F-4D97-AF65-F5344CB8AC3E}">
        <p14:creationId xmlns:p14="http://schemas.microsoft.com/office/powerpoint/2010/main" val="1260473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72C6A21-093E-4C26-9DED-716D28377F8A}"/>
              </a:ext>
            </a:extLst>
          </p:cNvPr>
          <p:cNvSpPr>
            <a:spLocks noGrp="1"/>
          </p:cNvSpPr>
          <p:nvPr>
            <p:ph type="title"/>
          </p:nvPr>
        </p:nvSpPr>
        <p:spPr>
          <a:xfrm>
            <a:off x="609600" y="222191"/>
            <a:ext cx="10972800" cy="658026"/>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貳、任免遷調</a:t>
            </a:r>
            <a:endParaRPr lang="zh-TW" altLang="en-US" dirty="0"/>
          </a:p>
        </p:txBody>
      </p:sp>
      <p:sp>
        <p:nvSpPr>
          <p:cNvPr id="3" name="內容版面配置區 2">
            <a:extLst>
              <a:ext uri="{FF2B5EF4-FFF2-40B4-BE49-F238E27FC236}">
                <a16:creationId xmlns:a16="http://schemas.microsoft.com/office/drawing/2014/main" id="{CB697F87-5C36-4170-BC63-05881FEBBAF0}"/>
              </a:ext>
            </a:extLst>
          </p:cNvPr>
          <p:cNvSpPr>
            <a:spLocks noGrp="1"/>
          </p:cNvSpPr>
          <p:nvPr>
            <p:ph idx="1"/>
          </p:nvPr>
        </p:nvSpPr>
        <p:spPr>
          <a:xfrm>
            <a:off x="609600" y="880217"/>
            <a:ext cx="10972800" cy="5024927"/>
          </a:xfrm>
        </p:spPr>
        <p:txBody>
          <a:bodyPr>
            <a:normAutofit fontScale="25000" lnSpcReduction="20000"/>
          </a:bodyPr>
          <a:lstStyle/>
          <a:p>
            <a:pPr marL="487363" indent="-487363">
              <a:lnSpc>
                <a:spcPct val="170000"/>
              </a:lnSpc>
              <a:buNone/>
            </a:pPr>
            <a:r>
              <a:rPr lang="zh-TW"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七、銓敘部民國</a:t>
            </a:r>
            <a:r>
              <a:rPr lang="en-US"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8</a:t>
            </a:r>
            <a:r>
              <a:rPr lang="zh-TW"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19</a:t>
            </a:r>
            <a:r>
              <a:rPr lang="zh-TW"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日部法一字第</a:t>
            </a:r>
            <a:r>
              <a:rPr lang="en-US"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10949640891</a:t>
            </a:r>
            <a:r>
              <a:rPr lang="zh-TW"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號令</a:t>
            </a:r>
            <a:r>
              <a:rPr lang="en-US"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銓敘部民國</a:t>
            </a:r>
            <a:r>
              <a:rPr lang="en-US"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8</a:t>
            </a:r>
            <a:r>
              <a:rPr lang="zh-TW"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19</a:t>
            </a:r>
            <a:r>
              <a:rPr lang="zh-TW"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日部法一字第</a:t>
            </a:r>
            <a:r>
              <a:rPr lang="en-US"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10949640892</a:t>
            </a:r>
            <a:r>
              <a:rPr lang="zh-TW"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581025" indent="-401638">
              <a:lnSpc>
                <a:spcPct val="120000"/>
              </a:lnSpc>
              <a:buNone/>
            </a:pP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64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查公務員服務法</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以下簡稱服務法</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第</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24</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條規定：「本法於受有俸給之文武職公務員及其他公營事業機關服務人員，均適用之。」次查司法院釋字第</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308</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號解釋略以，公立學校聘任之教師不屬於服務法第</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24</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條所稱之公務員，</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惟兼任學校行政職務之教師，就其兼任之行政職務，則有服務法之適</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用。</a:t>
            </a:r>
            <a:endPar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581025" indent="-401638">
              <a:lnSpc>
                <a:spcPct val="120000"/>
              </a:lnSpc>
              <a:buNone/>
            </a:pP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復查公務人員行政中立法</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以下簡稱中立法</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第</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17</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款規定，</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公立學校校長、公立學校兼任行政職務之教師為該法之準用對象</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。按上開中立法第</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17</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款規定於</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98</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日制定發布之意旨，係參考司法院釋字第</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308</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號解釋。另依教育基本法第</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規定，教育應本於中立原則，學校不得為特定政治團體從事宣傳。又中立法關於行政中立之禁止事項無關於講學或學術自由之限制，僅禁止相關之政治活動及行為，故不致影響學術研究，爰將公立學校校長及公立學校兼任行政職務之教師等納入該法之準用範圍。</a:t>
            </a:r>
            <a:endPar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581025" indent="-401638">
              <a:lnSpc>
                <a:spcPct val="120000"/>
              </a:lnSpc>
              <a:buNone/>
            </a:pP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三</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茲以教育部</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8</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召開之「國立大學編制外教學人員兼任行政職務期間是否適用公務員服務法諮詢會議」決議事項，國立大學編制外教學人員進用依據及方式雖與編制內教師有別，惟是類人員進用資格及條件均參照編制內教師；又</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教育部審認</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國立大學</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編制外教學人員如符合大學法第</a:t>
            </a:r>
            <a:r>
              <a:rPr lang="en-US"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13</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14</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條</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及</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學校組織規程</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所定之</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職級條件</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，依法具</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兼任學校學術或行政主管之資格</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。考量各級公立學校兼任行政職務之教師，就其兼任之行政職務所應承擔之相關責任，</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不因其本職教師進用方式不同而有區別</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，惟各級公立學校兼任行政職務之編制外教學人員，於</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8</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19</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日令釋發布前，</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尚難預見其須適用服務法及準用中立法規定</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是自旨揭令釋發布之日起</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，各級公立學校兼任行政職務之</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編制外教學人員，就其兼任之行政職務</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亦適用服務法及準用中立法規定，並允宜於聘約中明定，以資周妥</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18.pdf</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sz="6400" dirty="0"/>
          </a:p>
        </p:txBody>
      </p:sp>
    </p:spTree>
    <p:extLst>
      <p:ext uri="{BB962C8B-B14F-4D97-AF65-F5344CB8AC3E}">
        <p14:creationId xmlns:p14="http://schemas.microsoft.com/office/powerpoint/2010/main" val="1855184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CA718DB-15A5-4356-96F3-F3308C7815AD}"/>
              </a:ext>
            </a:extLst>
          </p:cNvPr>
          <p:cNvSpPr>
            <a:spLocks noGrp="1"/>
          </p:cNvSpPr>
          <p:nvPr>
            <p:ph type="title"/>
          </p:nvPr>
        </p:nvSpPr>
        <p:spPr>
          <a:xfrm>
            <a:off x="609600" y="213645"/>
            <a:ext cx="10972800" cy="863126"/>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貳、任免遷調</a:t>
            </a:r>
            <a:endParaRPr lang="zh-TW" altLang="en-US" dirty="0"/>
          </a:p>
        </p:txBody>
      </p:sp>
      <p:sp>
        <p:nvSpPr>
          <p:cNvPr id="3" name="內容版面配置區 2">
            <a:extLst>
              <a:ext uri="{FF2B5EF4-FFF2-40B4-BE49-F238E27FC236}">
                <a16:creationId xmlns:a16="http://schemas.microsoft.com/office/drawing/2014/main" id="{CFF68F30-786B-44A4-915A-F4D694A5B269}"/>
              </a:ext>
            </a:extLst>
          </p:cNvPr>
          <p:cNvSpPr>
            <a:spLocks noGrp="1"/>
          </p:cNvSpPr>
          <p:nvPr>
            <p:ph idx="1"/>
          </p:nvPr>
        </p:nvSpPr>
        <p:spPr>
          <a:xfrm>
            <a:off x="609600" y="1076771"/>
            <a:ext cx="10972800" cy="4255805"/>
          </a:xfrm>
        </p:spPr>
        <p:txBody>
          <a:bodyPr>
            <a:normAutofit/>
          </a:bodyPr>
          <a:lstStyle/>
          <a:p>
            <a:pPr marL="547688" indent="-547688">
              <a:lnSpc>
                <a:spcPct val="150000"/>
              </a:lnSpc>
              <a:buNone/>
            </a:pPr>
            <a:r>
              <a:rPr lang="zh-TW"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八、有關公立高級中等學校班級數達</a:t>
            </a:r>
            <a:r>
              <a:rPr lang="en-US"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40</a:t>
            </a:r>
            <a:r>
              <a:rPr lang="zh-TW"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班以上並設有進修部者，其配置於進修部之約僱護理人員</a:t>
            </a:r>
            <a:r>
              <a:rPr lang="en-US"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a:t>
            </a:r>
            <a:r>
              <a:rPr lang="zh-TW"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人請假未達</a:t>
            </a:r>
            <a:r>
              <a:rPr lang="en-US"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a:t>
            </a:r>
            <a:r>
              <a:rPr lang="zh-TW"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個月，如無其他具有醫事專業證照人員可資代理時，得再以約僱方式進用職務代理人一案。</a:t>
            </a:r>
            <a:r>
              <a:rPr lang="en-US"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行政院人事行政總處民國</a:t>
            </a:r>
            <a:r>
              <a:rPr lang="en-US"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a:t>
            </a:r>
            <a:r>
              <a:rPr lang="zh-TW"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9</a:t>
            </a:r>
            <a:r>
              <a:rPr lang="zh-TW"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a:t>
            </a:r>
            <a:r>
              <a:rPr lang="zh-TW"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日總處組字第</a:t>
            </a:r>
            <a:r>
              <a:rPr lang="en-US"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1090040951</a:t>
            </a:r>
            <a:r>
              <a:rPr lang="zh-TW"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號書函</a:t>
            </a:r>
            <a:r>
              <a:rPr lang="en-US" altLang="zh-TW" sz="2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endParaRPr lang="zh-TW" altLang="zh-TW" sz="2000"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marL="520700" indent="-7938">
              <a:lnSpc>
                <a:spcPct val="150000"/>
              </a:lnSpc>
              <a:buNone/>
            </a:pPr>
            <a:r>
              <a:rPr lang="zh-TW" altLang="zh-TW"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行政院人事行政總處考量公立高級中等學校班級數達</a:t>
            </a:r>
            <a:r>
              <a:rPr lang="en-US" altLang="zh-TW" sz="18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40</a:t>
            </a:r>
            <a:r>
              <a:rPr lang="zh-TW" altLang="zh-TW" sz="18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班以上並設有進修部</a:t>
            </a:r>
            <a:r>
              <a:rPr lang="zh-TW" altLang="zh-TW"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者，如</a:t>
            </a:r>
            <a:r>
              <a:rPr lang="zh-TW" altLang="zh-TW" sz="18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進修部係配置約僱護理人員</a:t>
            </a:r>
            <a:r>
              <a:rPr lang="en-US" altLang="zh-TW" sz="18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1</a:t>
            </a:r>
            <a:r>
              <a:rPr lang="zh-TW" altLang="zh-TW" sz="18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人</a:t>
            </a:r>
            <a:r>
              <a:rPr lang="zh-TW" altLang="zh-TW"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，以其上班時段與日間部護理人員未盡相同，大部分時間形同僅</a:t>
            </a:r>
            <a:r>
              <a:rPr lang="en-US" altLang="zh-TW"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1</a:t>
            </a:r>
            <a:r>
              <a:rPr lang="zh-TW" altLang="zh-TW"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人負責護理業務，則其請假期間</a:t>
            </a:r>
            <a:r>
              <a:rPr lang="zh-TW" altLang="zh-TW" sz="18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未達</a:t>
            </a:r>
            <a:r>
              <a:rPr lang="en-US" altLang="zh-TW" sz="18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1</a:t>
            </a:r>
            <a:r>
              <a:rPr lang="zh-TW" altLang="zh-TW" sz="18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個月</a:t>
            </a:r>
            <a:r>
              <a:rPr lang="zh-TW" altLang="zh-TW"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，如</a:t>
            </a:r>
            <a:r>
              <a:rPr lang="zh-TW" altLang="zh-TW" sz="18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無其他</a:t>
            </a:r>
            <a:r>
              <a:rPr lang="zh-TW" altLang="zh-TW"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具有醫事專業證照人員</a:t>
            </a:r>
            <a:r>
              <a:rPr lang="zh-TW" altLang="zh-TW" sz="18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可資代理</a:t>
            </a:r>
            <a:r>
              <a:rPr lang="zh-TW" altLang="zh-TW"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時，參照行政院人事行政總處</a:t>
            </a:r>
            <a:r>
              <a:rPr lang="en-US" altLang="zh-TW"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108</a:t>
            </a:r>
            <a:r>
              <a:rPr lang="zh-TW" altLang="zh-TW"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7</a:t>
            </a:r>
            <a:r>
              <a:rPr lang="zh-TW" altLang="zh-TW"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9</a:t>
            </a:r>
            <a:r>
              <a:rPr lang="zh-TW" altLang="zh-TW"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日總處組字第</a:t>
            </a:r>
            <a:r>
              <a:rPr lang="en-US" altLang="zh-TW"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1080037765</a:t>
            </a:r>
            <a:r>
              <a:rPr lang="zh-TW" altLang="zh-TW"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號函意旨，</a:t>
            </a:r>
            <a:r>
              <a:rPr lang="zh-TW" altLang="zh-TW" sz="18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同意得再進用具有該專業法規所定資格之約僱人員辦理其所遺業務</a:t>
            </a:r>
            <a:r>
              <a:rPr lang="zh-TW" altLang="zh-TW"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en-US"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2" action="ppaction://hlinkfile"/>
              </a:rPr>
              <a:t>附件</a:t>
            </a:r>
            <a:r>
              <a:rPr lang="en-US" altLang="zh-TW"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2" action="ppaction://hlinkfile"/>
              </a:rPr>
              <a:t>19.pdf</a:t>
            </a:r>
            <a:r>
              <a:rPr lang="zh-TW" altLang="en-US"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3" action="ppaction://hlinkfile"/>
              </a:rPr>
              <a:t>附件</a:t>
            </a:r>
            <a:r>
              <a:rPr lang="en-US" altLang="zh-TW" sz="18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3" action="ppaction://hlinkfile"/>
              </a:rPr>
              <a:t>19-1.pdf</a:t>
            </a:r>
            <a:endParaRPr lang="zh-TW" altLang="zh-TW" sz="180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942191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75C27FA-098F-46DA-A814-3D89A95BCF7A}"/>
              </a:ext>
            </a:extLst>
          </p:cNvPr>
          <p:cNvSpPr>
            <a:spLocks noGrp="1"/>
          </p:cNvSpPr>
          <p:nvPr>
            <p:ph type="title"/>
          </p:nvPr>
        </p:nvSpPr>
        <p:spPr>
          <a:xfrm>
            <a:off x="609600" y="232913"/>
            <a:ext cx="10972800" cy="646981"/>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貳、任免遷調</a:t>
            </a:r>
            <a:endParaRPr lang="zh-TW" altLang="en-US" dirty="0"/>
          </a:p>
        </p:txBody>
      </p:sp>
      <p:sp>
        <p:nvSpPr>
          <p:cNvPr id="3" name="內容版面配置區 2">
            <a:extLst>
              <a:ext uri="{FF2B5EF4-FFF2-40B4-BE49-F238E27FC236}">
                <a16:creationId xmlns:a16="http://schemas.microsoft.com/office/drawing/2014/main" id="{9E344149-6953-4121-B15B-65CAD374617B}"/>
              </a:ext>
            </a:extLst>
          </p:cNvPr>
          <p:cNvSpPr>
            <a:spLocks noGrp="1"/>
          </p:cNvSpPr>
          <p:nvPr>
            <p:ph idx="1"/>
          </p:nvPr>
        </p:nvSpPr>
        <p:spPr>
          <a:xfrm>
            <a:off x="609600" y="879895"/>
            <a:ext cx="10972800" cy="4528868"/>
          </a:xfrm>
        </p:spPr>
        <p:txBody>
          <a:bodyPr>
            <a:normAutofit fontScale="25000" lnSpcReduction="20000"/>
          </a:bodyPr>
          <a:lstStyle/>
          <a:p>
            <a:pPr marL="482600" indent="-482600">
              <a:lnSpc>
                <a:spcPct val="120000"/>
              </a:lnSpc>
              <a:buNone/>
            </a:pPr>
            <a:r>
              <a:rPr lang="zh-TW"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九、修正「公務人員兼任政府投資或轉投資民營事業機構、財團法人及社團法人董、監事職務規定」第一點、第六點。</a:t>
            </a:r>
            <a:r>
              <a:rPr lang="en-US"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行政院民國</a:t>
            </a:r>
            <a:r>
              <a:rPr lang="en-US"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22</a:t>
            </a:r>
            <a:r>
              <a:rPr lang="zh-TW"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日院授人培字第</a:t>
            </a:r>
            <a:r>
              <a:rPr lang="en-US"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11062000041</a:t>
            </a:r>
            <a:r>
              <a:rPr lang="zh-TW"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8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p>
          <a:p>
            <a:pPr>
              <a:lnSpc>
                <a:spcPct val="120000"/>
              </a:lnSpc>
            </a:pP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第一點、關於公務人員兼任政府投資或轉投資民營事業機構董、監事部分：</a:t>
            </a:r>
          </a:p>
          <a:p>
            <a:pPr marL="1155700" indent="-404813">
              <a:lnSpc>
                <a:spcPct val="120000"/>
              </a:lnSpc>
              <a:buNone/>
            </a:pPr>
            <a:r>
              <a:rPr lang="en-US" altLang="zh-TW" sz="64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64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一</a:t>
            </a:r>
            <a:r>
              <a:rPr lang="en-US" altLang="zh-TW" sz="64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公務人員在職務上對民營事業機構有</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直接監督關係</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者，</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不得兼任</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其董、監事職務。但主管機關於其董、監事遴派管理考核要點中，明確定有職權行使衝突禁止、防止個人利益輸送及課責等管理規定者，除</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主管機關首長</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副首長</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外，</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其餘公務人員不受限制</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155700" indent="-404813">
              <a:lnSpc>
                <a:spcPct val="120000"/>
              </a:lnSpc>
              <a:buNone/>
            </a:pPr>
            <a:r>
              <a:rPr lang="en-US" altLang="zh-TW" sz="64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64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行政機關、公立學校，以</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科長</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或</a:t>
            </a:r>
            <a:r>
              <a:rPr lang="zh-TW" altLang="zh-TW" sz="6400"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相當層級以上人員兼任</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為限；事業機構，以事業總機構</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一級副主管</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及分支機構（附屬單位）</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首長以上之主管人員兼任</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為限。</a:t>
            </a:r>
            <a:endPar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155700" indent="-404813">
              <a:lnSpc>
                <a:spcPct val="120000"/>
              </a:lnSpc>
              <a:buNone/>
            </a:pPr>
            <a:r>
              <a:rPr lang="en-US" altLang="zh-TW" sz="64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64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三</a:t>
            </a:r>
            <a:r>
              <a:rPr lang="en-US" altLang="zh-TW" sz="64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各機關（構）學校</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機要人員</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專任聘僱人員</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不得兼任</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政府投資或轉投資民營事業機構董、監事及其他執行業務之重要職務。</a:t>
            </a:r>
            <a:endParaRPr lang="en-US" altLang="zh-TW" sz="64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1155700" indent="-784225">
              <a:lnSpc>
                <a:spcPct val="120000"/>
              </a:lnSpc>
              <a:buNone/>
            </a:pP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第六點、關於兼職遴派、監督管理及績效考核部分為達成遴聘目的、落實監督管理及績效考核，</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各主管機關</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應針對各機關所遴聘擔任民營事業機構及財團、社團法人董、監事之人員，</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訂定遴派管理考核要點</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，確實督導及考核績效，以強化管理效能，並造列名冊，隨時更新，以利查考。</a:t>
            </a:r>
            <a:endPar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a:lnSpc>
                <a:spcPct val="120000"/>
              </a:lnSpc>
            </a:pPr>
            <a:r>
              <a:rPr lang="zh-TW" altLang="en-US" sz="64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註：</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各機關（構）辦理遴派職務上具</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直接監督關係</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之公務人員兼任民營事業機構董、監事案件時，應檢具「</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機關遴派（聘）公務員兼任職務上具直接監督關係事業機構董監事檢查表</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」，並</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請核派機關（構）首長於該表簽名確認</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20.pdf</a:t>
            </a:r>
            <a:r>
              <a:rPr lang="zh-TW" altLang="en-US"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20-1.pdf</a:t>
            </a:r>
            <a:r>
              <a:rPr lang="zh-TW" altLang="en-US"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附件</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20-2.pdf</a:t>
            </a:r>
            <a:r>
              <a:rPr lang="zh-TW" altLang="en-US"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附件</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20-3.odt</a:t>
            </a:r>
            <a:endPar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r>
              <a:rPr lang="en-US" altLang="zh-TW" sz="2400" kern="10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alt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310512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7D6E857-BF07-4EE7-8B75-58DDB68B8982}"/>
              </a:ext>
            </a:extLst>
          </p:cNvPr>
          <p:cNvSpPr>
            <a:spLocks noGrp="1"/>
          </p:cNvSpPr>
          <p:nvPr>
            <p:ph type="title"/>
          </p:nvPr>
        </p:nvSpPr>
        <p:spPr>
          <a:xfrm>
            <a:off x="609600" y="232913"/>
            <a:ext cx="10972800" cy="715993"/>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貳、任免遷調</a:t>
            </a:r>
            <a:endParaRPr lang="zh-TW" altLang="en-US" dirty="0"/>
          </a:p>
        </p:txBody>
      </p:sp>
      <p:sp>
        <p:nvSpPr>
          <p:cNvPr id="3" name="內容版面配置區 2">
            <a:extLst>
              <a:ext uri="{FF2B5EF4-FFF2-40B4-BE49-F238E27FC236}">
                <a16:creationId xmlns:a16="http://schemas.microsoft.com/office/drawing/2014/main" id="{6AE680F4-A544-467E-AA2C-2423AB3E66B8}"/>
              </a:ext>
            </a:extLst>
          </p:cNvPr>
          <p:cNvSpPr>
            <a:spLocks noGrp="1"/>
          </p:cNvSpPr>
          <p:nvPr>
            <p:ph idx="1"/>
          </p:nvPr>
        </p:nvSpPr>
        <p:spPr>
          <a:xfrm>
            <a:off x="609600" y="948906"/>
            <a:ext cx="10972800" cy="4735901"/>
          </a:xfrm>
        </p:spPr>
        <p:txBody>
          <a:bodyPr>
            <a:normAutofit fontScale="25000" lnSpcReduction="20000"/>
          </a:bodyPr>
          <a:lstStyle/>
          <a:p>
            <a:pPr marL="449263" indent="-449263">
              <a:lnSpc>
                <a:spcPct val="120000"/>
              </a:lnSpc>
              <a:buNone/>
            </a:pPr>
            <a:r>
              <a:rPr lang="zh-TW" altLang="zh-TW" sz="7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十、修正「行政院所屬國營事業機構負責人經理人董監事遴聘要點」第五點、第九點。</a:t>
            </a:r>
            <a:r>
              <a:rPr lang="en-US" altLang="zh-TW" sz="7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7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行政院民國</a:t>
            </a:r>
            <a:r>
              <a:rPr lang="en-US" altLang="zh-TW" sz="7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110</a:t>
            </a:r>
            <a:r>
              <a:rPr lang="zh-TW" altLang="zh-TW" sz="7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7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a:t>
            </a:r>
            <a:r>
              <a:rPr lang="zh-TW" altLang="zh-TW" sz="7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7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22</a:t>
            </a:r>
            <a:r>
              <a:rPr lang="zh-TW" altLang="zh-TW" sz="7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日院授人培字第</a:t>
            </a:r>
            <a:r>
              <a:rPr lang="en-US" altLang="zh-TW" sz="7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11062000042</a:t>
            </a:r>
            <a:r>
              <a:rPr lang="zh-TW" altLang="zh-TW" sz="7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號函</a:t>
            </a:r>
            <a:r>
              <a:rPr lang="en-US" altLang="zh-TW" sz="7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endParaRPr lang="zh-TW" altLang="zh-TW" sz="7200"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a:lnSpc>
                <a:spcPct val="120000"/>
              </a:lnSpc>
            </a:pPr>
            <a:r>
              <a:rPr lang="zh-TW"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修正規定：</a:t>
            </a:r>
          </a:p>
          <a:p>
            <a:pPr marL="0" indent="311150">
              <a:lnSpc>
                <a:spcPct val="120000"/>
              </a:lnSpc>
              <a:buNone/>
            </a:pPr>
            <a:r>
              <a:rPr lang="zh-TW"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第五點、遴聘限制如下：</a:t>
            </a:r>
          </a:p>
          <a:p>
            <a:pPr marL="1009650" indent="-354013">
              <a:lnSpc>
                <a:spcPct val="120000"/>
              </a:lnSpc>
              <a:buNone/>
            </a:pPr>
            <a:r>
              <a:rPr lang="en-US"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負責人及經理人之年齡</a:t>
            </a:r>
            <a:r>
              <a:rPr lang="zh-TW" altLang="zh-TW" sz="5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屆滿六十五歲</a:t>
            </a:r>
            <a:r>
              <a:rPr lang="zh-TW"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者，</a:t>
            </a:r>
            <a:r>
              <a:rPr lang="zh-TW" altLang="zh-TW" sz="5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應每年報院核准延長</a:t>
            </a:r>
            <a:r>
              <a:rPr lang="zh-TW"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；年齡</a:t>
            </a:r>
            <a:r>
              <a:rPr lang="zh-TW" altLang="zh-TW" sz="5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逾六十八歲者，除有特殊原因，報經行政院核准外，應即更換。</a:t>
            </a:r>
            <a:endParaRPr lang="en-US" altLang="zh-TW" sz="5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009650" indent="-354013">
              <a:lnSpc>
                <a:spcPct val="120000"/>
              </a:lnSpc>
              <a:buNone/>
            </a:pPr>
            <a:r>
              <a:rPr lang="en-US"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公務員兼任事業機構董、監事，除其他法令另有規定者外，應依下列規定辦理：</a:t>
            </a:r>
          </a:p>
          <a:p>
            <a:pPr marL="1173163" indent="-276225">
              <a:lnSpc>
                <a:spcPct val="120000"/>
              </a:lnSpc>
              <a:buNone/>
            </a:pPr>
            <a:r>
              <a:rPr lang="en-US"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en-US"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遴聘公務員兼任事業機構董、監事者，行政機關（構）、公立學校以</a:t>
            </a:r>
            <a:r>
              <a:rPr lang="zh-TW" altLang="zh-TW" sz="5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簡任職務以上人員為限</a:t>
            </a:r>
            <a:r>
              <a:rPr lang="zh-TW"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；事業機構以事業總機構</a:t>
            </a:r>
            <a:r>
              <a:rPr lang="zh-TW" altLang="zh-TW" sz="5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一級主管</a:t>
            </a:r>
            <a:r>
              <a:rPr lang="zh-TW"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及分支機構附屬單位</a:t>
            </a:r>
            <a:r>
              <a:rPr lang="zh-TW" altLang="zh-TW" sz="5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首長以上之主管人員</a:t>
            </a:r>
            <a:r>
              <a:rPr lang="zh-TW"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為限。</a:t>
            </a:r>
            <a:endParaRPr lang="en-US"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173163" indent="-276225">
              <a:lnSpc>
                <a:spcPct val="120000"/>
              </a:lnSpc>
              <a:buNone/>
            </a:pPr>
            <a:r>
              <a:rPr lang="en-US"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en-US"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公務員在職務上對事業機構有職務上</a:t>
            </a:r>
            <a:r>
              <a:rPr lang="zh-TW" altLang="zh-TW" sz="5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直接監督關係</a:t>
            </a:r>
            <a:r>
              <a:rPr lang="zh-TW"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者，</a:t>
            </a:r>
            <a:r>
              <a:rPr lang="zh-TW" altLang="zh-TW" sz="5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不得兼任</a:t>
            </a:r>
            <a:r>
              <a:rPr lang="zh-TW"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其董、監事職務。但主管機關於其董、監事遴聘管理考核要點中，明確定有職權行使衝突禁止、防止個人利益輸送及課責等管理規定者，除</a:t>
            </a:r>
            <a:r>
              <a:rPr lang="zh-TW" altLang="zh-TW" sz="5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主管機關首長、副首長</a:t>
            </a:r>
            <a:r>
              <a:rPr lang="zh-TW"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外，</a:t>
            </a:r>
            <a:r>
              <a:rPr lang="zh-TW" altLang="zh-TW" sz="5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其餘公務員不受限制。</a:t>
            </a:r>
            <a:endParaRPr lang="en-US" altLang="zh-TW" sz="5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173163" indent="-276225">
              <a:lnSpc>
                <a:spcPct val="120000"/>
              </a:lnSpc>
              <a:buNone/>
            </a:pPr>
            <a:r>
              <a:rPr lang="en-US"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5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主管機關人員不得</a:t>
            </a:r>
            <a:r>
              <a:rPr lang="zh-TW"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兼任所屬國營事業</a:t>
            </a:r>
            <a:r>
              <a:rPr lang="zh-TW" altLang="zh-TW" sz="5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轉投資</a:t>
            </a:r>
            <a:r>
              <a:rPr lang="zh-TW"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之民營事業董、監事。</a:t>
            </a:r>
            <a:endParaRPr lang="en-US"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009650" indent="-354013">
              <a:lnSpc>
                <a:spcPct val="120000"/>
              </a:lnSpc>
              <a:buNone/>
            </a:pPr>
            <a:r>
              <a:rPr lang="en-US" altLang="zh-TW" sz="5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5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三</a:t>
            </a:r>
            <a:r>
              <a:rPr lang="en-US" altLang="zh-TW" sz="5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5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各機關（構</a:t>
            </a:r>
            <a:r>
              <a:rPr lang="en-US" altLang="zh-TW" sz="5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5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、公立學校及事業機構</a:t>
            </a:r>
            <a:r>
              <a:rPr lang="zh-TW" altLang="zh-TW" sz="56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機要人員</a:t>
            </a:r>
            <a:r>
              <a:rPr lang="zh-TW" altLang="zh-TW" sz="5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56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聘僱人員不得兼任</a:t>
            </a:r>
            <a:r>
              <a:rPr lang="zh-TW" altLang="zh-TW" sz="5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事業機構之董、監事及其他執行業務之重要職務。</a:t>
            </a:r>
            <a:endParaRPr lang="en-US" altLang="zh-TW" sz="5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1009650" indent="-354013">
              <a:lnSpc>
                <a:spcPct val="120000"/>
              </a:lnSpc>
              <a:buNone/>
            </a:pPr>
            <a:r>
              <a:rPr lang="en-US" altLang="zh-TW" sz="5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5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四</a:t>
            </a:r>
            <a:r>
              <a:rPr lang="en-US" altLang="zh-TW" sz="5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5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公務員不得違反公務員服務法第十四條之一之規定。</a:t>
            </a:r>
          </a:p>
          <a:p>
            <a:pPr marL="1000125" indent="-688975">
              <a:lnSpc>
                <a:spcPct val="120000"/>
              </a:lnSpc>
              <a:buNone/>
            </a:pPr>
            <a:r>
              <a:rPr lang="zh-TW" altLang="zh-TW" sz="5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第九點、為達成遴聘目的、落實監督管理及績效考核，各主管機關應針對所遴聘擔任各事業機構負責人、經理人及董、監事之人員，訂定遴聘管理考核要點，確實督導考核，以強化管理效能。</a:t>
            </a:r>
            <a:endParaRPr lang="en-US" altLang="zh-TW" sz="5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638175" indent="-327025">
              <a:lnSpc>
                <a:spcPct val="120000"/>
              </a:lnSpc>
              <a:buNone/>
            </a:pPr>
            <a:r>
              <a:rPr lang="zh-TW" altLang="en-US"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註：</a:t>
            </a:r>
            <a:r>
              <a:rPr lang="zh-TW" altLang="zh-TW" sz="5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各主管機關</a:t>
            </a:r>
            <a:r>
              <a:rPr lang="zh-TW"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辦理遴聘職務上具</a:t>
            </a:r>
            <a:r>
              <a:rPr lang="zh-TW" altLang="zh-TW" sz="5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直接監督關係</a:t>
            </a:r>
            <a:r>
              <a:rPr lang="zh-TW"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之公務員兼任國營事業機構董、監事案件時，應檢具「</a:t>
            </a:r>
            <a:r>
              <a:rPr lang="zh-TW" altLang="zh-TW" sz="5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機關遴派（聘）公務員兼任職務上具直接監督關係事業機構董監事檢查表</a:t>
            </a:r>
            <a:r>
              <a:rPr lang="zh-TW"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」，並請</a:t>
            </a:r>
            <a:r>
              <a:rPr lang="zh-TW" altLang="zh-TW" sz="5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核派機關首長於該表簽名確認</a:t>
            </a:r>
            <a:r>
              <a:rPr lang="zh-TW"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21.pdf</a:t>
            </a:r>
            <a:r>
              <a:rPr lang="zh-TW" altLang="en-US"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21-1.pdf</a:t>
            </a:r>
            <a:r>
              <a:rPr lang="zh-TW" altLang="en-US"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附件</a:t>
            </a:r>
            <a:r>
              <a:rPr lang="en-US"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21-2.pdf</a:t>
            </a:r>
            <a:r>
              <a:rPr lang="zh-TW" altLang="en-US"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附件</a:t>
            </a:r>
            <a:r>
              <a:rPr lang="en-US"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21-3.odt</a:t>
            </a:r>
            <a:endParaRPr lang="zh-TW" altLang="zh-TW" sz="5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1116524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48831AD-6201-48DD-879D-DFFB4886D86E}"/>
              </a:ext>
            </a:extLst>
          </p:cNvPr>
          <p:cNvSpPr>
            <a:spLocks noGrp="1"/>
          </p:cNvSpPr>
          <p:nvPr>
            <p:ph type="title"/>
          </p:nvPr>
        </p:nvSpPr>
        <p:spPr>
          <a:xfrm>
            <a:off x="609600" y="224287"/>
            <a:ext cx="10972800" cy="767752"/>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貳、任免遷調</a:t>
            </a:r>
            <a:endParaRPr lang="zh-TW" altLang="en-US" dirty="0"/>
          </a:p>
        </p:txBody>
      </p:sp>
      <p:sp>
        <p:nvSpPr>
          <p:cNvPr id="3" name="內容版面配置區 2">
            <a:extLst>
              <a:ext uri="{FF2B5EF4-FFF2-40B4-BE49-F238E27FC236}">
                <a16:creationId xmlns:a16="http://schemas.microsoft.com/office/drawing/2014/main" id="{B3E76124-767B-48AB-BD60-340B97956611}"/>
              </a:ext>
            </a:extLst>
          </p:cNvPr>
          <p:cNvSpPr>
            <a:spLocks noGrp="1"/>
          </p:cNvSpPr>
          <p:nvPr>
            <p:ph idx="1"/>
          </p:nvPr>
        </p:nvSpPr>
        <p:spPr>
          <a:xfrm>
            <a:off x="609600" y="1233577"/>
            <a:ext cx="10972800" cy="4330461"/>
          </a:xfrm>
        </p:spPr>
        <p:txBody>
          <a:bodyPr>
            <a:normAutofit/>
          </a:bodyPr>
          <a:lstStyle/>
          <a:p>
            <a:pPr marL="836613" indent="-836613">
              <a:lnSpc>
                <a:spcPct val="110000"/>
              </a:lnSpc>
              <a:buNone/>
            </a:pPr>
            <a:r>
              <a:rPr lang="zh-TW"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十一、銓敘部</a:t>
            </a:r>
            <a:r>
              <a:rPr lang="en-US"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108</a:t>
            </a:r>
            <a:r>
              <a:rPr lang="zh-TW"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a:t>
            </a:r>
            <a:r>
              <a:rPr lang="zh-TW"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25</a:t>
            </a:r>
            <a:r>
              <a:rPr lang="zh-TW"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日部法一字第</a:t>
            </a:r>
            <a:r>
              <a:rPr lang="en-US"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1084876512</a:t>
            </a:r>
            <a:r>
              <a:rPr lang="zh-TW"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號函有關公務員服務法第</a:t>
            </a:r>
            <a:r>
              <a:rPr lang="en-US"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14</a:t>
            </a:r>
            <a:r>
              <a:rPr lang="zh-TW"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條第</a:t>
            </a:r>
            <a:r>
              <a:rPr lang="en-US"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a:t>
            </a:r>
            <a:r>
              <a:rPr lang="zh-TW"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項所稱「法令」補充規範。</a:t>
            </a:r>
            <a:r>
              <a:rPr lang="en-US"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銓敘部民國</a:t>
            </a:r>
            <a:r>
              <a:rPr lang="en-US"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110</a:t>
            </a:r>
            <a:r>
              <a:rPr lang="zh-TW"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3</a:t>
            </a:r>
            <a:r>
              <a:rPr lang="zh-TW"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9</a:t>
            </a:r>
            <a:r>
              <a:rPr lang="zh-TW"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日部法一字第</a:t>
            </a:r>
            <a:r>
              <a:rPr lang="en-US"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11053313212</a:t>
            </a:r>
            <a:r>
              <a:rPr lang="zh-TW"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號函</a:t>
            </a:r>
            <a:r>
              <a:rPr lang="en-US" altLang="zh-TW" sz="22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p>
          <a:p>
            <a:pPr marL="1147763" indent="-534988">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查公務員服務法第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14</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項規定：「公務員除法令所規定外，不得兼任他項公職或業務。……」次查銓敘部</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108</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25</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日部法一字第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1084876512</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號函略以，公務員服務法第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14</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項所稱「法令」規範內容，須明確規定該等職務或業務得由公務</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人</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員兼任、由政府機關</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構</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指派兼任，或公務員為政府機關代表等，足資認定該等職務或業務係由具公務員身分者兼任時，</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始得作為公務員兼職依據</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147763" indent="-534988">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銓敘部接教育部來函請釋前開銓敘部</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108</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25</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日函意涵，經銓敘部審慎衡酌後，上開銓敘部函釋得作為公務員依法令兼職之依據者，尚包括中央二級或相當二級以上機關、直轄市政府、直轄市議會、縣</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市</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政府及縣</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市</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議會依法令指派或遴聘</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派</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兼任者，以及政府機關</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構</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依法令指派或遴聘</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派</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學者兼任</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，亦得作為</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公立學校校長</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兼任行政職務教師之兼職依據</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，業經銓敘部作成旨揭銓敘部</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9</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日令釋補充規範。</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22.pdf</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22-1.pdf</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22-2.docx</a:t>
            </a:r>
            <a:endPar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0">
              <a:buNone/>
            </a:pP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6564165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5FDC796-A624-4B1C-A67A-0D79E88E9CDD}"/>
              </a:ext>
            </a:extLst>
          </p:cNvPr>
          <p:cNvSpPr>
            <a:spLocks noGrp="1"/>
          </p:cNvSpPr>
          <p:nvPr>
            <p:ph type="title"/>
          </p:nvPr>
        </p:nvSpPr>
        <p:spPr>
          <a:xfrm>
            <a:off x="609600" y="276045"/>
            <a:ext cx="10972800" cy="646981"/>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貳、任免遷調</a:t>
            </a:r>
            <a:endParaRPr lang="zh-TW" altLang="en-US" dirty="0"/>
          </a:p>
        </p:txBody>
      </p:sp>
      <p:sp>
        <p:nvSpPr>
          <p:cNvPr id="3" name="內容版面配置區 2">
            <a:extLst>
              <a:ext uri="{FF2B5EF4-FFF2-40B4-BE49-F238E27FC236}">
                <a16:creationId xmlns:a16="http://schemas.microsoft.com/office/drawing/2014/main" id="{A863FF05-B9C1-4015-A632-23795B64306F}"/>
              </a:ext>
            </a:extLst>
          </p:cNvPr>
          <p:cNvSpPr>
            <a:spLocks noGrp="1"/>
          </p:cNvSpPr>
          <p:nvPr>
            <p:ph idx="1"/>
          </p:nvPr>
        </p:nvSpPr>
        <p:spPr>
          <a:xfrm>
            <a:off x="609600" y="1052423"/>
            <a:ext cx="10972800" cy="4459856"/>
          </a:xfrm>
        </p:spPr>
        <p:txBody>
          <a:bodyPr>
            <a:normAutofit lnSpcReduction="10000"/>
          </a:bodyPr>
          <a:lstStyle/>
          <a:p>
            <a:pPr marL="914400" indent="-914400">
              <a:lnSpc>
                <a:spcPct val="120000"/>
              </a:lnSpc>
              <a:buNone/>
            </a:pPr>
            <a:r>
              <a:rPr lang="zh-TW"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十二、公務員得否將自有房屋出租並收取租金一事。</a:t>
            </a:r>
            <a:r>
              <a:rPr lang="en-US"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銓敘部民國</a:t>
            </a:r>
            <a:r>
              <a:rPr lang="en-US"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19</a:t>
            </a:r>
            <a:r>
              <a:rPr lang="zh-TW"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日部法一字第</a:t>
            </a:r>
            <a:r>
              <a:rPr lang="en-US"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1105334767</a:t>
            </a:r>
            <a:r>
              <a:rPr lang="zh-TW"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422275">
              <a:buNone/>
            </a:pP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本案所涉公務員服務法</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以下簡稱服務法</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及相關解釋如下：</a:t>
            </a:r>
          </a:p>
          <a:p>
            <a:pPr marL="0" indent="793750">
              <a:buNone/>
            </a:pP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en-US"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服務法第</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13</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項規定：「公務員不得經營商業或投機事業。……」</a:t>
            </a:r>
            <a:endPar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165225" indent="-371475">
              <a:buNone/>
            </a:pP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en-US"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銓敘部</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101</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日部法一字第</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1013569828</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號及同年</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25</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日部法一字第</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1013613750</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號電子郵件略以，公務員</a:t>
            </a:r>
            <a:r>
              <a:rPr lang="zh-TW" altLang="zh-TW" sz="18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得繼承、買賣或出租不動產</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，惟如有</a:t>
            </a:r>
            <a:r>
              <a:rPr lang="zh-TW" altLang="zh-TW" sz="18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從事</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經營不動產買賣或出租等商業行為時，</a:t>
            </a:r>
            <a:r>
              <a:rPr lang="zh-TW" altLang="zh-TW" sz="1800"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無論</a:t>
            </a:r>
            <a:r>
              <a:rPr lang="zh-TW" altLang="zh-TW" sz="18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是否以公務員名義</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皆有違</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服務法第</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13</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項規定；上開所稱「經營不動產買賣或出租等商業行為」，經銓敘部函徵</a:t>
            </a:r>
            <a:r>
              <a:rPr lang="zh-TW" altLang="zh-TW" sz="18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財政部與內政部意見</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，係指以下情形：</a:t>
            </a:r>
          </a:p>
          <a:p>
            <a:pPr marL="0" indent="1052513">
              <a:buNone/>
            </a:pP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公務員買賣或租賃不動產，經權責機關認定係</a:t>
            </a:r>
            <a:r>
              <a:rPr lang="zh-TW" altLang="zh-TW" sz="18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以營利為目的而須課徵營業稅</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406525" indent="-354013">
              <a:buNone/>
            </a:pPr>
            <a:r>
              <a:rPr lang="en-US" altLang="zh-TW" sz="18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(2)</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公務員從事不動產買賣、租賃的居間或代理業務，並經權責機關認定係</a:t>
            </a:r>
            <a:r>
              <a:rPr lang="zh-TW" altLang="zh-TW" sz="1800"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以不動產經紀業「為</a:t>
            </a:r>
            <a:r>
              <a:rPr lang="zh-TW" altLang="zh-TW" sz="18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業」</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p>
          <a:p>
            <a:pPr marL="889000" indent="-466725">
              <a:buNone/>
            </a:pPr>
            <a:r>
              <a:rPr lang="en-US" altLang="zh-TW" sz="18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二</a:t>
            </a:r>
            <a:r>
              <a:rPr lang="en-US" altLang="zh-TW" sz="18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銓敘部迭獲民眾詢問公務員</a:t>
            </a:r>
            <a:r>
              <a:rPr lang="zh-TW" altLang="zh-TW" sz="18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得否出租自有房屋並收取租金之疑義</a:t>
            </a:r>
            <a:r>
              <a:rPr lang="zh-TW" altLang="zh-TW" sz="18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，依據前開服務法及解釋規定，公務員</a:t>
            </a:r>
            <a:r>
              <a:rPr lang="zh-TW" altLang="zh-TW" sz="18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單純</a:t>
            </a:r>
            <a:r>
              <a:rPr lang="zh-TW" altLang="zh-TW" sz="18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將自有房屋出租並收取租金，</a:t>
            </a:r>
            <a:r>
              <a:rPr lang="zh-TW" altLang="zh-TW" sz="18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並不違反</a:t>
            </a:r>
            <a:r>
              <a:rPr lang="zh-TW" altLang="zh-TW" sz="18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服務法第</a:t>
            </a:r>
            <a:r>
              <a:rPr lang="en-US" altLang="zh-TW" sz="18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13</a:t>
            </a:r>
            <a:r>
              <a:rPr lang="zh-TW" altLang="zh-TW" sz="18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18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a:t>
            </a:r>
            <a:r>
              <a:rPr lang="zh-TW" altLang="zh-TW" sz="18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項規定，惟如有從事前開經營不動產出租等</a:t>
            </a:r>
            <a:r>
              <a:rPr lang="zh-TW" altLang="zh-TW" sz="18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商業行為</a:t>
            </a:r>
            <a:r>
              <a:rPr lang="zh-TW" altLang="zh-TW" sz="18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之情形時，</a:t>
            </a:r>
            <a:r>
              <a:rPr lang="zh-TW" altLang="zh-TW" sz="18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自與該項規定有違，公務員不得為</a:t>
            </a:r>
            <a:r>
              <a:rPr lang="zh-TW" altLang="zh-TW" sz="18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之。</a:t>
            </a:r>
            <a:r>
              <a:rPr lang="zh-TW" altLang="en-US" sz="18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18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23.pdf</a:t>
            </a:r>
            <a:endParaRPr lang="zh-TW" altLang="zh-TW" sz="18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8791804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E56D2B5-05AC-4374-A5C2-79B6229B8BF8}"/>
              </a:ext>
            </a:extLst>
          </p:cNvPr>
          <p:cNvSpPr>
            <a:spLocks noGrp="1"/>
          </p:cNvSpPr>
          <p:nvPr>
            <p:ph type="title"/>
          </p:nvPr>
        </p:nvSpPr>
        <p:spPr>
          <a:xfrm>
            <a:off x="609600" y="276045"/>
            <a:ext cx="10972800" cy="690114"/>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貳、任免遷調</a:t>
            </a:r>
            <a:endParaRPr lang="zh-TW" altLang="en-US" dirty="0"/>
          </a:p>
        </p:txBody>
      </p:sp>
      <p:sp>
        <p:nvSpPr>
          <p:cNvPr id="3" name="內容版面配置區 2">
            <a:extLst>
              <a:ext uri="{FF2B5EF4-FFF2-40B4-BE49-F238E27FC236}">
                <a16:creationId xmlns:a16="http://schemas.microsoft.com/office/drawing/2014/main" id="{05032981-989E-4813-8DE5-F475DD9D9277}"/>
              </a:ext>
            </a:extLst>
          </p:cNvPr>
          <p:cNvSpPr>
            <a:spLocks noGrp="1"/>
          </p:cNvSpPr>
          <p:nvPr>
            <p:ph idx="1"/>
          </p:nvPr>
        </p:nvSpPr>
        <p:spPr>
          <a:xfrm>
            <a:off x="609600" y="1190445"/>
            <a:ext cx="10972800" cy="4183812"/>
          </a:xfrm>
        </p:spPr>
        <p:txBody>
          <a:bodyPr>
            <a:normAutofit fontScale="25000" lnSpcReduction="20000"/>
          </a:bodyPr>
          <a:lstStyle/>
          <a:p>
            <a:pPr marL="836613" indent="-836613">
              <a:lnSpc>
                <a:spcPct val="120000"/>
              </a:lnSpc>
              <a:buNone/>
            </a:pPr>
            <a:r>
              <a:rPr lang="zh-TW" altLang="zh-TW" sz="88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十三、考試院、行政院</a:t>
            </a:r>
            <a:r>
              <a:rPr lang="en-US" altLang="zh-TW" sz="88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88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88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88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88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88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日修正發布「公務人員留職停薪辦法」部分條文。</a:t>
            </a:r>
            <a:r>
              <a:rPr lang="en-US" altLang="zh-TW" sz="88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88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銓敘部民國</a:t>
            </a:r>
            <a:r>
              <a:rPr lang="en-US" altLang="zh-TW" sz="88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88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88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88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88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18</a:t>
            </a:r>
            <a:r>
              <a:rPr lang="zh-TW" altLang="zh-TW" sz="88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日部銓四字第</a:t>
            </a:r>
            <a:r>
              <a:rPr lang="en-US" altLang="zh-TW" sz="88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1105333235</a:t>
            </a:r>
            <a:r>
              <a:rPr lang="zh-TW" altLang="zh-TW" sz="88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88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p>
          <a:p>
            <a:pPr marL="361950" indent="-7938">
              <a:lnSpc>
                <a:spcPct val="120000"/>
              </a:lnSpc>
              <a:buNone/>
            </a:pP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公務人員留職停薪辦法</a:t>
            </a:r>
            <a:r>
              <a:rPr lang="en-US"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以下簡稱本辦法</a:t>
            </a:r>
            <a:r>
              <a:rPr lang="en-US"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自</a:t>
            </a:r>
            <a:r>
              <a:rPr lang="en-US"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86</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20</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日由考試院會同行政院訂定施行後，曾歷經</a:t>
            </a:r>
            <a:r>
              <a:rPr lang="en-US"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次修正，最近一次修正日期為</a:t>
            </a:r>
            <a:r>
              <a:rPr lang="en-US"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105</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日。茲為配合性別工作平等法</a:t>
            </a:r>
            <a:r>
              <a:rPr lang="en-US"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以下簡稱性平法</a:t>
            </a:r>
            <a:r>
              <a:rPr lang="en-US"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保障受僱者申請育嬰留職停薪之意旨，並因應現行實務需要與執行上易生爭議部分，以及參酌各界所提建議意見，爰研修本辦法相關規定，共計修正</a:t>
            </a:r>
            <a:r>
              <a:rPr lang="en-US"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條條文，其修正要點如下：</a:t>
            </a:r>
          </a:p>
          <a:p>
            <a:pPr marL="854075" indent="-492125">
              <a:lnSpc>
                <a:spcPct val="120000"/>
              </a:lnSpc>
              <a:buNone/>
            </a:pPr>
            <a:r>
              <a:rPr lang="en-US"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8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配合性平法規定，增訂因養育子女或收養兒童先行共同生活留職停薪者，於復職時，除因</a:t>
            </a:r>
            <a:r>
              <a:rPr lang="zh-TW" altLang="zh-TW" sz="8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機關改制等情形</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或</a:t>
            </a:r>
            <a:r>
              <a:rPr lang="zh-TW" altLang="zh-TW" sz="8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經當事人書面同意</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外，</a:t>
            </a:r>
            <a:r>
              <a:rPr lang="zh-TW" altLang="zh-TW" sz="8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應回復原職務</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修正條文第</a:t>
            </a:r>
            <a:r>
              <a:rPr lang="en-US"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a:t>
            </a:r>
            <a:r>
              <a:rPr lang="en-US"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p>
          <a:p>
            <a:pPr marL="854075" indent="-492125">
              <a:lnSpc>
                <a:spcPct val="120000"/>
              </a:lnSpc>
              <a:buNone/>
            </a:pPr>
            <a:r>
              <a:rPr lang="en-US"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針對辦理借調公務機關留職停薪者，其所占借調機關職缺之</a:t>
            </a:r>
            <a:r>
              <a:rPr lang="zh-TW" altLang="zh-TW" sz="8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職務性質及條件予以明確規範</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；修正借調留職停薪之法人範圍；增訂配合國策奉派國外協助友邦工作留職停薪之認定要件，以及配合國家重點科技、推展重要政策或重大建設辦理</a:t>
            </a:r>
            <a:r>
              <a:rPr lang="zh-TW" altLang="zh-TW" sz="8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借調留職停薪</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之</a:t>
            </a:r>
            <a:r>
              <a:rPr lang="zh-TW" altLang="zh-TW" sz="8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核定機關層級</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修正條文第</a:t>
            </a:r>
            <a:r>
              <a:rPr lang="en-US"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a:t>
            </a:r>
            <a:r>
              <a:rPr lang="en-US"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24.pdf</a:t>
            </a:r>
            <a:endParaRPr lang="zh-TW" altLang="zh-TW" sz="8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0">
              <a:buNone/>
            </a:pPr>
            <a:endParaRPr lang="zh-TW" altLang="zh-TW" sz="3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842974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D8910D-073F-4E9A-9BEA-3994549417F9}"/>
              </a:ext>
            </a:extLst>
          </p:cNvPr>
          <p:cNvSpPr>
            <a:spLocks noGrp="1"/>
          </p:cNvSpPr>
          <p:nvPr>
            <p:ph type="title"/>
          </p:nvPr>
        </p:nvSpPr>
        <p:spPr>
          <a:xfrm>
            <a:off x="609600" y="405442"/>
            <a:ext cx="10972800" cy="733245"/>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貳、任免遷調</a:t>
            </a:r>
            <a:endParaRPr lang="zh-TW" altLang="en-US" dirty="0"/>
          </a:p>
        </p:txBody>
      </p:sp>
      <p:sp>
        <p:nvSpPr>
          <p:cNvPr id="3" name="內容版面配置區 2">
            <a:extLst>
              <a:ext uri="{FF2B5EF4-FFF2-40B4-BE49-F238E27FC236}">
                <a16:creationId xmlns:a16="http://schemas.microsoft.com/office/drawing/2014/main" id="{65C45679-E4C9-4BF9-8FEB-51DDE6D2E452}"/>
              </a:ext>
            </a:extLst>
          </p:cNvPr>
          <p:cNvSpPr>
            <a:spLocks noGrp="1"/>
          </p:cNvSpPr>
          <p:nvPr>
            <p:ph idx="1"/>
          </p:nvPr>
        </p:nvSpPr>
        <p:spPr>
          <a:xfrm>
            <a:off x="609600" y="1233577"/>
            <a:ext cx="10972800" cy="4123427"/>
          </a:xfrm>
        </p:spPr>
        <p:txBody>
          <a:bodyPr>
            <a:normAutofit/>
          </a:bodyPr>
          <a:lstStyle/>
          <a:p>
            <a:pPr marL="854075" marR="0" lvl="0" indent="-492125" fontAlgn="auto">
              <a:lnSpc>
                <a:spcPct val="110000"/>
              </a:lnSpc>
              <a:spcAft>
                <a:spcPts val="0"/>
              </a:spcAft>
              <a:buClrTx/>
              <a:buSzTx/>
              <a:buNone/>
              <a:tabLst/>
              <a:defRPr/>
            </a:pP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三</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刪除</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育嬰留職停薪</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僅得以本人或配偶之一方申請為限</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之規定；調整申請依親留職停薪之條件；將照顧</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三足歲以下孫子女</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、受刑事確定判決並獲准許</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易服社會勞動</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納入</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得申請留職停薪情事</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；另</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放寬</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國外醫療機構出具之證明文件亦得作為</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認定重大傷病之依據</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修正條文第</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5</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條</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endPar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854075" marR="0" lvl="0" indent="-492125" fontAlgn="auto">
              <a:lnSpc>
                <a:spcPct val="110000"/>
              </a:lnSpc>
              <a:spcAft>
                <a:spcPts val="0"/>
              </a:spcAft>
              <a:buClrTx/>
              <a:buSzTx/>
              <a:buNone/>
              <a:tabLst/>
              <a:defRPr/>
            </a:pP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四</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增訂受拘役或罰金之確定判決而</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易服勞役</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，或受刑事確定判決並獲准許</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易服社會勞動</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留職停薪之期間規定。</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修正條文第</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6</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條</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endPar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854075" marR="0" lvl="0" indent="-492125" fontAlgn="auto">
              <a:lnSpc>
                <a:spcPct val="110000"/>
              </a:lnSpc>
              <a:spcAft>
                <a:spcPts val="0"/>
              </a:spcAft>
              <a:buClrTx/>
              <a:buSzTx/>
              <a:buNone/>
              <a:tabLst/>
              <a:defRPr/>
            </a:pP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五</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配合性平法規定，增訂</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主管人員</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因養育子女或收養兒童先行共同生活而留職停薪者，辦理復職時，除因機關改制等情形或經當事人書面同意外，</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應予回復原主管職務</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；新增</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薦任以下主管人員</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育嬰留職停薪期間所遺業務，由</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現職薦任以下非主管人員代理</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時，該現職非主管人員之業務，得</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約聘或約僱人員</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辦理。</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修正條文第</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9</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條</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24.pdf</a:t>
            </a:r>
            <a:endPar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10988061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FC0508F-A475-46DD-ABFD-467645D4CE14}"/>
              </a:ext>
            </a:extLst>
          </p:cNvPr>
          <p:cNvSpPr>
            <a:spLocks noGrp="1"/>
          </p:cNvSpPr>
          <p:nvPr>
            <p:ph type="title"/>
          </p:nvPr>
        </p:nvSpPr>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貳、任免遷調</a:t>
            </a:r>
            <a:endParaRPr lang="zh-TW" altLang="en-US" dirty="0"/>
          </a:p>
        </p:txBody>
      </p:sp>
      <p:sp>
        <p:nvSpPr>
          <p:cNvPr id="3" name="內容版面配置區 2">
            <a:extLst>
              <a:ext uri="{FF2B5EF4-FFF2-40B4-BE49-F238E27FC236}">
                <a16:creationId xmlns:a16="http://schemas.microsoft.com/office/drawing/2014/main" id="{5CC966E1-B82F-4256-A406-F7D449661442}"/>
              </a:ext>
            </a:extLst>
          </p:cNvPr>
          <p:cNvSpPr>
            <a:spLocks noGrp="1"/>
          </p:cNvSpPr>
          <p:nvPr>
            <p:ph idx="1"/>
          </p:nvPr>
        </p:nvSpPr>
        <p:spPr/>
        <p:txBody>
          <a:bodyPr/>
          <a:lstStyle/>
          <a:p>
            <a:pPr marL="906463" marR="0" lvl="0" indent="-906463" algn="l" defTabSz="914400" rtl="0" eaLnBrk="1" fontAlgn="auto" latinLnBrk="0" hangingPunct="1">
              <a:lnSpc>
                <a:spcPct val="150000"/>
              </a:lnSpc>
              <a:spcBef>
                <a:spcPct val="20000"/>
              </a:spcBef>
              <a:spcAft>
                <a:spcPts val="0"/>
              </a:spcAft>
              <a:buClrTx/>
              <a:buSzTx/>
              <a:buFont typeface="Arial" pitchFamily="34" charset="0"/>
              <a:buNone/>
              <a:tabLst/>
              <a:defRPr/>
            </a:pPr>
            <a:r>
              <a:rPr kumimoji="0" lang="zh-TW"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十四、廢止「銓敘案件同姓名處理規則」。</a:t>
            </a:r>
            <a:r>
              <a:rPr kumimoji="0" lang="en-US"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r>
              <a:rPr kumimoji="0" lang="zh-TW"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銓敘部民國</a:t>
            </a:r>
            <a:r>
              <a:rPr kumimoji="0" lang="en-US"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110</a:t>
            </a:r>
            <a:r>
              <a:rPr kumimoji="0" lang="zh-TW"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年</a:t>
            </a:r>
            <a:r>
              <a:rPr kumimoji="0" lang="en-US"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4</a:t>
            </a:r>
            <a:r>
              <a:rPr kumimoji="0" lang="zh-TW"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月</a:t>
            </a:r>
            <a:r>
              <a:rPr kumimoji="0" lang="en-US"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30</a:t>
            </a:r>
            <a:r>
              <a:rPr kumimoji="0" lang="zh-TW"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日部管三字第</a:t>
            </a:r>
            <a:r>
              <a:rPr kumimoji="0" lang="en-US"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11053494003</a:t>
            </a:r>
            <a:r>
              <a:rPr kumimoji="0" lang="zh-TW"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號函</a:t>
            </a:r>
            <a:r>
              <a:rPr kumimoji="0" lang="en-US"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endParaRPr lang="zh-TW" altLang="en-US" dirty="0">
              <a:solidFill>
                <a:schemeClr val="tx1"/>
              </a:solidFill>
              <a:latin typeface="標楷體" panose="03000509000000000000" pitchFamily="65" charset="-120"/>
              <a:ea typeface="標楷體" panose="03000509000000000000" pitchFamily="65" charset="-120"/>
            </a:endParaRPr>
          </a:p>
          <a:p>
            <a:pPr>
              <a:lnSpc>
                <a:spcPct val="150000"/>
              </a:lnSpc>
            </a:pPr>
            <a:r>
              <a:rPr lang="zh-TW" altLang="en-US" dirty="0">
                <a:solidFill>
                  <a:schemeClr val="tx1"/>
                </a:solidFill>
                <a:latin typeface="標楷體" panose="03000509000000000000" pitchFamily="65" charset="-120"/>
                <a:ea typeface="標楷體" panose="03000509000000000000" pitchFamily="65" charset="-120"/>
              </a:rPr>
              <a:t>「銓敘案件同姓名處理規則」業經銓敘部於</a:t>
            </a:r>
            <a:r>
              <a:rPr lang="en-US" altLang="zh-TW" dirty="0">
                <a:solidFill>
                  <a:schemeClr val="tx1"/>
                </a:solidFill>
                <a:latin typeface="標楷體" panose="03000509000000000000" pitchFamily="65" charset="-120"/>
                <a:ea typeface="標楷體" panose="03000509000000000000" pitchFamily="65" charset="-120"/>
              </a:rPr>
              <a:t>110</a:t>
            </a:r>
            <a:r>
              <a:rPr lang="zh-TW" altLang="en-US"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4</a:t>
            </a:r>
            <a:r>
              <a:rPr lang="zh-TW" altLang="en-US" dirty="0">
                <a:solidFill>
                  <a:schemeClr val="tx1"/>
                </a:solidFill>
                <a:latin typeface="標楷體" panose="03000509000000000000" pitchFamily="65" charset="-120"/>
                <a:ea typeface="標楷體" panose="03000509000000000000" pitchFamily="65" charset="-120"/>
              </a:rPr>
              <a:t>月</a:t>
            </a:r>
            <a:r>
              <a:rPr lang="en-US" altLang="zh-TW" dirty="0">
                <a:solidFill>
                  <a:schemeClr val="tx1"/>
                </a:solidFill>
                <a:latin typeface="標楷體" panose="03000509000000000000" pitchFamily="65" charset="-120"/>
                <a:ea typeface="標楷體" panose="03000509000000000000" pitchFamily="65" charset="-120"/>
              </a:rPr>
              <a:t>30</a:t>
            </a:r>
            <a:r>
              <a:rPr lang="zh-TW" altLang="en-US" dirty="0">
                <a:solidFill>
                  <a:schemeClr val="tx1"/>
                </a:solidFill>
                <a:latin typeface="標楷體" panose="03000509000000000000" pitchFamily="65" charset="-120"/>
                <a:ea typeface="標楷體" panose="03000509000000000000" pitchFamily="65" charset="-120"/>
              </a:rPr>
              <a:t>日以部管三字第</a:t>
            </a:r>
            <a:r>
              <a:rPr lang="en-US" altLang="zh-TW" dirty="0">
                <a:solidFill>
                  <a:schemeClr val="tx1"/>
                </a:solidFill>
                <a:latin typeface="標楷體" panose="03000509000000000000" pitchFamily="65" charset="-120"/>
                <a:ea typeface="標楷體" panose="03000509000000000000" pitchFamily="65" charset="-120"/>
              </a:rPr>
              <a:t>11053494001</a:t>
            </a:r>
            <a:r>
              <a:rPr lang="zh-TW" altLang="en-US" dirty="0">
                <a:solidFill>
                  <a:schemeClr val="tx1"/>
                </a:solidFill>
                <a:latin typeface="標楷體" panose="03000509000000000000" pitchFamily="65" charset="-120"/>
                <a:ea typeface="標楷體" panose="03000509000000000000" pitchFamily="65" charset="-120"/>
              </a:rPr>
              <a:t>號令廢止。</a:t>
            </a:r>
            <a:r>
              <a:rPr lang="zh-TW" altLang="en-US" dirty="0">
                <a:solidFill>
                  <a:schemeClr val="tx1"/>
                </a:solidFill>
                <a:latin typeface="標楷體" panose="03000509000000000000" pitchFamily="65" charset="-120"/>
                <a:ea typeface="標楷體" panose="03000509000000000000" pitchFamily="65" charset="-120"/>
                <a:hlinkClick r:id="rId2" action="ppaction://hlinkfile"/>
              </a:rPr>
              <a:t>附件</a:t>
            </a:r>
            <a:r>
              <a:rPr lang="en-US" altLang="zh-TW" dirty="0">
                <a:solidFill>
                  <a:schemeClr val="tx1"/>
                </a:solidFill>
                <a:latin typeface="標楷體" panose="03000509000000000000" pitchFamily="65" charset="-120"/>
                <a:ea typeface="標楷體" panose="03000509000000000000" pitchFamily="65" charset="-120"/>
                <a:hlinkClick r:id="rId2" action="ppaction://hlinkfile"/>
              </a:rPr>
              <a:t>25.pdf</a:t>
            </a:r>
            <a:r>
              <a:rPr lang="zh-TW" altLang="en-US" dirty="0">
                <a:solidFill>
                  <a:schemeClr val="tx1"/>
                </a:solidFill>
                <a:latin typeface="標楷體" panose="03000509000000000000" pitchFamily="65" charset="-120"/>
                <a:ea typeface="標楷體" panose="03000509000000000000" pitchFamily="65" charset="-120"/>
                <a:hlinkClick r:id="rId3" action="ppaction://hlinkfile"/>
              </a:rPr>
              <a:t>附件</a:t>
            </a:r>
            <a:r>
              <a:rPr lang="en-US" altLang="zh-TW" dirty="0">
                <a:solidFill>
                  <a:schemeClr val="tx1"/>
                </a:solidFill>
                <a:latin typeface="標楷體" panose="03000509000000000000" pitchFamily="65" charset="-120"/>
                <a:ea typeface="標楷體" panose="03000509000000000000" pitchFamily="65" charset="-120"/>
                <a:hlinkClick r:id="rId3" action="ppaction://hlinkfile"/>
              </a:rPr>
              <a:t>25-1.pdf</a:t>
            </a:r>
            <a:r>
              <a:rPr lang="zh-TW" altLang="en-US" dirty="0">
                <a:solidFill>
                  <a:schemeClr val="tx1"/>
                </a:solidFill>
                <a:latin typeface="標楷體" panose="03000509000000000000" pitchFamily="65" charset="-120"/>
                <a:ea typeface="標楷體" panose="03000509000000000000" pitchFamily="65" charset="-120"/>
                <a:hlinkClick r:id="rId4" action="ppaction://hlinkfile"/>
              </a:rPr>
              <a:t>附件</a:t>
            </a:r>
            <a:r>
              <a:rPr lang="en-US" altLang="zh-TW" dirty="0">
                <a:solidFill>
                  <a:schemeClr val="tx1"/>
                </a:solidFill>
                <a:latin typeface="標楷體" panose="03000509000000000000" pitchFamily="65" charset="-120"/>
                <a:ea typeface="標楷體" panose="03000509000000000000" pitchFamily="65" charset="-120"/>
                <a:hlinkClick r:id="rId4" action="ppaction://hlinkfile"/>
              </a:rPr>
              <a:t>25-2.pdf</a:t>
            </a:r>
            <a:endParaRPr lang="zh-TW" altLang="en-US" dirty="0">
              <a:solidFill>
                <a:schemeClr val="tx1"/>
              </a:solidFill>
              <a:latin typeface="標楷體" panose="03000509000000000000"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17182567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412CB92-C570-4C71-BD4D-3D195A379B06}"/>
              </a:ext>
            </a:extLst>
          </p:cNvPr>
          <p:cNvSpPr>
            <a:spLocks noGrp="1"/>
          </p:cNvSpPr>
          <p:nvPr>
            <p:ph type="title"/>
          </p:nvPr>
        </p:nvSpPr>
        <p:spPr>
          <a:xfrm>
            <a:off x="609600" y="181154"/>
            <a:ext cx="10972800" cy="759125"/>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貳、任免遷調</a:t>
            </a:r>
            <a:endParaRPr lang="zh-TW" altLang="en-US" dirty="0"/>
          </a:p>
        </p:txBody>
      </p:sp>
      <p:sp>
        <p:nvSpPr>
          <p:cNvPr id="3" name="內容版面配置區 2">
            <a:extLst>
              <a:ext uri="{FF2B5EF4-FFF2-40B4-BE49-F238E27FC236}">
                <a16:creationId xmlns:a16="http://schemas.microsoft.com/office/drawing/2014/main" id="{0C4E7C28-D738-40B2-9D6C-F20A8882FFD6}"/>
              </a:ext>
            </a:extLst>
          </p:cNvPr>
          <p:cNvSpPr>
            <a:spLocks noGrp="1"/>
          </p:cNvSpPr>
          <p:nvPr>
            <p:ph idx="1"/>
          </p:nvPr>
        </p:nvSpPr>
        <p:spPr>
          <a:xfrm>
            <a:off x="609600" y="1086928"/>
            <a:ext cx="10972800" cy="4178810"/>
          </a:xfrm>
        </p:spPr>
        <p:txBody>
          <a:bodyPr>
            <a:normAutofit fontScale="70000" lnSpcReduction="20000"/>
          </a:bodyPr>
          <a:lstStyle/>
          <a:p>
            <a:pPr marL="776288" indent="-776288">
              <a:lnSpc>
                <a:spcPct val="120000"/>
              </a:lnSpc>
              <a:buNone/>
            </a:pPr>
            <a:r>
              <a:rPr lang="zh-TW" altLang="zh-TW"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十五、中央與地方任用、聘任雙軌制職務，其中列「薦任第九職等至簡任第十職等」、「薦任第七職等至第八職等」、「薦任第七職等至第九職等」及「委任第五職等或薦任第六職等至第七職等」者，其比照之聘任等級一案。</a:t>
            </a:r>
            <a:r>
              <a:rPr lang="en-US" altLang="zh-TW"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銓敘部民國</a:t>
            </a:r>
            <a:r>
              <a:rPr lang="en-US" altLang="zh-TW"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110</a:t>
            </a:r>
            <a:r>
              <a:rPr lang="zh-TW" altLang="zh-TW"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5</a:t>
            </a:r>
            <a:r>
              <a:rPr lang="zh-TW" altLang="zh-TW"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14</a:t>
            </a:r>
            <a:r>
              <a:rPr lang="zh-TW" altLang="zh-TW"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日部法五字第</a:t>
            </a:r>
            <a:r>
              <a:rPr lang="en-US" altLang="zh-TW"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11053519632</a:t>
            </a:r>
            <a:r>
              <a:rPr lang="zh-TW" altLang="zh-TW"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號函</a:t>
            </a:r>
            <a:r>
              <a:rPr lang="en-US" altLang="zh-TW"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endParaRPr lang="zh-TW" altLang="zh-TW" sz="2900"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marL="0" indent="500063">
              <a:lnSpc>
                <a:spcPct val="120000"/>
              </a:lnSpc>
              <a:buNone/>
            </a:pP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旨揭</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組列等職務</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比照聘任等級</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如下：</a:t>
            </a:r>
          </a:p>
          <a:p>
            <a:pPr marL="1258888" indent="-379413">
              <a:lnSpc>
                <a:spcPct val="120000"/>
              </a:lnSpc>
              <a:buNone/>
            </a:pPr>
            <a:r>
              <a:rPr lang="en-US"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a:t>
            </a:r>
            <a:r>
              <a:rPr lang="zh-TW" altLang="en-US"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薦任第九職等至簡任第十職等職務：得比照「助理教授」、「副教授」、「助理教授或副教授」之資格聘任。</a:t>
            </a:r>
            <a:endPar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258888" indent="-379413">
              <a:lnSpc>
                <a:spcPct val="120000"/>
              </a:lnSpc>
              <a:buNone/>
            </a:pP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en-US"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薦任第七職等至第八職等、薦任第七職等至第九職等職務：得比照「講師」、「助理教授」、「講師或助理教授」之資格聘任。</a:t>
            </a:r>
            <a:endPar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258888" indent="-379413">
              <a:lnSpc>
                <a:spcPct val="120000"/>
              </a:lnSpc>
              <a:buNone/>
            </a:pPr>
            <a:r>
              <a:rPr lang="en-US"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3</a:t>
            </a:r>
            <a:r>
              <a:rPr lang="zh-TW" altLang="en-US"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委任第五職等或薦任第六職等至第七職等職務：得比照「中等學校教師」、「講師」、「中等學校教師或講師」之資格聘任。</a:t>
            </a:r>
          </a:p>
          <a:p>
            <a:pPr marL="931863" indent="-431800">
              <a:lnSpc>
                <a:spcPct val="120000"/>
              </a:lnSpc>
              <a:buNone/>
            </a:pPr>
            <a:r>
              <a:rPr lang="en-US"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二</a:t>
            </a:r>
            <a:r>
              <a:rPr lang="en-US"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嗣後中央與地方機關列前開列等雙軌制職務</a:t>
            </a:r>
            <a:r>
              <a:rPr lang="zh-TW" altLang="zh-TW" sz="26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比照之聘任等級</a:t>
            </a:r>
            <a:r>
              <a:rPr lang="zh-TW"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，機關得視實際業務及用人需求，依考試院會議決議，</a:t>
            </a:r>
            <a:r>
              <a:rPr lang="zh-TW" altLang="zh-TW" sz="26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自行擇定所需比照之聘任等級</a:t>
            </a:r>
            <a:r>
              <a:rPr lang="zh-TW"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26.pdf</a:t>
            </a:r>
            <a:endParaRPr lang="zh-TW"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76259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F240F6E-37C4-4691-94DC-2A4E2C654235}"/>
              </a:ext>
            </a:extLst>
          </p:cNvPr>
          <p:cNvSpPr>
            <a:spLocks noGrp="1"/>
          </p:cNvSpPr>
          <p:nvPr>
            <p:ph type="title"/>
          </p:nvPr>
        </p:nvSpPr>
        <p:spPr>
          <a:xfrm>
            <a:off x="609600" y="370936"/>
            <a:ext cx="10972800" cy="569343"/>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壹、考試分發</a:t>
            </a:r>
            <a:endParaRPr lang="zh-TW" altLang="en-US" dirty="0"/>
          </a:p>
        </p:txBody>
      </p:sp>
      <p:sp>
        <p:nvSpPr>
          <p:cNvPr id="3" name="內容版面配置區 2">
            <a:extLst>
              <a:ext uri="{FF2B5EF4-FFF2-40B4-BE49-F238E27FC236}">
                <a16:creationId xmlns:a16="http://schemas.microsoft.com/office/drawing/2014/main" id="{487463B6-7F4A-479B-B6DD-ABE997FAC38D}"/>
              </a:ext>
            </a:extLst>
          </p:cNvPr>
          <p:cNvSpPr>
            <a:spLocks noGrp="1"/>
          </p:cNvSpPr>
          <p:nvPr>
            <p:ph idx="1"/>
          </p:nvPr>
        </p:nvSpPr>
        <p:spPr>
          <a:xfrm>
            <a:off x="609600" y="940279"/>
            <a:ext cx="10972800" cy="4830793"/>
          </a:xfrm>
        </p:spPr>
        <p:txBody>
          <a:bodyPr>
            <a:normAutofit fontScale="25000" lnSpcReduction="20000"/>
          </a:bodyPr>
          <a:lstStyle/>
          <a:p>
            <a:pPr marL="500063" marR="0" lvl="0" indent="-500063" algn="l" defTabSz="914400" rtl="0" eaLnBrk="1" fontAlgn="auto" latinLnBrk="0" hangingPunct="1">
              <a:lnSpc>
                <a:spcPct val="170000"/>
              </a:lnSpc>
              <a:spcBef>
                <a:spcPct val="20000"/>
              </a:spcBef>
              <a:spcAft>
                <a:spcPts val="0"/>
              </a:spcAft>
              <a:buClrTx/>
              <a:buSzTx/>
              <a:buFont typeface="Arial" pitchFamily="34" charset="0"/>
              <a:buNone/>
              <a:tabLst/>
              <a:defRPr/>
            </a:pPr>
            <a:r>
              <a:rPr kumimoji="0" lang="zh-TW" altLang="en-US" sz="80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一、修正「公務人員特種考試原住民族考試規則」。</a:t>
            </a:r>
            <a:r>
              <a:rPr kumimoji="0" lang="en-US" altLang="zh-TW" sz="80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a:t>
            </a:r>
            <a:r>
              <a:rPr kumimoji="0" lang="zh-TW" altLang="en-US" sz="80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原住民族委員會</a:t>
            </a:r>
            <a:r>
              <a:rPr kumimoji="0" lang="en-US" altLang="zh-TW" sz="80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109</a:t>
            </a:r>
            <a:r>
              <a:rPr kumimoji="0" lang="zh-TW" altLang="en-US" sz="80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年</a:t>
            </a:r>
            <a:r>
              <a:rPr kumimoji="0" lang="en-US" altLang="zh-TW" sz="80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6</a:t>
            </a:r>
            <a:r>
              <a:rPr kumimoji="0" lang="zh-TW" altLang="en-US" sz="80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月</a:t>
            </a:r>
            <a:r>
              <a:rPr kumimoji="0" lang="en-US" altLang="zh-TW" sz="80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17</a:t>
            </a:r>
            <a:r>
              <a:rPr kumimoji="0" lang="zh-TW" altLang="en-US" sz="80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日原民綜字第</a:t>
            </a:r>
            <a:r>
              <a:rPr kumimoji="0" lang="en-US" altLang="zh-TW" sz="80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1090036362</a:t>
            </a:r>
            <a:r>
              <a:rPr kumimoji="0" lang="zh-TW" altLang="en-US" sz="80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號函</a:t>
            </a:r>
            <a:r>
              <a:rPr kumimoji="0" lang="en-US" altLang="zh-TW" sz="80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a:t>
            </a:r>
          </a:p>
          <a:p>
            <a:r>
              <a:rPr lang="zh-TW" altLang="en-US" sz="6400" dirty="0">
                <a:solidFill>
                  <a:schemeClr val="tx1"/>
                </a:solidFill>
                <a:latin typeface="標楷體" panose="03000509000000000000" pitchFamily="65" charset="-120"/>
                <a:ea typeface="標楷體" panose="03000509000000000000" pitchFamily="65" charset="-120"/>
              </a:rPr>
              <a:t>修正內容如下：</a:t>
            </a:r>
          </a:p>
          <a:p>
            <a:pPr marL="534988" marR="0" lvl="0" indent="-336550" algn="l" defTabSz="914400" rtl="0" eaLnBrk="1" fontAlgn="auto" latinLnBrk="0" hangingPunct="1">
              <a:lnSpc>
                <a:spcPct val="120000"/>
              </a:lnSpc>
              <a:spcBef>
                <a:spcPts val="1000"/>
              </a:spcBef>
              <a:spcAft>
                <a:spcPts val="0"/>
              </a:spcAft>
              <a:buClr>
                <a:prstClr val="black"/>
              </a:buClr>
              <a:buSzPct val="100000"/>
              <a:buFont typeface="Arial" panose="020B0604020202020204" pitchFamily="34" charset="0"/>
              <a:buNone/>
              <a:tabLst/>
              <a:defRPr/>
            </a:pPr>
            <a:r>
              <a:rPr kumimoji="0" lang="en-US" altLang="zh-TW"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rPr>
              <a:t>(</a:t>
            </a:r>
            <a:r>
              <a:rPr kumimoji="0" lang="zh-TW" altLang="en-US"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rPr>
              <a:t>一</a:t>
            </a:r>
            <a:r>
              <a:rPr kumimoji="0" lang="en-US" altLang="zh-TW"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rPr>
              <a:t>)</a:t>
            </a:r>
            <a:r>
              <a:rPr kumimoji="0" lang="zh-TW" altLang="en-US" sz="5600" b="0" i="0" u="sng" strike="noStrike" kern="100" cap="none" spc="0" normalizeH="0" baseline="0" noProof="0" dirty="0">
                <a:ln>
                  <a:noFill/>
                </a:ln>
                <a:solidFill>
                  <a:srgbClr val="00B050"/>
                </a:solidFill>
                <a:effectLst/>
                <a:uLnTx/>
                <a:uFillTx/>
                <a:latin typeface="標楷體" panose="03000509000000000000" pitchFamily="65" charset="-120"/>
                <a:ea typeface="標楷體" panose="03000509000000000000" pitchFamily="65" charset="-120"/>
                <a:cs typeface="Times New Roman"/>
              </a:rPr>
              <a:t>第三條，新增應考資格如下</a:t>
            </a:r>
            <a:r>
              <a:rPr kumimoji="0" lang="zh-TW" altLang="en-US" sz="5600" b="0" i="0" u="sng" strike="noStrike" kern="100" cap="none" spc="0" normalizeH="0" baseline="0" noProof="0" dirty="0">
                <a:ln>
                  <a:noFill/>
                </a:ln>
                <a:solidFill>
                  <a:srgbClr val="0070C0"/>
                </a:solidFill>
                <a:effectLst/>
                <a:uLnTx/>
                <a:uFillTx/>
                <a:latin typeface="標楷體" panose="03000509000000000000" pitchFamily="65" charset="-120"/>
                <a:ea typeface="標楷體" panose="03000509000000000000" pitchFamily="65" charset="-120"/>
                <a:cs typeface="Times New Roman"/>
              </a:rPr>
              <a:t>：</a:t>
            </a:r>
            <a:endParaRPr kumimoji="0" lang="en-US" altLang="zh-TW" sz="5600" b="0" i="0" u="sng" strike="noStrike" kern="100" cap="none" spc="0" normalizeH="0" baseline="0" noProof="0" dirty="0">
              <a:ln>
                <a:noFill/>
              </a:ln>
              <a:solidFill>
                <a:srgbClr val="0070C0"/>
              </a:solidFill>
              <a:effectLst/>
              <a:uLnTx/>
              <a:uFillTx/>
              <a:latin typeface="標楷體" panose="03000509000000000000" pitchFamily="65" charset="-120"/>
              <a:ea typeface="標楷體" panose="03000509000000000000" pitchFamily="65" charset="-120"/>
              <a:cs typeface="Times New Roman"/>
            </a:endParaRPr>
          </a:p>
          <a:p>
            <a:pPr marL="896938" marR="0" lvl="0" indent="-525463" algn="l" defTabSz="914400" rtl="0" eaLnBrk="1" fontAlgn="auto" latinLnBrk="0" hangingPunct="1">
              <a:lnSpc>
                <a:spcPct val="120000"/>
              </a:lnSpc>
              <a:spcBef>
                <a:spcPts val="1000"/>
              </a:spcBef>
              <a:spcAft>
                <a:spcPts val="0"/>
              </a:spcAft>
              <a:buClr>
                <a:prstClr val="black"/>
              </a:buClr>
              <a:buSzPct val="100000"/>
              <a:buFont typeface="Arial" panose="020B0604020202020204" pitchFamily="34" charset="0"/>
              <a:buNone/>
              <a:tabLst>
                <a:tab pos="896938" algn="l"/>
              </a:tabLst>
              <a:defRPr/>
            </a:pPr>
            <a:r>
              <a:rPr kumimoji="0" lang="zh-TW" altLang="en-US"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rPr>
              <a:t> </a:t>
            </a:r>
            <a:r>
              <a:rPr kumimoji="0" lang="en-US" altLang="zh-TW"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rPr>
              <a:t>1</a:t>
            </a:r>
            <a:r>
              <a:rPr kumimoji="0" lang="zh-TW" altLang="en-US"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rPr>
              <a:t>、</a:t>
            </a:r>
            <a:r>
              <a:rPr kumimoji="0" lang="zh-TW" altLang="en-US" sz="56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a:rPr>
              <a:t>自中華民國</a:t>
            </a:r>
            <a:r>
              <a:rPr kumimoji="0" lang="en-US" altLang="zh-TW" sz="56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a:rPr>
              <a:t>110</a:t>
            </a:r>
            <a:r>
              <a:rPr kumimoji="0" lang="zh-TW" altLang="en-US" sz="56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a:rPr>
              <a:t>年</a:t>
            </a:r>
            <a:r>
              <a:rPr kumimoji="0" lang="en-US" altLang="zh-TW" sz="56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a:rPr>
              <a:t>1</a:t>
            </a:r>
            <a:r>
              <a:rPr kumimoji="0" lang="zh-TW" altLang="en-US" sz="56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a:rPr>
              <a:t>月</a:t>
            </a:r>
            <a:r>
              <a:rPr kumimoji="0" lang="en-US" altLang="zh-TW" sz="56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a:rPr>
              <a:t>1</a:t>
            </a:r>
            <a:r>
              <a:rPr kumimoji="0" lang="zh-TW" altLang="en-US" sz="56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a:rPr>
              <a:t>日起</a:t>
            </a:r>
            <a:r>
              <a:rPr kumimoji="0" lang="zh-TW" altLang="en-US"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rPr>
              <a:t>，報名本考試應取得原住民族委員會核發之</a:t>
            </a:r>
            <a:r>
              <a:rPr kumimoji="0" lang="zh-TW" altLang="en-US" sz="56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a:rPr>
              <a:t>原住民族語言能力認證</a:t>
            </a:r>
            <a:r>
              <a:rPr kumimoji="0" lang="zh-TW" altLang="en-US" sz="5600" b="0" i="0" u="sng" strike="noStrike" kern="100" cap="none" spc="0" normalizeH="0" baseline="0" noProof="0" dirty="0">
                <a:ln>
                  <a:noFill/>
                </a:ln>
                <a:solidFill>
                  <a:srgbClr val="00B0F0"/>
                </a:solidFill>
                <a:effectLst/>
                <a:uLnTx/>
                <a:uFillTx/>
                <a:latin typeface="標楷體" panose="03000509000000000000" pitchFamily="65" charset="-120"/>
                <a:ea typeface="標楷體" panose="03000509000000000000" pitchFamily="65" charset="-120"/>
                <a:cs typeface="Times New Roman"/>
              </a:rPr>
              <a:t>初級</a:t>
            </a:r>
            <a:r>
              <a:rPr kumimoji="0" lang="zh-TW" altLang="en-US" sz="56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a:rPr>
              <a:t>以上合格證書。</a:t>
            </a:r>
            <a:endParaRPr kumimoji="0" lang="en-US" altLang="zh-TW" sz="56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a:endParaRPr>
          </a:p>
          <a:p>
            <a:pPr marL="741363" marR="0" lvl="0" indent="-284163" algn="l" defTabSz="914400" rtl="0" eaLnBrk="1" fontAlgn="auto" latinLnBrk="0" hangingPunct="1">
              <a:lnSpc>
                <a:spcPct val="120000"/>
              </a:lnSpc>
              <a:spcBef>
                <a:spcPts val="1000"/>
              </a:spcBef>
              <a:spcAft>
                <a:spcPts val="0"/>
              </a:spcAft>
              <a:buClr>
                <a:prstClr val="black"/>
              </a:buClr>
              <a:buSzPct val="100000"/>
              <a:buFont typeface="Arial" panose="020B0604020202020204" pitchFamily="34" charset="0"/>
              <a:buNone/>
              <a:tabLst>
                <a:tab pos="750888" algn="l"/>
              </a:tabLst>
              <a:defRPr/>
            </a:pPr>
            <a:r>
              <a:rPr kumimoji="0" lang="en-US" altLang="zh-TW"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rPr>
              <a:t>2</a:t>
            </a:r>
            <a:r>
              <a:rPr kumimoji="0" lang="zh-TW" altLang="en-US"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rPr>
              <a:t>、</a:t>
            </a:r>
            <a:r>
              <a:rPr kumimoji="0" lang="zh-TW" altLang="en-US" sz="56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a:rPr>
              <a:t>自中華民國</a:t>
            </a:r>
            <a:r>
              <a:rPr kumimoji="0" lang="en-US" altLang="zh-TW" sz="56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a:rPr>
              <a:t>113</a:t>
            </a:r>
            <a:r>
              <a:rPr kumimoji="0" lang="zh-TW" altLang="en-US" sz="56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a:rPr>
              <a:t>年</a:t>
            </a:r>
            <a:r>
              <a:rPr kumimoji="0" lang="en-US" altLang="zh-TW" sz="56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a:rPr>
              <a:t>1</a:t>
            </a:r>
            <a:r>
              <a:rPr kumimoji="0" lang="zh-TW" altLang="en-US" sz="56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a:rPr>
              <a:t>月</a:t>
            </a:r>
            <a:r>
              <a:rPr kumimoji="0" lang="en-US" altLang="zh-TW" sz="56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a:rPr>
              <a:t>1</a:t>
            </a:r>
            <a:r>
              <a:rPr kumimoji="0" lang="zh-TW" altLang="en-US" sz="56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a:rPr>
              <a:t>日起</a:t>
            </a:r>
            <a:r>
              <a:rPr kumimoji="0" lang="zh-TW" altLang="en-US"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rPr>
              <a:t>，報名本考試一、二、三等考試應取得原住民族委員會核發之</a:t>
            </a:r>
            <a:r>
              <a:rPr kumimoji="0" lang="zh-TW" altLang="en-US" sz="56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a:rPr>
              <a:t>原住民族語言能力認證</a:t>
            </a:r>
            <a:r>
              <a:rPr kumimoji="0" lang="zh-TW" altLang="en-US" sz="5600" b="0" i="0" u="sng" strike="noStrike" kern="100" cap="none" spc="0" normalizeH="0" baseline="0" noProof="0" dirty="0">
                <a:ln>
                  <a:noFill/>
                </a:ln>
                <a:solidFill>
                  <a:srgbClr val="00B0F0"/>
                </a:solidFill>
                <a:effectLst/>
                <a:uLnTx/>
                <a:uFillTx/>
                <a:latin typeface="標楷體" panose="03000509000000000000" pitchFamily="65" charset="-120"/>
                <a:ea typeface="標楷體" panose="03000509000000000000" pitchFamily="65" charset="-120"/>
                <a:cs typeface="Times New Roman"/>
              </a:rPr>
              <a:t>中級</a:t>
            </a:r>
            <a:r>
              <a:rPr kumimoji="0" lang="zh-TW" altLang="en-US" sz="56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a:rPr>
              <a:t>以上合格證書</a:t>
            </a:r>
            <a:r>
              <a:rPr kumimoji="0" lang="zh-TW" altLang="en-US"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rPr>
              <a:t>。</a:t>
            </a:r>
          </a:p>
          <a:p>
            <a:pPr marL="534988" indent="-336550">
              <a:lnSpc>
                <a:spcPct val="120000"/>
              </a:lnSpc>
              <a:spcBef>
                <a:spcPts val="1000"/>
              </a:spcBef>
              <a:buClr>
                <a:prstClr val="black"/>
              </a:buClr>
              <a:buSzPct val="100000"/>
              <a:buNone/>
              <a:defRPr/>
            </a:pPr>
            <a:r>
              <a:rPr lang="en-US" altLang="zh-TW" sz="5600" kern="100" dirty="0">
                <a:solidFill>
                  <a:prstClr val="black"/>
                </a:solidFill>
                <a:latin typeface="標楷體" panose="03000509000000000000" pitchFamily="65" charset="-120"/>
                <a:ea typeface="標楷體" panose="03000509000000000000" pitchFamily="65" charset="-120"/>
                <a:cs typeface="Times New Roman"/>
              </a:rPr>
              <a:t>(</a:t>
            </a:r>
            <a:r>
              <a:rPr lang="zh-TW" altLang="en-US" sz="5600" kern="100" dirty="0">
                <a:solidFill>
                  <a:prstClr val="black"/>
                </a:solidFill>
                <a:latin typeface="標楷體" panose="03000509000000000000" pitchFamily="65" charset="-120"/>
                <a:ea typeface="標楷體" panose="03000509000000000000" pitchFamily="65" charset="-120"/>
                <a:cs typeface="Times New Roman"/>
              </a:rPr>
              <a:t>二</a:t>
            </a:r>
            <a:r>
              <a:rPr lang="en-US" altLang="zh-TW" sz="5600" kern="100" dirty="0">
                <a:solidFill>
                  <a:prstClr val="black"/>
                </a:solidFill>
                <a:latin typeface="標楷體" panose="03000509000000000000" pitchFamily="65" charset="-120"/>
                <a:ea typeface="標楷體" panose="03000509000000000000" pitchFamily="65" charset="-120"/>
                <a:cs typeface="Times New Roman"/>
              </a:rPr>
              <a:t>)</a:t>
            </a:r>
            <a:r>
              <a:rPr lang="zh-TW" altLang="en-US" sz="5600" kern="100" dirty="0">
                <a:solidFill>
                  <a:srgbClr val="00B050"/>
                </a:solidFill>
                <a:latin typeface="標楷體" panose="03000509000000000000" pitchFamily="65" charset="-120"/>
                <a:ea typeface="標楷體" panose="03000509000000000000" pitchFamily="65" charset="-120"/>
                <a:cs typeface="Times New Roman"/>
              </a:rPr>
              <a:t>第五條：</a:t>
            </a:r>
          </a:p>
          <a:p>
            <a:pPr marL="741363" marR="0" lvl="0" indent="-284163" algn="l" defTabSz="914400" rtl="0" eaLnBrk="1" fontAlgn="auto" latinLnBrk="0" hangingPunct="1">
              <a:lnSpc>
                <a:spcPct val="120000"/>
              </a:lnSpc>
              <a:spcBef>
                <a:spcPts val="1000"/>
              </a:spcBef>
              <a:spcAft>
                <a:spcPts val="0"/>
              </a:spcAft>
              <a:buClr>
                <a:prstClr val="black"/>
              </a:buClr>
              <a:buSzPct val="100000"/>
              <a:buFont typeface="Arial" pitchFamily="34" charset="0"/>
              <a:buNone/>
              <a:tabLst>
                <a:tab pos="750888" algn="l"/>
              </a:tabLst>
              <a:defRPr/>
            </a:pPr>
            <a:r>
              <a:rPr kumimoji="0" lang="en-US" altLang="zh-TW"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rPr>
              <a:t>1</a:t>
            </a:r>
            <a:r>
              <a:rPr kumimoji="0" lang="zh-TW" altLang="en-US"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rPr>
              <a:t>、附表五「公務人員特種考試原住民族考試一等考試應試科目表」。</a:t>
            </a:r>
            <a:endParaRPr kumimoji="0" lang="en-US" altLang="zh-TW"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endParaRPr>
          </a:p>
          <a:p>
            <a:pPr marL="741363" marR="0" lvl="0" indent="-284163" algn="l" defTabSz="914400" rtl="0" eaLnBrk="1" fontAlgn="auto" latinLnBrk="0" hangingPunct="1">
              <a:lnSpc>
                <a:spcPct val="120000"/>
              </a:lnSpc>
              <a:spcBef>
                <a:spcPts val="1000"/>
              </a:spcBef>
              <a:spcAft>
                <a:spcPts val="0"/>
              </a:spcAft>
              <a:buClr>
                <a:prstClr val="black"/>
              </a:buClr>
              <a:buSzPct val="100000"/>
              <a:buFont typeface="Arial" pitchFamily="34" charset="0"/>
              <a:buNone/>
              <a:tabLst>
                <a:tab pos="750888" algn="l"/>
              </a:tabLst>
              <a:defRPr/>
            </a:pPr>
            <a:r>
              <a:rPr kumimoji="0" lang="en-US" altLang="zh-TW"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rPr>
              <a:t>2</a:t>
            </a:r>
            <a:r>
              <a:rPr kumimoji="0" lang="zh-TW" altLang="en-US"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rPr>
              <a:t>、附表六「公務人員特種考試原住民族考試二等考試應試科目表」。</a:t>
            </a:r>
            <a:endParaRPr kumimoji="0" lang="en-US" altLang="zh-TW"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endParaRPr>
          </a:p>
          <a:p>
            <a:pPr marL="741363" marR="0" lvl="0" indent="-284163" algn="l" defTabSz="914400" rtl="0" eaLnBrk="1" fontAlgn="auto" latinLnBrk="0" hangingPunct="1">
              <a:lnSpc>
                <a:spcPct val="120000"/>
              </a:lnSpc>
              <a:spcBef>
                <a:spcPts val="1000"/>
              </a:spcBef>
              <a:spcAft>
                <a:spcPts val="0"/>
              </a:spcAft>
              <a:buClr>
                <a:prstClr val="black"/>
              </a:buClr>
              <a:buSzPct val="100000"/>
              <a:buFont typeface="Arial" pitchFamily="34" charset="0"/>
              <a:buNone/>
              <a:tabLst>
                <a:tab pos="750888" algn="l"/>
              </a:tabLst>
              <a:defRPr/>
            </a:pPr>
            <a:r>
              <a:rPr kumimoji="0" lang="en-US" altLang="zh-TW"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rPr>
              <a:t>3</a:t>
            </a:r>
            <a:r>
              <a:rPr kumimoji="0" lang="zh-TW" altLang="en-US"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rPr>
              <a:t>、附表七「公務人員特種考試原住民族考試三等考試應試科目表」。</a:t>
            </a:r>
            <a:endParaRPr kumimoji="0" lang="en-US" altLang="zh-TW"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endParaRPr>
          </a:p>
          <a:p>
            <a:pPr marL="741363" marR="0" lvl="0" indent="-284163" algn="l" defTabSz="914400" rtl="0" eaLnBrk="1" fontAlgn="auto" latinLnBrk="0" hangingPunct="1">
              <a:lnSpc>
                <a:spcPct val="120000"/>
              </a:lnSpc>
              <a:spcBef>
                <a:spcPts val="1000"/>
              </a:spcBef>
              <a:spcAft>
                <a:spcPts val="0"/>
              </a:spcAft>
              <a:buClr>
                <a:prstClr val="black"/>
              </a:buClr>
              <a:buSzPct val="100000"/>
              <a:buFont typeface="Arial" pitchFamily="34" charset="0"/>
              <a:buNone/>
              <a:tabLst>
                <a:tab pos="750888" algn="l"/>
              </a:tabLst>
              <a:defRPr/>
            </a:pPr>
            <a:r>
              <a:rPr kumimoji="0" lang="en-US" altLang="zh-TW"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rPr>
              <a:t>4</a:t>
            </a:r>
            <a:r>
              <a:rPr kumimoji="0" lang="zh-TW" altLang="en-US"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rPr>
              <a:t>、附表八「公務人員特種考試原住民族考試四等考試應試科目表」。</a:t>
            </a:r>
            <a:endParaRPr kumimoji="0" lang="en-US" altLang="zh-TW"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endParaRPr>
          </a:p>
          <a:p>
            <a:pPr marL="741363" marR="0" lvl="0" indent="-284163" algn="l" defTabSz="914400" rtl="0" eaLnBrk="1" fontAlgn="auto" latinLnBrk="0" hangingPunct="1">
              <a:lnSpc>
                <a:spcPct val="120000"/>
              </a:lnSpc>
              <a:spcBef>
                <a:spcPts val="1000"/>
              </a:spcBef>
              <a:spcAft>
                <a:spcPts val="0"/>
              </a:spcAft>
              <a:buClr>
                <a:prstClr val="black"/>
              </a:buClr>
              <a:buSzPct val="100000"/>
              <a:buFont typeface="Arial" pitchFamily="34" charset="0"/>
              <a:buNone/>
              <a:tabLst>
                <a:tab pos="750888" algn="l"/>
              </a:tabLst>
              <a:defRPr/>
            </a:pPr>
            <a:r>
              <a:rPr kumimoji="0" lang="en-US" altLang="zh-TW"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rPr>
              <a:t>5</a:t>
            </a:r>
            <a:r>
              <a:rPr kumimoji="0" lang="zh-TW" altLang="en-US" sz="56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a:rPr>
              <a:t>、附表九「公務人員特種考試原住民族考試五等考試應試科目表」。</a:t>
            </a:r>
          </a:p>
          <a:p>
            <a:pPr marL="534988" marR="0" lvl="0" indent="-336550" fontAlgn="auto">
              <a:lnSpc>
                <a:spcPct val="120000"/>
              </a:lnSpc>
              <a:spcBef>
                <a:spcPts val="1000"/>
              </a:spcBef>
              <a:spcAft>
                <a:spcPts val="0"/>
              </a:spcAft>
              <a:buClr>
                <a:prstClr val="black"/>
              </a:buClr>
              <a:buSzPct val="100000"/>
              <a:buNone/>
              <a:tabLst/>
              <a:defRPr/>
            </a:pPr>
            <a:r>
              <a:rPr lang="en-US" altLang="zh-TW" sz="5600" kern="100" dirty="0">
                <a:solidFill>
                  <a:prstClr val="black"/>
                </a:solidFill>
                <a:latin typeface="標楷體" panose="03000509000000000000" pitchFamily="65" charset="-120"/>
                <a:ea typeface="標楷體" panose="03000509000000000000" pitchFamily="65" charset="-120"/>
                <a:cs typeface="Times New Roman"/>
              </a:rPr>
              <a:t>(</a:t>
            </a:r>
            <a:r>
              <a:rPr lang="zh-TW" altLang="en-US" sz="5600" kern="100" dirty="0">
                <a:solidFill>
                  <a:prstClr val="black"/>
                </a:solidFill>
                <a:latin typeface="標楷體" panose="03000509000000000000" pitchFamily="65" charset="-120"/>
                <a:ea typeface="標楷體" panose="03000509000000000000" pitchFamily="65" charset="-120"/>
                <a:cs typeface="Times New Roman"/>
              </a:rPr>
              <a:t>三</a:t>
            </a:r>
            <a:r>
              <a:rPr lang="en-US" altLang="zh-TW" sz="5600" kern="100" dirty="0">
                <a:solidFill>
                  <a:prstClr val="black"/>
                </a:solidFill>
                <a:latin typeface="標楷體" panose="03000509000000000000" pitchFamily="65" charset="-120"/>
                <a:ea typeface="標楷體" panose="03000509000000000000" pitchFamily="65" charset="-120"/>
                <a:cs typeface="Times New Roman"/>
              </a:rPr>
              <a:t>)</a:t>
            </a:r>
            <a:r>
              <a:rPr lang="zh-TW" altLang="en-US" sz="5600" kern="100" dirty="0">
                <a:solidFill>
                  <a:srgbClr val="00B050"/>
                </a:solidFill>
                <a:latin typeface="標楷體" panose="03000509000000000000" pitchFamily="65" charset="-120"/>
                <a:ea typeface="標楷體" panose="03000509000000000000" pitchFamily="65" charset="-120"/>
                <a:cs typeface="Times New Roman"/>
              </a:rPr>
              <a:t>第六條</a:t>
            </a:r>
            <a:r>
              <a:rPr lang="zh-TW" altLang="en-US" sz="5600" kern="100" dirty="0">
                <a:solidFill>
                  <a:srgbClr val="7030A0"/>
                </a:solidFill>
                <a:latin typeface="標楷體" panose="03000509000000000000" pitchFamily="65" charset="-120"/>
                <a:ea typeface="標楷體" panose="03000509000000000000" pitchFamily="65" charset="-120"/>
                <a:cs typeface="Times New Roman"/>
              </a:rPr>
              <a:t>附表十</a:t>
            </a:r>
            <a:r>
              <a:rPr lang="zh-TW" altLang="en-US" sz="5600" kern="100" dirty="0">
                <a:solidFill>
                  <a:prstClr val="black"/>
                </a:solidFill>
                <a:latin typeface="標楷體" panose="03000509000000000000" pitchFamily="65" charset="-120"/>
                <a:ea typeface="標楷體" panose="03000509000000000000" pitchFamily="65" charset="-120"/>
                <a:cs typeface="Times New Roman"/>
              </a:rPr>
              <a:t>「公務人員特種考試原住民族考試體格檢查標準表」。</a:t>
            </a:r>
            <a:r>
              <a:rPr lang="zh-TW" altLang="en-US" sz="5600" kern="100" dirty="0">
                <a:solidFill>
                  <a:prstClr val="black"/>
                </a:solidFill>
                <a:latin typeface="標楷體" panose="03000509000000000000" pitchFamily="65" charset="-120"/>
                <a:ea typeface="標楷體" panose="03000509000000000000" pitchFamily="65" charset="-120"/>
                <a:cs typeface="Times New Roman"/>
                <a:hlinkClick r:id="rId2" action="ppaction://hlinkfile"/>
              </a:rPr>
              <a:t>附件</a:t>
            </a:r>
            <a:r>
              <a:rPr lang="en-US" altLang="zh-TW" sz="5600" kern="100" dirty="0">
                <a:solidFill>
                  <a:prstClr val="black"/>
                </a:solidFill>
                <a:latin typeface="標楷體" panose="03000509000000000000" pitchFamily="65" charset="-120"/>
                <a:ea typeface="標楷體" panose="03000509000000000000" pitchFamily="65" charset="-120"/>
                <a:cs typeface="Times New Roman"/>
                <a:hlinkClick r:id="rId2" action="ppaction://hlinkfile"/>
              </a:rPr>
              <a:t>1.pdf</a:t>
            </a:r>
            <a:r>
              <a:rPr lang="zh-TW" altLang="en-US" sz="5600" kern="100" dirty="0">
                <a:solidFill>
                  <a:prstClr val="black"/>
                </a:solidFill>
                <a:latin typeface="標楷體" panose="03000509000000000000" pitchFamily="65" charset="-120"/>
                <a:ea typeface="標楷體" panose="03000509000000000000" pitchFamily="65" charset="-120"/>
                <a:cs typeface="Times New Roman"/>
                <a:hlinkClick r:id="rId3" action="ppaction://hlinkfile"/>
              </a:rPr>
              <a:t>附件</a:t>
            </a:r>
            <a:r>
              <a:rPr lang="en-US" altLang="zh-TW" sz="5600" kern="100" dirty="0">
                <a:solidFill>
                  <a:prstClr val="black"/>
                </a:solidFill>
                <a:latin typeface="標楷體" panose="03000509000000000000" pitchFamily="65" charset="-120"/>
                <a:ea typeface="標楷體" panose="03000509000000000000" pitchFamily="65" charset="-120"/>
                <a:cs typeface="Times New Roman"/>
                <a:hlinkClick r:id="rId3" action="ppaction://hlinkfile"/>
              </a:rPr>
              <a:t>1-1.pdf</a:t>
            </a:r>
            <a:r>
              <a:rPr lang="zh-TW" altLang="en-US" sz="5600" kern="100" dirty="0">
                <a:solidFill>
                  <a:prstClr val="black"/>
                </a:solidFill>
                <a:latin typeface="標楷體" panose="03000509000000000000" pitchFamily="65" charset="-120"/>
                <a:ea typeface="標楷體" panose="03000509000000000000" pitchFamily="65" charset="-120"/>
                <a:cs typeface="Times New Roman"/>
                <a:hlinkClick r:id="rId4" action="ppaction://hlinkfile"/>
              </a:rPr>
              <a:t>附件</a:t>
            </a:r>
            <a:r>
              <a:rPr lang="en-US" altLang="zh-TW" sz="5600" kern="100" dirty="0">
                <a:solidFill>
                  <a:prstClr val="black"/>
                </a:solidFill>
                <a:latin typeface="標楷體" panose="03000509000000000000" pitchFamily="65" charset="-120"/>
                <a:ea typeface="標楷體" panose="03000509000000000000" pitchFamily="65" charset="-120"/>
                <a:cs typeface="Times New Roman"/>
                <a:hlinkClick r:id="rId4" action="ppaction://hlinkfile"/>
              </a:rPr>
              <a:t>1-3.pdf</a:t>
            </a:r>
            <a:r>
              <a:rPr lang="zh-TW" altLang="en-US" sz="5600" kern="100" dirty="0">
                <a:solidFill>
                  <a:prstClr val="black"/>
                </a:solidFill>
                <a:latin typeface="標楷體" panose="03000509000000000000" pitchFamily="65" charset="-120"/>
                <a:ea typeface="標楷體" panose="03000509000000000000" pitchFamily="65" charset="-120"/>
                <a:cs typeface="Times New Roman"/>
                <a:hlinkClick r:id="rId5" action="ppaction://hlinkfile"/>
              </a:rPr>
              <a:t>附件</a:t>
            </a:r>
            <a:r>
              <a:rPr lang="en-US" altLang="zh-TW" sz="5600" kern="100" dirty="0">
                <a:solidFill>
                  <a:prstClr val="black"/>
                </a:solidFill>
                <a:latin typeface="標楷體" panose="03000509000000000000" pitchFamily="65" charset="-120"/>
                <a:ea typeface="標楷體" panose="03000509000000000000" pitchFamily="65" charset="-120"/>
                <a:cs typeface="Times New Roman"/>
                <a:hlinkClick r:id="rId5" action="ppaction://hlinkfile"/>
              </a:rPr>
              <a:t>1-4.pdf</a:t>
            </a:r>
            <a:endParaRPr lang="zh-TW" altLang="en-US" sz="5600" u="sng" kern="100" dirty="0">
              <a:solidFill>
                <a:srgbClr val="FF0000"/>
              </a:solidFill>
              <a:latin typeface="標楷體" panose="03000509000000000000" pitchFamily="65" charset="-120"/>
              <a:ea typeface="標楷體" panose="03000509000000000000" pitchFamily="65" charset="-120"/>
              <a:cs typeface="Times New Roman"/>
            </a:endParaRPr>
          </a:p>
          <a:p>
            <a:endParaRPr lang="en-US" altLang="zh-TW" sz="5600" dirty="0">
              <a:latin typeface="標楷體" panose="03000509000000000000"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38274712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375C526-19B4-4F26-B7D1-54544B787DC6}"/>
              </a:ext>
            </a:extLst>
          </p:cNvPr>
          <p:cNvSpPr>
            <a:spLocks noGrp="1"/>
          </p:cNvSpPr>
          <p:nvPr>
            <p:ph type="title"/>
          </p:nvPr>
        </p:nvSpPr>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貳、任免遷調</a:t>
            </a:r>
            <a:endParaRPr lang="zh-TW" altLang="en-US" dirty="0"/>
          </a:p>
        </p:txBody>
      </p:sp>
      <p:sp>
        <p:nvSpPr>
          <p:cNvPr id="3" name="內容版面配置區 2">
            <a:extLst>
              <a:ext uri="{FF2B5EF4-FFF2-40B4-BE49-F238E27FC236}">
                <a16:creationId xmlns:a16="http://schemas.microsoft.com/office/drawing/2014/main" id="{F364D6CC-3FAE-48CC-84E0-F6DC4552E835}"/>
              </a:ext>
            </a:extLst>
          </p:cNvPr>
          <p:cNvSpPr>
            <a:spLocks noGrp="1"/>
          </p:cNvSpPr>
          <p:nvPr>
            <p:ph idx="1"/>
          </p:nvPr>
        </p:nvSpPr>
        <p:spPr/>
        <p:txBody>
          <a:bodyPr/>
          <a:lstStyle/>
          <a:p>
            <a:pPr marL="896938" indent="-896938">
              <a:lnSpc>
                <a:spcPct val="150000"/>
              </a:lnSpc>
              <a:buNone/>
            </a:pP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十六、新增、刪除須辦理特殊查核職務一覽表。</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行政院人事行政總處民國</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5</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17</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日總處培字第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11000014603</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r>
              <a:rPr lang="zh-TW" altLang="zh-TW" sz="24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新增、刪除</a:t>
            </a:r>
            <a:r>
              <a:rPr lang="zh-TW"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須辦理</a:t>
            </a:r>
            <a:r>
              <a:rPr lang="zh-TW" altLang="zh-TW" sz="24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特殊查核職務一覽表</a:t>
            </a:r>
            <a:r>
              <a:rPr lang="zh-TW"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業經行政院、考試院會銜於</a:t>
            </a:r>
            <a:r>
              <a:rPr lang="en-US"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110</a:t>
            </a:r>
            <a:r>
              <a:rPr lang="zh-TW"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5</a:t>
            </a:r>
            <a:r>
              <a:rPr lang="zh-TW"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17</a:t>
            </a:r>
            <a:r>
              <a:rPr lang="zh-TW"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日以院授人培字第</a:t>
            </a:r>
            <a:r>
              <a:rPr lang="en-US"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11000014604</a:t>
            </a:r>
            <a:r>
              <a:rPr lang="zh-TW"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號、考臺組貳一字第</a:t>
            </a:r>
            <a:r>
              <a:rPr lang="en-US"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11000028351</a:t>
            </a:r>
            <a:r>
              <a:rPr lang="zh-TW"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號公告，本次計</a:t>
            </a:r>
            <a:r>
              <a:rPr lang="zh-TW" altLang="zh-TW" sz="24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新增</a:t>
            </a:r>
            <a:r>
              <a:rPr lang="en-US" altLang="zh-TW" sz="24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120</a:t>
            </a:r>
            <a:r>
              <a:rPr lang="zh-TW" altLang="zh-TW" sz="24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個、刪除</a:t>
            </a:r>
            <a:r>
              <a:rPr lang="en-US" altLang="zh-TW" sz="24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119</a:t>
            </a:r>
            <a:r>
              <a:rPr lang="zh-TW" altLang="zh-TW" sz="24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個</a:t>
            </a:r>
            <a:r>
              <a:rPr lang="zh-TW"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須辦理特殊查核職務。</a:t>
            </a:r>
            <a:r>
              <a:rPr lang="zh-TW" altLang="en-US"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2" action="ppaction://hlinkfile"/>
              </a:rPr>
              <a:t>附件</a:t>
            </a:r>
            <a:r>
              <a:rPr lang="en-US"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2" action="ppaction://hlinkfile"/>
              </a:rPr>
              <a:t>27.pdf</a:t>
            </a:r>
            <a:r>
              <a:rPr lang="zh-TW" altLang="en-US"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3" action="ppaction://hlinkfile"/>
              </a:rPr>
              <a:t>附件</a:t>
            </a:r>
            <a:r>
              <a:rPr lang="en-US"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3" action="ppaction://hlinkfile"/>
              </a:rPr>
              <a:t>27-1.pdf</a:t>
            </a:r>
            <a:r>
              <a:rPr lang="zh-TW" altLang="en-US"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4" action="ppaction://hlinkfile"/>
              </a:rPr>
              <a:t>附件</a:t>
            </a:r>
            <a:r>
              <a:rPr lang="en-US"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4" action="ppaction://hlinkfile"/>
              </a:rPr>
              <a:t>27-2.pdf</a:t>
            </a:r>
            <a:endParaRPr lang="zh-TW" altLang="zh-TW" sz="240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840913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350882A-9E7C-42A2-825A-0734EEDA5B1C}"/>
              </a:ext>
            </a:extLst>
          </p:cNvPr>
          <p:cNvSpPr>
            <a:spLocks noGrp="1"/>
          </p:cNvSpPr>
          <p:nvPr>
            <p:ph type="title"/>
          </p:nvPr>
        </p:nvSpPr>
        <p:spPr>
          <a:xfrm>
            <a:off x="609600" y="379562"/>
            <a:ext cx="10972800" cy="888521"/>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貳、任免遷調</a:t>
            </a:r>
            <a:endParaRPr lang="zh-TW" altLang="en-US" dirty="0"/>
          </a:p>
        </p:txBody>
      </p:sp>
      <p:sp>
        <p:nvSpPr>
          <p:cNvPr id="3" name="內容版面配置區 2">
            <a:extLst>
              <a:ext uri="{FF2B5EF4-FFF2-40B4-BE49-F238E27FC236}">
                <a16:creationId xmlns:a16="http://schemas.microsoft.com/office/drawing/2014/main" id="{1B5924AB-9732-43E7-BAD6-E1F4D7151F63}"/>
              </a:ext>
            </a:extLst>
          </p:cNvPr>
          <p:cNvSpPr>
            <a:spLocks noGrp="1"/>
          </p:cNvSpPr>
          <p:nvPr>
            <p:ph idx="1"/>
          </p:nvPr>
        </p:nvSpPr>
        <p:spPr>
          <a:xfrm>
            <a:off x="609600" y="1518249"/>
            <a:ext cx="10972800" cy="3747489"/>
          </a:xfrm>
        </p:spPr>
        <p:txBody>
          <a:bodyPr>
            <a:normAutofit fontScale="92500"/>
          </a:bodyPr>
          <a:lstStyle/>
          <a:p>
            <a:pPr marL="836613" indent="-836613">
              <a:lnSpc>
                <a:spcPct val="150000"/>
              </a:lnSpc>
              <a:buNone/>
            </a:pP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十七、公務人員應專門職業及技術人員考試錄取或及格，參加取得執業資格之相關訓練，業經考試院、行政院於</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6</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29</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日會銜發布，認定為得申請留職停薪之情事。</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行政院人事行政總處民國</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6</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29</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日總處培字第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11030023672</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a:lnSpc>
                <a:spcPct val="150000"/>
              </a:lnSpc>
            </a:pPr>
            <a:r>
              <a:rPr lang="zh-TW"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考量專技執業證照之取得，應在強化人員對機關業務之處理能力，且應兼顧機關業務正常運作。是以，各機關依規定考量</a:t>
            </a:r>
            <a:r>
              <a:rPr lang="zh-TW" altLang="zh-TW" sz="24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業務運作</a:t>
            </a:r>
            <a:r>
              <a:rPr lang="zh-TW"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及</a:t>
            </a:r>
            <a:r>
              <a:rPr lang="zh-TW" altLang="zh-TW" sz="24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個案實際情況</a:t>
            </a:r>
            <a:r>
              <a:rPr lang="zh-TW"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時，宜審酌</a:t>
            </a:r>
            <a:r>
              <a:rPr lang="zh-TW" altLang="zh-TW" sz="24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該專技執業證照</a:t>
            </a:r>
            <a:r>
              <a:rPr lang="zh-TW"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與「機關業務或現任職務間</a:t>
            </a:r>
            <a:r>
              <a:rPr lang="zh-TW" altLang="zh-TW" sz="24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有高度關聯性</a:t>
            </a:r>
            <a:r>
              <a:rPr lang="zh-TW" altLang="zh-TW" sz="24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en-US" sz="2400" kern="100" dirty="0">
                <a:effectLst/>
                <a:latin typeface="Calibri" panose="020F0502020204030204" pitchFamily="34" charset="0"/>
                <a:ea typeface="標楷體" panose="03000509000000000000" pitchFamily="65" charset="-120"/>
                <a:cs typeface="Times New Roman" panose="02020603050405020304" pitchFamily="18" charset="0"/>
                <a:hlinkClick r:id="rId2" action="ppaction://hlinkfile"/>
              </a:rPr>
              <a:t>附件</a:t>
            </a:r>
            <a:r>
              <a:rPr lang="en-US" altLang="zh-TW" sz="2400" kern="100" dirty="0">
                <a:effectLst/>
                <a:latin typeface="Calibri" panose="020F0502020204030204" pitchFamily="34" charset="0"/>
                <a:ea typeface="標楷體" panose="03000509000000000000" pitchFamily="65" charset="-120"/>
                <a:cs typeface="Times New Roman" panose="02020603050405020304" pitchFamily="18" charset="0"/>
                <a:hlinkClick r:id="rId2" action="ppaction://hlinkfile"/>
              </a:rPr>
              <a:t>28.pdf</a:t>
            </a:r>
            <a:r>
              <a:rPr lang="zh-TW" altLang="en-US" sz="2400" kern="100" dirty="0">
                <a:effectLst/>
                <a:latin typeface="Calibri" panose="020F0502020204030204" pitchFamily="34" charset="0"/>
                <a:ea typeface="標楷體" panose="03000509000000000000" pitchFamily="65" charset="-120"/>
                <a:cs typeface="Times New Roman" panose="02020603050405020304" pitchFamily="18" charset="0"/>
                <a:hlinkClick r:id="rId3" action="ppaction://hlinkfile"/>
              </a:rPr>
              <a:t>附件</a:t>
            </a:r>
            <a:r>
              <a:rPr lang="en-US" altLang="zh-TW" sz="2400" kern="100" dirty="0">
                <a:effectLst/>
                <a:latin typeface="Calibri" panose="020F0502020204030204" pitchFamily="34" charset="0"/>
                <a:ea typeface="標楷體" panose="03000509000000000000" pitchFamily="65" charset="-120"/>
                <a:cs typeface="Times New Roman" panose="02020603050405020304" pitchFamily="18" charset="0"/>
                <a:hlinkClick r:id="rId3" action="ppaction://hlinkfile"/>
              </a:rPr>
              <a:t>28-1.pdf</a:t>
            </a:r>
            <a:endParaRPr lang="zh-TW" alt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0247346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4AFF652-192A-44E8-8AE9-2B512C344CBA}"/>
              </a:ext>
            </a:extLst>
          </p:cNvPr>
          <p:cNvSpPr>
            <a:spLocks noGrp="1"/>
          </p:cNvSpPr>
          <p:nvPr>
            <p:ph type="title"/>
          </p:nvPr>
        </p:nvSpPr>
        <p:spPr>
          <a:xfrm>
            <a:off x="609600" y="232912"/>
            <a:ext cx="10972800" cy="793631"/>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貳、任免遷調</a:t>
            </a:r>
            <a:endParaRPr lang="zh-TW" altLang="en-US" dirty="0"/>
          </a:p>
        </p:txBody>
      </p:sp>
      <p:sp>
        <p:nvSpPr>
          <p:cNvPr id="3" name="內容版面配置區 2">
            <a:extLst>
              <a:ext uri="{FF2B5EF4-FFF2-40B4-BE49-F238E27FC236}">
                <a16:creationId xmlns:a16="http://schemas.microsoft.com/office/drawing/2014/main" id="{FD0F4F55-D57E-4F79-85AB-BD3157C1E4F3}"/>
              </a:ext>
            </a:extLst>
          </p:cNvPr>
          <p:cNvSpPr>
            <a:spLocks noGrp="1"/>
          </p:cNvSpPr>
          <p:nvPr>
            <p:ph idx="1"/>
          </p:nvPr>
        </p:nvSpPr>
        <p:spPr>
          <a:xfrm>
            <a:off x="609600" y="1026543"/>
            <a:ext cx="10972800" cy="4615133"/>
          </a:xfrm>
        </p:spPr>
        <p:txBody>
          <a:bodyPr>
            <a:normAutofit fontScale="55000" lnSpcReduction="20000"/>
          </a:bodyPr>
          <a:lstStyle/>
          <a:p>
            <a:pPr marL="758825" indent="-758825">
              <a:lnSpc>
                <a:spcPct val="120000"/>
              </a:lnSpc>
              <a:buNone/>
            </a:pPr>
            <a:r>
              <a:rPr lang="zh-TW" altLang="zh-TW" sz="36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十八、有關各機關醫事職務出缺，倘因嚴重特殊傳染性肺炎</a:t>
            </a:r>
            <a:r>
              <a:rPr lang="en-US" altLang="zh-TW" sz="36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(COVID-19)</a:t>
            </a:r>
            <a:r>
              <a:rPr lang="zh-TW" altLang="zh-TW" sz="36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疫情嚴峻因素，無法如期辦理公開甄選，致未能及時遴員遞補，其已依各機關職務代理應行注意事項聘僱人員辦理所遺業務者，銓敘部同意適度放寬延長代理期限一案。</a:t>
            </a:r>
            <a:r>
              <a:rPr lang="en-US" altLang="zh-TW" sz="36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36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銓敘部民國</a:t>
            </a:r>
            <a:r>
              <a:rPr lang="en-US" altLang="zh-TW" sz="36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110</a:t>
            </a:r>
            <a:r>
              <a:rPr lang="zh-TW" altLang="zh-TW" sz="36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36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7</a:t>
            </a:r>
            <a:r>
              <a:rPr lang="zh-TW" altLang="zh-TW" sz="36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36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23</a:t>
            </a:r>
            <a:r>
              <a:rPr lang="zh-TW" altLang="zh-TW" sz="36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日部銓三字第</a:t>
            </a:r>
            <a:r>
              <a:rPr lang="en-US" altLang="zh-TW" sz="36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1105359501</a:t>
            </a:r>
            <a:r>
              <a:rPr lang="zh-TW" altLang="zh-TW" sz="36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號函</a:t>
            </a:r>
            <a:r>
              <a:rPr lang="en-US" altLang="zh-TW" sz="36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endParaRPr lang="zh-TW" altLang="zh-TW" sz="3600"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marL="992188" indent="-449263">
              <a:lnSpc>
                <a:spcPct val="120000"/>
              </a:lnSpc>
              <a:buNone/>
            </a:pPr>
            <a:r>
              <a:rPr lang="en-US"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銓敘部</a:t>
            </a:r>
            <a:r>
              <a:rPr lang="zh-TW" altLang="zh-TW" sz="3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同意</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得延長代理期限，最長至疫情警戒經中央流行疫情指揮中心</a:t>
            </a:r>
            <a:r>
              <a:rPr lang="zh-TW" altLang="zh-TW" sz="3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降至第二級以下後</a:t>
            </a:r>
            <a:r>
              <a:rPr lang="en-US" altLang="zh-TW" sz="3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3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個月止</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，如該期間</a:t>
            </a:r>
            <a:r>
              <a:rPr lang="zh-TW" altLang="zh-TW" sz="3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未能完成遴員遞補</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前，疫情警戒再度</a:t>
            </a:r>
            <a:r>
              <a:rPr lang="zh-TW" altLang="zh-TW" sz="3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提升至第三級</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以上，</a:t>
            </a:r>
            <a:r>
              <a:rPr lang="zh-TW" altLang="zh-TW" sz="3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得再度延長其代理期限</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，最長至疫情警戒</a:t>
            </a:r>
            <a:r>
              <a:rPr lang="zh-TW" altLang="zh-TW" sz="3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再度降至第二級以下後</a:t>
            </a:r>
            <a:r>
              <a:rPr lang="en-US" altLang="zh-TW" sz="3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3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個月</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止；</a:t>
            </a:r>
            <a:r>
              <a:rPr lang="zh-TW" altLang="zh-TW" sz="3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惟代理原因消失時，應即解除代理</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992188" indent="-449263">
              <a:lnSpc>
                <a:spcPct val="120000"/>
              </a:lnSpc>
              <a:buNone/>
            </a:pPr>
            <a:r>
              <a:rPr lang="en-US"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另銓敘部</a:t>
            </a:r>
            <a:r>
              <a:rPr lang="en-US"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100</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13</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日部銓一字第</a:t>
            </a:r>
            <a:r>
              <a:rPr lang="en-US"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1003362135</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號電子郵件略以，視訊會議不乏為</a:t>
            </a:r>
            <a:r>
              <a:rPr lang="zh-TW" altLang="zh-TW" sz="3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解決無法親自</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出席</a:t>
            </a:r>
            <a:r>
              <a:rPr lang="zh-TW" altLang="zh-TW" sz="3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同一會議場地</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之</a:t>
            </a:r>
            <a:r>
              <a:rPr lang="zh-TW" altLang="zh-TW" sz="3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變通方式</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，宜請機關考量</a:t>
            </a:r>
            <a:r>
              <a:rPr lang="zh-TW" altLang="zh-TW" sz="3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實際需要</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及參加</a:t>
            </a:r>
            <a:r>
              <a:rPr lang="zh-TW" altLang="zh-TW" sz="3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甄審人員權益</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，由機關甄審委員會本於權責</a:t>
            </a:r>
            <a:r>
              <a:rPr lang="zh-TW" altLang="zh-TW" sz="3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決定面試及測驗</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方式；以及銓敘部</a:t>
            </a:r>
            <a:r>
              <a:rPr lang="en-US"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日部銓一字第</a:t>
            </a:r>
            <a:r>
              <a:rPr lang="en-US"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1105363150</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號函略以，機關為因應疫情需要，避免群聚，得在不違反相關規定之前提下，改以</a:t>
            </a:r>
            <a:r>
              <a:rPr lang="zh-TW" altLang="zh-TW" sz="3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視訊方式召開考績或甄審委員會</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。是於疫情期間，各機關得考量於不違反相關規定前提下，改以</a:t>
            </a:r>
            <a:r>
              <a:rPr lang="zh-TW" altLang="zh-TW" sz="3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視訊方式辦理上開陞遷作業</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，以適時遴補人員，</a:t>
            </a:r>
            <a:r>
              <a:rPr lang="zh-TW" altLang="zh-TW" sz="3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避免有長期代理之疑慮</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992188" indent="-449263">
              <a:lnSpc>
                <a:spcPct val="120000"/>
              </a:lnSpc>
              <a:buNone/>
            </a:pPr>
            <a:r>
              <a:rPr lang="en-US"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三</a:t>
            </a:r>
            <a:r>
              <a:rPr lang="en-US"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至如有依此情形延長代理者，請於每半年列冊之職務代理名冊</a:t>
            </a:r>
            <a:r>
              <a:rPr lang="zh-TW" altLang="zh-TW" sz="3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備註欄內敘明</a:t>
            </a:r>
            <a:r>
              <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，以利日後職務代理案查考及抽查順遂。</a:t>
            </a:r>
            <a:r>
              <a:rPr lang="en-US"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altLang="en-US"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29.pdf</a:t>
            </a:r>
            <a:endParaRPr lang="zh-TW" altLang="zh-TW" sz="3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0149908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AE882A-C6A7-40F1-A6F9-5354DF441669}"/>
              </a:ext>
            </a:extLst>
          </p:cNvPr>
          <p:cNvSpPr>
            <a:spLocks noGrp="1"/>
          </p:cNvSpPr>
          <p:nvPr>
            <p:ph type="title"/>
          </p:nvPr>
        </p:nvSpPr>
        <p:spPr>
          <a:xfrm>
            <a:off x="609600" y="267419"/>
            <a:ext cx="10972800" cy="862642"/>
          </a:xfrm>
        </p:spPr>
        <p:txBody>
          <a:bodyPr/>
          <a:lstStyle/>
          <a:p>
            <a:pPr marR="0" lvl="0" defTabSz="914400" rtl="0" eaLnBrk="1" fontAlgn="auto" latinLnBrk="0" hangingPunct="1">
              <a:lnSpc>
                <a:spcPct val="100000"/>
              </a:lnSpc>
              <a:spcBef>
                <a:spcPct val="20000"/>
              </a:spcBef>
              <a:spcAft>
                <a:spcPts val="0"/>
              </a:spcAft>
              <a:buClrTx/>
              <a:buSzTx/>
              <a:tabLst/>
              <a:defRPr/>
            </a:pPr>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sz="4000" dirty="0"/>
          </a:p>
        </p:txBody>
      </p:sp>
      <p:sp>
        <p:nvSpPr>
          <p:cNvPr id="3" name="內容版面配置區 2">
            <a:extLst>
              <a:ext uri="{FF2B5EF4-FFF2-40B4-BE49-F238E27FC236}">
                <a16:creationId xmlns:a16="http://schemas.microsoft.com/office/drawing/2014/main" id="{E136110D-DB6B-4860-A552-0524B245B207}"/>
              </a:ext>
            </a:extLst>
          </p:cNvPr>
          <p:cNvSpPr>
            <a:spLocks noGrp="1"/>
          </p:cNvSpPr>
          <p:nvPr>
            <p:ph idx="1"/>
          </p:nvPr>
        </p:nvSpPr>
        <p:spPr>
          <a:xfrm>
            <a:off x="609600" y="1216325"/>
            <a:ext cx="10972800" cy="4209690"/>
          </a:xfrm>
        </p:spPr>
        <p:txBody>
          <a:bodyPr>
            <a:normAutofit fontScale="25000" lnSpcReduction="20000"/>
          </a:bodyPr>
          <a:lstStyle/>
          <a:p>
            <a:pPr marL="500063" indent="-500063">
              <a:lnSpc>
                <a:spcPct val="120000"/>
              </a:lnSpc>
              <a:buNone/>
            </a:pPr>
            <a:r>
              <a:rPr lang="zh-TW" altLang="zh-TW" sz="8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一、為落實考績覈實考評之旨，各機關辦理所屬公務人員考績時，如遇受考人於考核期間全無工作事實或僅有部分工作事實者，請依銓敘部</a:t>
            </a:r>
            <a:r>
              <a:rPr lang="en-US" altLang="zh-TW" sz="8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a:t>
            </a:r>
            <a:r>
              <a:rPr lang="zh-TW" altLang="zh-TW" sz="8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8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6</a:t>
            </a:r>
            <a:r>
              <a:rPr lang="zh-TW" altLang="zh-TW" sz="8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8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18</a:t>
            </a:r>
            <a:r>
              <a:rPr lang="zh-TW" altLang="zh-TW" sz="8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日部法二字第</a:t>
            </a:r>
            <a:r>
              <a:rPr lang="en-US" altLang="zh-TW" sz="8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10949464921</a:t>
            </a:r>
            <a:r>
              <a:rPr lang="zh-TW" altLang="zh-TW" sz="8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號令規定辦理</a:t>
            </a:r>
            <a:r>
              <a:rPr lang="en-US" altLang="zh-TW" sz="8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8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銓敘部民國</a:t>
            </a:r>
            <a:r>
              <a:rPr lang="en-US" altLang="zh-TW" sz="8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a:t>
            </a:r>
            <a:r>
              <a:rPr lang="zh-TW" altLang="zh-TW" sz="8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8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6</a:t>
            </a:r>
            <a:r>
              <a:rPr lang="zh-TW" altLang="zh-TW" sz="8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8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18</a:t>
            </a:r>
            <a:r>
              <a:rPr lang="zh-TW" altLang="zh-TW" sz="8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日部法二字第</a:t>
            </a:r>
            <a:r>
              <a:rPr lang="en-US" altLang="zh-TW" sz="8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10949464922</a:t>
            </a:r>
            <a:r>
              <a:rPr lang="zh-TW" altLang="zh-TW" sz="8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號函</a:t>
            </a:r>
            <a:r>
              <a:rPr lang="en-US" altLang="zh-TW" sz="80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endParaRPr lang="zh-TW" altLang="zh-TW" sz="8000"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a:lnSpc>
                <a:spcPts val="2500"/>
              </a:lnSpc>
            </a:pP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規定</a:t>
            </a:r>
            <a:r>
              <a:rPr lang="zh-TW" altLang="en-US"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內容如下</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p>
          <a:p>
            <a:pPr marL="0" indent="336550">
              <a:lnSpc>
                <a:spcPts val="2500"/>
              </a:lnSpc>
              <a:buNone/>
            </a:pP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考核期間全無工作事實人員，除後述（二）所定情形依其方式辦理外，不辦理年終（另予）考績：</a:t>
            </a:r>
          </a:p>
          <a:p>
            <a:pPr marL="939800" indent="-301625">
              <a:lnSpc>
                <a:spcPts val="2500"/>
              </a:lnSpc>
              <a:buNone/>
            </a:pPr>
            <a:r>
              <a:rPr lang="en-US" altLang="zh-TW" sz="64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a:t>
            </a:r>
            <a:r>
              <a:rPr lang="zh-TW" altLang="en-US" sz="64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公務人員如因公傷病請公假、因病或安胎請延長病假、因案受免職、停職處分經依法提起救濟而撤銷原處分並復職，或因其他事由而致</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考核期間全無工作事實</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，雖其上開期間均屬在職狀態，惟並無實際工作績效可資考評，是除</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因公傷病</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請公假係</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因冒險犯難</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所致者</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仍予辦理</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外，類推適用公務人員因</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個人因素留職停薪</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（按：非屬依公務人員留職停薪辦法第</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款至第</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款規定辦理留職停薪）不在職情形，</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不辦理年終（另予）考績</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939800" indent="-301625">
              <a:lnSpc>
                <a:spcPts val="2500"/>
              </a:lnSpc>
              <a:buNone/>
            </a:pPr>
            <a:r>
              <a:rPr lang="en-US" altLang="zh-TW" sz="64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2</a:t>
            </a:r>
            <a:r>
              <a:rPr lang="zh-TW" altLang="en-US" sz="64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為維護銓敘部檔存人事資料之正確性，各機關如遇所屬公務人員屬前開考核期間均在職惟全無工作事實而不辦理考績情形，請考績核定機關於報送年終考績案時，於</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機關考績人數統計表備註欄加註</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是類人員之人數、姓名、職稱、職務編號及其</a:t>
            </a:r>
            <a:r>
              <a:rPr lang="zh-TW" altLang="zh-TW" sz="6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考核期間全無工作事實之事由</a:t>
            </a:r>
            <a:r>
              <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30.pdf</a:t>
            </a:r>
            <a:r>
              <a:rPr lang="zh-TW" altLang="en-US"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30-1.pdf</a:t>
            </a:r>
            <a:endParaRPr lang="zh-TW" altLang="zh-TW" sz="6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19225909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93310DF-EF84-46D6-8DFE-D99061216DA9}"/>
              </a:ext>
            </a:extLst>
          </p:cNvPr>
          <p:cNvSpPr>
            <a:spLocks noGrp="1"/>
          </p:cNvSpPr>
          <p:nvPr>
            <p:ph type="title"/>
          </p:nvPr>
        </p:nvSpPr>
        <p:spPr>
          <a:xfrm>
            <a:off x="609600" y="362309"/>
            <a:ext cx="10972800" cy="733246"/>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3853006A-5D84-4BA9-95C9-5F950A82B23A}"/>
              </a:ext>
            </a:extLst>
          </p:cNvPr>
          <p:cNvSpPr>
            <a:spLocks noGrp="1"/>
          </p:cNvSpPr>
          <p:nvPr>
            <p:ph idx="1"/>
          </p:nvPr>
        </p:nvSpPr>
        <p:spPr>
          <a:xfrm>
            <a:off x="609600" y="1095555"/>
            <a:ext cx="10972800" cy="4201064"/>
          </a:xfrm>
        </p:spPr>
        <p:txBody>
          <a:bodyPr>
            <a:normAutofit fontScale="32500" lnSpcReduction="20000"/>
          </a:bodyPr>
          <a:lstStyle/>
          <a:p>
            <a:pPr marL="0" marR="0" lvl="0" indent="336550" fontAlgn="auto">
              <a:lnSpc>
                <a:spcPts val="2200"/>
              </a:lnSpc>
              <a:spcAft>
                <a:spcPts val="0"/>
              </a:spcAft>
              <a:buClrTx/>
              <a:buSzTx/>
              <a:buNone/>
              <a:tabLst/>
              <a:defRPr/>
            </a:pPr>
            <a:r>
              <a:rPr lang="en-US"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二</a:t>
            </a:r>
            <a:r>
              <a:rPr lang="en-US"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49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冒險犯難</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因公傷病請公假致</a:t>
            </a:r>
            <a:r>
              <a:rPr lang="zh-TW" altLang="zh-TW" sz="49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考核期間全無工作事實人員</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49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仍辦理年終（另予）考績</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p>
          <a:p>
            <a:pPr marL="939800" marR="0" lvl="0" indent="-301625" fontAlgn="auto">
              <a:lnSpc>
                <a:spcPts val="2200"/>
              </a:lnSpc>
              <a:spcAft>
                <a:spcPts val="0"/>
              </a:spcAft>
              <a:buClrTx/>
              <a:buSzTx/>
              <a:buNone/>
              <a:tabLst/>
              <a:defRPr/>
            </a:pPr>
            <a:r>
              <a:rPr lang="en-US"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a:t>
            </a:r>
            <a:r>
              <a:rPr lang="zh-TW" altLang="en-US"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考量因公傷病請公假之傷病型態各異，各機關辦理考績案時，受考人因公傷病原因如符合公務人員相關法令所定</a:t>
            </a:r>
            <a:r>
              <a:rPr lang="zh-TW" altLang="zh-TW" sz="49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冒險犯難</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情事者，雖其請公假致考核期間全無工作事實，</a:t>
            </a:r>
            <a:r>
              <a:rPr lang="zh-TW" altLang="zh-TW" sz="49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仍辦理年終（另予）考績</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p>
          <a:p>
            <a:pPr marL="939800" marR="0" lvl="0" indent="-301625" fontAlgn="auto">
              <a:lnSpc>
                <a:spcPts val="2200"/>
              </a:lnSpc>
              <a:spcAft>
                <a:spcPts val="0"/>
              </a:spcAft>
              <a:buClrTx/>
              <a:buSzTx/>
              <a:buNone/>
              <a:tabLst/>
              <a:defRPr/>
            </a:pPr>
            <a:r>
              <a:rPr lang="en-US"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2</a:t>
            </a:r>
            <a:r>
              <a:rPr lang="zh-TW" altLang="en-US"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前開人員考績案送銓敘部銓敘審定時，</a:t>
            </a:r>
            <a:r>
              <a:rPr lang="zh-TW" altLang="zh-TW" sz="49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應檢附因公傷病成因及事實佐證資料，以避免寬濫</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p>
          <a:p>
            <a:pPr marL="0" indent="336550">
              <a:lnSpc>
                <a:spcPts val="2200"/>
              </a:lnSpc>
              <a:buNone/>
              <a:defRPr/>
            </a:pPr>
            <a:r>
              <a:rPr lang="en-US"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三</a:t>
            </a:r>
            <a:r>
              <a:rPr lang="en-US"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考核期間僅有</a:t>
            </a:r>
            <a:r>
              <a:rPr lang="zh-TW" altLang="zh-TW" sz="49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部分工作事實人員</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，由機關覈實辦理其</a:t>
            </a:r>
            <a:r>
              <a:rPr lang="zh-TW" altLang="zh-TW" sz="49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年終（另予）考績</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p>
          <a:p>
            <a:pPr marL="939800" indent="-301625">
              <a:lnSpc>
                <a:spcPts val="2200"/>
              </a:lnSpc>
              <a:buNone/>
              <a:defRPr/>
            </a:pPr>
            <a:r>
              <a:rPr lang="en-US"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a:t>
            </a:r>
            <a:r>
              <a:rPr lang="zh-TW" altLang="en-US"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公務人員如因公傷病請公假、因病請延長病假、因案受免職、停職處分經依法提起救濟而撤銷原處分並復職，或因其他事由而致考核期間</a:t>
            </a:r>
            <a:r>
              <a:rPr lang="zh-TW" altLang="zh-TW" sz="49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僅有部分工作事實</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，由機關綜合其考核期間內之工作、操行、學識、才能表現，並與機關內</a:t>
            </a:r>
            <a:r>
              <a:rPr lang="zh-TW" altLang="zh-TW" sz="49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同官等</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人員之工作績效相互比較後，覈實</a:t>
            </a:r>
            <a:r>
              <a:rPr lang="zh-TW" altLang="zh-TW" sz="49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評定適當之考績等次</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p>
          <a:p>
            <a:pPr marL="939800" indent="-301625">
              <a:lnSpc>
                <a:spcPts val="2200"/>
              </a:lnSpc>
              <a:buNone/>
              <a:defRPr/>
            </a:pPr>
            <a:r>
              <a:rPr lang="en-US"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2</a:t>
            </a:r>
            <a:r>
              <a:rPr lang="zh-TW" altLang="en-US"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受考人如於考核期間經機關依法令規定核給家庭照顧假、生理假、婚假、產前假、娩假、流產假、陪產假及因安胎事由所請之假，依公務人員考績法施行細則第</a:t>
            </a:r>
            <a:r>
              <a:rPr lang="en-US"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4</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6</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項第</a:t>
            </a:r>
            <a:r>
              <a:rPr lang="en-US"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款規定，</a:t>
            </a:r>
            <a:r>
              <a:rPr lang="zh-TW" altLang="zh-TW" sz="49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該等假別不得作為考績等次之考量</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因素，併予敘明。</a:t>
            </a:r>
            <a:endParaRPr lang="en-US"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marR="0" lvl="0" indent="336550" fontAlgn="auto">
              <a:lnSpc>
                <a:spcPts val="2200"/>
              </a:lnSpc>
              <a:spcAft>
                <a:spcPts val="0"/>
              </a:spcAft>
              <a:buClrTx/>
              <a:buSzTx/>
              <a:buNone/>
              <a:tabLst/>
              <a:defRPr/>
            </a:pPr>
            <a:r>
              <a:rPr lang="en-US"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四</a:t>
            </a:r>
            <a:r>
              <a:rPr lang="en-US"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各機關刻正辦理中之考核期間</a:t>
            </a:r>
            <a:r>
              <a:rPr lang="zh-TW" altLang="zh-TW" sz="49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全無工作事實</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及因病請延長病假</a:t>
            </a:r>
            <a:r>
              <a:rPr lang="zh-TW" altLang="zh-TW" sz="49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超過</a:t>
            </a:r>
            <a:r>
              <a:rPr lang="en-US" altLang="zh-TW" sz="49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6</a:t>
            </a:r>
            <a:r>
              <a:rPr lang="zh-TW" altLang="zh-TW" sz="49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個月人員考績案件</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，請依前開規定辦理。</a:t>
            </a:r>
          </a:p>
          <a:p>
            <a:pPr marL="0" marR="0" lvl="0" indent="336550" fontAlgn="auto">
              <a:lnSpc>
                <a:spcPts val="2200"/>
              </a:lnSpc>
              <a:spcAft>
                <a:spcPts val="0"/>
              </a:spcAft>
              <a:buClrTx/>
              <a:buSzTx/>
              <a:buNone/>
              <a:tabLst/>
              <a:defRPr/>
            </a:pPr>
            <a:r>
              <a:rPr lang="en-US"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五</a:t>
            </a:r>
            <a:r>
              <a:rPr lang="en-US"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銓敘部部分解釋業經銓敘部</a:t>
            </a:r>
            <a:r>
              <a:rPr lang="en-US"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109</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年</a:t>
            </a:r>
            <a:r>
              <a:rPr lang="en-US"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6</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月</a:t>
            </a:r>
            <a:r>
              <a:rPr lang="en-US"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18</a:t>
            </a:r>
            <a:r>
              <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日令停止適用在案。</a:t>
            </a:r>
            <a:r>
              <a:rPr lang="zh-TW" altLang="en-US"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30.pdf</a:t>
            </a:r>
            <a:r>
              <a:rPr lang="zh-TW" altLang="en-US"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30-1.pdf</a:t>
            </a:r>
            <a:endParaRPr lang="zh-TW" altLang="zh-TW" sz="4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24542383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07104AF-B3D7-4B72-80FB-55D5E9C5E2E2}"/>
              </a:ext>
            </a:extLst>
          </p:cNvPr>
          <p:cNvSpPr>
            <a:spLocks noGrp="1"/>
          </p:cNvSpPr>
          <p:nvPr>
            <p:ph type="title"/>
          </p:nvPr>
        </p:nvSpPr>
        <p:spPr>
          <a:xfrm>
            <a:off x="609600" y="232912"/>
            <a:ext cx="10972800" cy="905775"/>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sz="4000" dirty="0"/>
          </a:p>
        </p:txBody>
      </p:sp>
      <p:sp>
        <p:nvSpPr>
          <p:cNvPr id="3" name="內容版面配置區 2">
            <a:extLst>
              <a:ext uri="{FF2B5EF4-FFF2-40B4-BE49-F238E27FC236}">
                <a16:creationId xmlns:a16="http://schemas.microsoft.com/office/drawing/2014/main" id="{28FC8D25-A1E3-460A-8AC4-144239BDB229}"/>
              </a:ext>
            </a:extLst>
          </p:cNvPr>
          <p:cNvSpPr>
            <a:spLocks noGrp="1"/>
          </p:cNvSpPr>
          <p:nvPr>
            <p:ph idx="1"/>
          </p:nvPr>
        </p:nvSpPr>
        <p:spPr>
          <a:xfrm>
            <a:off x="609600" y="1199073"/>
            <a:ext cx="10972800" cy="4066666"/>
          </a:xfrm>
        </p:spPr>
        <p:txBody>
          <a:bodyPr>
            <a:normAutofit lnSpcReduction="10000"/>
          </a:bodyPr>
          <a:lstStyle/>
          <a:p>
            <a:pPr marL="509588" indent="-509588">
              <a:lnSpc>
                <a:spcPct val="120000"/>
              </a:lnSpc>
              <a:buNone/>
            </a:pPr>
            <a:r>
              <a:rPr lang="zh-TW"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二、為符合司法院釋字第</a:t>
            </a:r>
            <a:r>
              <a:rPr lang="en-US"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583</a:t>
            </a:r>
            <a:r>
              <a:rPr lang="zh-TW"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號解釋有關公務人員懲處權之行使期間，應類推適用公務員懲戒法相關規定，以及不同懲處種類之懲處權行使期間應有合理之區分。</a:t>
            </a:r>
            <a:r>
              <a:rPr lang="en-US"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行政院人事行政總處民國</a:t>
            </a:r>
            <a:r>
              <a:rPr lang="en-US"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24</a:t>
            </a:r>
            <a:r>
              <a:rPr lang="zh-TW"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日總處培字第</a:t>
            </a:r>
            <a:r>
              <a:rPr lang="en-US"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1090035671</a:t>
            </a:r>
            <a:r>
              <a:rPr lang="zh-TW"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號書函</a:t>
            </a:r>
            <a:r>
              <a:rPr lang="en-US"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2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750888" indent="-457200">
              <a:buNone/>
            </a:pP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為符合司法院釋字第</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583</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號解釋有關公務人員懲處權之行使期間，應類推適用公務員懲戒法相關規定，以及</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不同懲處種類</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之</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懲處權行使期間</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應</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有合理區分之意旨</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，各機關依公務人員考績法第</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項第</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款規定，對公務人員所為之</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一次記二大過處分，無懲處權行使期間限制</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。各機關依公務人員考績法第</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項第</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款規定對公務人員所為之記</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大過、記過或申誡處分，自違失行為</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終了之日起</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已逾</a:t>
            </a:r>
            <a:r>
              <a:rPr lang="en-US"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年者，即不予追究</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。上開行為終了之日，指公務人員應受懲處行為終結之日；但</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應受懲處行為係不作為者</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，指</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有權辦理公務人員懲處之機關知悉之日</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750888" indent="-457200">
              <a:buNone/>
            </a:pP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有關平時考核懲處案件，其違失行為發生在新令釋發布前，懲處權行使期間以最有利於受考人之規定為準。</a:t>
            </a:r>
            <a:endPar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750888" indent="-457200">
              <a:buNone/>
            </a:pP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三</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銓敘部</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106</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27</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日部法二字第</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1064209183</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號令、</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108</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25</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日部法二字第</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1084876756</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號書函，以及銓敘部歷次函釋與本令釋未合部分，自即日起均停止適用。</a:t>
            </a:r>
            <a:r>
              <a:rPr lang="zh-TW" altLang="en-US"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31.pdf</a:t>
            </a:r>
            <a:endPar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5392866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BA894C4-05FB-4F11-8E38-AE2A7266A05D}"/>
              </a:ext>
            </a:extLst>
          </p:cNvPr>
          <p:cNvSpPr>
            <a:spLocks noGrp="1"/>
          </p:cNvSpPr>
          <p:nvPr>
            <p:ph type="title"/>
          </p:nvPr>
        </p:nvSpPr>
        <p:spPr>
          <a:xfrm>
            <a:off x="609600" y="250166"/>
            <a:ext cx="10972800" cy="862642"/>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sz="4000" dirty="0"/>
          </a:p>
        </p:txBody>
      </p:sp>
      <p:sp>
        <p:nvSpPr>
          <p:cNvPr id="3" name="內容版面配置區 2">
            <a:extLst>
              <a:ext uri="{FF2B5EF4-FFF2-40B4-BE49-F238E27FC236}">
                <a16:creationId xmlns:a16="http://schemas.microsoft.com/office/drawing/2014/main" id="{761E5A0A-8913-4177-B227-D16A82C316A9}"/>
              </a:ext>
            </a:extLst>
          </p:cNvPr>
          <p:cNvSpPr>
            <a:spLocks noGrp="1"/>
          </p:cNvSpPr>
          <p:nvPr>
            <p:ph idx="1"/>
          </p:nvPr>
        </p:nvSpPr>
        <p:spPr>
          <a:xfrm>
            <a:off x="609600" y="1242204"/>
            <a:ext cx="10972800" cy="4023534"/>
          </a:xfrm>
        </p:spPr>
        <p:txBody>
          <a:bodyPr>
            <a:normAutofit fontScale="85000" lnSpcReduction="20000"/>
          </a:bodyPr>
          <a:lstStyle/>
          <a:p>
            <a:pPr marL="500063" indent="-500063">
              <a:lnSpc>
                <a:spcPct val="12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三、修正「行政院與所屬中央及地方各機關聘僱人員給假辦法」第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條。</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日院授人培字第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10900369293</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a:lnSpc>
                <a:spcPct val="120000"/>
              </a:lnSpc>
            </a:pP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行政院及所屬各機關聘僱人員給假辦法於</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90</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31</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日訂定發布，</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104</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24</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日修正發布第</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條，名稱並修正為行政院與所屬中央及地方各機關聘僱人員給假辦法，最近一次修正發布日期為</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108</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22</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日。配合行政院暨所屬機關約僱人員僱用辦法於</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108</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修正發布，名稱並修正為行政院與所屬中央及地方各機關約僱人員僱用辦法（以下簡稱約僱辦法）；考量聘僱人員應考核其工作表現作為續聘僱之參據，以及終止聘僱契約之事由非屬給假事項，應由各機關依聘用人員聘用條例、約僱辦法等相關規定及其業務需要辦理；另配合現行省政府已虛級化及行政院組織調整，爰修正該給假辦法第</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條，其修正要點如下：</a:t>
            </a:r>
          </a:p>
          <a:p>
            <a:pPr marL="0" indent="327025">
              <a:lnSpc>
                <a:spcPct val="120000"/>
              </a:lnSpc>
              <a:buNone/>
            </a:pP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配合約僱辦法，</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修正引述之法規名稱</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。（修正條文第</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a:t>
            </a:r>
            <a:endPar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327025">
              <a:lnSpc>
                <a:spcPct val="120000"/>
              </a:lnSpc>
              <a:buNone/>
            </a:pP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刪除</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有關不予續聘僱及終止聘僱之規定。（修正條文第</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a:t>
            </a:r>
            <a:endPar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776288" indent="-449263">
              <a:lnSpc>
                <a:spcPct val="120000"/>
              </a:lnSpc>
              <a:buNone/>
            </a:pP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三</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配合現行省政府已虛級化及行政院組織調整，修正聘僱人員給假另作特別規定之</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核定機關</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。（修正條文第</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a:t>
            </a:r>
            <a:r>
              <a:rPr lang="zh-TW" altLang="en-US"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32.pdf</a:t>
            </a:r>
            <a:r>
              <a:rPr lang="zh-TW" altLang="en-US"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32-1.pdf</a:t>
            </a:r>
            <a:r>
              <a:rPr lang="zh-TW" altLang="en-US"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附件</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32-2.pdf</a:t>
            </a:r>
            <a:r>
              <a:rPr lang="zh-TW" altLang="en-US"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附件</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32-3.pdf</a:t>
            </a:r>
            <a:r>
              <a:rPr lang="zh-TW" altLang="en-US"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6" action="ppaction://hlinkfile"/>
              </a:rPr>
              <a:t>附件</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6" action="ppaction://hlinkfile"/>
              </a:rPr>
              <a:t>32-4.pdf</a:t>
            </a:r>
            <a:endPar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16249696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9D61568-E839-416F-9FAB-9181EE5396C9}"/>
              </a:ext>
            </a:extLst>
          </p:cNvPr>
          <p:cNvSpPr>
            <a:spLocks noGrp="1"/>
          </p:cNvSpPr>
          <p:nvPr>
            <p:ph type="title"/>
          </p:nvPr>
        </p:nvSpPr>
        <p:spPr>
          <a:xfrm>
            <a:off x="609600" y="500333"/>
            <a:ext cx="10972800" cy="905774"/>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sz="4000" dirty="0"/>
          </a:p>
        </p:txBody>
      </p:sp>
      <p:sp>
        <p:nvSpPr>
          <p:cNvPr id="3" name="內容版面配置區 2">
            <a:extLst>
              <a:ext uri="{FF2B5EF4-FFF2-40B4-BE49-F238E27FC236}">
                <a16:creationId xmlns:a16="http://schemas.microsoft.com/office/drawing/2014/main" id="{A705EA2D-F018-46CD-AA57-329945CF91F4}"/>
              </a:ext>
            </a:extLst>
          </p:cNvPr>
          <p:cNvSpPr>
            <a:spLocks noGrp="1"/>
          </p:cNvSpPr>
          <p:nvPr>
            <p:ph idx="1"/>
          </p:nvPr>
        </p:nvSpPr>
        <p:spPr>
          <a:xfrm>
            <a:off x="609600" y="1500996"/>
            <a:ext cx="10972800" cy="3764742"/>
          </a:xfrm>
        </p:spPr>
        <p:txBody>
          <a:bodyPr>
            <a:normAutofit/>
          </a:bodyPr>
          <a:lstStyle/>
          <a:p>
            <a:pPr marL="595313" indent="-595313">
              <a:lnSpc>
                <a:spcPct val="150000"/>
              </a:lnSpc>
              <a:buNone/>
            </a:pP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四、修正「行政院與所屬中央及地方各機關學校公務人員獎懲案件處理要點」第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4</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點、第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7</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點、第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點。</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行政院民國</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7</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17</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日院授人培字第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1090037380</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a:lnSpc>
                <a:spcPct val="150000"/>
              </a:lnSpc>
            </a:pPr>
            <a:r>
              <a:rPr lang="zh-TW" altLang="zh-TW" sz="2400" kern="100" dirty="0">
                <a:effectLst/>
                <a:latin typeface="Calibri" panose="020F0502020204030204" pitchFamily="34" charset="0"/>
                <a:ea typeface="標楷體" panose="03000509000000000000" pitchFamily="65" charset="-120"/>
                <a:cs typeface="Times New Roman" panose="02020603050405020304" pitchFamily="18" charset="0"/>
              </a:rPr>
              <a:t>依</a:t>
            </a:r>
            <a:r>
              <a:rPr lang="en-US" altLang="zh-TW" sz="2400" kern="100" dirty="0">
                <a:effectLst/>
                <a:latin typeface="Calibri" panose="020F0502020204030204" pitchFamily="34" charset="0"/>
                <a:ea typeface="標楷體" panose="03000509000000000000" pitchFamily="65" charset="-120"/>
                <a:cs typeface="Times New Roman" panose="02020603050405020304" pitchFamily="18" charset="0"/>
              </a:rPr>
              <a:t>109</a:t>
            </a:r>
            <a:r>
              <a:rPr lang="zh-TW" altLang="zh-TW" sz="2400" kern="100" dirty="0">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400" kern="100" dirty="0">
                <a:effectLst/>
                <a:latin typeface="Calibri" panose="020F0502020204030204" pitchFamily="34" charset="0"/>
                <a:ea typeface="標楷體" panose="03000509000000000000" pitchFamily="65" charset="-120"/>
                <a:cs typeface="Times New Roman" panose="02020603050405020304" pitchFamily="18" charset="0"/>
              </a:rPr>
              <a:t>6</a:t>
            </a:r>
            <a:r>
              <a:rPr lang="zh-TW" altLang="zh-TW" sz="2400" kern="100" dirty="0">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400" kern="100" dirty="0">
                <a:effectLst/>
                <a:latin typeface="Calibri" panose="020F0502020204030204" pitchFamily="34" charset="0"/>
                <a:ea typeface="標楷體" panose="03000509000000000000" pitchFamily="65" charset="-120"/>
                <a:cs typeface="Times New Roman" panose="02020603050405020304" pitchFamily="18" charset="0"/>
              </a:rPr>
              <a:t>10</a:t>
            </a:r>
            <a:r>
              <a:rPr lang="zh-TW" altLang="zh-TW" sz="2400" kern="100" dirty="0">
                <a:effectLst/>
                <a:latin typeface="Calibri" panose="020F0502020204030204" pitchFamily="34" charset="0"/>
                <a:ea typeface="標楷體" panose="03000509000000000000" pitchFamily="65" charset="-120"/>
                <a:cs typeface="Times New Roman" panose="02020603050405020304" pitchFamily="18" charset="0"/>
              </a:rPr>
              <a:t>日修正公布，並自</a:t>
            </a:r>
            <a:r>
              <a:rPr lang="en-US" altLang="zh-TW" sz="2400" kern="100" dirty="0">
                <a:effectLst/>
                <a:latin typeface="Calibri" panose="020F0502020204030204" pitchFamily="34" charset="0"/>
                <a:ea typeface="標楷體" panose="03000509000000000000" pitchFamily="65" charset="-120"/>
                <a:cs typeface="Times New Roman" panose="02020603050405020304" pitchFamily="18" charset="0"/>
              </a:rPr>
              <a:t>109</a:t>
            </a:r>
            <a:r>
              <a:rPr lang="zh-TW" altLang="zh-TW" sz="2400" kern="100" dirty="0">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400" kern="100" dirty="0">
                <a:effectLst/>
                <a:latin typeface="Calibri" panose="020F0502020204030204" pitchFamily="34" charset="0"/>
                <a:ea typeface="標楷體" panose="03000509000000000000" pitchFamily="65" charset="-120"/>
                <a:cs typeface="Times New Roman" panose="02020603050405020304" pitchFamily="18" charset="0"/>
              </a:rPr>
              <a:t>7</a:t>
            </a:r>
            <a:r>
              <a:rPr lang="zh-TW" altLang="zh-TW" sz="2400" kern="100" dirty="0">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400" kern="100" dirty="0">
                <a:effectLst/>
                <a:latin typeface="Calibri" panose="020F0502020204030204" pitchFamily="34" charset="0"/>
                <a:ea typeface="標楷體" panose="03000509000000000000" pitchFamily="65" charset="-120"/>
                <a:cs typeface="Times New Roman" panose="02020603050405020304" pitchFamily="18" charset="0"/>
              </a:rPr>
              <a:t>17</a:t>
            </a:r>
            <a:r>
              <a:rPr lang="zh-TW" altLang="zh-TW" sz="2400" kern="100" dirty="0">
                <a:effectLst/>
                <a:latin typeface="Calibri" panose="020F0502020204030204" pitchFamily="34" charset="0"/>
                <a:ea typeface="標楷體" panose="03000509000000000000" pitchFamily="65" charset="-120"/>
                <a:cs typeface="Times New Roman" panose="02020603050405020304" pitchFamily="18" charset="0"/>
              </a:rPr>
              <a:t>日施行之懲戒法院組織法及公務員懲戒法，行政院修正「行政院與所屬中央及地方各機關學校公務人員獎懲案件處理要點」第</a:t>
            </a:r>
            <a:r>
              <a:rPr lang="en-US" altLang="zh-TW" sz="2400" kern="100" dirty="0">
                <a:effectLst/>
                <a:latin typeface="Calibri" panose="020F0502020204030204" pitchFamily="34" charset="0"/>
                <a:ea typeface="標楷體" panose="03000509000000000000" pitchFamily="65" charset="-120"/>
                <a:cs typeface="Times New Roman" panose="02020603050405020304" pitchFamily="18" charset="0"/>
              </a:rPr>
              <a:t>4</a:t>
            </a:r>
            <a:r>
              <a:rPr lang="zh-TW" altLang="zh-TW" sz="2400" kern="100" dirty="0">
                <a:effectLst/>
                <a:latin typeface="Calibri" panose="020F0502020204030204" pitchFamily="34" charset="0"/>
                <a:ea typeface="標楷體" panose="03000509000000000000" pitchFamily="65" charset="-120"/>
                <a:cs typeface="Times New Roman" panose="02020603050405020304" pitchFamily="18" charset="0"/>
              </a:rPr>
              <a:t>點、第</a:t>
            </a:r>
            <a:r>
              <a:rPr lang="en-US" altLang="zh-TW" sz="2400" kern="100" dirty="0">
                <a:effectLst/>
                <a:latin typeface="Calibri" panose="020F0502020204030204" pitchFamily="34" charset="0"/>
                <a:ea typeface="標楷體" panose="03000509000000000000" pitchFamily="65" charset="-120"/>
                <a:cs typeface="Times New Roman" panose="02020603050405020304" pitchFamily="18" charset="0"/>
              </a:rPr>
              <a:t>7</a:t>
            </a:r>
            <a:r>
              <a:rPr lang="zh-TW" altLang="zh-TW" sz="2400" kern="100" dirty="0">
                <a:effectLst/>
                <a:latin typeface="Calibri" panose="020F0502020204030204" pitchFamily="34" charset="0"/>
                <a:ea typeface="標楷體" panose="03000509000000000000" pitchFamily="65" charset="-120"/>
                <a:cs typeface="Times New Roman" panose="02020603050405020304" pitchFamily="18" charset="0"/>
              </a:rPr>
              <a:t>點、第</a:t>
            </a:r>
            <a:r>
              <a:rPr lang="en-US" altLang="zh-TW" sz="2400" kern="100" dirty="0">
                <a:effectLst/>
                <a:latin typeface="Calibri" panose="020F0502020204030204" pitchFamily="34" charset="0"/>
                <a:ea typeface="標楷體" panose="03000509000000000000" pitchFamily="65" charset="-120"/>
                <a:cs typeface="Times New Roman" panose="02020603050405020304" pitchFamily="18" charset="0"/>
              </a:rPr>
              <a:t>11</a:t>
            </a:r>
            <a:r>
              <a:rPr lang="zh-TW" altLang="zh-TW" sz="2400" kern="100" dirty="0">
                <a:effectLst/>
                <a:latin typeface="Calibri" panose="020F0502020204030204" pitchFamily="34" charset="0"/>
                <a:ea typeface="標楷體" panose="03000509000000000000" pitchFamily="65" charset="-120"/>
                <a:cs typeface="Times New Roman" panose="02020603050405020304" pitchFamily="18" charset="0"/>
              </a:rPr>
              <a:t>點。</a:t>
            </a:r>
            <a:r>
              <a:rPr lang="zh-TW" altLang="en-US" sz="2400" kern="100" dirty="0">
                <a:effectLst/>
                <a:latin typeface="Calibri" panose="020F0502020204030204" pitchFamily="34" charset="0"/>
                <a:ea typeface="標楷體" panose="03000509000000000000" pitchFamily="65" charset="-120"/>
                <a:cs typeface="Times New Roman" panose="02020603050405020304" pitchFamily="18" charset="0"/>
                <a:hlinkClick r:id="rId2" action="ppaction://hlinkfile"/>
              </a:rPr>
              <a:t>附件</a:t>
            </a:r>
            <a:r>
              <a:rPr lang="en-US" altLang="zh-TW" sz="2400" kern="100" dirty="0">
                <a:effectLst/>
                <a:latin typeface="Calibri" panose="020F0502020204030204" pitchFamily="34" charset="0"/>
                <a:ea typeface="標楷體" panose="03000509000000000000" pitchFamily="65" charset="-120"/>
                <a:cs typeface="Times New Roman" panose="02020603050405020304" pitchFamily="18" charset="0"/>
                <a:hlinkClick r:id="rId2" action="ppaction://hlinkfile"/>
              </a:rPr>
              <a:t>33.pdf</a:t>
            </a:r>
            <a:r>
              <a:rPr lang="zh-TW" altLang="en-US" sz="2400" kern="100" dirty="0">
                <a:effectLst/>
                <a:latin typeface="Calibri" panose="020F0502020204030204" pitchFamily="34" charset="0"/>
                <a:ea typeface="標楷體" panose="03000509000000000000" pitchFamily="65" charset="-120"/>
                <a:cs typeface="Times New Roman" panose="02020603050405020304" pitchFamily="18" charset="0"/>
                <a:hlinkClick r:id="rId3" action="ppaction://hlinkfile"/>
              </a:rPr>
              <a:t>附件</a:t>
            </a:r>
            <a:r>
              <a:rPr lang="en-US" altLang="zh-TW" sz="2400" kern="100" dirty="0">
                <a:effectLst/>
                <a:latin typeface="Calibri" panose="020F0502020204030204" pitchFamily="34" charset="0"/>
                <a:ea typeface="標楷體" panose="03000509000000000000" pitchFamily="65" charset="-120"/>
                <a:cs typeface="Times New Roman" panose="02020603050405020304" pitchFamily="18" charset="0"/>
                <a:hlinkClick r:id="rId3" action="ppaction://hlinkfile"/>
              </a:rPr>
              <a:t>33-1.pdf</a:t>
            </a:r>
            <a:r>
              <a:rPr lang="zh-TW" altLang="en-US" sz="2400" kern="100" dirty="0">
                <a:effectLst/>
                <a:latin typeface="Calibri" panose="020F0502020204030204" pitchFamily="34" charset="0"/>
                <a:ea typeface="標楷體" panose="03000509000000000000" pitchFamily="65" charset="-120"/>
                <a:cs typeface="Times New Roman" panose="02020603050405020304" pitchFamily="18" charset="0"/>
                <a:hlinkClick r:id="rId4" action="ppaction://hlinkfile"/>
              </a:rPr>
              <a:t>附件</a:t>
            </a:r>
            <a:r>
              <a:rPr lang="en-US" altLang="zh-TW" sz="2400" kern="100" dirty="0">
                <a:effectLst/>
                <a:latin typeface="Calibri" panose="020F0502020204030204" pitchFamily="34" charset="0"/>
                <a:ea typeface="標楷體" panose="03000509000000000000" pitchFamily="65" charset="-120"/>
                <a:cs typeface="Times New Roman" panose="02020603050405020304" pitchFamily="18" charset="0"/>
                <a:hlinkClick r:id="rId4" action="ppaction://hlinkfile"/>
              </a:rPr>
              <a:t>33-2.pdf</a:t>
            </a:r>
            <a:endParaRPr lang="zh-TW" alt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1976091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55F0EDD-C949-4621-BFE7-30D9A667D858}"/>
              </a:ext>
            </a:extLst>
          </p:cNvPr>
          <p:cNvSpPr>
            <a:spLocks noGrp="1"/>
          </p:cNvSpPr>
          <p:nvPr>
            <p:ph type="title"/>
          </p:nvPr>
        </p:nvSpPr>
        <p:spPr>
          <a:xfrm>
            <a:off x="609600" y="345057"/>
            <a:ext cx="10972800" cy="897148"/>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sz="4000" dirty="0"/>
          </a:p>
        </p:txBody>
      </p:sp>
      <p:sp>
        <p:nvSpPr>
          <p:cNvPr id="3" name="內容版面配置區 2">
            <a:extLst>
              <a:ext uri="{FF2B5EF4-FFF2-40B4-BE49-F238E27FC236}">
                <a16:creationId xmlns:a16="http://schemas.microsoft.com/office/drawing/2014/main" id="{B165241C-06C6-426A-AC27-028DD8DD4073}"/>
              </a:ext>
            </a:extLst>
          </p:cNvPr>
          <p:cNvSpPr>
            <a:spLocks noGrp="1"/>
          </p:cNvSpPr>
          <p:nvPr>
            <p:ph idx="1"/>
          </p:nvPr>
        </p:nvSpPr>
        <p:spPr>
          <a:xfrm>
            <a:off x="609600" y="1319843"/>
            <a:ext cx="10972800" cy="3945896"/>
          </a:xfrm>
        </p:spPr>
        <p:txBody>
          <a:bodyPr>
            <a:normAutofit fontScale="92500" lnSpcReduction="20000"/>
          </a:bodyPr>
          <a:lstStyle/>
          <a:p>
            <a:pPr marL="595313" indent="-595313">
              <a:lnSpc>
                <a:spcPct val="150000"/>
              </a:lnSpc>
              <a:buNone/>
            </a:pP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五、各機關辦理所屬公務人員考績時，應落實考績覈實考評意旨，評定適當考績等次。</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銓敘部民國</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8</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14</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日部法二字第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1094963072</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marL="906463" indent="-484188">
              <a:lnSpc>
                <a:spcPct val="150000"/>
              </a:lnSpc>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為落實考績覈實考評之旨，並維護公務人員之廉能官箴，各機關辦理所屬公務人員考績時，對於考績年度內經查證有後附「</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受考人考績建議考列丙等事由一覽表</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」所列情形者，建議考列丙等，惟機關仍應本於公務人員考績法立法意旨，綜合其工作、操行、學識、才能表現，並與機關內同官等人員之工作績效相互比較後，</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覈實評定適當之考績等次，並應避免重複考評。</a:t>
            </a:r>
            <a:endParaRPr lang="en-US"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906463" indent="-484188">
              <a:lnSpc>
                <a:spcPct val="150000"/>
              </a:lnSpc>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銓敘部</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102</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日部法二字第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1023681986</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號函，以及銓敘部歷次函釋與本函釋未合部分，均自即日起停止適用。</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34.pdf</a:t>
            </a:r>
            <a:endPar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26925876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F42E93C-879B-459A-A945-3764501394BE}"/>
              </a:ext>
            </a:extLst>
          </p:cNvPr>
          <p:cNvSpPr>
            <a:spLocks noGrp="1"/>
          </p:cNvSpPr>
          <p:nvPr>
            <p:ph type="title"/>
          </p:nvPr>
        </p:nvSpPr>
        <p:spPr>
          <a:xfrm>
            <a:off x="609600" y="293298"/>
            <a:ext cx="10972800" cy="1009291"/>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sz="4000" dirty="0"/>
          </a:p>
        </p:txBody>
      </p:sp>
      <p:sp>
        <p:nvSpPr>
          <p:cNvPr id="3" name="內容版面配置區 2">
            <a:extLst>
              <a:ext uri="{FF2B5EF4-FFF2-40B4-BE49-F238E27FC236}">
                <a16:creationId xmlns:a16="http://schemas.microsoft.com/office/drawing/2014/main" id="{38DD5E16-412B-4BDC-8F83-0884E50DF8B5}"/>
              </a:ext>
            </a:extLst>
          </p:cNvPr>
          <p:cNvSpPr>
            <a:spLocks noGrp="1"/>
          </p:cNvSpPr>
          <p:nvPr>
            <p:ph idx="1"/>
          </p:nvPr>
        </p:nvSpPr>
        <p:spPr>
          <a:xfrm>
            <a:off x="609600" y="1397479"/>
            <a:ext cx="10972800" cy="3976778"/>
          </a:xfrm>
        </p:spPr>
        <p:txBody>
          <a:bodyPr>
            <a:normAutofit/>
          </a:bodyPr>
          <a:lstStyle/>
          <a:p>
            <a:pPr marL="595313" indent="-595313">
              <a:lnSpc>
                <a:spcPct val="150000"/>
              </a:lnSpc>
              <a:buNone/>
            </a:pP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六、修正「公務員懲戒判決執行辦法」。</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行政院人事行政總處民國</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8</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31</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日總處培字第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10900400272</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a:lnSpc>
                <a:spcPct val="150000"/>
              </a:lnSpc>
            </a:pP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公務員懲戒判決執行辦法係依</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104</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5</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20</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日修正公布，</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105</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5</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2</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日施行之公務員懲戒法第</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75</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條規定</a:t>
            </a:r>
            <a:r>
              <a:rPr lang="zh-TW" altLang="zh-TW" sz="20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授權訂定</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，於</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105</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4</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14</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日會同行政院、考試院訂定發布，並於同年</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5</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2</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日施行。茲因</a:t>
            </a:r>
            <a:r>
              <a:rPr lang="zh-TW" altLang="zh-TW" sz="20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公務員懲戒法</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已於</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109</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6</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10</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日修正公布，將</a:t>
            </a:r>
            <a:r>
              <a:rPr lang="zh-TW" altLang="zh-TW" sz="20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公務員懲戒案件之審理制度</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改為</a:t>
            </a:r>
            <a:r>
              <a:rPr lang="zh-TW" altLang="zh-TW" sz="20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一級二審制</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，公務員</a:t>
            </a:r>
            <a:r>
              <a:rPr lang="zh-TW" altLang="zh-TW" sz="20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懲戒委員會</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改制為</a:t>
            </a:r>
            <a:r>
              <a:rPr lang="zh-TW" altLang="zh-TW" sz="20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懲戒法</a:t>
            </a:r>
            <a:r>
              <a:rPr lang="zh-TW" altLang="zh-TW" sz="2000" u="sng"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院</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，下設</a:t>
            </a:r>
            <a:r>
              <a:rPr lang="zh-TW" altLang="zh-TW" sz="20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懲戒法庭</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專司審理公務員懲戒案件，爰修正</a:t>
            </a:r>
            <a:r>
              <a:rPr lang="zh-TW" altLang="zh-TW" sz="2000" u="sng" kern="100" dirty="0">
                <a:solidFill>
                  <a:srgbClr val="7030A0"/>
                </a:solidFill>
                <a:effectLst/>
                <a:latin typeface="Calibri" panose="020F0502020204030204" pitchFamily="34" charset="0"/>
                <a:ea typeface="標楷體" panose="03000509000000000000" pitchFamily="65" charset="-120"/>
                <a:cs typeface="Times New Roman" panose="02020603050405020304" pitchFamily="18" charset="0"/>
              </a:rPr>
              <a:t>公務員懲戒判決執行辦法</a:t>
            </a:r>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en-US"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2" action="ppaction://hlinkfile"/>
              </a:rPr>
              <a:t>附件</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2" action="ppaction://hlinkfile"/>
              </a:rPr>
              <a:t>35.pdf</a:t>
            </a:r>
            <a:r>
              <a:rPr lang="zh-TW" altLang="en-US"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3" action="ppaction://hlinkfile"/>
              </a:rPr>
              <a:t>附件</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3" action="ppaction://hlinkfile"/>
              </a:rPr>
              <a:t>35-1.pdf</a:t>
            </a:r>
            <a:r>
              <a:rPr lang="zh-TW" altLang="en-US"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4" action="ppaction://hlinkfile"/>
              </a:rPr>
              <a:t>附件</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4" action="ppaction://hlinkfile"/>
              </a:rPr>
              <a:t>35-2.pdf</a:t>
            </a:r>
            <a:r>
              <a:rPr lang="zh-TW" altLang="en-US"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5" action="ppaction://hlinkfile"/>
              </a:rPr>
              <a:t>附件</a:t>
            </a:r>
            <a:r>
              <a:rPr lang="en-US"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hlinkClick r:id="rId5" action="ppaction://hlinkfile"/>
              </a:rPr>
              <a:t>35-3.pdf</a:t>
            </a:r>
            <a:endParaRPr lang="zh-TW" altLang="zh-TW" sz="200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261387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C5A83C6-5BD5-4C4C-99D2-053683AD14DD}"/>
              </a:ext>
            </a:extLst>
          </p:cNvPr>
          <p:cNvSpPr>
            <a:spLocks noGrp="1"/>
          </p:cNvSpPr>
          <p:nvPr>
            <p:ph type="title"/>
          </p:nvPr>
        </p:nvSpPr>
        <p:spPr>
          <a:xfrm>
            <a:off x="609600" y="422694"/>
            <a:ext cx="10972800" cy="603849"/>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壹、考試分發</a:t>
            </a:r>
            <a:endParaRPr lang="zh-TW" altLang="en-US" dirty="0"/>
          </a:p>
        </p:txBody>
      </p:sp>
      <p:sp>
        <p:nvSpPr>
          <p:cNvPr id="3" name="內容版面配置區 2">
            <a:extLst>
              <a:ext uri="{FF2B5EF4-FFF2-40B4-BE49-F238E27FC236}">
                <a16:creationId xmlns:a16="http://schemas.microsoft.com/office/drawing/2014/main" id="{A4E772E7-1262-4ABD-AE97-C89D48F84B3A}"/>
              </a:ext>
            </a:extLst>
          </p:cNvPr>
          <p:cNvSpPr>
            <a:spLocks noGrp="1"/>
          </p:cNvSpPr>
          <p:nvPr>
            <p:ph idx="1"/>
          </p:nvPr>
        </p:nvSpPr>
        <p:spPr>
          <a:xfrm>
            <a:off x="609600" y="1026543"/>
            <a:ext cx="10972800" cy="4485736"/>
          </a:xfrm>
        </p:spPr>
        <p:txBody>
          <a:bodyPr>
            <a:normAutofit fontScale="70000" lnSpcReduction="20000"/>
          </a:bodyPr>
          <a:lstStyle/>
          <a:p>
            <a:pPr marL="465138" marR="0" lvl="0" indent="-465138" algn="l" defTabSz="914400" rtl="0" eaLnBrk="1" fontAlgn="auto" latinLnBrk="0" hangingPunct="1">
              <a:lnSpc>
                <a:spcPct val="160000"/>
              </a:lnSpc>
              <a:spcBef>
                <a:spcPct val="20000"/>
              </a:spcBef>
              <a:spcAft>
                <a:spcPts val="0"/>
              </a:spcAft>
              <a:buClrTx/>
              <a:buSzTx/>
              <a:buFont typeface="Arial" pitchFamily="34" charset="0"/>
              <a:buNone/>
              <a:tabLst/>
              <a:defRPr/>
            </a:pPr>
            <a:r>
              <a:rPr kumimoji="0" lang="zh-TW" altLang="zh-TW" sz="23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二、修正「公務人員考試錄取人員訓練辦法」。</a:t>
            </a:r>
            <a:r>
              <a:rPr kumimoji="0" lang="en-US" altLang="zh-TW" sz="23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a:t>
            </a:r>
            <a:r>
              <a:rPr kumimoji="0" lang="zh-TW" altLang="zh-TW" sz="23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考試院會同行政院及司法院民國</a:t>
            </a:r>
            <a:r>
              <a:rPr kumimoji="0" lang="en-US" altLang="zh-TW" sz="23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109</a:t>
            </a:r>
            <a:r>
              <a:rPr kumimoji="0" lang="zh-TW" altLang="zh-TW" sz="23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年</a:t>
            </a:r>
            <a:r>
              <a:rPr kumimoji="0" lang="en-US" altLang="zh-TW" sz="23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11</a:t>
            </a:r>
            <a:r>
              <a:rPr kumimoji="0" lang="zh-TW" altLang="zh-TW" sz="23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月</a:t>
            </a:r>
            <a:r>
              <a:rPr kumimoji="0" lang="en-US" altLang="zh-TW" sz="23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3</a:t>
            </a:r>
            <a:r>
              <a:rPr kumimoji="0" lang="zh-TW" altLang="zh-TW" sz="23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日考臺組叁一字第</a:t>
            </a:r>
            <a:r>
              <a:rPr kumimoji="0" lang="en-US" altLang="zh-TW" sz="23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10900078831</a:t>
            </a:r>
            <a:r>
              <a:rPr kumimoji="0" lang="zh-TW" altLang="zh-TW" sz="23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號令、院授人培字第</a:t>
            </a:r>
            <a:r>
              <a:rPr kumimoji="0" lang="en-US" altLang="zh-TW" sz="23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10900434362</a:t>
            </a:r>
            <a:r>
              <a:rPr kumimoji="0" lang="zh-TW" altLang="zh-TW" sz="23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號令及院台人二字第</a:t>
            </a:r>
            <a:r>
              <a:rPr kumimoji="0" lang="en-US" altLang="zh-TW" sz="23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1090028632</a:t>
            </a:r>
            <a:r>
              <a:rPr kumimoji="0" lang="zh-TW" altLang="zh-TW" sz="23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號令</a:t>
            </a:r>
            <a:r>
              <a:rPr kumimoji="0" lang="en-US" altLang="zh-TW" sz="23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a:rPr>
              <a:t>)</a:t>
            </a:r>
          </a:p>
          <a:p>
            <a:r>
              <a:rPr lang="zh-TW" altLang="en-US" sz="2300" dirty="0">
                <a:solidFill>
                  <a:schemeClr val="tx1"/>
                </a:solidFill>
                <a:latin typeface="標楷體" panose="03000509000000000000" pitchFamily="65" charset="-120"/>
                <a:ea typeface="標楷體" panose="03000509000000000000" pitchFamily="65" charset="-120"/>
              </a:rPr>
              <a:t>修正重點如下：</a:t>
            </a:r>
          </a:p>
          <a:p>
            <a:pPr marL="525463" marR="0" lvl="0" indent="-388938" algn="l" defTabSz="914400" rtl="0" eaLnBrk="1" fontAlgn="auto" latinLnBrk="0" hangingPunct="1">
              <a:lnSpc>
                <a:spcPct val="120000"/>
              </a:lnSpc>
              <a:spcBef>
                <a:spcPct val="20000"/>
              </a:spcBef>
              <a:spcAft>
                <a:spcPts val="0"/>
              </a:spcAft>
              <a:buClrTx/>
              <a:buSzTx/>
              <a:buFont typeface="Arial" pitchFamily="34" charset="0"/>
              <a:buNone/>
              <a:tabLst/>
              <a:defRPr/>
            </a:pPr>
            <a:r>
              <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一</a:t>
            </a:r>
            <a:r>
              <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性質特殊訓練之訓期、免除訓練、縮短訓練、津貼支給標準、請假、輔導、獎懲、停止訓練成績考核、廢止受訓資格等規定各有其差異，</a:t>
            </a:r>
            <a:r>
              <a:rPr kumimoji="0" lang="zh-TW" altLang="zh-TW" sz="23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rPr>
              <a:t>為統整規範授權規定</a:t>
            </a:r>
            <a:r>
              <a:rPr kumimoji="0" lang="zh-TW" altLang="zh-TW" sz="2300" b="0" i="0" u="none"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r>
              <a:rPr kumimoji="0" lang="zh-TW" altLang="zh-TW" sz="23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rPr>
              <a:t>爰增訂第</a:t>
            </a:r>
            <a:r>
              <a:rPr kumimoji="0" lang="en-US" altLang="zh-TW" sz="23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rPr>
              <a:t>11</a:t>
            </a:r>
            <a:r>
              <a:rPr kumimoji="0" lang="zh-TW" altLang="zh-TW" sz="23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rPr>
              <a:t>條之</a:t>
            </a:r>
            <a:r>
              <a:rPr kumimoji="0" lang="en-US" altLang="zh-TW" sz="23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rPr>
              <a:t>1</a:t>
            </a:r>
            <a:r>
              <a:rPr kumimoji="0" lang="zh-TW" altLang="zh-TW" sz="2300" b="0" i="0" u="none"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r>
              <a:rPr kumimoji="0" lang="zh-TW" altLang="zh-TW" sz="23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rPr>
              <a:t>明定性質特殊訓練得就上列事項於訓練計畫另為規定</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，並配合修正現行條文相關規定，俾資明確。</a:t>
            </a:r>
            <a:endPar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endParaRPr>
          </a:p>
          <a:p>
            <a:pPr marL="525463" marR="0" lvl="0" indent="-388938" algn="l" defTabSz="914400" rtl="0" eaLnBrk="1" fontAlgn="auto" latinLnBrk="0" hangingPunct="1">
              <a:lnSpc>
                <a:spcPct val="120000"/>
              </a:lnSpc>
              <a:spcBef>
                <a:spcPct val="20000"/>
              </a:spcBef>
              <a:spcAft>
                <a:spcPts val="0"/>
              </a:spcAft>
              <a:buClrTx/>
              <a:buSzTx/>
              <a:buFont typeface="Arial" pitchFamily="34" charset="0"/>
              <a:buNone/>
              <a:tabLst/>
              <a:defRPr/>
            </a:pPr>
            <a:r>
              <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二</a:t>
            </a:r>
            <a:r>
              <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為使訓練資源</a:t>
            </a:r>
            <a:r>
              <a:rPr kumimoji="0" lang="zh-TW" altLang="zh-TW" sz="23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rPr>
              <a:t>不重複浪費</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，並</a:t>
            </a:r>
            <a:r>
              <a:rPr kumimoji="0" lang="zh-TW" altLang="zh-TW" sz="23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rPr>
              <a:t>兼顧機關用人需求</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，修正</a:t>
            </a:r>
            <a:r>
              <a:rPr kumimoji="0" lang="zh-TW" altLang="zh-TW" sz="23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rPr>
              <a:t>應免除基礎訓練之資格條件</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endPar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endParaRPr>
          </a:p>
          <a:p>
            <a:pPr marL="525463" marR="0" lvl="0" indent="-388938" algn="l" defTabSz="914400" rtl="0" eaLnBrk="1" fontAlgn="auto" latinLnBrk="0" hangingPunct="1">
              <a:lnSpc>
                <a:spcPct val="120000"/>
              </a:lnSpc>
              <a:spcBef>
                <a:spcPct val="20000"/>
              </a:spcBef>
              <a:spcAft>
                <a:spcPts val="0"/>
              </a:spcAft>
              <a:buClrTx/>
              <a:buSzTx/>
              <a:buFont typeface="Arial" pitchFamily="34" charset="0"/>
              <a:buNone/>
              <a:tabLst/>
              <a:defRPr/>
            </a:pPr>
            <a:r>
              <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三</a:t>
            </a:r>
            <a:r>
              <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為衡平</a:t>
            </a:r>
            <a:r>
              <a:rPr kumimoji="0" lang="zh-TW" altLang="zh-TW" sz="23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rPr>
              <a:t>受訓人員權益及用人機關實務需要</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，修正</a:t>
            </a:r>
            <a:r>
              <a:rPr kumimoji="0" lang="zh-TW" altLang="zh-TW" sz="23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rPr>
              <a:t>縮短實務訓練之資格條件</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endPar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endParaRPr>
          </a:p>
          <a:p>
            <a:pPr marL="525463" marR="0" lvl="0" indent="-388938" algn="l" defTabSz="914400" rtl="0" eaLnBrk="1" fontAlgn="auto" latinLnBrk="0" hangingPunct="1">
              <a:lnSpc>
                <a:spcPct val="120000"/>
              </a:lnSpc>
              <a:spcBef>
                <a:spcPct val="20000"/>
              </a:spcBef>
              <a:spcAft>
                <a:spcPts val="0"/>
              </a:spcAft>
              <a:buClrTx/>
              <a:buSzTx/>
              <a:buFont typeface="Arial" pitchFamily="34" charset="0"/>
              <a:buNone/>
              <a:tabLst/>
              <a:defRPr/>
            </a:pPr>
            <a:r>
              <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四</a:t>
            </a:r>
            <a:r>
              <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配合公務人員任用法施行細則第</a:t>
            </a:r>
            <a:r>
              <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21</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條之</a:t>
            </a:r>
            <a:r>
              <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1</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修正相關規定。</a:t>
            </a:r>
            <a:endPar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endParaRPr>
          </a:p>
          <a:p>
            <a:pPr marL="525463" marR="0" lvl="0" indent="-388938" algn="l" defTabSz="914400" rtl="0" eaLnBrk="1" fontAlgn="auto" latinLnBrk="0" hangingPunct="1">
              <a:lnSpc>
                <a:spcPct val="120000"/>
              </a:lnSpc>
              <a:spcBef>
                <a:spcPct val="20000"/>
              </a:spcBef>
              <a:spcAft>
                <a:spcPts val="0"/>
              </a:spcAft>
              <a:buClrTx/>
              <a:buSzTx/>
              <a:buFont typeface="Arial" pitchFamily="34" charset="0"/>
              <a:buNone/>
              <a:tabLst/>
              <a:defRPr/>
            </a:pPr>
            <a:r>
              <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五</a:t>
            </a:r>
            <a:r>
              <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為使受訓人員有充裕之因應準備時間申請停止基礎訓練、實務訓練及改期測驗，修正</a:t>
            </a:r>
            <a:r>
              <a:rPr kumimoji="0" lang="zh-TW" altLang="zh-TW" sz="23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rPr>
              <a:t>放寬申請期間規定</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endPar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endParaRPr>
          </a:p>
          <a:p>
            <a:pPr marL="525463" marR="0" lvl="0" indent="-388938" algn="l" defTabSz="914400" rtl="0" eaLnBrk="1" fontAlgn="auto" latinLnBrk="0" hangingPunct="1">
              <a:lnSpc>
                <a:spcPct val="120000"/>
              </a:lnSpc>
              <a:spcBef>
                <a:spcPct val="20000"/>
              </a:spcBef>
              <a:spcAft>
                <a:spcPts val="0"/>
              </a:spcAft>
              <a:buClrTx/>
              <a:buSzTx/>
              <a:buFont typeface="Arial" pitchFamily="34" charset="0"/>
              <a:buNone/>
              <a:tabLst/>
              <a:defRPr/>
            </a:pPr>
            <a:r>
              <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六</a:t>
            </a:r>
            <a:r>
              <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配合修正條文第</a:t>
            </a:r>
            <a:r>
              <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44</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條第</a:t>
            </a:r>
            <a:r>
              <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1</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項修正相關文字。</a:t>
            </a:r>
            <a:endPar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endParaRPr>
          </a:p>
          <a:p>
            <a:pPr marL="525463" marR="0" lvl="0" indent="-388938" algn="l" defTabSz="914400" rtl="0" eaLnBrk="1" fontAlgn="auto" latinLnBrk="0" hangingPunct="1">
              <a:lnSpc>
                <a:spcPct val="120000"/>
              </a:lnSpc>
              <a:spcBef>
                <a:spcPct val="20000"/>
              </a:spcBef>
              <a:spcAft>
                <a:spcPts val="0"/>
              </a:spcAft>
              <a:buClrTx/>
              <a:buSzTx/>
              <a:buFont typeface="Arial" pitchFamily="34" charset="0"/>
              <a:buNone/>
              <a:tabLst/>
              <a:defRPr/>
            </a:pPr>
            <a:r>
              <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七</a:t>
            </a:r>
            <a:r>
              <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增訂基礎訓練課程測驗</a:t>
            </a:r>
            <a:r>
              <a:rPr kumimoji="0" lang="zh-TW" altLang="zh-TW" sz="23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rPr>
              <a:t>扣分、不予計分或扣考 相關規定</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endPar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endParaRPr>
          </a:p>
          <a:p>
            <a:pPr marL="525463" marR="0" lvl="0" indent="-388938" algn="l" defTabSz="914400" rtl="0" eaLnBrk="1" fontAlgn="auto" latinLnBrk="0" hangingPunct="1">
              <a:lnSpc>
                <a:spcPct val="120000"/>
              </a:lnSpc>
              <a:spcBef>
                <a:spcPct val="20000"/>
              </a:spcBef>
              <a:spcAft>
                <a:spcPts val="0"/>
              </a:spcAft>
              <a:buClrTx/>
              <a:buSzTx/>
              <a:buFont typeface="Arial" pitchFamily="34" charset="0"/>
              <a:buNone/>
              <a:tabLst/>
              <a:defRPr/>
            </a:pPr>
            <a:r>
              <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八</a:t>
            </a:r>
            <a:r>
              <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增訂基礎訓練申請成績</a:t>
            </a:r>
            <a:r>
              <a:rPr kumimoji="0" lang="zh-TW" altLang="zh-TW" sz="23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rPr>
              <a:t>複查、閱覽試卷之程序 及收費相關規定</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endPar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endParaRPr>
          </a:p>
          <a:p>
            <a:pPr marL="525463" marR="0" lvl="0" indent="-388938" algn="l" defTabSz="914400" rtl="0" eaLnBrk="1" fontAlgn="auto" latinLnBrk="0" hangingPunct="1">
              <a:lnSpc>
                <a:spcPct val="120000"/>
              </a:lnSpc>
              <a:spcBef>
                <a:spcPct val="20000"/>
              </a:spcBef>
              <a:spcAft>
                <a:spcPts val="0"/>
              </a:spcAft>
              <a:buClrTx/>
              <a:buSzTx/>
              <a:buFont typeface="Arial" pitchFamily="34" charset="0"/>
              <a:buNone/>
              <a:tabLst/>
              <a:defRPr/>
            </a:pPr>
            <a:r>
              <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九</a:t>
            </a:r>
            <a:r>
              <a:rPr kumimoji="0" lang="en-US"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增訂</a:t>
            </a:r>
            <a:r>
              <a:rPr kumimoji="0" lang="zh-TW" altLang="zh-TW" sz="23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rPr>
              <a:t>採集中訓練</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之</a:t>
            </a:r>
            <a:r>
              <a:rPr kumimoji="0" lang="zh-TW" altLang="zh-TW" sz="23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rPr>
              <a:t>性質特殊訓練受訓人員</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，依規定</a:t>
            </a:r>
            <a:r>
              <a:rPr kumimoji="0" lang="zh-TW" altLang="zh-TW" sz="23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rPr>
              <a:t>參加下一期訓練</a:t>
            </a:r>
            <a:r>
              <a:rPr kumimoji="0" lang="zh-TW" altLang="zh-TW" sz="2300" b="0" i="0" u="none" strike="noStrike" kern="1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Times New Roman" panose="02020603050405020304" pitchFamily="18" charset="0"/>
              </a:rPr>
              <a:t>時，</a:t>
            </a:r>
            <a:r>
              <a:rPr kumimoji="0" lang="zh-TW" altLang="zh-TW" sz="2300" b="0" i="0" u="sng"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rPr>
              <a:t>應依參加訓練當年度訓練計畫辦理</a:t>
            </a:r>
            <a:r>
              <a:rPr kumimoji="0" lang="zh-TW" altLang="zh-TW" sz="2300" b="0" i="0" u="none"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r>
              <a:rPr kumimoji="0" lang="zh-TW" altLang="en-US" sz="2300" b="0" i="0" u="none"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kumimoji="0" lang="en-US" altLang="zh-TW" sz="2300" b="0" i="0" u="none"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2.pdf</a:t>
            </a:r>
            <a:r>
              <a:rPr kumimoji="0" lang="zh-TW" altLang="en-US" sz="2300" b="0" i="0" u="none"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kumimoji="0" lang="en-US" altLang="zh-TW" sz="2300" b="0" i="0" u="none"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2-1.pdf</a:t>
            </a:r>
            <a:r>
              <a:rPr kumimoji="0" lang="zh-TW" altLang="en-US" sz="2300" b="0" i="0" u="none"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附件</a:t>
            </a:r>
            <a:r>
              <a:rPr kumimoji="0" lang="en-US" altLang="zh-TW" sz="2300" b="0" i="0" u="none" strike="noStrike" kern="100" cap="none" spc="0" normalizeH="0" baseline="0" noProof="0" dirty="0">
                <a:ln>
                  <a:noFill/>
                </a:ln>
                <a:solidFill>
                  <a:srgbClr val="7030A0"/>
                </a:solidFill>
                <a:effectLst/>
                <a:uLnTx/>
                <a:uFillTx/>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2-2.pdf</a:t>
            </a:r>
            <a:endParaRPr lang="zh-TW" altLang="en-US" sz="2300" dirty="0">
              <a:solidFill>
                <a:srgbClr val="FF0000"/>
              </a:solidFill>
            </a:endParaRPr>
          </a:p>
        </p:txBody>
      </p:sp>
    </p:spTree>
    <p:extLst>
      <p:ext uri="{BB962C8B-B14F-4D97-AF65-F5344CB8AC3E}">
        <p14:creationId xmlns:p14="http://schemas.microsoft.com/office/powerpoint/2010/main" val="11791301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D4097B2-3CE5-43A7-9C4A-3EFFEDA4495E}"/>
              </a:ext>
            </a:extLst>
          </p:cNvPr>
          <p:cNvSpPr>
            <a:spLocks noGrp="1"/>
          </p:cNvSpPr>
          <p:nvPr>
            <p:ph type="title"/>
          </p:nvPr>
        </p:nvSpPr>
        <p:spPr>
          <a:xfrm>
            <a:off x="609600" y="439947"/>
            <a:ext cx="10972800" cy="638356"/>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sz="4000" dirty="0"/>
          </a:p>
        </p:txBody>
      </p:sp>
      <p:sp>
        <p:nvSpPr>
          <p:cNvPr id="3" name="內容版面配置區 2">
            <a:extLst>
              <a:ext uri="{FF2B5EF4-FFF2-40B4-BE49-F238E27FC236}">
                <a16:creationId xmlns:a16="http://schemas.microsoft.com/office/drawing/2014/main" id="{882019EC-2666-4A8F-A49C-CFB61134020B}"/>
              </a:ext>
            </a:extLst>
          </p:cNvPr>
          <p:cNvSpPr>
            <a:spLocks noGrp="1"/>
          </p:cNvSpPr>
          <p:nvPr>
            <p:ph idx="1"/>
          </p:nvPr>
        </p:nvSpPr>
        <p:spPr>
          <a:xfrm>
            <a:off x="609600" y="1216325"/>
            <a:ext cx="10972800" cy="4049413"/>
          </a:xfrm>
        </p:spPr>
        <p:txBody>
          <a:bodyPr>
            <a:normAutofit fontScale="92500" lnSpcReduction="20000"/>
          </a:bodyPr>
          <a:lstStyle/>
          <a:p>
            <a:pPr marL="542925" indent="-542925">
              <a:lnSpc>
                <a:spcPct val="160000"/>
              </a:lnSpc>
              <a:buNone/>
            </a:pPr>
            <a:r>
              <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七、公務人員保障暨培訓委員會依司法院釋字第</a:t>
            </a:r>
            <a:r>
              <a:rPr lang="en-US"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785</a:t>
            </a:r>
            <a:r>
              <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號解釋意旨，調整公務人員保障法所定復審及申訴、再申訴救濟範圍，自</a:t>
            </a:r>
            <a:r>
              <a:rPr lang="en-US"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a:t>
            </a:r>
            <a:r>
              <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日起實施。</a:t>
            </a:r>
            <a:r>
              <a:rPr lang="en-US"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公務人員保障暨培訓委員會民國</a:t>
            </a:r>
            <a:r>
              <a:rPr lang="en-US"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a:t>
            </a:r>
            <a:r>
              <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日公保字第</a:t>
            </a:r>
            <a:r>
              <a:rPr lang="en-US"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1091060302</a:t>
            </a:r>
            <a:r>
              <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801688" indent="-490538">
              <a:lnSpc>
                <a:spcPct val="160000"/>
              </a:lnSpc>
              <a:buNone/>
            </a:pPr>
            <a:r>
              <a:rPr lang="en-US"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按司法院釋字第</a:t>
            </a:r>
            <a:r>
              <a:rPr lang="en-US"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785</a:t>
            </a:r>
            <a:r>
              <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號解釋意旨略以，公務人員保障法（以下簡稱保障法）第</a:t>
            </a:r>
            <a:r>
              <a:rPr lang="en-US"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77</a:t>
            </a:r>
            <a:r>
              <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項、第</a:t>
            </a:r>
            <a:r>
              <a:rPr lang="en-US"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78</a:t>
            </a:r>
            <a:r>
              <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條及第</a:t>
            </a:r>
            <a:r>
              <a:rPr lang="en-US"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84</a:t>
            </a:r>
            <a:r>
              <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規定，並不排除公務人員認其權利受違法侵害或有主張其權利之必要時，原即得按相關措施之性質，依法提起相應之行政訴訟，請求救濟。公務人員保障暨培訓委員會依其意旨，通盤檢討保障法所定復審及申訴、再申訴救濟範圍。</a:t>
            </a:r>
            <a:r>
              <a:rPr lang="zh-TW" altLang="en-US"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36.pdf</a:t>
            </a:r>
            <a:r>
              <a:rPr lang="en-US" altLang="zh-TW" kern="100" dirty="0">
                <a:solidFill>
                  <a:schemeClr val="tx1"/>
                </a:solidFill>
                <a:effectLst/>
                <a:latin typeface="標楷體" panose="03000509000000000000" pitchFamily="65" charset="-120"/>
                <a:ea typeface="新細明體" panose="02020500000000000000" pitchFamily="18" charset="-120"/>
                <a:cs typeface="Times New Roman" panose="02020603050405020304" pitchFamily="18" charset="0"/>
              </a:rPr>
              <a:t> </a:t>
            </a:r>
            <a:endParaRPr lang="zh-TW" altLang="zh-TW"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4529719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1D680A6-A10D-4A7D-B7E9-85076C4C10BE}"/>
              </a:ext>
            </a:extLst>
          </p:cNvPr>
          <p:cNvSpPr>
            <a:spLocks noGrp="1"/>
          </p:cNvSpPr>
          <p:nvPr>
            <p:ph type="title"/>
          </p:nvPr>
        </p:nvSpPr>
        <p:spPr>
          <a:xfrm>
            <a:off x="609600" y="310551"/>
            <a:ext cx="10972800" cy="724619"/>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F43FB4BC-E3F6-4EE9-B6FA-D3D87F78668B}"/>
              </a:ext>
            </a:extLst>
          </p:cNvPr>
          <p:cNvSpPr>
            <a:spLocks noGrp="1"/>
          </p:cNvSpPr>
          <p:nvPr>
            <p:ph idx="1"/>
          </p:nvPr>
        </p:nvSpPr>
        <p:spPr>
          <a:xfrm>
            <a:off x="609600" y="1035171"/>
            <a:ext cx="10972800" cy="4339086"/>
          </a:xfrm>
        </p:spPr>
        <p:txBody>
          <a:bodyPr>
            <a:normAutofit fontScale="40000" lnSpcReduction="20000"/>
          </a:bodyPr>
          <a:lstStyle/>
          <a:p>
            <a:pPr marL="655638" marR="0" lvl="0" indent="-344488" fontAlgn="auto">
              <a:lnSpc>
                <a:spcPct val="160000"/>
              </a:lnSpc>
              <a:spcAft>
                <a:spcPts val="0"/>
              </a:spcAft>
              <a:buClrTx/>
              <a:buSzTx/>
              <a:buNone/>
              <a:tabLst/>
              <a:defRPr/>
            </a:pPr>
            <a:r>
              <a:rPr lang="en-US"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二</a:t>
            </a:r>
            <a:r>
              <a:rPr lang="en-US"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保障法第</a:t>
            </a:r>
            <a:r>
              <a:rPr lang="en-US"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25</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條所稱「行政處分」，過去受歷次司法院解釋影響，尚以有「改變公務人員之身分或對公務員權利或法律上利益有重大影響之人事行政行為，或基於公務人員身分所產生之公法上財產請求權遭受侵害者」為限。茲因上開標準所依司法院釋字第</a:t>
            </a:r>
            <a:r>
              <a:rPr lang="en-US"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298</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號、第</a:t>
            </a:r>
            <a:r>
              <a:rPr lang="en-US"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312</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號、第</a:t>
            </a:r>
            <a:r>
              <a:rPr lang="en-US"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323</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號及第</a:t>
            </a:r>
            <a:r>
              <a:rPr lang="en-US"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338</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號等解釋，均</a:t>
            </a:r>
            <a:r>
              <a:rPr lang="zh-TW" altLang="zh-TW" sz="35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係因當時相關法制不完備、時空背景有其特殊性而</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為，惟行政訴訟法於</a:t>
            </a:r>
            <a:r>
              <a:rPr lang="en-US"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89</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年</a:t>
            </a:r>
            <a:r>
              <a:rPr lang="en-US"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7</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月</a:t>
            </a:r>
            <a:r>
              <a:rPr lang="en-US"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日修正施行，訴訟類型已多元化，以及行政程序法於</a:t>
            </a:r>
            <a:r>
              <a:rPr lang="en-US"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90</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年</a:t>
            </a:r>
            <a:r>
              <a:rPr lang="en-US"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月</a:t>
            </a:r>
            <a:r>
              <a:rPr lang="en-US"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日制定施行，上開見解已無維持之必要。是參照司法院釋字第</a:t>
            </a:r>
            <a:r>
              <a:rPr lang="en-US"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785</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號解釋意旨，以現行法制有關「行政處分」之判斷，並未以權利侵害之嚴重與否為要件，保障法第</a:t>
            </a:r>
            <a:r>
              <a:rPr lang="en-US"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25</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條所稱之「行政處分」，應與行政程序法第</a:t>
            </a:r>
            <a:r>
              <a:rPr lang="en-US"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92</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條規定「指行政機關就公法上具體事件所為之決定或其他公權力措施而對外直接發生法律效果之單方行政行為」為相同之認定。據上，諸如依公務人員考績法規所為之</a:t>
            </a:r>
            <a:r>
              <a:rPr lang="zh-TW" altLang="zh-TW" sz="35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獎懲</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35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考績評定各等次</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35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曠職核定</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等，</a:t>
            </a:r>
            <a:r>
              <a:rPr lang="zh-TW" altLang="zh-TW" sz="35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均有法律或法律授權訂定之規範</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，且經機關就構成要件予以判斷後，作成人事行政行為，已觸及公務人員服公職權等法律地位，</a:t>
            </a:r>
            <a:r>
              <a:rPr lang="zh-TW" altLang="zh-TW" sz="35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對外直接發生法律效果</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35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核屬行政處分</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，應循復審程序提起救濟。公務人員保障暨培訓委員會歷來所認</a:t>
            </a:r>
            <a:r>
              <a:rPr lang="zh-TW" altLang="zh-TW" sz="35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應依申訴、再申訴程序提起救濟之相關函釋</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35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與「人事行政行為一覽表」不合部分，自</a:t>
            </a:r>
            <a:r>
              <a:rPr lang="en-US" altLang="zh-TW" sz="35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109</a:t>
            </a:r>
            <a:r>
              <a:rPr lang="zh-TW" altLang="zh-TW" sz="35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年</a:t>
            </a:r>
            <a:r>
              <a:rPr lang="en-US" altLang="zh-TW" sz="35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10</a:t>
            </a:r>
            <a:r>
              <a:rPr lang="zh-TW" altLang="zh-TW" sz="35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月</a:t>
            </a:r>
            <a:r>
              <a:rPr lang="en-US" altLang="zh-TW" sz="35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5</a:t>
            </a:r>
            <a:r>
              <a:rPr lang="zh-TW" altLang="zh-TW" sz="35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日起不再援用</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endParaRPr lang="en-US"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655638" marR="0" lvl="0" indent="-344488" fontAlgn="auto">
              <a:lnSpc>
                <a:spcPct val="160000"/>
              </a:lnSpc>
              <a:spcAft>
                <a:spcPts val="0"/>
              </a:spcAft>
              <a:buClrTx/>
              <a:buSzTx/>
              <a:buNone/>
              <a:tabLst/>
              <a:defRPr/>
            </a:pPr>
            <a:r>
              <a:rPr lang="en-US"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三</a:t>
            </a:r>
            <a:r>
              <a:rPr lang="en-US"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茲為保障公務人員之</a:t>
            </a:r>
            <a:r>
              <a:rPr lang="zh-TW" altLang="zh-TW" sz="35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救濟權益</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，請各機關（構）作成人事行政行為時，應依行政程序法第</a:t>
            </a:r>
            <a:r>
              <a:rPr lang="en-US"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92</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條規定判斷</a:t>
            </a:r>
            <a:r>
              <a:rPr lang="zh-TW" altLang="zh-TW" sz="35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該行為之定性</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35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如屬行政處分</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者，於製發相關文書（例如：獎懲令、考績通知書、曠職核定函）時，應注意</a:t>
            </a:r>
            <a:r>
              <a:rPr lang="zh-TW" altLang="zh-TW" sz="35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救濟教示內</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容；倘已受理公務人員就改認為行政處分之事件提起救濟時，</a:t>
            </a:r>
            <a:r>
              <a:rPr lang="zh-TW" altLang="zh-TW" sz="35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勿再依申訴程序處理</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35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請通知渠等改提復審</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，並依保障法第</a:t>
            </a:r>
            <a:r>
              <a:rPr lang="en-US"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44</a:t>
            </a:r>
            <a:r>
              <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條規定辦理。</a:t>
            </a:r>
            <a:r>
              <a:rPr lang="zh-TW" altLang="en-US"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36.pdf</a:t>
            </a:r>
            <a:endParaRPr lang="zh-TW" altLang="zh-TW" sz="35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1747250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D4923FA-B1FD-4FDB-9FC6-8D54BB534466}"/>
              </a:ext>
            </a:extLst>
          </p:cNvPr>
          <p:cNvSpPr>
            <a:spLocks noGrp="1"/>
          </p:cNvSpPr>
          <p:nvPr>
            <p:ph type="title"/>
          </p:nvPr>
        </p:nvSpPr>
        <p:spPr>
          <a:xfrm>
            <a:off x="609600" y="215660"/>
            <a:ext cx="10972800" cy="897148"/>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sz="4000" dirty="0"/>
          </a:p>
        </p:txBody>
      </p:sp>
      <p:sp>
        <p:nvSpPr>
          <p:cNvPr id="3" name="內容版面配置區 2">
            <a:extLst>
              <a:ext uri="{FF2B5EF4-FFF2-40B4-BE49-F238E27FC236}">
                <a16:creationId xmlns:a16="http://schemas.microsoft.com/office/drawing/2014/main" id="{39203D38-DC52-4848-8BAE-FA5B5B1BD644}"/>
              </a:ext>
            </a:extLst>
          </p:cNvPr>
          <p:cNvSpPr>
            <a:spLocks noGrp="1"/>
          </p:cNvSpPr>
          <p:nvPr>
            <p:ph idx="1"/>
          </p:nvPr>
        </p:nvSpPr>
        <p:spPr>
          <a:xfrm>
            <a:off x="609600" y="1112808"/>
            <a:ext cx="10972800" cy="4152930"/>
          </a:xfrm>
        </p:spPr>
        <p:txBody>
          <a:bodyPr>
            <a:normAutofit fontScale="77500" lnSpcReduction="20000"/>
          </a:bodyPr>
          <a:lstStyle/>
          <a:p>
            <a:pPr marL="482600" indent="-482600">
              <a:lnSpc>
                <a:spcPct val="120000"/>
              </a:lnSpc>
              <a:buNone/>
            </a:pPr>
            <a:r>
              <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八、行政院人事行政總處配合公務人員保障暨培訓委員會發布「人事行政行為一覽表」，請各機關（構）作成人事行政行為時，確實依行政程序法等相關規定辦理。</a:t>
            </a:r>
            <a:r>
              <a:rPr lang="en-US"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行政院人事行政總處民國</a:t>
            </a:r>
            <a:r>
              <a:rPr lang="en-US"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a:t>
            </a:r>
            <a:r>
              <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29</a:t>
            </a:r>
            <a:r>
              <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日總處培字第</a:t>
            </a:r>
            <a:r>
              <a:rPr lang="en-US"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10900441601</a:t>
            </a:r>
            <a:r>
              <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723900" indent="-447675">
              <a:lnSpc>
                <a:spcPct val="120000"/>
              </a:lnSpc>
              <a:buNone/>
            </a:pP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為完備公務人員救濟權益保障，公務人員保障暨培訓委員會發布「人事行政行為一覽表」重行界定各類</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人事行政行為之定性</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略以，</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借調（占他機關職缺工作）、陞遷</a:t>
            </a:r>
            <a:r>
              <a:rPr lang="en-US"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外補（核定指名商調）、曠職核定</a:t>
            </a:r>
            <a:r>
              <a:rPr lang="en-US"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登記、平時考核懲處（申誡以上之懲處、有法律或法律授權規範為據之口頭警告或書面警告等）、平時考核敘獎（嘉獎以上之獎勵、不予敘獎等）、年終（另予）考績考列甲等</a:t>
            </a:r>
            <a:r>
              <a:rPr lang="en-US"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乙等通知書、一次記兩大功獎勵令及專案考績通知書等</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，均</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改認係行政處分</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應循復審程序提起救濟</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723900" indent="-447675">
              <a:lnSpc>
                <a:spcPct val="120000"/>
              </a:lnSpc>
              <a:buNone/>
            </a:pP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承上，請各機關（構）作成人事行政行為時，應依行政程序法第</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92</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條規定判斷該行為之定性，如屬行政處分者，於製發相關文書（如曠職核定函、獎懲令、考績通知書等）時，</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應注意救濟教示內容</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，行政院人事行政總處亦將配合修正</a:t>
            </a:r>
            <a:r>
              <a:rPr lang="en-US" altLang="zh-TW" sz="2300" kern="100" dirty="0" err="1">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WebHR</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系統中，公務人員（聘僱人員）獎勵令救濟教示內容範例供參用；又未來有關</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留職停薪借調之回復函</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及對他機關</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指名商調之回復函</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，不論同意與否，皆應</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副知當事人並加註救濟教示內容</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altLang="en-US"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37.pdf</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13403948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C128323-EE44-4998-8D19-D756E4660269}"/>
              </a:ext>
            </a:extLst>
          </p:cNvPr>
          <p:cNvSpPr>
            <a:spLocks noGrp="1"/>
          </p:cNvSpPr>
          <p:nvPr>
            <p:ph type="title"/>
          </p:nvPr>
        </p:nvSpPr>
        <p:spPr>
          <a:xfrm>
            <a:off x="609600" y="379562"/>
            <a:ext cx="10972800" cy="871268"/>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1A2EECFE-DCB6-407D-97C3-05B94A98734D}"/>
              </a:ext>
            </a:extLst>
          </p:cNvPr>
          <p:cNvSpPr>
            <a:spLocks noGrp="1"/>
          </p:cNvSpPr>
          <p:nvPr>
            <p:ph idx="1"/>
          </p:nvPr>
        </p:nvSpPr>
        <p:spPr>
          <a:xfrm>
            <a:off x="609600" y="1423358"/>
            <a:ext cx="10972800" cy="3842380"/>
          </a:xfrm>
        </p:spPr>
        <p:txBody>
          <a:bodyPr>
            <a:normAutofit/>
          </a:bodyPr>
          <a:lstStyle/>
          <a:p>
            <a:pPr marL="603250" indent="-603250">
              <a:lnSpc>
                <a:spcPct val="150000"/>
              </a:lnSpc>
              <a:buNone/>
            </a:pP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九、銓敘部修正考績（成）通知書。</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銓敘部民國</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28</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日部法二字第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1094986838</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a:lnSpc>
                <a:spcPct val="150000"/>
              </a:lnSpc>
            </a:pP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茲據公務人員保障暨培訓委員會</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日公保字第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1091060302</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號函，考績（成）事件之救濟程序，無論當事人考績分數、等次為何，</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均視為行政處分</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，自當日起均應循復審程序處理。爰銓敘部配合公務人員保障法相關規定及釋示，再行修正考績（成）通知書，並上載於該部全球資訊網／服務園地／常用表格下載／考績項下。</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38.pdf</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38-1.pdf</a:t>
            </a:r>
            <a:endPar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6409199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8A6DE03-F7C8-45AA-B982-6B764A1024AC}"/>
              </a:ext>
            </a:extLst>
          </p:cNvPr>
          <p:cNvSpPr>
            <a:spLocks noGrp="1"/>
          </p:cNvSpPr>
          <p:nvPr>
            <p:ph type="title"/>
          </p:nvPr>
        </p:nvSpPr>
        <p:spPr>
          <a:xfrm>
            <a:off x="609600" y="301925"/>
            <a:ext cx="10972800" cy="862642"/>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183531B9-5C1C-4922-A4AC-38A4CD9635FA}"/>
              </a:ext>
            </a:extLst>
          </p:cNvPr>
          <p:cNvSpPr>
            <a:spLocks noGrp="1"/>
          </p:cNvSpPr>
          <p:nvPr>
            <p:ph idx="1"/>
          </p:nvPr>
        </p:nvSpPr>
        <p:spPr>
          <a:xfrm>
            <a:off x="609600" y="1250830"/>
            <a:ext cx="10972800" cy="4014908"/>
          </a:xfrm>
        </p:spPr>
        <p:txBody>
          <a:bodyPr>
            <a:normAutofit/>
          </a:bodyPr>
          <a:lstStyle/>
          <a:p>
            <a:pPr marL="612775" indent="-612775">
              <a:lnSpc>
                <a:spcPct val="15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十、修正薦任公務人員晉升簡任官等訓練辦法部分條文。</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考試院民國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日考臺組叁一字第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10900078837</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號令</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801688" indent="-525463">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為使受訓人員有充裕之因應準備時間申請</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停止訓練及改期測驗</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修正放寬申請期間規定</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修正條文第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條及第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條之</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p>
          <a:p>
            <a:pPr marL="801688" indent="-525463">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參照委任公務人員晉升薦任官等訓練辦法、警佐警察人員晉升警正官等訓練辦法及交通事業人員員級晉升高員級資位訓練辦法第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條關於課程成績配分比例之規範體例，酌作文字修正。</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修正條文第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p>
          <a:p>
            <a:pPr marL="801688" indent="-525463">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三</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增訂課程測驗扣分、不予計分或扣考相關規定。（修正條文第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13</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條及第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條之</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801688" indent="-525463">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四</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增訂申請成績複查、閱覽試卷之程序及收費相關規定。</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修正條文第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16</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39.pdf</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39-1.pdf</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39-2.pdf</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39-3.pdf</a:t>
            </a:r>
            <a:endPar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8757998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7E720DD-1A7C-4106-9D4F-CFB8B1101BEC}"/>
              </a:ext>
            </a:extLst>
          </p:cNvPr>
          <p:cNvSpPr>
            <a:spLocks noGrp="1"/>
          </p:cNvSpPr>
          <p:nvPr>
            <p:ph type="title"/>
          </p:nvPr>
        </p:nvSpPr>
        <p:spPr>
          <a:xfrm>
            <a:off x="609600" y="267418"/>
            <a:ext cx="10972800" cy="828137"/>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C206503C-67E6-42F4-9ABD-1C10D2E366A3}"/>
              </a:ext>
            </a:extLst>
          </p:cNvPr>
          <p:cNvSpPr>
            <a:spLocks noGrp="1"/>
          </p:cNvSpPr>
          <p:nvPr>
            <p:ph idx="1"/>
          </p:nvPr>
        </p:nvSpPr>
        <p:spPr>
          <a:xfrm>
            <a:off x="609600" y="1207698"/>
            <a:ext cx="10972800" cy="4058040"/>
          </a:xfrm>
        </p:spPr>
        <p:txBody>
          <a:bodyPr>
            <a:normAutofit lnSpcReduction="10000"/>
          </a:bodyPr>
          <a:lstStyle/>
          <a:p>
            <a:pPr marL="931863" indent="-931863">
              <a:lnSpc>
                <a:spcPct val="11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十一、修正警正警察人員晉升警監官等訓練辦法部分條文。</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考試院民國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日考臺組叁一字第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10900078837</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號令</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949325" indent="-457200">
              <a:lnSpc>
                <a:spcPct val="110000"/>
              </a:lnSpc>
              <a:buNone/>
            </a:pP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為因應行政院組織調整，原屬行政院海岸巡防署及其所屬機關之權責事項，改由</a:t>
            </a:r>
            <a:r>
              <a:rPr lang="zh-TW" altLang="zh-TW" sz="18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海洋委員會及其所屬機關（構）管轄</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，配合修正相關文字。</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修正條文第</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p>
          <a:p>
            <a:pPr marL="949325" indent="-457200">
              <a:lnSpc>
                <a:spcPct val="110000"/>
              </a:lnSpc>
              <a:buNone/>
            </a:pP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為使受訓人員有充裕之因應準備時間申請停止訓練及改期測驗，修正放寬申請期間規定。</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修正條文第</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條及第</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條之</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p>
          <a:p>
            <a:pPr marL="949325" indent="-457200">
              <a:lnSpc>
                <a:spcPct val="110000"/>
              </a:lnSpc>
              <a:buNone/>
            </a:pP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三</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參照委任公務人員晉升薦任官等訓練辦法、警佐警察人員晉升警正官等訓練辦法及交通事業人員員級晉升高員級資位訓練辦法第</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條關於課程成績配分比例之規範體例，酌作文字修正。</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修正條文第</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p>
          <a:p>
            <a:pPr marL="949325" indent="-457200">
              <a:lnSpc>
                <a:spcPct val="110000"/>
              </a:lnSpc>
              <a:buNone/>
            </a:pP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四</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增訂課程測驗扣分、不予計分或扣考相關規定。（修正條文第</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13</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條及第</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條之</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949325" indent="-457200">
              <a:lnSpc>
                <a:spcPct val="110000"/>
              </a:lnSpc>
              <a:buNone/>
            </a:pP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五</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增訂申請成績複查、閱覽試卷之程序及收費相關規定。</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修正條文第</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16</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40.pdf</a:t>
            </a:r>
            <a:r>
              <a:rPr lang="zh-TW" altLang="en-US"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40-1.pdf</a:t>
            </a:r>
            <a:r>
              <a:rPr lang="zh-TW" altLang="en-US"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附件</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40-2.pdf</a:t>
            </a:r>
            <a:r>
              <a:rPr lang="zh-TW" altLang="en-US"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附件</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40-3.pdf</a:t>
            </a:r>
            <a:endParaRPr lang="zh-TW" altLang="en-US" dirty="0"/>
          </a:p>
        </p:txBody>
      </p:sp>
    </p:spTree>
    <p:extLst>
      <p:ext uri="{BB962C8B-B14F-4D97-AF65-F5344CB8AC3E}">
        <p14:creationId xmlns:p14="http://schemas.microsoft.com/office/powerpoint/2010/main" val="6925270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4313110-2E0F-4A60-93EF-8494A6AC5124}"/>
              </a:ext>
            </a:extLst>
          </p:cNvPr>
          <p:cNvSpPr>
            <a:spLocks noGrp="1"/>
          </p:cNvSpPr>
          <p:nvPr>
            <p:ph type="title"/>
          </p:nvPr>
        </p:nvSpPr>
        <p:spPr>
          <a:xfrm>
            <a:off x="609600" y="258792"/>
            <a:ext cx="10972800" cy="879895"/>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3D97A00F-1F15-4CBC-99CA-31E1142AEC02}"/>
              </a:ext>
            </a:extLst>
          </p:cNvPr>
          <p:cNvSpPr>
            <a:spLocks noGrp="1"/>
          </p:cNvSpPr>
          <p:nvPr>
            <p:ph idx="1"/>
          </p:nvPr>
        </p:nvSpPr>
        <p:spPr>
          <a:xfrm>
            <a:off x="609600" y="1268083"/>
            <a:ext cx="10972800" cy="3997655"/>
          </a:xfrm>
        </p:spPr>
        <p:txBody>
          <a:bodyPr>
            <a:normAutofit/>
          </a:bodyPr>
          <a:lstStyle/>
          <a:p>
            <a:pPr marL="896938" indent="-896938">
              <a:lnSpc>
                <a:spcPct val="110000"/>
              </a:lnSpc>
              <a:buNone/>
            </a:pP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十二、修正委任公務人員晉升薦任官等訓練辦法部分條文及第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8</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條附件一。</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考試院民國</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3</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日考臺組叁一字第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10900078837</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號令</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marL="879475" indent="-465138">
              <a:lnSpc>
                <a:spcPts val="2800"/>
              </a:lnSpc>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為使受訓人員有充裕之因應準備時間申請停止訓練及改期測驗，修正放寬申請期間規定。</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修正條文第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條及第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條之</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p>
          <a:p>
            <a:pPr marL="879475" indent="-465138">
              <a:lnSpc>
                <a:spcPts val="2800"/>
              </a:lnSpc>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增訂課程測驗扣分、不予計分或扣考相關規定。（修正條文第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13</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條及第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條之</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p>
          <a:p>
            <a:pPr marL="879475" indent="-465138">
              <a:lnSpc>
                <a:spcPts val="2800"/>
              </a:lnSpc>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三</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增訂申請成績複查、閱覽試卷之程序及收費相關規定。</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修正條文第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16</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p>
          <a:p>
            <a:pPr marL="879475" indent="-465138">
              <a:lnSpc>
                <a:spcPts val="2800"/>
              </a:lnSpc>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四</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基於政府應積極營造有利生育、養育及教育環境，並推動獎勵生育政策，修正本辦法附件一委任公務人員晉升薦任官等訓練遴選評分標準表之評分採計相關規定。</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8</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條附件一</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41.pdf</a:t>
            </a:r>
            <a:endPar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1540038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74929C2-51C4-46BA-8118-65077ED5397A}"/>
              </a:ext>
            </a:extLst>
          </p:cNvPr>
          <p:cNvSpPr>
            <a:spLocks noGrp="1"/>
          </p:cNvSpPr>
          <p:nvPr>
            <p:ph type="title"/>
          </p:nvPr>
        </p:nvSpPr>
        <p:spPr>
          <a:xfrm>
            <a:off x="609600" y="276045"/>
            <a:ext cx="10972800" cy="888522"/>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75CA8F7A-3A40-4ECF-81FF-02C295495BC6}"/>
              </a:ext>
            </a:extLst>
          </p:cNvPr>
          <p:cNvSpPr>
            <a:spLocks noGrp="1"/>
          </p:cNvSpPr>
          <p:nvPr>
            <p:ph idx="1"/>
          </p:nvPr>
        </p:nvSpPr>
        <p:spPr>
          <a:xfrm>
            <a:off x="609600" y="1242204"/>
            <a:ext cx="10972800" cy="4023534"/>
          </a:xfrm>
        </p:spPr>
        <p:txBody>
          <a:bodyPr>
            <a:normAutofit lnSpcReduction="10000"/>
          </a:bodyPr>
          <a:lstStyle/>
          <a:p>
            <a:pPr marL="914400" indent="-914400">
              <a:lnSpc>
                <a:spcPct val="15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十三、修正警佐警察人員晉升警正官等訓練辦法部分條文。</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考試院民國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日考臺組叁一字第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10900078837</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號令</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931863" indent="-517525">
              <a:lnSpc>
                <a:spcPct val="150000"/>
              </a:lnSpc>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為因應行政院組織調整，原屬行政院海岸巡防署及其所屬機關之權責事項，改由海洋委員會及其所屬機關（構）管轄，配合修正相關文字。</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修正條文第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p>
          <a:p>
            <a:pPr marL="931863" indent="-517525">
              <a:lnSpc>
                <a:spcPct val="150000"/>
              </a:lnSpc>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為使受訓人員有充裕之因應準備時間申請停止訓練及改期測驗，修正放寬申請期間規定。</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修正條文第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條及第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條之</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p>
          <a:p>
            <a:pPr marL="931863" indent="-517525">
              <a:lnSpc>
                <a:spcPct val="150000"/>
              </a:lnSpc>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三</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增訂課程測驗扣分、不予計分或扣考相關規定。（修正條文第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13</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條及第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條之</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931863" indent="-517525">
              <a:lnSpc>
                <a:spcPct val="150000"/>
              </a:lnSpc>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四</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增訂申請成績複查、閱覽試卷之程序及收費相關規定。</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修正條文第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16</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42.pdf</a:t>
            </a:r>
            <a:endPar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0874969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62ADFC5-C4D8-401F-BFC7-5CEAFB1F79C3}"/>
              </a:ext>
            </a:extLst>
          </p:cNvPr>
          <p:cNvSpPr>
            <a:spLocks noGrp="1"/>
          </p:cNvSpPr>
          <p:nvPr>
            <p:ph type="title"/>
          </p:nvPr>
        </p:nvSpPr>
        <p:spPr>
          <a:xfrm>
            <a:off x="609600" y="319177"/>
            <a:ext cx="10972800" cy="836764"/>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4318A302-9AEB-412D-A8DB-D148C5AF1AB7}"/>
              </a:ext>
            </a:extLst>
          </p:cNvPr>
          <p:cNvSpPr>
            <a:spLocks noGrp="1"/>
          </p:cNvSpPr>
          <p:nvPr>
            <p:ph idx="1"/>
          </p:nvPr>
        </p:nvSpPr>
        <p:spPr>
          <a:xfrm>
            <a:off x="609600" y="1224951"/>
            <a:ext cx="10972800" cy="4040787"/>
          </a:xfrm>
        </p:spPr>
        <p:txBody>
          <a:bodyPr/>
          <a:lstStyle/>
          <a:p>
            <a:pPr marL="896938" indent="-896938">
              <a:lnSpc>
                <a:spcPct val="150000"/>
              </a:lnSpc>
              <a:buNone/>
              <a:tabLst>
                <a:tab pos="914400" algn="l"/>
              </a:tabLst>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十四、修正交通事業人員員級晉升高員級資位訓練辦法部分條文。</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考試院會同行政院民國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日考臺組叁一字第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10900078833</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號及院授人培字第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10900404792</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號令</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922338" indent="-508000">
              <a:lnSpc>
                <a:spcPct val="150000"/>
              </a:lnSpc>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為使受訓人員有充裕之因應準備時間申請停止訓練及改期測驗，修正放寬申請期間規定。</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修正條文第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條及第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條之</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p>
          <a:p>
            <a:pPr marL="922338" indent="-508000">
              <a:lnSpc>
                <a:spcPct val="150000"/>
              </a:lnSpc>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增訂課程測驗扣分、不予計分或扣考相關規定。（修正條文第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13</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條及第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條之</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922338" indent="-508000">
              <a:lnSpc>
                <a:spcPct val="150000"/>
              </a:lnSpc>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三</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增訂申請成績複查、閱覽試卷之程序及收費相關規定。</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修正條文第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16</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43.pdf</a:t>
            </a:r>
            <a:endPar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5490809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D6AE3D2-8D20-448B-9547-555207D7DA3A}"/>
              </a:ext>
            </a:extLst>
          </p:cNvPr>
          <p:cNvSpPr>
            <a:spLocks noGrp="1"/>
          </p:cNvSpPr>
          <p:nvPr>
            <p:ph type="title"/>
          </p:nvPr>
        </p:nvSpPr>
        <p:spPr>
          <a:xfrm>
            <a:off x="609600" y="267419"/>
            <a:ext cx="10972800" cy="905774"/>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4B9B48D7-1A59-416E-93F3-E15E30581CEB}"/>
              </a:ext>
            </a:extLst>
          </p:cNvPr>
          <p:cNvSpPr>
            <a:spLocks noGrp="1"/>
          </p:cNvSpPr>
          <p:nvPr>
            <p:ph idx="1"/>
          </p:nvPr>
        </p:nvSpPr>
        <p:spPr>
          <a:xfrm>
            <a:off x="609600" y="1173193"/>
            <a:ext cx="10972800" cy="4092545"/>
          </a:xfrm>
        </p:spPr>
        <p:txBody>
          <a:bodyPr>
            <a:normAutofit/>
          </a:bodyPr>
          <a:lstStyle/>
          <a:p>
            <a:pPr marL="906463" indent="-906463">
              <a:lnSpc>
                <a:spcPct val="15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十五、有關現職公務人員復應其他公務人員考試錄取，能否併計公務人員訓練進修法第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條所稱應繼續服務期間疑義。</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公務人員保障暨培訓委員會民國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日公訓字第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10900099971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公務人員</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復應</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其他公務人員考試錄取分配訓練，</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倘符合</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公務人員任用法施行細則第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21</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條之</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規定，經權責機關</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函商原服務機關同意</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先派代理送審</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，且原服務機關同意前，已報請其</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主管機關同意渠等人員商調至他機關服務</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即符合</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公務人員訓練進修法第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項所定「經各主管機關依法同意商調他機關服務者」。</a:t>
            </a:r>
            <a:r>
              <a:rPr lang="zh-TW" altLang="en-US"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44.pdf</a:t>
            </a:r>
            <a:endPar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551253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B724CCB-6E69-464D-8A7F-002E9E258A18}"/>
              </a:ext>
            </a:extLst>
          </p:cNvPr>
          <p:cNvSpPr>
            <a:spLocks noGrp="1"/>
          </p:cNvSpPr>
          <p:nvPr>
            <p:ph type="title"/>
          </p:nvPr>
        </p:nvSpPr>
        <p:spPr>
          <a:xfrm>
            <a:off x="609600" y="357447"/>
            <a:ext cx="10972800" cy="739833"/>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壹、考試分發</a:t>
            </a:r>
            <a:endParaRPr lang="zh-TW" altLang="en-US" dirty="0"/>
          </a:p>
        </p:txBody>
      </p:sp>
      <p:sp>
        <p:nvSpPr>
          <p:cNvPr id="3" name="內容版面配置區 2">
            <a:extLst>
              <a:ext uri="{FF2B5EF4-FFF2-40B4-BE49-F238E27FC236}">
                <a16:creationId xmlns:a16="http://schemas.microsoft.com/office/drawing/2014/main" id="{28125AC0-9109-4553-939D-B2ABBD3127D6}"/>
              </a:ext>
            </a:extLst>
          </p:cNvPr>
          <p:cNvSpPr>
            <a:spLocks noGrp="1"/>
          </p:cNvSpPr>
          <p:nvPr>
            <p:ph idx="1"/>
          </p:nvPr>
        </p:nvSpPr>
        <p:spPr>
          <a:xfrm>
            <a:off x="609600" y="1180407"/>
            <a:ext cx="10972800" cy="4547062"/>
          </a:xfrm>
        </p:spPr>
        <p:txBody>
          <a:bodyPr>
            <a:normAutofit/>
          </a:bodyPr>
          <a:lstStyle/>
          <a:p>
            <a:pPr marL="530225" indent="-530225">
              <a:lnSpc>
                <a:spcPct val="170000"/>
              </a:lnSpc>
              <a:buNone/>
            </a:pPr>
            <a:r>
              <a:rPr lang="zh-TW"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三、「公務人員考試錄取人員訓練辦法」部分條文修正施行後之適用原則。</a:t>
            </a:r>
            <a:r>
              <a:rPr lang="en-US"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公務人員保障暨培訓委員會民國</a:t>
            </a:r>
            <a:r>
              <a:rPr lang="en-US"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a:t>
            </a:r>
            <a:r>
              <a:rPr lang="zh-TW"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9</a:t>
            </a:r>
            <a:r>
              <a:rPr lang="zh-TW"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日公訓字第</a:t>
            </a:r>
            <a:r>
              <a:rPr lang="en-US"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1090010751</a:t>
            </a:r>
            <a:r>
              <a:rPr lang="zh-TW"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適用原則如下：</a:t>
            </a:r>
          </a:p>
          <a:p>
            <a:pPr marL="573088" indent="-454025">
              <a:buNone/>
              <a:defRPr/>
            </a:pPr>
            <a:r>
              <a:rPr lang="en-US"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一</a:t>
            </a:r>
            <a:r>
              <a:rPr lang="en-US"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各考試錄取人員訓練計畫（以下簡稱訓練計畫）</a:t>
            </a:r>
            <a:r>
              <a:rPr lang="zh-TW" altLang="zh-TW" sz="18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尚未經</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公務人員保障暨培訓委員會（以下簡稱該會）訂（核）定：</a:t>
            </a:r>
            <a:r>
              <a:rPr lang="zh-TW" altLang="zh-TW" sz="18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依修正之訓練辦法訂（核）定後實施</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a:t>
            </a:r>
            <a:endParaRPr lang="en-US"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endParaRPr>
          </a:p>
          <a:p>
            <a:pPr marL="573088" indent="-454025">
              <a:buNone/>
              <a:defRPr/>
            </a:pPr>
            <a:r>
              <a:rPr lang="en-US"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二</a:t>
            </a:r>
            <a:r>
              <a:rPr lang="en-US"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訓練計畫業經該會訂（核）定</a:t>
            </a:r>
            <a:r>
              <a:rPr lang="zh-TW" altLang="zh-TW" sz="18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尚未調訓</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8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依修正之訓練辦法，重行訂（核）定修正訓練計畫後實施</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a:t>
            </a:r>
            <a:endParaRPr lang="en-US"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endParaRPr>
          </a:p>
          <a:p>
            <a:pPr marL="573088" indent="-454025">
              <a:buNone/>
              <a:defRPr/>
            </a:pPr>
            <a:r>
              <a:rPr lang="en-US"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三</a:t>
            </a:r>
            <a:r>
              <a:rPr lang="en-US"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訓練計畫業經該會訂（核）定</a:t>
            </a:r>
            <a:r>
              <a:rPr lang="zh-TW" altLang="zh-TW" sz="18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且訓練進行中</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8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不修正訓練計畫，適用新修正之訓練辦法規定</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a:t>
            </a:r>
            <a:endParaRPr lang="en-US"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endParaRPr>
          </a:p>
          <a:p>
            <a:pPr marL="573088" indent="-454025">
              <a:buNone/>
              <a:defRPr/>
            </a:pPr>
            <a:r>
              <a:rPr lang="en-US"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四</a:t>
            </a:r>
            <a:r>
              <a:rPr lang="en-US"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另保留受訓資格之</a:t>
            </a:r>
            <a:r>
              <a:rPr lang="zh-TW" altLang="zh-TW" sz="18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補訓</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或停止訓練後之</a:t>
            </a:r>
            <a:r>
              <a:rPr lang="zh-TW" altLang="zh-TW" sz="18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重新訓練人員</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，依訓練辦法第</a:t>
            </a:r>
            <a:r>
              <a:rPr lang="en-US"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16</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2</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項後段規定：「補訓人員……</a:t>
            </a:r>
            <a:r>
              <a:rPr lang="zh-TW" altLang="zh-TW" sz="18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補訓</a:t>
            </a:r>
            <a:r>
              <a:rPr lang="zh-TW" altLang="zh-TW" sz="18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時除訓練計畫另有規定者外，應依參加訓練當年度訓練計畫辦理</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。」第</a:t>
            </a:r>
            <a:r>
              <a:rPr lang="en-US"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35</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條之</a:t>
            </a:r>
            <a:r>
              <a:rPr lang="en-US"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1</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第</a:t>
            </a:r>
            <a:r>
              <a:rPr lang="en-US"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2</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項規定：「……</a:t>
            </a:r>
            <a:r>
              <a:rPr lang="zh-TW" altLang="zh-TW" sz="18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重新訓練人員</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，……除訓練計畫另有規定者外，應依參加訓練當年度訓練計畫辦理。」爰</a:t>
            </a:r>
            <a:r>
              <a:rPr lang="zh-TW" altLang="zh-TW" sz="18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補訓</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或</a:t>
            </a:r>
            <a:r>
              <a:rPr lang="zh-TW" altLang="zh-TW" sz="18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重新訓練人員</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8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原則均應依參加訓練當年度訓練計畫辦理</a:t>
            </a:r>
            <a:r>
              <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3.pdf</a:t>
            </a:r>
            <a:r>
              <a:rPr lang="zh-TW" altLang="en-US"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3-1.pdf</a:t>
            </a:r>
            <a:endParaRPr lang="zh-TW" altLang="zh-TW" sz="18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endParaRPr>
          </a:p>
          <a:p>
            <a:pPr marL="525463" indent="-352425">
              <a:lnSpc>
                <a:spcPct val="90000"/>
              </a:lnSpc>
              <a:buNone/>
              <a:defRPr/>
            </a:pPr>
            <a:endParaRPr lang="zh-TW" altLang="en-US" sz="1600" kern="1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3934978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3774122-DAA8-4399-9483-CFADDA5427CB}"/>
              </a:ext>
            </a:extLst>
          </p:cNvPr>
          <p:cNvSpPr>
            <a:spLocks noGrp="1"/>
          </p:cNvSpPr>
          <p:nvPr>
            <p:ph type="title"/>
          </p:nvPr>
        </p:nvSpPr>
        <p:spPr>
          <a:xfrm>
            <a:off x="609600" y="267418"/>
            <a:ext cx="10972800" cy="759125"/>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7CFD6362-25DF-454B-B9E2-55DB7E8BC40B}"/>
              </a:ext>
            </a:extLst>
          </p:cNvPr>
          <p:cNvSpPr>
            <a:spLocks noGrp="1"/>
          </p:cNvSpPr>
          <p:nvPr>
            <p:ph idx="1"/>
          </p:nvPr>
        </p:nvSpPr>
        <p:spPr>
          <a:xfrm>
            <a:off x="609600" y="1112808"/>
            <a:ext cx="10972800" cy="4339085"/>
          </a:xfrm>
        </p:spPr>
        <p:txBody>
          <a:bodyPr>
            <a:normAutofit fontScale="70000" lnSpcReduction="20000"/>
          </a:bodyPr>
          <a:lstStyle/>
          <a:p>
            <a:pPr marL="828675" indent="-828675">
              <a:lnSpc>
                <a:spcPct val="120000"/>
              </a:lnSpc>
              <a:buNone/>
            </a:pP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十六、銓敘部修正「各機關辦理公務人員考績</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成</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作業要點」第</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點、第</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14</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點、第</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點。</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銓敘部民國</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30</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日部銓三字第</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10953003462</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836613" indent="-396875">
              <a:lnSpc>
                <a:spcPct val="120000"/>
              </a:lnSpc>
              <a:buNone/>
            </a:pP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各機關辦理公務人員考績</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成</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作業要點</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以下簡稱本要點</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第</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點、第</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14</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點、第</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點，業經銓敘部於</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30</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日以部銓三字第</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10953003461</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號令修正發布，並自發布日生效。請各機關辦理本</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年度公務人員考績</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成</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作業相關事宜時，切實依現行公務人員考績法規及本要點辦理。</a:t>
            </a:r>
            <a:endPar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836613" indent="-396875">
              <a:lnSpc>
                <a:spcPct val="120000"/>
              </a:lnSpc>
              <a:buNone/>
            </a:pP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各機關受考人如有銓敘部本年</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18</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日部法二字第</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10949464921</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號令規定，因</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考核期間全無工作事實而不辦理考績</a:t>
            </a:r>
            <a:r>
              <a:rPr lang="en-US"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成</a:t>
            </a:r>
            <a:r>
              <a:rPr lang="en-US"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之情形，其資料報送事宜請依下列說明辦理：</a:t>
            </a:r>
          </a:p>
          <a:p>
            <a:pPr marL="1216025" indent="-293688">
              <a:lnSpc>
                <a:spcPct val="120000"/>
              </a:lnSpc>
              <a:buNone/>
            </a:pP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en-US"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本年度內之考核期間成就前開不辦理考績</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成</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條件者：請於報送本年度年終考績</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成</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案時併同於考績人數統計表備註欄加註是類人員之人數、姓名、職稱、職務編號及其考核期間全無工作事實之事由等資料。</a:t>
            </a:r>
            <a:endPar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216025" indent="-293688">
              <a:lnSpc>
                <a:spcPct val="120000"/>
              </a:lnSpc>
              <a:buNone/>
            </a:pP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en-US"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年度起之考核期間成就前開不辦理考績</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成</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條件者：請依公務人員考績法施行細則第</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條及第</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條規定時程，並依本要點第</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點規定報送其不辦理考績</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成</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之資料；年度中如有遺漏未隨時報送者，得併同各該年度之年終考績</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成</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案報送。</a:t>
            </a:r>
            <a:endPar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216025" indent="-293688">
              <a:lnSpc>
                <a:spcPct val="120000"/>
              </a:lnSpc>
              <a:buNone/>
            </a:pPr>
            <a:r>
              <a:rPr lang="en-US" altLang="zh-TW"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3</a:t>
            </a:r>
            <a:r>
              <a:rPr lang="zh-TW" altLang="en-US"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又以網路系統報送不辦理考績</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成</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人員資料之資訊程式尚在研修中，細部作業方式將於程式修改完成後，另行通函各機關配合辦理。</a:t>
            </a:r>
          </a:p>
          <a:p>
            <a:pPr marL="836613" indent="-396875">
              <a:lnSpc>
                <a:spcPct val="120000"/>
              </a:lnSpc>
              <a:buNone/>
            </a:pPr>
            <a:r>
              <a:rPr lang="en-US" altLang="zh-TW"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三</a:t>
            </a:r>
            <a:r>
              <a:rPr lang="en-US" altLang="zh-TW"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另本要點第</a:t>
            </a:r>
            <a:r>
              <a:rPr lang="en-US" altLang="zh-TW"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12</a:t>
            </a:r>
            <a:r>
              <a:rPr lang="zh-TW" altLang="zh-TW"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點、第</a:t>
            </a:r>
            <a:r>
              <a:rPr lang="en-US" altLang="zh-TW"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14</a:t>
            </a:r>
            <a:r>
              <a:rPr lang="zh-TW" altLang="zh-TW"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點、第</a:t>
            </a:r>
            <a:r>
              <a:rPr lang="en-US" altLang="zh-TW"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15</a:t>
            </a:r>
            <a:r>
              <a:rPr lang="zh-TW" altLang="zh-TW"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點修正規定總說明、對照表及修正後全文業登載於銓敘部全球資訊網</a:t>
            </a:r>
            <a:r>
              <a:rPr lang="en-US" altLang="zh-TW"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銓敘法規</a:t>
            </a:r>
            <a:r>
              <a:rPr lang="en-US" altLang="zh-TW"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法規動態</a:t>
            </a:r>
            <a:r>
              <a:rPr lang="en-US" altLang="zh-TW"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銓審司項下。</a:t>
            </a:r>
            <a:r>
              <a:rPr lang="zh-TW" altLang="en-US"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45.pdf</a:t>
            </a:r>
            <a:r>
              <a:rPr lang="zh-TW" altLang="en-US"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45-1.pdf</a:t>
            </a:r>
            <a:r>
              <a:rPr lang="zh-TW" altLang="en-US"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附件</a:t>
            </a:r>
            <a:r>
              <a:rPr lang="en-US" altLang="zh-TW"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45-2.pdf</a:t>
            </a:r>
            <a:r>
              <a:rPr lang="zh-TW" altLang="en-US"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附件</a:t>
            </a:r>
            <a:r>
              <a:rPr lang="en-US" altLang="zh-TW" sz="21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45-3.pdf</a:t>
            </a:r>
            <a:endParaRPr lang="zh-TW" altLang="en-US" dirty="0"/>
          </a:p>
        </p:txBody>
      </p:sp>
    </p:spTree>
    <p:extLst>
      <p:ext uri="{BB962C8B-B14F-4D97-AF65-F5344CB8AC3E}">
        <p14:creationId xmlns:p14="http://schemas.microsoft.com/office/powerpoint/2010/main" val="27155958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D5AB2C2-0622-49DB-A949-01500BB02FC9}"/>
              </a:ext>
            </a:extLst>
          </p:cNvPr>
          <p:cNvSpPr>
            <a:spLocks noGrp="1"/>
          </p:cNvSpPr>
          <p:nvPr>
            <p:ph type="title"/>
          </p:nvPr>
        </p:nvSpPr>
        <p:spPr>
          <a:xfrm>
            <a:off x="609600" y="224286"/>
            <a:ext cx="10972800" cy="845389"/>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D2BAFBE9-D94C-4A8C-BDBF-C7804105094F}"/>
              </a:ext>
            </a:extLst>
          </p:cNvPr>
          <p:cNvSpPr>
            <a:spLocks noGrp="1"/>
          </p:cNvSpPr>
          <p:nvPr>
            <p:ph idx="1"/>
          </p:nvPr>
        </p:nvSpPr>
        <p:spPr>
          <a:xfrm>
            <a:off x="609600" y="1069675"/>
            <a:ext cx="10972800" cy="4196063"/>
          </a:xfrm>
        </p:spPr>
        <p:txBody>
          <a:bodyPr>
            <a:normAutofit fontScale="92500"/>
          </a:bodyPr>
          <a:lstStyle/>
          <a:p>
            <a:pPr marL="836613" indent="-836613">
              <a:lnSpc>
                <a:spcPct val="150000"/>
              </a:lnSpc>
              <a:buNone/>
            </a:pP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十七、銓敘部修正公務人員考績表、統計表及「（主管機關）及所屬機關考績考列甲等人數比率分配彙整表」。</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銓敘部民國</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30</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日部銓三字第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10953003462</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marL="922338" indent="-525463">
              <a:lnSpc>
                <a:spcPct val="150000"/>
              </a:lnSpc>
              <a:buNone/>
            </a:pP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查銓敘部</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18</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日部法二字第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10949464921</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號令及第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10949464922</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號函規定略以，考核期間</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全無工作事實人員</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（除因冒險犯難所致者外），</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類推適用公務人員因個人因素留職停薪不在職情形，不辦理年終（另予）考績</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各機關如遇所屬公務人員屬上開考核期間均在職惟全無工作事實而不辦理考績情形，請考績核定機關於報送年終考績案時，於統計表備註欄加註是類人員之人數、姓名、職稱、職務編號及其考核期間全無工作事實之事由。</a:t>
            </a:r>
            <a:r>
              <a:rPr lang="en-US" altLang="zh-TW" sz="2200" kern="100" dirty="0">
                <a:effectLst/>
                <a:latin typeface="標楷體" panose="03000509000000000000" pitchFamily="65" charset="-120"/>
                <a:ea typeface="標楷體" panose="03000509000000000000" pitchFamily="65" charset="-120"/>
                <a:cs typeface="Times New Roman" panose="02020603050405020304" pitchFamily="18" charset="0"/>
              </a:rPr>
              <a:t> </a:t>
            </a:r>
            <a:r>
              <a:rPr lang="zh-TW" altLang="en-US" sz="2200" kern="100" dirty="0">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200" kern="100" dirty="0">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46.pdf</a:t>
            </a:r>
            <a:r>
              <a:rPr lang="zh-TW" altLang="en-US" sz="2200" kern="100" dirty="0">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200" kern="100" dirty="0">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46-1.docx</a:t>
            </a:r>
            <a:r>
              <a:rPr lang="zh-TW" altLang="en-US" sz="2200" kern="100" dirty="0">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附件</a:t>
            </a:r>
            <a:r>
              <a:rPr lang="en-US" altLang="zh-TW" sz="2200" kern="100" dirty="0">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46-2.doc</a:t>
            </a:r>
            <a:r>
              <a:rPr lang="zh-TW" altLang="en-US" sz="2200" kern="100" dirty="0">
                <a:effectLst/>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附件</a:t>
            </a:r>
            <a:r>
              <a:rPr lang="en-US" altLang="zh-TW" sz="2200" kern="100" dirty="0">
                <a:effectLst/>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46-3.docx</a:t>
            </a:r>
            <a:endParaRPr lang="zh-TW" altLang="zh-TW" sz="2200" kern="100" dirty="0">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12830232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0ABF522-119C-4BC6-AC09-290D091E505A}"/>
              </a:ext>
            </a:extLst>
          </p:cNvPr>
          <p:cNvSpPr>
            <a:spLocks noGrp="1"/>
          </p:cNvSpPr>
          <p:nvPr>
            <p:ph type="title"/>
          </p:nvPr>
        </p:nvSpPr>
        <p:spPr>
          <a:xfrm>
            <a:off x="609600" y="241540"/>
            <a:ext cx="10972800" cy="992037"/>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164E0751-EF81-4A34-9959-DA3C5B0FFAB5}"/>
              </a:ext>
            </a:extLst>
          </p:cNvPr>
          <p:cNvSpPr>
            <a:spLocks noGrp="1"/>
          </p:cNvSpPr>
          <p:nvPr>
            <p:ph idx="1"/>
          </p:nvPr>
        </p:nvSpPr>
        <p:spPr>
          <a:xfrm>
            <a:off x="609600" y="1371600"/>
            <a:ext cx="10972800" cy="3894138"/>
          </a:xfrm>
        </p:spPr>
        <p:txBody>
          <a:bodyPr>
            <a:normAutofit fontScale="92500" lnSpcReduction="10000"/>
          </a:bodyPr>
          <a:lstStyle/>
          <a:p>
            <a:pPr marL="922338" marR="0" lvl="0" indent="-525463" fontAlgn="auto">
              <a:lnSpc>
                <a:spcPct val="150000"/>
              </a:lnSpc>
              <a:spcAft>
                <a:spcPts val="0"/>
              </a:spcAft>
              <a:buClrTx/>
              <a:buSzTx/>
              <a:buNone/>
              <a:tabLst/>
              <a:defRPr/>
            </a:pP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二</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為期各機關落實公務人員考績法施行細則第</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4</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4</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項及第</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6</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項規定，避免實務執行上衍生爭議，並配合前開銓敘部本</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(109)</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年</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6</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18</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日令（函）規定，爰修正公務人員考績表、統計表及彙整表。各機關辦理所屬受考人本年度年終考績及於年終辦理之另予考績時，</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請採用修正後之表件。</a:t>
            </a:r>
          </a:p>
          <a:p>
            <a:pPr marL="922338" marR="0" lvl="0" indent="-525463" fontAlgn="auto">
              <a:lnSpc>
                <a:spcPct val="150000"/>
              </a:lnSpc>
              <a:spcAft>
                <a:spcPts val="0"/>
              </a:spcAft>
              <a:buClrTx/>
              <a:buSzTx/>
              <a:buNone/>
              <a:tabLst/>
              <a:defRPr/>
            </a:pP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三</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銓敘部刻正規劃於銓敘業務網路作業系統建置相關功能，使各機關得於系統報送考核期間全無工作事實而不辦理考績人員相關資料，</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俟相關功能建置完成後，將再另行通函周知</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  </a:t>
            </a:r>
            <a:endPar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922338" marR="0" lvl="0" indent="-525463" fontAlgn="auto">
              <a:lnSpc>
                <a:spcPct val="150000"/>
              </a:lnSpc>
              <a:spcAft>
                <a:spcPts val="0"/>
              </a:spcAft>
              <a:buClrTx/>
              <a:buSzTx/>
              <a:buNone/>
              <a:tabLst/>
              <a:defRPr/>
            </a:pP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四</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旨揭修正後之公務人員考績表及統計表已上載於銓敘部全球資訊網／服務園地／常用表格下載／考績項下；另修正後之彙整表已上載於銓敘部全球資訊網／服務園地／試算區項下「各機關考績等次試算範例及相關表件」專區。</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  </a:t>
            </a:r>
            <a:endPar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26272482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78EFCF1-D8CC-4E2E-91BD-563E7A8ED854}"/>
              </a:ext>
            </a:extLst>
          </p:cNvPr>
          <p:cNvSpPr>
            <a:spLocks noGrp="1"/>
          </p:cNvSpPr>
          <p:nvPr>
            <p:ph type="title"/>
          </p:nvPr>
        </p:nvSpPr>
        <p:spPr>
          <a:xfrm>
            <a:off x="609600" y="241540"/>
            <a:ext cx="10972800" cy="845388"/>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733926C3-2737-4C65-9044-50BA30C9AE29}"/>
              </a:ext>
            </a:extLst>
          </p:cNvPr>
          <p:cNvSpPr>
            <a:spLocks noGrp="1"/>
          </p:cNvSpPr>
          <p:nvPr>
            <p:ph idx="1"/>
          </p:nvPr>
        </p:nvSpPr>
        <p:spPr>
          <a:xfrm>
            <a:off x="609600" y="1170774"/>
            <a:ext cx="10972800" cy="4094964"/>
          </a:xfrm>
        </p:spPr>
        <p:txBody>
          <a:bodyPr>
            <a:normAutofit/>
          </a:bodyPr>
          <a:lstStyle/>
          <a:p>
            <a:pPr marL="914400" indent="-914400">
              <a:buNone/>
            </a:pP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十八、有關各機關（構）依法聘用人員成績考核、獎懲等救濟案，仍循申訴、再申訴程序辦理。</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公務人員保障暨培訓委員會民國</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18</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日公保字第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1091060357</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有關公務人員保障暨培訓委員會（下稱保訓會）依司法院釋字第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785</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號解釋意旨，重行調整公務人員保障法所定復審及申訴、再申訴範圍一案，業經保訓會</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日公保字第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1091060302</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號函請貴機關（構）配合辦理在案。茲因各機關（構）依法聘用人員之權利義務關係，係以雙方訂定之聘約為規範，性質屬公法上契約關係，與依公務人員任用法律任用之有給專任人員有別，除</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有法律或法律明確授權，原則上機關不得再以行政處分之方式，作為行使行政契約事項之手段</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；且渠等亦</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非公務人員考績法之適用對象</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。是機關就聘用人員所為之獎懲、成績考核、不續聘及解聘等聘約內容事項，</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性質上仍屬管理措施，渠等如有不服，應依公務人員保障法所定申訴、再申訴程序救濟之</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。爰保訓會上開</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日函，應予補充。</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47.pdf</a:t>
            </a:r>
            <a:endPar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3292355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848F412-053C-481A-ACC4-1D2B63B2BD5C}"/>
              </a:ext>
            </a:extLst>
          </p:cNvPr>
          <p:cNvSpPr>
            <a:spLocks noGrp="1"/>
          </p:cNvSpPr>
          <p:nvPr>
            <p:ph type="title"/>
          </p:nvPr>
        </p:nvSpPr>
        <p:spPr>
          <a:xfrm>
            <a:off x="609600" y="258792"/>
            <a:ext cx="10972800" cy="1000665"/>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D2D9AAFF-E56C-4E64-9D20-A19D894B3F3E}"/>
              </a:ext>
            </a:extLst>
          </p:cNvPr>
          <p:cNvSpPr>
            <a:spLocks noGrp="1"/>
          </p:cNvSpPr>
          <p:nvPr>
            <p:ph idx="1"/>
          </p:nvPr>
        </p:nvSpPr>
        <p:spPr>
          <a:xfrm>
            <a:off x="609600" y="1362975"/>
            <a:ext cx="10972800" cy="3902764"/>
          </a:xfrm>
        </p:spPr>
        <p:txBody>
          <a:bodyPr>
            <a:normAutofit fontScale="92500" lnSpcReduction="20000"/>
          </a:bodyPr>
          <a:lstStyle/>
          <a:p>
            <a:pPr marL="836613" indent="-836613">
              <a:lnSpc>
                <a:spcPct val="150000"/>
              </a:lnSpc>
              <a:buNone/>
            </a:pP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十九、關於公務人員依法申請家庭照顧假時，請依該假別訂定之意旨合理從寬核假一案。</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銓敘部民國</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12</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日部法二字第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1095307049</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marL="836613" indent="-482600">
              <a:lnSpc>
                <a:spcPct val="170000"/>
              </a:lnSpc>
              <a:buNone/>
            </a:pP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查</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性別工作平等法</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（以下簡稱性平法）第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20</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項及公務人員請假規則（以下簡稱請假規則）第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款規定，公務人員於其家庭成員預防接種、發生嚴重之疾病或其他重大事故須親自照顧時，得請</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家庭照顧假，每年准給</a:t>
            </a:r>
            <a:r>
              <a:rPr lang="en-US"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日</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，其請假日數</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併入事假</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計算。次查性平法第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21</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條及同法施行細則第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13</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條規定，受僱者（公務人員）為上開家庭照顧假之申請時，雇主（服務機關）不得拒絕，且不得視為缺勤而影響其全勤獎金、考績或為其他不利之處分，</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惟必要時雇主（服務機關）得要求當事人提出相關證明文件</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48.pdf</a:t>
            </a:r>
            <a:endPar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12258541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03DCD7E-1AE7-4516-B32D-3EAF22B02258}"/>
              </a:ext>
            </a:extLst>
          </p:cNvPr>
          <p:cNvSpPr>
            <a:spLocks noGrp="1"/>
          </p:cNvSpPr>
          <p:nvPr>
            <p:ph type="title"/>
          </p:nvPr>
        </p:nvSpPr>
        <p:spPr>
          <a:xfrm>
            <a:off x="609600" y="215660"/>
            <a:ext cx="10972800" cy="1138687"/>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F46758EA-474C-4848-995D-95D96762F485}"/>
              </a:ext>
            </a:extLst>
          </p:cNvPr>
          <p:cNvSpPr>
            <a:spLocks noGrp="1"/>
          </p:cNvSpPr>
          <p:nvPr>
            <p:ph idx="1"/>
          </p:nvPr>
        </p:nvSpPr>
        <p:spPr>
          <a:xfrm>
            <a:off x="609600" y="1354348"/>
            <a:ext cx="10972800" cy="3933644"/>
          </a:xfrm>
        </p:spPr>
        <p:txBody>
          <a:bodyPr>
            <a:normAutofit fontScale="92500"/>
          </a:bodyPr>
          <a:lstStyle/>
          <a:p>
            <a:pPr marL="836613" marR="0" lvl="0" indent="-482600" fontAlgn="auto">
              <a:lnSpc>
                <a:spcPct val="150000"/>
              </a:lnSpc>
              <a:spcAft>
                <a:spcPts val="0"/>
              </a:spcAft>
              <a:buClrTx/>
              <a:buSzTx/>
              <a:buNone/>
              <a:tabLst/>
              <a:defRPr/>
            </a:pP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二</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復查原行政院勞工委員會（按：現為勞動部）</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96</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年</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10</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日勞動</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3</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字第</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0950074373</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號函釋略以，前開家庭照顧假之訂定，係為使受僱者得同時兼顧家庭照顧責任與職場工作，其中有關「家庭成員」、「嚴重之疾病」及「其他重大事故」之定義，</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為免限縮立法意旨，不另加以定義</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。至請假事由是否符合兩性工作平等法（按：現為性平法）第</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 20 </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條之規定，應依</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個案事實認定</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endPar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836613" marR="0" lvl="0" indent="-482600" fontAlgn="auto">
              <a:lnSpc>
                <a:spcPct val="150000"/>
              </a:lnSpc>
              <a:spcAft>
                <a:spcPts val="0"/>
              </a:spcAft>
              <a:buClrTx/>
              <a:buSzTx/>
              <a:buNone/>
              <a:tabLst/>
              <a:defRPr/>
            </a:pP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三</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據上，各機關對於所屬公務人員申請家庭照顧假之事由是否符合性平法及請假規則之規定，應</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基於家庭照顧假給假之美意</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，依</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個案事實合理認定從寬給假</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；其涉及</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照顧家庭年幼成員情事</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者，並請參照兒童權利公約和兒童及少年福利與權益保障法等相關規定</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加以審酌</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。倘公務人員確有性平法及請假規則所定須親自照顧家庭成員之需求而依規定申請家庭照顧假，</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各機關不得拒絕</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p>
          <a:p>
            <a:pPr marL="0" indent="0">
              <a:buNone/>
            </a:pPr>
            <a:endParaRPr lang="zh-TW" altLang="en-US" dirty="0"/>
          </a:p>
        </p:txBody>
      </p:sp>
    </p:spTree>
    <p:extLst>
      <p:ext uri="{BB962C8B-B14F-4D97-AF65-F5344CB8AC3E}">
        <p14:creationId xmlns:p14="http://schemas.microsoft.com/office/powerpoint/2010/main" val="20630094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A0BCB03-246E-4507-8399-2759573723D4}"/>
              </a:ext>
            </a:extLst>
          </p:cNvPr>
          <p:cNvSpPr>
            <a:spLocks noGrp="1"/>
          </p:cNvSpPr>
          <p:nvPr>
            <p:ph type="title"/>
          </p:nvPr>
        </p:nvSpPr>
        <p:spPr>
          <a:xfrm>
            <a:off x="609600" y="284672"/>
            <a:ext cx="10972800" cy="1315528"/>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3C48888E-AD79-4B69-9733-BFE048DD4EAB}"/>
              </a:ext>
            </a:extLst>
          </p:cNvPr>
          <p:cNvSpPr>
            <a:spLocks noGrp="1"/>
          </p:cNvSpPr>
          <p:nvPr>
            <p:ph idx="1"/>
          </p:nvPr>
        </p:nvSpPr>
        <p:spPr/>
        <p:txBody>
          <a:bodyPr/>
          <a:lstStyle/>
          <a:p>
            <a:pPr marL="914400" indent="-914400">
              <a:lnSpc>
                <a:spcPct val="150000"/>
              </a:lnSpc>
              <a:buNone/>
            </a:pP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二十、行政院人事行政總處檢送曠職核定函參考範例。</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行政院人事行政總處民國</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12</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15</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日總處培字第</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1090047454</a:t>
            </a:r>
            <a:r>
              <a:rPr lang="zh-TW"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號書函</a:t>
            </a:r>
            <a:r>
              <a:rPr lang="en-US" altLang="zh-TW" sz="24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a:lnSpc>
                <a:spcPct val="150000"/>
              </a:lnSpc>
            </a:pP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茲因「曠職核定</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登記」業改認行政處分，各機關（構）於作成該人事行政行為並製發曠職核定函時，應確實依行政程序法辦理；為利各機關（構）人事作業，並完備公務人員救濟權益之保障，爰擬具參考範例。</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49.pdf</a:t>
            </a:r>
            <a:endPar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9534517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F8561FA-D2FB-42F9-AB08-6CE2D2097630}"/>
              </a:ext>
            </a:extLst>
          </p:cNvPr>
          <p:cNvSpPr>
            <a:spLocks noGrp="1"/>
          </p:cNvSpPr>
          <p:nvPr>
            <p:ph type="title"/>
          </p:nvPr>
        </p:nvSpPr>
        <p:spPr>
          <a:xfrm>
            <a:off x="609600" y="310550"/>
            <a:ext cx="10972800" cy="828137"/>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249F9F5D-DE35-4A46-B9B0-82189AD44079}"/>
              </a:ext>
            </a:extLst>
          </p:cNvPr>
          <p:cNvSpPr>
            <a:spLocks noGrp="1"/>
          </p:cNvSpPr>
          <p:nvPr>
            <p:ph idx="1"/>
          </p:nvPr>
        </p:nvSpPr>
        <p:spPr>
          <a:xfrm>
            <a:off x="609600" y="1138687"/>
            <a:ext cx="10972800" cy="4127051"/>
          </a:xfrm>
        </p:spPr>
        <p:txBody>
          <a:bodyPr>
            <a:normAutofit fontScale="55000" lnSpcReduction="20000"/>
          </a:bodyPr>
          <a:lstStyle/>
          <a:p>
            <a:pPr marL="1009650" indent="-1009650">
              <a:lnSpc>
                <a:spcPct val="120000"/>
              </a:lnSpc>
              <a:buNone/>
            </a:pPr>
            <a:r>
              <a:rPr lang="zh-TW" altLang="zh-TW" sz="3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二十一、修正「行政院與所屬中央及地方各機關公務人員休假改進措施」第</a:t>
            </a:r>
            <a:r>
              <a:rPr lang="en-US" altLang="zh-TW" sz="3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3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點、第</a:t>
            </a:r>
            <a:r>
              <a:rPr lang="en-US" altLang="zh-TW" sz="3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3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點，並自</a:t>
            </a:r>
            <a:r>
              <a:rPr lang="en-US" altLang="zh-TW" sz="3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3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3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3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3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22</a:t>
            </a:r>
            <a:r>
              <a:rPr lang="zh-TW" altLang="zh-TW" sz="3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日生效。</a:t>
            </a:r>
            <a:r>
              <a:rPr lang="en-US" altLang="zh-TW" sz="3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3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行政院民國</a:t>
            </a:r>
            <a:r>
              <a:rPr lang="en-US" altLang="zh-TW" sz="3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3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3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3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3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22</a:t>
            </a:r>
            <a:r>
              <a:rPr lang="zh-TW" altLang="zh-TW" sz="3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日院授人培字第</a:t>
            </a:r>
            <a:r>
              <a:rPr lang="en-US" altLang="zh-TW" sz="3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1090048025</a:t>
            </a:r>
            <a:r>
              <a:rPr lang="zh-TW" altLang="zh-TW" sz="3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3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3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044575" indent="-414338">
              <a:lnSpc>
                <a:spcPts val="2400"/>
              </a:lnSpc>
              <a:buNone/>
            </a:pPr>
            <a:r>
              <a:rPr lang="en-US" altLang="zh-TW" sz="2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配合現行省政府已虛級化及省級機關自</a:t>
            </a:r>
            <a:r>
              <a:rPr lang="en-US" altLang="zh-TW" sz="2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108</a:t>
            </a:r>
            <a:r>
              <a:rPr lang="zh-TW" altLang="zh-TW" sz="2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年起不再編列預算，爰修正第</a:t>
            </a:r>
            <a:r>
              <a:rPr lang="en-US" altLang="zh-TW" sz="2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項，刪除「省政府」、「省諮議會」。（修正規定第</a:t>
            </a:r>
            <a:r>
              <a:rPr lang="en-US" altLang="zh-TW" sz="2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點）</a:t>
            </a:r>
            <a:endParaRPr lang="en-US" altLang="zh-TW" sz="2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044575" indent="-414338">
              <a:lnSpc>
                <a:spcPts val="2400"/>
              </a:lnSpc>
              <a:buNone/>
            </a:pPr>
            <a:r>
              <a:rPr lang="en-US"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行政院與所屬中央及地方各機關公務人員休假改進措施於</a:t>
            </a:r>
            <a:r>
              <a:rPr lang="en-US"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108</a:t>
            </a:r>
            <a:r>
              <a:rPr lang="zh-TW"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a:t>
            </a:r>
            <a:r>
              <a:rPr lang="zh-TW"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日修正時，放寬國民旅遊卡消費與休假日勾稽之限制，故將第</a:t>
            </a:r>
            <a:r>
              <a:rPr lang="en-US"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序文「各機關對於所屬公務人員請國內休假者」修正為「各機關對於所屬公務人員具有休假資格者」，惟公務人員仍應持國民旅遊卡至特約商店消費，始得予以應休畢日數之休假補助。至應休畢日數以外之休假補助，仍應按國內休假日數予以補助，為期明確，爰修正第</a:t>
            </a:r>
            <a:r>
              <a:rPr lang="en-US"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項第</a:t>
            </a:r>
            <a:r>
              <a:rPr lang="en-US"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款。另公務人員因年度中亡故，未及於年度內依規定持國民旅遊卡在特約商店刷卡消費者，為維護當事人權益，仍應予以補助，爰增訂第</a:t>
            </a:r>
            <a:r>
              <a:rPr lang="en-US"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項，放寬該等人員當年休假補助費之發給要件，無須刷卡消費，按其所具休假日數，以每日新臺幣</a:t>
            </a:r>
            <a:r>
              <a:rPr lang="en-US"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1600</a:t>
            </a:r>
            <a:r>
              <a:rPr lang="zh-TW"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元計算，補助總額最高為新臺幣</a:t>
            </a:r>
            <a:r>
              <a:rPr lang="en-US"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16000</a:t>
            </a:r>
            <a:r>
              <a:rPr lang="zh-TW"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元。至當年無休假資格或休假資格未達</a:t>
            </a:r>
            <a:r>
              <a:rPr lang="en-US"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日，於年度中亡故者，給予相當</a:t>
            </a:r>
            <a:r>
              <a:rPr lang="en-US"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日休假之補助，亦無須刷卡消費。（修正規定第</a:t>
            </a:r>
            <a:r>
              <a:rPr lang="en-US"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點）</a:t>
            </a:r>
            <a:r>
              <a:rPr lang="zh-TW" altLang="en-US"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50.pdf</a:t>
            </a:r>
            <a:r>
              <a:rPr lang="zh-TW" altLang="en-US"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50-1.pdf</a:t>
            </a:r>
            <a:r>
              <a:rPr lang="zh-TW" altLang="en-US"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附件</a:t>
            </a:r>
            <a:r>
              <a:rPr lang="en-US" altLang="zh-TW" sz="29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50-2.pdf</a:t>
            </a:r>
            <a:endParaRPr lang="zh-TW" altLang="en-US" sz="2900"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91659692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0CC5AC7-8457-4EA4-8BC1-A9EC4B1CFB8B}"/>
              </a:ext>
            </a:extLst>
          </p:cNvPr>
          <p:cNvSpPr>
            <a:spLocks noGrp="1"/>
          </p:cNvSpPr>
          <p:nvPr>
            <p:ph type="title"/>
          </p:nvPr>
        </p:nvSpPr>
        <p:spPr>
          <a:xfrm>
            <a:off x="609600" y="276044"/>
            <a:ext cx="10972800" cy="793631"/>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34595892-004F-42A9-893A-40C38873E790}"/>
              </a:ext>
            </a:extLst>
          </p:cNvPr>
          <p:cNvSpPr>
            <a:spLocks noGrp="1"/>
          </p:cNvSpPr>
          <p:nvPr>
            <p:ph idx="1"/>
          </p:nvPr>
        </p:nvSpPr>
        <p:spPr>
          <a:xfrm>
            <a:off x="609600" y="1190445"/>
            <a:ext cx="10972800" cy="4075293"/>
          </a:xfrm>
        </p:spPr>
        <p:txBody>
          <a:bodyPr>
            <a:normAutofit/>
          </a:bodyPr>
          <a:lstStyle/>
          <a:p>
            <a:pPr marL="1216025" indent="-1216025">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二十二、有關警察官制人員轉任簡薦委制人員，於參加薦任公務人員晉升簡任官等訓練遴選時，得否採計獎懲項目計分。</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公務人員保障暨培訓委員會民國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日公訓字第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1090011473</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216025" indent="-517525">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警察人員人事條例第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14</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條之</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規定：「警察機關、學校組織法規中所定警察官與具有警察官任用資格之一般行政人員及技術人員，其相當官等官階（職等）之年資、考績得相互採計，依第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13</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條、前條第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項及公務人員考績法第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項、公務人員任用法第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17</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項規定，相互取得任官（用）資格。」</a:t>
            </a:r>
            <a:endPar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216025" indent="-517525">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有關警察官制人員轉任簡薦委制人員，於參加薦任公務人員晉升簡任官等訓練遴選時，其於適用薦任公務人員晉升簡任官等訓練辦法第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8</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遴選評分標準表所定「職務年資」、「考績」及「獎懲」等項目計分，</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考量權益衡平，得予採計曾任警正一階（相當薦任第九職等）職務之年資、考績及獎懲。</a:t>
            </a:r>
            <a:r>
              <a:rPr lang="zh-TW" altLang="en-US"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51.pdf</a:t>
            </a:r>
            <a:endPar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28933233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64A5B4D-3136-41D9-ACE3-B550388F60C4}"/>
              </a:ext>
            </a:extLst>
          </p:cNvPr>
          <p:cNvSpPr>
            <a:spLocks noGrp="1"/>
          </p:cNvSpPr>
          <p:nvPr>
            <p:ph type="title"/>
          </p:nvPr>
        </p:nvSpPr>
        <p:spPr>
          <a:xfrm>
            <a:off x="609600" y="241540"/>
            <a:ext cx="10972800" cy="1078302"/>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sz="4000" dirty="0"/>
          </a:p>
        </p:txBody>
      </p:sp>
      <p:sp>
        <p:nvSpPr>
          <p:cNvPr id="3" name="內容版面配置區 2">
            <a:extLst>
              <a:ext uri="{FF2B5EF4-FFF2-40B4-BE49-F238E27FC236}">
                <a16:creationId xmlns:a16="http://schemas.microsoft.com/office/drawing/2014/main" id="{C341C975-0163-4AA5-9FBA-5A90494BCE80}"/>
              </a:ext>
            </a:extLst>
          </p:cNvPr>
          <p:cNvSpPr>
            <a:spLocks noGrp="1"/>
          </p:cNvSpPr>
          <p:nvPr>
            <p:ph idx="1"/>
          </p:nvPr>
        </p:nvSpPr>
        <p:spPr>
          <a:xfrm>
            <a:off x="609600" y="1319842"/>
            <a:ext cx="10972800" cy="3945896"/>
          </a:xfrm>
        </p:spPr>
        <p:txBody>
          <a:bodyPr>
            <a:normAutofit lnSpcReduction="10000"/>
          </a:bodyPr>
          <a:lstStyle/>
          <a:p>
            <a:pPr marL="1258888" indent="-1258888">
              <a:lnSpc>
                <a:spcPct val="150000"/>
              </a:lnSpc>
              <a:buNone/>
              <a:tabLst>
                <a:tab pos="85725" algn="l"/>
              </a:tabLst>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二十三、「天然災害颱風通報權責機關人事機構應變處理標準作業程序」自</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13</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日停止適用。</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行政院人事行政總處民國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13</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日總處培字第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11000108572</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有關天然災害颱風通報之相關作業，</a:t>
            </a:r>
            <a:r>
              <a:rPr lang="zh-TW" altLang="zh-TW"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業規定於「天然災害停止上班及上課作業辦法」</a:t>
            </a:r>
            <a:r>
              <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，並已配合前開作業辦法擬具「天然災害停止上班及上課作業</a:t>
            </a:r>
            <a:r>
              <a:rPr lang="en-US" altLang="zh-TW"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Q</a:t>
            </a:r>
            <a:r>
              <a:rPr lang="zh-TW" altLang="zh-TW"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altLang="zh-TW"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A</a:t>
            </a:r>
            <a:r>
              <a:rPr lang="zh-TW" altLang="zh-TW"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（問答資料</a:t>
            </a:r>
            <a:r>
              <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供各界運用</a:t>
            </a:r>
            <a:r>
              <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，為簡化程序並切合實務運作，「天然災害颱風通報權責機關人事機構應變處理標準作業程序」</a:t>
            </a:r>
            <a:r>
              <a:rPr lang="zh-TW" altLang="zh-TW"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停止適用</a:t>
            </a:r>
            <a:r>
              <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52.pdf</a:t>
            </a:r>
            <a:endPar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977685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9988381-12D6-435A-A923-D778E1C1368E}"/>
              </a:ext>
            </a:extLst>
          </p:cNvPr>
          <p:cNvSpPr>
            <a:spLocks noGrp="1"/>
          </p:cNvSpPr>
          <p:nvPr>
            <p:ph type="title"/>
          </p:nvPr>
        </p:nvSpPr>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壹、考試分發</a:t>
            </a:r>
            <a:endParaRPr lang="zh-TW" altLang="en-US" dirty="0"/>
          </a:p>
        </p:txBody>
      </p:sp>
      <p:sp>
        <p:nvSpPr>
          <p:cNvPr id="3" name="內容版面配置區 2">
            <a:extLst>
              <a:ext uri="{FF2B5EF4-FFF2-40B4-BE49-F238E27FC236}">
                <a16:creationId xmlns:a16="http://schemas.microsoft.com/office/drawing/2014/main" id="{7725015A-4D90-489E-B634-7759E40595C1}"/>
              </a:ext>
            </a:extLst>
          </p:cNvPr>
          <p:cNvSpPr>
            <a:spLocks noGrp="1"/>
          </p:cNvSpPr>
          <p:nvPr>
            <p:ph idx="1"/>
          </p:nvPr>
        </p:nvSpPr>
        <p:spPr>
          <a:xfrm>
            <a:off x="609600" y="1700613"/>
            <a:ext cx="10972800" cy="3879791"/>
          </a:xfrm>
        </p:spPr>
        <p:txBody>
          <a:bodyPr/>
          <a:lstStyle/>
          <a:p>
            <a:pPr marL="598488" indent="-598488">
              <a:lnSpc>
                <a:spcPct val="150000"/>
              </a:lnSpc>
              <a:buNone/>
            </a:pPr>
            <a:r>
              <a:rPr lang="zh-TW" altLang="en-US"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四</a:t>
            </a:r>
            <a:r>
              <a:rPr lang="zh-TW"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、訂定「考選專業獎章頒給辦法」。</a:t>
            </a:r>
            <a:r>
              <a:rPr lang="en-US"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考選部民國</a:t>
            </a:r>
            <a:r>
              <a:rPr lang="en-US"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a:t>
            </a:r>
            <a:r>
              <a:rPr lang="zh-TW"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13</a:t>
            </a:r>
            <a:r>
              <a:rPr lang="zh-TW"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日選規二字第</a:t>
            </a:r>
            <a:r>
              <a:rPr lang="en-US"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1091300264</a:t>
            </a:r>
            <a:r>
              <a:rPr lang="zh-TW"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547688" indent="-471488">
              <a:lnSpc>
                <a:spcPct val="150000"/>
              </a:lnSpc>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考選部為彰顯及肯定</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參與典試、監試及試務工作之專家學者及公教同仁的辛勞付出</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，爰依獎章條例第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9</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項規定訂定「</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考選專業獎章頒給辦法</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547688" indent="-471488">
              <a:lnSpc>
                <a:spcPct val="150000"/>
              </a:lnSpc>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考選專業獎章之請頒，除由</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考選部相關單位主動推薦</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外，得由與請獎事實有關之</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機關（構）或團體推薦</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。審查結果經報請</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考選部部長核定</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，以</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公開儀式頒給</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之。</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4.pdf</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4-1.pdf</a:t>
            </a:r>
            <a:endPar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endParaRPr lang="zh-TW" altLang="en-US" sz="2000" dirty="0"/>
          </a:p>
        </p:txBody>
      </p:sp>
    </p:spTree>
    <p:extLst>
      <p:ext uri="{BB962C8B-B14F-4D97-AF65-F5344CB8AC3E}">
        <p14:creationId xmlns:p14="http://schemas.microsoft.com/office/powerpoint/2010/main" val="346887109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64D1019-0907-4915-B455-64A64254C4A9}"/>
              </a:ext>
            </a:extLst>
          </p:cNvPr>
          <p:cNvSpPr>
            <a:spLocks noGrp="1"/>
          </p:cNvSpPr>
          <p:nvPr>
            <p:ph type="title"/>
          </p:nvPr>
        </p:nvSpPr>
        <p:spPr>
          <a:xfrm>
            <a:off x="609600" y="250166"/>
            <a:ext cx="10972800" cy="1035170"/>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31C68A97-62EB-4529-A26A-5C5BF9593855}"/>
              </a:ext>
            </a:extLst>
          </p:cNvPr>
          <p:cNvSpPr>
            <a:spLocks noGrp="1"/>
          </p:cNvSpPr>
          <p:nvPr>
            <p:ph idx="1"/>
          </p:nvPr>
        </p:nvSpPr>
        <p:spPr>
          <a:xfrm>
            <a:off x="609600" y="1466491"/>
            <a:ext cx="10972800" cy="3799247"/>
          </a:xfrm>
        </p:spPr>
        <p:txBody>
          <a:bodyPr/>
          <a:lstStyle/>
          <a:p>
            <a:pPr marL="1216025" indent="-1216025">
              <a:lnSpc>
                <a:spcPct val="15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二十四、行政院人事行政總處修正「天然災害停止上班及上課作業</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Q</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（問答資料）</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月（修訂版）」。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行政院人事行政總處民國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13</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日總處培字第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11000108571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天然災害停止上班及上課作業</a:t>
            </a:r>
            <a:r>
              <a:rPr lang="en-US"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Q</a:t>
            </a:r>
            <a:r>
              <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a:t>
            </a:r>
            <a:r>
              <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（問答資料）</a:t>
            </a:r>
            <a:r>
              <a:rPr lang="en-US"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月（修訂版），請至行政院人事行政總處網站最新消息項下查閱。</a:t>
            </a:r>
            <a:r>
              <a:rPr lang="zh-TW" altLang="en-US"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53.pdf</a:t>
            </a:r>
            <a:r>
              <a:rPr lang="zh-TW" altLang="en-US"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53-1.pdf</a:t>
            </a:r>
            <a:endPar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2134630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0881D6F-3C72-46A5-ADB1-3D6890FF6DDA}"/>
              </a:ext>
            </a:extLst>
          </p:cNvPr>
          <p:cNvSpPr>
            <a:spLocks noGrp="1"/>
          </p:cNvSpPr>
          <p:nvPr>
            <p:ph type="title"/>
          </p:nvPr>
        </p:nvSpPr>
        <p:spPr>
          <a:xfrm>
            <a:off x="609600" y="215660"/>
            <a:ext cx="10972800" cy="828136"/>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BAFBE309-196A-4C7B-A16B-9B628640454A}"/>
              </a:ext>
            </a:extLst>
          </p:cNvPr>
          <p:cNvSpPr>
            <a:spLocks noGrp="1"/>
          </p:cNvSpPr>
          <p:nvPr>
            <p:ph idx="1"/>
          </p:nvPr>
        </p:nvSpPr>
        <p:spPr>
          <a:xfrm>
            <a:off x="609600" y="1043796"/>
            <a:ext cx="10972800" cy="4221942"/>
          </a:xfrm>
        </p:spPr>
        <p:txBody>
          <a:bodyPr>
            <a:normAutofit fontScale="92500" lnSpcReduction="20000"/>
          </a:bodyPr>
          <a:lstStyle/>
          <a:p>
            <a:pPr marL="1095375" indent="-1095375">
              <a:lnSpc>
                <a:spcPct val="12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二十五、公務人員保障暨培訓委員會訂定「保訓專業獎章頒給辦法」，並自</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日生效。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公務人員保障暨培訓委員會民國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日公人字第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11040600172</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a:t>
            </a:r>
            <a:r>
              <a:rPr lang="zh-TW" altLang="zh-TW" sz="21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肯定及獎勵對公務人員保障及培訓業務具有重大功績或特殊貢獻</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人士，藉以提高其榮譽心與使命感，爰依獎章條例第九條第一項規定，擬具保訓專業獎章頒給辦法，計九條，其要點如下：</a:t>
            </a:r>
          </a:p>
          <a:p>
            <a:pPr marL="0" indent="344488">
              <a:buNone/>
            </a:pP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本辦法之法源依據。</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第一條</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p>
          <a:p>
            <a:pPr marL="0" indent="344488">
              <a:buNone/>
            </a:pP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頒給保訓專業獎章之資格條件。（第二條）</a:t>
            </a:r>
            <a:endPar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344488">
              <a:buNone/>
            </a:pP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三</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獎章之分等及頒發原則、式樣。（第三條）</a:t>
            </a:r>
            <a:endPar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344488">
              <a:buNone/>
            </a:pP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四</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獎章之申請單位、申請獎章之表格格式。（第四條）</a:t>
            </a:r>
            <a:endPar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344488">
              <a:buNone/>
            </a:pP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五</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獎章審查方式、審查小組之組成方式。（第五條）</a:t>
            </a:r>
            <a:endPar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344488">
              <a:buNone/>
            </a:pP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六</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獎章證書格式。（第六條）</a:t>
            </a:r>
            <a:endPar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344488">
              <a:buNone/>
            </a:pP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七</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受獎公務人員登記程序。（第七條）</a:t>
            </a:r>
            <a:endPar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344488">
              <a:buNone/>
            </a:pP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八</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受獎人員身故之追頒。（第八條）</a:t>
            </a:r>
            <a:r>
              <a:rPr lang="zh-TW" altLang="en-US"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54.pdf</a:t>
            </a:r>
            <a:r>
              <a:rPr lang="zh-TW" altLang="en-US"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54-1.pdf</a:t>
            </a:r>
            <a:endParaRPr lang="zh-TW" altLang="zh-TW" sz="21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263132518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167ADCE-5AE7-4AC3-838B-A529FBAD9813}"/>
              </a:ext>
            </a:extLst>
          </p:cNvPr>
          <p:cNvSpPr>
            <a:spLocks noGrp="1"/>
          </p:cNvSpPr>
          <p:nvPr>
            <p:ph type="title"/>
          </p:nvPr>
        </p:nvSpPr>
        <p:spPr>
          <a:xfrm>
            <a:off x="609600" y="250166"/>
            <a:ext cx="10972800" cy="828136"/>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D5044C97-A367-4A4E-A827-479152ECB09B}"/>
              </a:ext>
            </a:extLst>
          </p:cNvPr>
          <p:cNvSpPr>
            <a:spLocks noGrp="1"/>
          </p:cNvSpPr>
          <p:nvPr>
            <p:ph idx="1"/>
          </p:nvPr>
        </p:nvSpPr>
        <p:spPr>
          <a:xfrm>
            <a:off x="609600" y="1207698"/>
            <a:ext cx="10972800" cy="4058040"/>
          </a:xfrm>
        </p:spPr>
        <p:txBody>
          <a:bodyPr>
            <a:normAutofit fontScale="92500"/>
          </a:bodyPr>
          <a:lstStyle/>
          <a:p>
            <a:pPr marL="957263" indent="-957263">
              <a:lnSpc>
                <a:spcPct val="150000"/>
              </a:lnSpc>
              <a:buNone/>
            </a:pPr>
            <a:r>
              <a:rPr lang="zh-TW"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二十六、配合嚴重特殊傳染性肺炎中央流行疫情指揮中心決定全國公私立高級中等（含）以下學校延後開學</a:t>
            </a:r>
            <a:r>
              <a:rPr lang="en-US"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日，有關防疫照顧假之申請對象與期間一案。</a:t>
            </a:r>
            <a:r>
              <a:rPr lang="en-US"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行政院人事行政總處民國</a:t>
            </a:r>
            <a:r>
              <a:rPr lang="en-US"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8</a:t>
            </a:r>
            <a:r>
              <a:rPr lang="zh-TW"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日總處培字第</a:t>
            </a:r>
            <a:r>
              <a:rPr lang="en-US"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1100012245</a:t>
            </a:r>
            <a:r>
              <a:rPr lang="zh-TW"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號函轉中央流行疫情指揮中心</a:t>
            </a:r>
            <a:r>
              <a:rPr lang="en-US"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日肺中指字第</a:t>
            </a:r>
            <a:r>
              <a:rPr lang="en-US"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1103700080</a:t>
            </a:r>
            <a:r>
              <a:rPr lang="zh-TW"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0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939800" indent="-422275">
              <a:lnSpc>
                <a:spcPct val="150000"/>
              </a:lnSpc>
              <a:buNone/>
            </a:pP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基於防疫需要，各級機關（構）人員於</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18</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日至</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21</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日間，如需照顧</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歲以下學童，或有就讀高級中等學校（含高中、高職、五專一、二、三年級）、國民中學持有身心障礙證明子女之照顧需求，除得依現行各類人員所適用之請假規定</a:t>
            </a:r>
            <a:r>
              <a:rPr lang="zh-TW" altLang="zh-TW" sz="18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以事假（家庭照顧假）、休假或加班補休辦理外，家長其中</a:t>
            </a:r>
            <a:r>
              <a:rPr lang="en-US" altLang="zh-TW" sz="18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18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人</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亦得選擇申請</a:t>
            </a:r>
            <a:r>
              <a:rPr lang="zh-TW" altLang="zh-TW" sz="18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防疫照顧假</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939800" indent="-422275">
              <a:lnSpc>
                <a:spcPct val="150000"/>
              </a:lnSpc>
              <a:buNone/>
            </a:pP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防疫照顧假乃為防疫應變緊急處置之特別措施，</a:t>
            </a:r>
            <a:r>
              <a:rPr lang="zh-TW" altLang="zh-TW" sz="18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各機關不得拒絕，且不得影響考績或為其他不利處分</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8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防疫照顧假期間不予支薪</a:t>
            </a:r>
            <a:r>
              <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55.pdf</a:t>
            </a:r>
            <a:r>
              <a:rPr lang="zh-TW" altLang="en-US"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55-1.pdf</a:t>
            </a:r>
            <a:endParaRPr lang="zh-TW" altLang="zh-TW" sz="18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42391812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431E4E2-C7E6-4804-8726-560FA745B247}"/>
              </a:ext>
            </a:extLst>
          </p:cNvPr>
          <p:cNvSpPr>
            <a:spLocks noGrp="1"/>
          </p:cNvSpPr>
          <p:nvPr>
            <p:ph type="title"/>
          </p:nvPr>
        </p:nvSpPr>
        <p:spPr>
          <a:xfrm>
            <a:off x="609600" y="370936"/>
            <a:ext cx="10972800" cy="914400"/>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0751FA06-4709-4CEF-9107-2169F6DF7AF3}"/>
              </a:ext>
            </a:extLst>
          </p:cNvPr>
          <p:cNvSpPr>
            <a:spLocks noGrp="1"/>
          </p:cNvSpPr>
          <p:nvPr>
            <p:ph idx="1"/>
          </p:nvPr>
        </p:nvSpPr>
        <p:spPr>
          <a:xfrm>
            <a:off x="609600" y="1406106"/>
            <a:ext cx="10972800" cy="3859632"/>
          </a:xfrm>
        </p:spPr>
        <p:txBody>
          <a:bodyPr/>
          <a:lstStyle/>
          <a:p>
            <a:pPr marL="1216025" indent="-1216025">
              <a:lnSpc>
                <a:spcPct val="15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二十七、關於公務人員請陪產假相關規定。</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銓敘部民國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日部法二字第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1105343548</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查勞動部本（</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13</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日勞動條</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字第</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1100130213</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號函釋略以，受僱者之</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配偶於境外生產</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，既有</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分娩事實</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，而</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陪伴方式多元</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縱受僱者未離境</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，仍可依性別工作平等法第</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條規定</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申請陪產假</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。茲以公務人員亦為性別工作平等法之適用對象，是如遇上開情事，</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亦得申請陪產假</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56.pdf</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56-1.pdf</a:t>
            </a:r>
            <a:endPar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41574951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A3CBD31-C0BF-4A19-803E-4F02308F1323}"/>
              </a:ext>
            </a:extLst>
          </p:cNvPr>
          <p:cNvSpPr>
            <a:spLocks noGrp="1"/>
          </p:cNvSpPr>
          <p:nvPr>
            <p:ph type="title"/>
          </p:nvPr>
        </p:nvSpPr>
        <p:spPr>
          <a:xfrm>
            <a:off x="609600" y="258792"/>
            <a:ext cx="10972800" cy="819510"/>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B75BA135-01CB-4488-9577-D14972E5E17A}"/>
              </a:ext>
            </a:extLst>
          </p:cNvPr>
          <p:cNvSpPr>
            <a:spLocks noGrp="1"/>
          </p:cNvSpPr>
          <p:nvPr>
            <p:ph idx="1"/>
          </p:nvPr>
        </p:nvSpPr>
        <p:spPr>
          <a:xfrm>
            <a:off x="609600" y="1233577"/>
            <a:ext cx="10972800" cy="4032161"/>
          </a:xfrm>
        </p:spPr>
        <p:txBody>
          <a:bodyPr>
            <a:normAutofit fontScale="92500"/>
          </a:bodyPr>
          <a:lstStyle/>
          <a:p>
            <a:pPr marL="1104900" indent="-1104900">
              <a:lnSpc>
                <a:spcPct val="11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二十八、考試院</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日修正發布「公務人員品德修養及工作績效激勵辦法」第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18</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條。</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銓敘部民國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8</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日部管四字第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1105338427</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公務人員品德修養及工作績效激勵辦法現行條文共</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18</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條，本次計修正</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條，其修正重點如下：</a:t>
            </a:r>
          </a:p>
          <a:p>
            <a:pPr marL="801688" indent="-482600">
              <a:buNone/>
            </a:pP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為增加獲獎人員運用公假之彈性，修正獲選</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模範公務人員</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給予</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公假之請畢期限為一年</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修正條文第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p>
          <a:p>
            <a:pPr marL="801688" indent="-482600">
              <a:buNone/>
            </a:pP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為期鼓勵具有重大傑出事蹟之公務人員或團體，將公務人員傑出貢獻獎總獎額上限由</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十</a:t>
            </a:r>
            <a:r>
              <a:rPr lang="zh-TW" altLang="zh-TW" sz="2200"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名</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調增為</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十二</a:t>
            </a:r>
            <a:r>
              <a:rPr lang="zh-TW" altLang="zh-TW" sz="2200"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名</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，團體獎獎額上限由</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四名</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調增為</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六名</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；又為強化激勵效果，修正公務人員</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傑出貢獻獎個人獎</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給予公假之天數，</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自五日提高為七日</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，並增訂</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團體成員</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亦給予</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公假七日</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，以及</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公假請畢期限修正為一年</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修正條文第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p>
          <a:p>
            <a:pPr marL="801688" indent="-482600">
              <a:buNone/>
            </a:pP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三</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增訂本次修正條文之施行日期。</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修正條文第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18</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57.pdf</a:t>
            </a:r>
            <a:r>
              <a:rPr lang="zh-TW" altLang="en-US"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57-1.pdf</a:t>
            </a:r>
            <a:endPar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6052007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C723760-696A-4BF5-A6DA-AC798AAA927F}"/>
              </a:ext>
            </a:extLst>
          </p:cNvPr>
          <p:cNvSpPr>
            <a:spLocks noGrp="1"/>
          </p:cNvSpPr>
          <p:nvPr>
            <p:ph type="title"/>
          </p:nvPr>
        </p:nvSpPr>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4451C88B-F895-48A7-8A9B-0E2E7086F8CC}"/>
              </a:ext>
            </a:extLst>
          </p:cNvPr>
          <p:cNvSpPr>
            <a:spLocks noGrp="1"/>
          </p:cNvSpPr>
          <p:nvPr>
            <p:ph idx="1"/>
          </p:nvPr>
        </p:nvSpPr>
        <p:spPr/>
        <p:txBody>
          <a:bodyPr>
            <a:normAutofit fontScale="92500"/>
          </a:bodyPr>
          <a:lstStyle/>
          <a:p>
            <a:pPr marL="1181100" indent="-1181100">
              <a:lnSpc>
                <a:spcPct val="15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二十九、行政院人事行政總處修正天然災害停止上班及上課作業</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Q&amp;A</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月修訂版）。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行政院人事行政總處民國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日總處培字第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1103001421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「天然災害停止上班及上課作業</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Q&amp;A</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修正說明」、「天然災害停止上班及上課作業新版</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Q&amp;A</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」、「天然災害停止上班及上課作業新版</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Q&amp;A</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（圖卡版）」等相關資料業同步置於行政院人事行政總處網站最新消息項下。</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58.pdf</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58-1.pdf</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58-2.pdf</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58-3.pdf</a:t>
            </a:r>
            <a:endPar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1552309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C735750-6454-42FD-88F2-20F388A683E3}"/>
              </a:ext>
            </a:extLst>
          </p:cNvPr>
          <p:cNvSpPr>
            <a:spLocks noGrp="1"/>
          </p:cNvSpPr>
          <p:nvPr>
            <p:ph type="title"/>
          </p:nvPr>
        </p:nvSpPr>
        <p:spPr>
          <a:xfrm>
            <a:off x="609600" y="284672"/>
            <a:ext cx="10972800" cy="836762"/>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DC26E34F-B8F2-4A12-91AC-DEA3FDBB2F4D}"/>
              </a:ext>
            </a:extLst>
          </p:cNvPr>
          <p:cNvSpPr>
            <a:spLocks noGrp="1"/>
          </p:cNvSpPr>
          <p:nvPr>
            <p:ph idx="1"/>
          </p:nvPr>
        </p:nvSpPr>
        <p:spPr>
          <a:xfrm>
            <a:off x="609600" y="1121434"/>
            <a:ext cx="10972800" cy="4144304"/>
          </a:xfrm>
        </p:spPr>
        <p:txBody>
          <a:bodyPr>
            <a:normAutofit fontScale="70000" lnSpcReduction="20000"/>
          </a:bodyPr>
          <a:lstStyle/>
          <a:p>
            <a:pPr marL="750888" indent="-750888">
              <a:lnSpc>
                <a:spcPct val="120000"/>
              </a:lnSpc>
              <a:buNone/>
            </a:pP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三十、配合嚴重特殊傳染性肺炎中央流行疫情指揮中心決議，自</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日起實施不支薪疫苗接種（含接種後發生不良反應）假。</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行政院人事行政總處民國</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日總處培字第</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1103001488</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a:lnSpc>
                <a:spcPct val="120000"/>
              </a:lnSpc>
            </a:pP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基於防疫需要，各級機關（構）學校人員如有接種疫苗需求之請假規定，分述如下：</a:t>
            </a:r>
          </a:p>
          <a:p>
            <a:pPr marL="819150" indent="-474663">
              <a:lnSpc>
                <a:spcPct val="120000"/>
              </a:lnSpc>
              <a:buNone/>
            </a:pP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自</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接種之日起至接種次日</a:t>
            </a:r>
            <a:r>
              <a:rPr lang="en-US"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24</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時</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止，前往接種疫苗及接種後若發生不良反應者，均得給予</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疫苗接種假</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。接種者</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檢具疫苗接種紀錄卡，免具就診或其他證明請假</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819150" indent="-474663">
              <a:lnSpc>
                <a:spcPct val="120000"/>
              </a:lnSpc>
              <a:buNone/>
            </a:pP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疫苗接種假乃為防疫應變緊急處置之特別措施，各機關（構）學校</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不得拒絕，且不得影響考績（成、核）或為其他不利處分</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疫苗接種假不予支薪</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819150" indent="-474663">
              <a:lnSpc>
                <a:spcPct val="120000"/>
              </a:lnSpc>
              <a:buNone/>
            </a:pP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三</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如因接種後不適而無法工作之天數，超過核給疫苗接種假天數，回歸各類人員所適用之請假規定，其所請之</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病假，不列入年度病假日數及考績（成、核）</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計算。</a:t>
            </a:r>
            <a:endPar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819150" indent="-474663">
              <a:lnSpc>
                <a:spcPct val="120000"/>
              </a:lnSpc>
              <a:buNone/>
            </a:pP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四</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另除申請疫苗接種假外，亦得依現行各類人員所適用之請假規定</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以事假、病假、休假或加班補休</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辦理。</a:t>
            </a:r>
            <a:r>
              <a:rPr lang="zh-TW" altLang="en-US"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59.pdf</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59-1.pdf</a:t>
            </a:r>
            <a:endPar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783627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A7C6703-D6B6-42FD-B47B-F7AFFFA9C7B0}"/>
              </a:ext>
            </a:extLst>
          </p:cNvPr>
          <p:cNvSpPr>
            <a:spLocks noGrp="1"/>
          </p:cNvSpPr>
          <p:nvPr>
            <p:ph type="title"/>
          </p:nvPr>
        </p:nvSpPr>
        <p:spPr>
          <a:xfrm>
            <a:off x="609600" y="301925"/>
            <a:ext cx="10972800" cy="871268"/>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438F1677-AB97-4985-9F66-C0BA6E9976E9}"/>
              </a:ext>
            </a:extLst>
          </p:cNvPr>
          <p:cNvSpPr>
            <a:spLocks noGrp="1"/>
          </p:cNvSpPr>
          <p:nvPr>
            <p:ph idx="1"/>
          </p:nvPr>
        </p:nvSpPr>
        <p:spPr>
          <a:xfrm>
            <a:off x="609600" y="1354347"/>
            <a:ext cx="10972800" cy="3911391"/>
          </a:xfrm>
        </p:spPr>
        <p:txBody>
          <a:bodyPr>
            <a:normAutofit fontScale="70000" lnSpcReduction="20000"/>
          </a:bodyPr>
          <a:lstStyle/>
          <a:p>
            <a:pPr marL="1017588" indent="-1017588">
              <a:lnSpc>
                <a:spcPct val="120000"/>
              </a:lnSpc>
              <a:buNone/>
            </a:pP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三十一、有關實施輪班、輪休制之公務人員依公務人員請假規則請生理假相關事宜。</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銓敘部民國</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日部法二字第</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11053520062</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號函、銓敘部民國</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日部法二字第</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11053520061</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號令</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982663" indent="-457200">
              <a:lnSpc>
                <a:spcPct val="120000"/>
              </a:lnSpc>
              <a:buNone/>
            </a:pP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茲為保障公務人員請假權益並落實生理假給假意旨，請依銓敘部</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日令規定辦理所屬實施輪班、輪休制之公務人員依公務人員請假規則請生理假相關事宜，其請生理假「</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應自該次輪班之實際服勤起始時間</a:t>
            </a:r>
            <a:r>
              <a:rPr lang="en-US"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24</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小時內</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，無論其輪班次數及工作時數多寡，</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均合併計算為</a:t>
            </a:r>
            <a:r>
              <a:rPr lang="en-US"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日給假</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982663" indent="-457200">
              <a:lnSpc>
                <a:spcPct val="120000"/>
              </a:lnSpc>
              <a:buNone/>
            </a:pP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依公務人員請假規則第</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項第</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款規定，女性公務人員因生理日致工作有困難者，每月得請生理假</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全年請假日數未逾</a:t>
            </a:r>
            <a:r>
              <a:rPr lang="en-US"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日，不併入病假計算</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，其餘日數併入病假計算。次依性別工作平等法第</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條規定，公務人員亦為該法之適用對象，是依該法第</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21</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規定，公務人員為上開生理假之申請時，服務機關不得拒絕，且不得視為缺勤而影響其全勤獎金、考績或為其他不利之處分。據上，為落實公務人員生理假之給假係為照顧女性生理上之特殊性，各機關對於所屬公務人員因生理日致工作有困難，而依規定申請生理假者，不得拒絕。</a:t>
            </a:r>
            <a:r>
              <a:rPr lang="zh-TW" altLang="en-US"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60.pdf</a:t>
            </a:r>
            <a:r>
              <a:rPr lang="zh-TW" altLang="en-US" dirty="0">
                <a:hlinkClick r:id="rId3" action="ppaction://hlinkfile"/>
              </a:rPr>
              <a:t>附件</a:t>
            </a:r>
            <a:r>
              <a:rPr lang="en-US" altLang="zh-TW" dirty="0">
                <a:hlinkClick r:id="rId3" action="ppaction://hlinkfile"/>
              </a:rPr>
              <a:t>60-1.pdf</a:t>
            </a:r>
            <a:endParaRPr lang="zh-TW" altLang="en-US" dirty="0"/>
          </a:p>
        </p:txBody>
      </p:sp>
    </p:spTree>
    <p:extLst>
      <p:ext uri="{BB962C8B-B14F-4D97-AF65-F5344CB8AC3E}">
        <p14:creationId xmlns:p14="http://schemas.microsoft.com/office/powerpoint/2010/main" val="114888571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238FC13-0C0E-4535-B5F7-AA0575C6E8BB}"/>
              </a:ext>
            </a:extLst>
          </p:cNvPr>
          <p:cNvSpPr>
            <a:spLocks noGrp="1"/>
          </p:cNvSpPr>
          <p:nvPr>
            <p:ph type="title"/>
          </p:nvPr>
        </p:nvSpPr>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670FFD77-741F-4BE7-A4AC-09CF19622A5F}"/>
              </a:ext>
            </a:extLst>
          </p:cNvPr>
          <p:cNvSpPr>
            <a:spLocks noGrp="1"/>
          </p:cNvSpPr>
          <p:nvPr>
            <p:ph idx="1"/>
          </p:nvPr>
        </p:nvSpPr>
        <p:spPr/>
        <p:txBody>
          <a:bodyPr>
            <a:normAutofit fontScale="92500" lnSpcReduction="20000"/>
          </a:bodyPr>
          <a:lstStyle/>
          <a:p>
            <a:pPr marL="1363663" indent="-1363663">
              <a:lnSpc>
                <a:spcPct val="15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三十二、「行政院及所屬各機關公務人員強制休假補助費改發國民旅遊卡持用作業規定」自</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日停止適用。</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日院授人培字第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1103001234</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查公務人員</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強制休假補助費</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之</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辦理方式、核發要件等事項</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，業規定於「行政院與所屬中央及地方各機關公務人員休假改進措施」，並配合上開措施，就檢核系統操作、核銷程序等作業，擬具「國民旅遊卡相關事項</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Q&amp;A</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」供各界運用，為簡化程序並切合實務運作，該</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作業規定停止適用</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61.pdf</a:t>
            </a:r>
            <a:endPar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05912516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73B9CD2-2FD1-4F3F-BB7F-FA4550AB4F75}"/>
              </a:ext>
            </a:extLst>
          </p:cNvPr>
          <p:cNvSpPr>
            <a:spLocks noGrp="1"/>
          </p:cNvSpPr>
          <p:nvPr>
            <p:ph type="title"/>
          </p:nvPr>
        </p:nvSpPr>
        <p:spPr>
          <a:xfrm>
            <a:off x="609600" y="207034"/>
            <a:ext cx="10972800" cy="828136"/>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FB03BFD3-EA71-40B5-A517-8A719A3EA0DC}"/>
              </a:ext>
            </a:extLst>
          </p:cNvPr>
          <p:cNvSpPr>
            <a:spLocks noGrp="1"/>
          </p:cNvSpPr>
          <p:nvPr>
            <p:ph idx="1"/>
          </p:nvPr>
        </p:nvSpPr>
        <p:spPr>
          <a:xfrm>
            <a:off x="609600" y="1104181"/>
            <a:ext cx="10972800" cy="4161557"/>
          </a:xfrm>
        </p:spPr>
        <p:txBody>
          <a:bodyPr>
            <a:normAutofit fontScale="70000" lnSpcReduction="20000"/>
          </a:bodyPr>
          <a:lstStyle/>
          <a:p>
            <a:pPr marL="1000125" indent="-1000125">
              <a:lnSpc>
                <a:spcPct val="120000"/>
              </a:lnSpc>
              <a:buNone/>
            </a:pP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三十三、配合校園因應嚴重特殊傳染性肺炎疫情停課，有關各機關（構）人員因停課延伸照顧子女需求之請假規定。</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行政院人事行政總處民國</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17</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日總處培字第</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1103001770</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有關各機關（構）人員因校園停課延伸照顧子女需求之請假規定，請依行政院人事行政總處</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27</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日總處培字第</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1090027627</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號函辦理，重點如下：</a:t>
            </a:r>
          </a:p>
          <a:p>
            <a:pPr marL="0" indent="130175">
              <a:buNone/>
            </a:pP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符合下列規定之家長其中</a:t>
            </a:r>
            <a:r>
              <a:rPr lang="en-US"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人得申請防疫照顧假</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p>
          <a:p>
            <a:pPr marL="1052513" indent="-354013">
              <a:buNone/>
            </a:pPr>
            <a:r>
              <a:rPr lang="en-US"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a:t>
            </a:r>
            <a:r>
              <a:rPr lang="zh-TW" altLang="en-US"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有照顧</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歲以下學童、照顧就讀高級中等學校（含高中、高職、五專一、二、三年級）或國民中學持有身心障礙證明之子女需求者。</a:t>
            </a:r>
            <a:endPar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052513" indent="-354013">
              <a:buNone/>
            </a:pPr>
            <a:r>
              <a:rPr lang="en-US"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2</a:t>
            </a:r>
            <a:r>
              <a:rPr lang="zh-TW" altLang="en-US"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短期補習班、幼兒園及兒童照顧服務中心等教育機構，比照高級中等以下學校規定停課者，或自主替幼兒請假者，而有照顧子女需求者。</a:t>
            </a:r>
          </a:p>
          <a:p>
            <a:pPr marL="0" indent="130175">
              <a:buNone/>
            </a:pPr>
            <a:r>
              <a:rPr lang="en-US"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二</a:t>
            </a:r>
            <a:r>
              <a:rPr lang="en-US"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前述家長包含父母、養父母、監護人或其他實際照顧子女之人（如爺爺、奶奶等）。</a:t>
            </a:r>
          </a:p>
          <a:p>
            <a:pPr marL="0" indent="130175">
              <a:buNone/>
            </a:pPr>
            <a:r>
              <a:rPr lang="en-US"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三</a:t>
            </a:r>
            <a:r>
              <a:rPr lang="en-US"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6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防疫照顧假，不支薪</a:t>
            </a:r>
            <a:r>
              <a:rPr lang="zh-TW"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p>
          <a:p>
            <a:pPr marL="569913" indent="-439738">
              <a:buNone/>
            </a:pPr>
            <a:r>
              <a:rPr lang="en-US"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四</a:t>
            </a:r>
            <a:r>
              <a:rPr lang="en-US"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除申請防疫照顧假外，亦得依現行各類人員所適用之請假規定以</a:t>
            </a:r>
            <a:r>
              <a:rPr lang="zh-TW" altLang="zh-TW" sz="26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事假（家庭照顧假）、休假或加班補休辦理。</a:t>
            </a:r>
            <a:endParaRPr lang="en-US" altLang="zh-TW" sz="26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endParaRPr>
          </a:p>
          <a:p>
            <a:pPr marL="569913" indent="-439738">
              <a:buNone/>
            </a:pPr>
            <a:r>
              <a:rPr lang="en-US"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五</a:t>
            </a:r>
            <a:r>
              <a:rPr lang="en-US"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各機關對所屬人員依前開規定所</a:t>
            </a:r>
            <a:r>
              <a:rPr lang="zh-TW" altLang="zh-TW" sz="26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申請之各項假別</a:t>
            </a:r>
            <a:r>
              <a:rPr lang="zh-TW"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6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均應予准假，且不得影響考績（成）或為其他不利處分。</a:t>
            </a:r>
            <a:r>
              <a:rPr lang="zh-TW" altLang="en-US" sz="26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6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62.pdf</a:t>
            </a:r>
            <a:r>
              <a:rPr lang="zh-TW" altLang="en-US" sz="26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6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62-1.pdf</a:t>
            </a:r>
            <a:endParaRPr lang="zh-TW" altLang="zh-TW" sz="26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2144284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410198"/>
            <a:ext cx="10972800" cy="709302"/>
          </a:xfrm>
        </p:spPr>
        <p:txBody>
          <a:bodyPr/>
          <a:lstStyle/>
          <a:p>
            <a:r>
              <a:rPr lang="zh-TW" altLang="en-US" sz="4000" dirty="0">
                <a:solidFill>
                  <a:prstClr val="black"/>
                </a:solidFill>
                <a:effectLst/>
                <a:latin typeface="標楷體" panose="03000509000000000000" pitchFamily="65" charset="-120"/>
                <a:ea typeface="標楷體" panose="03000509000000000000" pitchFamily="65" charset="-120"/>
              </a:rPr>
              <a:t>壹、考試分發</a:t>
            </a:r>
            <a:endParaRPr lang="zh-TW" altLang="en-US" dirty="0"/>
          </a:p>
        </p:txBody>
      </p:sp>
      <p:sp>
        <p:nvSpPr>
          <p:cNvPr id="3" name="內容版面配置區 2"/>
          <p:cNvSpPr>
            <a:spLocks noGrp="1"/>
          </p:cNvSpPr>
          <p:nvPr>
            <p:ph idx="1"/>
          </p:nvPr>
        </p:nvSpPr>
        <p:spPr>
          <a:xfrm>
            <a:off x="609600" y="1119499"/>
            <a:ext cx="10972800" cy="4392537"/>
          </a:xfrm>
        </p:spPr>
        <p:txBody>
          <a:bodyPr/>
          <a:lstStyle/>
          <a:p>
            <a:pPr marL="444500" lvl="0" indent="-444500">
              <a:lnSpc>
                <a:spcPct val="170000"/>
              </a:lnSpc>
              <a:buNone/>
            </a:pPr>
            <a:r>
              <a:rPr lang="zh-TW" altLang="en-US" sz="1800" kern="100" dirty="0">
                <a:solidFill>
                  <a:srgbClr val="FF0000"/>
                </a:solidFill>
                <a:latin typeface="標楷體" panose="03000509000000000000" pitchFamily="65" charset="-120"/>
                <a:ea typeface="標楷體" panose="03000509000000000000" pitchFamily="65" charset="-120"/>
                <a:cs typeface="Times New Roman" panose="02020603050405020304" pitchFamily="18" charset="0"/>
              </a:rPr>
              <a:t>五</a:t>
            </a:r>
            <a:r>
              <a:rPr lang="zh-TW" altLang="zh-TW" sz="1800" kern="100" dirty="0">
                <a:solidFill>
                  <a:srgbClr val="FF0000"/>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rgbClr val="FF0000"/>
                </a:solidFill>
                <a:latin typeface="標楷體" panose="03000509000000000000" pitchFamily="65" charset="-120"/>
                <a:ea typeface="標楷體" panose="03000509000000000000" pitchFamily="65" charset="-120"/>
                <a:cs typeface="Times New Roman" panose="02020603050405020304" pitchFamily="18" charset="0"/>
              </a:rPr>
              <a:t>修正「公務人員保障暨培訓委員會及所屬機關辦理各項訓練測驗試務規定」。</a:t>
            </a:r>
            <a:r>
              <a:rPr lang="en-US" altLang="zh-TW" sz="2000" kern="100" dirty="0">
                <a:solidFill>
                  <a:srgbClr val="FF0000"/>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rgbClr val="FF0000"/>
                </a:solidFill>
                <a:latin typeface="標楷體" panose="03000509000000000000" pitchFamily="65" charset="-120"/>
                <a:ea typeface="標楷體" panose="03000509000000000000" pitchFamily="65" charset="-120"/>
                <a:cs typeface="Times New Roman" panose="02020603050405020304" pitchFamily="18" charset="0"/>
              </a:rPr>
              <a:t>公務人員保障暨培訓委員會民國</a:t>
            </a:r>
            <a:r>
              <a:rPr lang="en-US" altLang="zh-TW" sz="2000" kern="100" dirty="0">
                <a:solidFill>
                  <a:srgbClr val="FF0000"/>
                </a:solidFill>
                <a:latin typeface="標楷體" panose="03000509000000000000" pitchFamily="65" charset="-120"/>
                <a:ea typeface="標楷體" panose="03000509000000000000" pitchFamily="65" charset="-120"/>
                <a:cs typeface="Times New Roman" panose="02020603050405020304" pitchFamily="18" charset="0"/>
              </a:rPr>
              <a:t>109</a:t>
            </a:r>
            <a:r>
              <a:rPr lang="zh-TW" altLang="zh-TW" sz="2000" kern="100" dirty="0">
                <a:solidFill>
                  <a:srgbClr val="FF0000"/>
                </a:solidFill>
                <a:latin typeface="標楷體" panose="03000509000000000000" pitchFamily="65" charset="-120"/>
                <a:ea typeface="標楷體" panose="03000509000000000000" pitchFamily="65" charset="-120"/>
                <a:cs typeface="Times New Roman" panose="02020603050405020304" pitchFamily="18" charset="0"/>
              </a:rPr>
              <a:t>年</a:t>
            </a:r>
            <a:r>
              <a:rPr lang="en-US" altLang="zh-TW" sz="2000" kern="100" dirty="0">
                <a:solidFill>
                  <a:srgbClr val="FF0000"/>
                </a:solidFill>
                <a:latin typeface="標楷體" panose="03000509000000000000" pitchFamily="65" charset="-120"/>
                <a:ea typeface="標楷體" panose="03000509000000000000" pitchFamily="65" charset="-120"/>
                <a:cs typeface="Times New Roman" panose="02020603050405020304" pitchFamily="18" charset="0"/>
              </a:rPr>
              <a:t>11</a:t>
            </a:r>
            <a:r>
              <a:rPr lang="zh-TW" altLang="zh-TW" sz="2000" kern="100" dirty="0">
                <a:solidFill>
                  <a:srgbClr val="FF0000"/>
                </a:solidFill>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rgbClr val="FF0000"/>
                </a:solidFill>
                <a:latin typeface="標楷體" panose="03000509000000000000" pitchFamily="65" charset="-120"/>
                <a:ea typeface="標楷體" panose="03000509000000000000" pitchFamily="65" charset="-120"/>
                <a:cs typeface="Times New Roman" panose="02020603050405020304" pitchFamily="18" charset="0"/>
              </a:rPr>
              <a:t>3</a:t>
            </a:r>
            <a:r>
              <a:rPr lang="zh-TW" altLang="zh-TW" sz="2000" kern="100" dirty="0">
                <a:solidFill>
                  <a:srgbClr val="FF0000"/>
                </a:solidFill>
                <a:latin typeface="標楷體" panose="03000509000000000000" pitchFamily="65" charset="-120"/>
                <a:ea typeface="標楷體" panose="03000509000000000000" pitchFamily="65" charset="-120"/>
                <a:cs typeface="Times New Roman" panose="02020603050405020304" pitchFamily="18" charset="0"/>
              </a:rPr>
              <a:t>日公評字第</a:t>
            </a:r>
            <a:r>
              <a:rPr lang="en-US" altLang="zh-TW" sz="2000" kern="100" dirty="0">
                <a:solidFill>
                  <a:srgbClr val="FF0000"/>
                </a:solidFill>
                <a:latin typeface="標楷體" panose="03000509000000000000" pitchFamily="65" charset="-120"/>
                <a:ea typeface="標楷體" panose="03000509000000000000" pitchFamily="65" charset="-120"/>
                <a:cs typeface="Times New Roman" panose="02020603050405020304" pitchFamily="18" charset="0"/>
              </a:rPr>
              <a:t>1092260214</a:t>
            </a:r>
            <a:r>
              <a:rPr lang="zh-TW" altLang="zh-TW" sz="2000" kern="100" dirty="0">
                <a:solidFill>
                  <a:srgbClr val="FF0000"/>
                </a:solidFill>
                <a:latin typeface="標楷體" panose="03000509000000000000" pitchFamily="65" charset="-120"/>
                <a:ea typeface="標楷體" panose="03000509000000000000" pitchFamily="65" charset="-120"/>
                <a:cs typeface="Times New Roman" panose="02020603050405020304" pitchFamily="18" charset="0"/>
              </a:rPr>
              <a:t>號令</a:t>
            </a:r>
            <a:r>
              <a:rPr lang="en-US" altLang="zh-TW" sz="2000" kern="100" dirty="0">
                <a:solidFill>
                  <a:srgbClr val="FF0000"/>
                </a:solidFill>
                <a:latin typeface="標楷體" panose="03000509000000000000" pitchFamily="65" charset="-120"/>
                <a:ea typeface="標楷體" panose="03000509000000000000" pitchFamily="65" charset="-120"/>
                <a:cs typeface="Times New Roman" panose="02020603050405020304" pitchFamily="18" charset="0"/>
              </a:rPr>
              <a:t>)</a:t>
            </a:r>
          </a:p>
          <a:p>
            <a:r>
              <a:rPr lang="zh-TW" altLang="en-US" sz="1600" dirty="0">
                <a:solidFill>
                  <a:schemeClr val="tx1"/>
                </a:solidFill>
                <a:latin typeface="標楷體" panose="03000509000000000000" pitchFamily="65" charset="-120"/>
                <a:ea typeface="標楷體" panose="03000509000000000000" pitchFamily="65" charset="-120"/>
              </a:rPr>
              <a:t>修正內容如下：</a:t>
            </a:r>
            <a:endParaRPr lang="en-US" altLang="zh-TW" sz="1600" dirty="0">
              <a:solidFill>
                <a:schemeClr val="tx1"/>
              </a:solidFill>
              <a:latin typeface="標楷體" panose="03000509000000000000" pitchFamily="65" charset="-120"/>
              <a:ea typeface="標楷體" panose="03000509000000000000" pitchFamily="65" charset="-120"/>
            </a:endParaRPr>
          </a:p>
          <a:p>
            <a:pPr marL="0" lvl="0" indent="128588">
              <a:buNone/>
            </a:pP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一</a:t>
            </a: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放寬測驗容許入場時間。（修正規定第</a:t>
            </a: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3</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點）</a:t>
            </a:r>
            <a:endPar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128588">
              <a:buNone/>
            </a:pP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二</a:t>
            </a: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依實務調整受訓人員測驗前收置非測驗必需用品之時間。（修正規定第</a:t>
            </a: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4</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點）</a:t>
            </a:r>
            <a:endPar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128588">
              <a:buNone/>
            </a:pP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三</a:t>
            </a: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規範測驗時受訓人員不得攜帶、配戴、使用或置放於試場座位四周之物品及設備。（修正規定第</a:t>
            </a: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5</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點）</a:t>
            </a:r>
            <a:endPar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530225" lvl="0" indent="-401638">
              <a:buNone/>
            </a:pP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四</a:t>
            </a: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依受訓人員測驗時違規行為之輕重程度，分別予以扣考、不予計分或扣分，並取消扣分裁量權，明定違規態樣之應扣分數。（修正規定第</a:t>
            </a: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6</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點至第</a:t>
            </a: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10</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點）</a:t>
            </a:r>
            <a:endPar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128588">
              <a:buNone/>
            </a:pP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五</a:t>
            </a: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放寬申請改期測驗期間。（修正規定第</a:t>
            </a: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29</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點）</a:t>
            </a:r>
            <a:endPar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128588">
              <a:buNone/>
            </a:pP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六</a:t>
            </a: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新增申請試題疑義之限制規定及修正試題疑義之作業程序。（修正規定第</a:t>
            </a: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44</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點及第</a:t>
            </a: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45</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點）</a:t>
            </a:r>
            <a:endPar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128588">
              <a:buNone/>
            </a:pP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七</a:t>
            </a: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新增申請複查成績範圍及收費相關規定。（修正規定第</a:t>
            </a: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48</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點及第</a:t>
            </a: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49</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點）</a:t>
            </a:r>
            <a:endPar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530225" lvl="0" indent="-401638">
              <a:buNone/>
            </a:pP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八</a:t>
            </a: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配合「公務人員保障暨培訓委員會閱覽試卷收費標準」名稱修正，修正相關文字。（修正規定第</a:t>
            </a: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52</a:t>
            </a:r>
            <a:r>
              <a:rPr lang="zh-TW"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點）</a:t>
            </a:r>
            <a:r>
              <a:rPr lang="zh-TW" altLang="en-US"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5.pdf</a:t>
            </a:r>
            <a:r>
              <a:rPr lang="zh-TW" altLang="en-US"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5-1.pdf</a:t>
            </a:r>
            <a:r>
              <a:rPr lang="zh-TW" altLang="en-US"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附件</a:t>
            </a: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5-2.pdf</a:t>
            </a:r>
            <a:r>
              <a:rPr lang="zh-TW" altLang="en-US"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附件</a:t>
            </a: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5-3.pdf</a:t>
            </a:r>
            <a:r>
              <a:rPr lang="zh-TW" altLang="en-US"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6" action="ppaction://hlinkfile"/>
              </a:rPr>
              <a:t>附件</a:t>
            </a:r>
            <a:r>
              <a:rPr lang="en-US" altLang="zh-TW" sz="1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6" action="ppaction://hlinkfile"/>
              </a:rPr>
              <a:t>5-4.pdf</a:t>
            </a:r>
            <a:endParaRPr lang="zh-TW" altLang="en-US" sz="1800"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81335597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D60BD49-18EF-4457-B1D6-0F8E5C41952E}"/>
              </a:ext>
            </a:extLst>
          </p:cNvPr>
          <p:cNvSpPr>
            <a:spLocks noGrp="1"/>
          </p:cNvSpPr>
          <p:nvPr>
            <p:ph type="title"/>
          </p:nvPr>
        </p:nvSpPr>
        <p:spPr>
          <a:xfrm>
            <a:off x="609600" y="284672"/>
            <a:ext cx="10972800" cy="819509"/>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098633F2-B100-4BE6-BBBA-09D0AA70D2D8}"/>
              </a:ext>
            </a:extLst>
          </p:cNvPr>
          <p:cNvSpPr>
            <a:spLocks noGrp="1"/>
          </p:cNvSpPr>
          <p:nvPr>
            <p:ph idx="1"/>
          </p:nvPr>
        </p:nvSpPr>
        <p:spPr>
          <a:xfrm>
            <a:off x="609600" y="1104181"/>
            <a:ext cx="10972800" cy="4161557"/>
          </a:xfrm>
        </p:spPr>
        <p:txBody>
          <a:bodyPr>
            <a:normAutofit fontScale="70000" lnSpcReduction="20000"/>
          </a:bodyPr>
          <a:lstStyle/>
          <a:p>
            <a:pPr marL="1035050" indent="-1035050">
              <a:lnSpc>
                <a:spcPct val="120000"/>
              </a:lnSpc>
              <a:buNone/>
            </a:pP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三十四、中華民國</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111</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年（西元</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2022</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年）政府行政機關辦公日曆表。</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行政院民國</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28</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日院授人培字第</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1103001945</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035050" indent="-439738">
              <a:buNone/>
            </a:pP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依「紀念日及節日實施辦法」第</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條之</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規定略以，</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紀念日及節日之放假日逢例假日應予補假</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例假日為星期六者於前一個上班日補假</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星期日者於次一個上班日補假</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但農曆除夕及春節放假日逢例假日，均於次一個上班日補假</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。復依「政府機關調整上班日期處理要點」第</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點及第</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點規定，放假之紀念日及節日如逢</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星期二或星期四</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一律調整放假</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，除特殊情形者外，以</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提前於前一週之星期六補行上班為原則</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035050" indent="-439738">
              <a:buNone/>
            </a:pP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)111</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年全年</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365</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總放假日數</a:t>
            </a:r>
            <a:r>
              <a:rPr lang="en-US"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115</a:t>
            </a:r>
            <a:r>
              <a:rPr lang="zh-TW" altLang="zh-TW" sz="26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日</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，連續假期（含例假日）包括開國紀念日（</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日）、農曆除夕及春節假期（</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9</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日）、和平紀念日（</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日）、兒童節及民族掃墓節（</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日）、端午節（</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日）、中秋節（</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日）及國慶日（</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日），其中紀念日及節日之補假、調整放假及補行上班情形如下：</a:t>
            </a:r>
          </a:p>
          <a:p>
            <a:pPr marL="1449388" indent="-336550">
              <a:buNone/>
            </a:pP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en-US"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開國紀念日連假為</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31</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日（星期五）至</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日（星期日）：開國紀念日（</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日）適逢星期六，於</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31</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日（星期五）補假。</a:t>
            </a:r>
            <a:endPar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449388" indent="-336550">
              <a:buNone/>
            </a:pP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en-US"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農曆除夕及春節連假為</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29</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日（星期六）至</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日（星期日）：農曆初三（</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日）為星期四，</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日（星期五）調整放假，並於</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22</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日（星期六）補行上班。</a:t>
            </a:r>
            <a:endPar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449388" indent="-336550">
              <a:buNone/>
            </a:pPr>
            <a:r>
              <a:rPr lang="en-US" altLang="zh-TW"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3</a:t>
            </a:r>
            <a:r>
              <a:rPr lang="zh-TW" altLang="en-US" sz="26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中秋節連假為</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9</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9</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日（星期五）至</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9</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日（星期日）：中秋節（</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9</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日）適逢星期六，於</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9</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9</a:t>
            </a:r>
            <a:r>
              <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日（星期五）補假。</a:t>
            </a:r>
            <a:r>
              <a:rPr lang="zh-TW" altLang="en-US"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63.pdf</a:t>
            </a:r>
            <a:r>
              <a:rPr lang="zh-TW" altLang="en-US"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63-1.pdf</a:t>
            </a:r>
            <a:endParaRPr lang="zh-TW" altLang="zh-TW" sz="26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59862610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9A71A52-A664-40B7-B0E0-C4BE3E5F26E9}"/>
              </a:ext>
            </a:extLst>
          </p:cNvPr>
          <p:cNvSpPr>
            <a:spLocks noGrp="1"/>
          </p:cNvSpPr>
          <p:nvPr>
            <p:ph type="title"/>
          </p:nvPr>
        </p:nvSpPr>
        <p:spPr>
          <a:xfrm>
            <a:off x="609600" y="258792"/>
            <a:ext cx="10972800" cy="819510"/>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4DC6B341-2E73-4EC5-B207-4242D6C49BCF}"/>
              </a:ext>
            </a:extLst>
          </p:cNvPr>
          <p:cNvSpPr>
            <a:spLocks noGrp="1"/>
          </p:cNvSpPr>
          <p:nvPr>
            <p:ph idx="1"/>
          </p:nvPr>
        </p:nvSpPr>
        <p:spPr>
          <a:xfrm>
            <a:off x="609600" y="1173192"/>
            <a:ext cx="10972800" cy="4092546"/>
          </a:xfrm>
        </p:spPr>
        <p:txBody>
          <a:bodyPr>
            <a:normAutofit lnSpcReduction="10000"/>
          </a:bodyPr>
          <a:lstStyle/>
          <a:p>
            <a:pPr marL="1216025" indent="-1216025">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三十五、因應嚴重特殊傳染性肺炎中央流行疫情指揮中心提升全國疫情警戒至第三級，有關預計於</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月底前退休、辭職或資遣之公務人員，其國民旅遊卡觀光旅遊額度得改列自行運用額度。</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行政院人事行政總處民國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22</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日總處培字第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1103002314</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233488" indent="-509588">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因應嚴重特殊傳染性肺炎中央流行疫情指揮中心於提升疫情警戒至第三級後，多次呼籲民眾減少不必要移動、活動或集會，避免出入人多擁擠場所，致部分預計於本（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月底前退休、辭職或資遣之公務人員，恐未能於在職期間完成請領國民旅遊卡（以下簡稱國旅卡）觀光旅遊額度。</a:t>
            </a:r>
            <a:endPar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233488" indent="-509588">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為配合防疫政策及兼顧是類人員之權益，</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同意各機關預計於本年</a:t>
            </a:r>
            <a:r>
              <a:rPr lang="en-US"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月底前退休、辭職或資遣之公務人員，其國旅卡觀光旅遊額度</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得改列自行運用額度</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233488" indent="-509588">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三</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至相關國旅卡檢核系統調整方式，可參考國旅卡政府機關操作手冊或洽財團法人聯合信用卡處理中心瞭解。</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64.pdf</a:t>
            </a:r>
            <a:endPar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8993286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7666C11-BF03-4F30-A150-081BCF351BCF}"/>
              </a:ext>
            </a:extLst>
          </p:cNvPr>
          <p:cNvSpPr>
            <a:spLocks noGrp="1"/>
          </p:cNvSpPr>
          <p:nvPr>
            <p:ph type="title"/>
          </p:nvPr>
        </p:nvSpPr>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sz="4000" dirty="0"/>
          </a:p>
        </p:txBody>
      </p:sp>
      <p:sp>
        <p:nvSpPr>
          <p:cNvPr id="3" name="內容版面配置區 2">
            <a:extLst>
              <a:ext uri="{FF2B5EF4-FFF2-40B4-BE49-F238E27FC236}">
                <a16:creationId xmlns:a16="http://schemas.microsoft.com/office/drawing/2014/main" id="{52F355E0-D74F-4DD1-B781-27B8DF3E1246}"/>
              </a:ext>
            </a:extLst>
          </p:cNvPr>
          <p:cNvSpPr>
            <a:spLocks noGrp="1"/>
          </p:cNvSpPr>
          <p:nvPr>
            <p:ph idx="1"/>
          </p:nvPr>
        </p:nvSpPr>
        <p:spPr/>
        <p:txBody>
          <a:bodyPr>
            <a:normAutofit fontScale="92500" lnSpcReduction="20000"/>
          </a:bodyPr>
          <a:lstStyle/>
          <a:p>
            <a:pPr marL="1216025" indent="-1216025">
              <a:lnSpc>
                <a:spcPct val="15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三十六、修正</a:t>
            </a:r>
            <a:r>
              <a:rPr lang="zh-TW" altLang="en-US" kern="100" dirty="0">
                <a:solidFill>
                  <a:srgbClr val="FF0000"/>
                </a:solidFill>
                <a:latin typeface="標楷體" panose="03000509000000000000" pitchFamily="65" charset="-120"/>
                <a:ea typeface="標楷體" panose="03000509000000000000" pitchFamily="65" charset="-120"/>
                <a:cs typeface="Times New Roman" panose="02020603050405020304" pitchFamily="18" charset="0"/>
              </a:rPr>
              <a:t>「公務人員考試錄取人員訓練成績考核要點」第十一點及</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「公務人員晉升官等（資位）訓練成績評量要點」第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點。</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公務人員保障暨培訓委員會民國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日公評字第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1102260101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號令</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為應</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各項法定訓練期間</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遭遇天災、癘疫或突發事件，致無法進行全程實體訓練或測驗之情形，新增得視實際需要，酌予調整其評量方式等相關措施，爰修正旨揭</a:t>
            </a:r>
            <a:r>
              <a:rPr lang="zh-TW" altLang="en-US"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考核要點及</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評量要點。</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65.pdf</a:t>
            </a:r>
            <a:r>
              <a:rPr lang="en-US" altLang="zh-TW" sz="2400" kern="100" dirty="0">
                <a:effectLst/>
                <a:latin typeface="標楷體" panose="03000509000000000000" pitchFamily="65" charset="-120"/>
                <a:ea typeface="新細明體" panose="02020500000000000000" pitchFamily="18" charset="-120"/>
                <a:cs typeface="Times New Roman" panose="02020603050405020304" pitchFamily="18" charset="0"/>
              </a:rPr>
              <a:t> </a:t>
            </a:r>
            <a:r>
              <a:rPr lang="zh-TW" altLang="en-US" sz="2400" kern="100" dirty="0">
                <a:effectLst/>
                <a:latin typeface="標楷體" panose="03000509000000000000" pitchFamily="65" charset="-120"/>
                <a:ea typeface="新細明體" panose="02020500000000000000" pitchFamily="18" charset="-120"/>
                <a:cs typeface="Times New Roman" panose="02020603050405020304" pitchFamily="18" charset="0"/>
                <a:hlinkClick r:id="rId3" action="ppaction://hlinkfile"/>
              </a:rPr>
              <a:t>附件</a:t>
            </a:r>
            <a:r>
              <a:rPr lang="en-US" altLang="zh-TW" sz="2400" kern="100" dirty="0">
                <a:effectLst/>
                <a:latin typeface="標楷體" panose="03000509000000000000" pitchFamily="65" charset="-120"/>
                <a:ea typeface="新細明體" panose="02020500000000000000" pitchFamily="18" charset="-120"/>
                <a:cs typeface="Times New Roman" panose="02020603050405020304" pitchFamily="18" charset="0"/>
                <a:hlinkClick r:id="rId3" action="ppaction://hlinkfile"/>
              </a:rPr>
              <a:t>65-1.pdf</a:t>
            </a:r>
            <a:r>
              <a:rPr lang="zh-TW" altLang="en-US" sz="2400" kern="100" dirty="0">
                <a:effectLst/>
                <a:latin typeface="標楷體" panose="03000509000000000000" pitchFamily="65" charset="-120"/>
                <a:ea typeface="新細明體" panose="02020500000000000000" pitchFamily="18" charset="-120"/>
                <a:cs typeface="Times New Roman" panose="02020603050405020304" pitchFamily="18" charset="0"/>
                <a:hlinkClick r:id="rId4" action="ppaction://hlinkfile"/>
              </a:rPr>
              <a:t>附件</a:t>
            </a:r>
            <a:r>
              <a:rPr lang="en-US" altLang="zh-TW" sz="2400" kern="100" dirty="0">
                <a:effectLst/>
                <a:latin typeface="標楷體" panose="03000509000000000000" pitchFamily="65" charset="-120"/>
                <a:ea typeface="新細明體" panose="02020500000000000000" pitchFamily="18" charset="-120"/>
                <a:cs typeface="Times New Roman" panose="02020603050405020304" pitchFamily="18" charset="0"/>
                <a:hlinkClick r:id="rId4" action="ppaction://hlinkfile"/>
              </a:rPr>
              <a:t>65-2.pdf</a:t>
            </a:r>
            <a:r>
              <a:rPr lang="zh-TW" altLang="en-US" sz="2400" kern="100" dirty="0">
                <a:effectLst/>
                <a:latin typeface="標楷體" panose="03000509000000000000" pitchFamily="65" charset="-120"/>
                <a:ea typeface="新細明體" panose="02020500000000000000" pitchFamily="18" charset="-120"/>
                <a:cs typeface="Times New Roman" panose="02020603050405020304" pitchFamily="18" charset="0"/>
                <a:hlinkClick r:id="rId5" action="ppaction://hlinkfile"/>
              </a:rPr>
              <a:t>附件</a:t>
            </a:r>
            <a:r>
              <a:rPr lang="en-US" altLang="zh-TW" sz="2400" kern="100" dirty="0">
                <a:effectLst/>
                <a:latin typeface="標楷體" panose="03000509000000000000" pitchFamily="65" charset="-120"/>
                <a:ea typeface="新細明體" panose="02020500000000000000" pitchFamily="18" charset="-120"/>
                <a:cs typeface="Times New Roman" panose="02020603050405020304" pitchFamily="18" charset="0"/>
                <a:hlinkClick r:id="rId5" action="ppaction://hlinkfile"/>
              </a:rPr>
              <a:t>65-3.pdf</a:t>
            </a:r>
            <a:r>
              <a:rPr lang="zh-TW" altLang="en-US" sz="2400" kern="100" dirty="0">
                <a:effectLst/>
                <a:latin typeface="標楷體" panose="03000509000000000000" pitchFamily="65" charset="-120"/>
                <a:ea typeface="新細明體" panose="02020500000000000000" pitchFamily="18" charset="-120"/>
                <a:cs typeface="Times New Roman" panose="02020603050405020304" pitchFamily="18" charset="0"/>
                <a:hlinkClick r:id="rId6" action="ppaction://hlinkfile"/>
              </a:rPr>
              <a:t>附件</a:t>
            </a:r>
            <a:r>
              <a:rPr lang="en-US" altLang="zh-TW" sz="2400" kern="100" dirty="0">
                <a:effectLst/>
                <a:latin typeface="標楷體" panose="03000509000000000000" pitchFamily="65" charset="-120"/>
                <a:ea typeface="新細明體" panose="02020500000000000000" pitchFamily="18" charset="-120"/>
                <a:cs typeface="Times New Roman" panose="02020603050405020304" pitchFamily="18" charset="0"/>
                <a:hlinkClick r:id="rId6" action="ppaction://hlinkfile"/>
              </a:rPr>
              <a:t>65-4.pdf</a:t>
            </a:r>
            <a:r>
              <a:rPr lang="zh-TW" altLang="en-US" sz="2400" kern="100" dirty="0">
                <a:effectLst/>
                <a:latin typeface="標楷體" panose="03000509000000000000" pitchFamily="65" charset="-120"/>
                <a:ea typeface="新細明體" panose="02020500000000000000" pitchFamily="18" charset="-120"/>
                <a:cs typeface="Times New Roman" panose="02020603050405020304" pitchFamily="18" charset="0"/>
                <a:hlinkClick r:id="rId7" action="ppaction://hlinkfile"/>
              </a:rPr>
              <a:t>附件</a:t>
            </a:r>
            <a:r>
              <a:rPr lang="en-US" altLang="zh-TW" sz="2400" kern="100" dirty="0">
                <a:effectLst/>
                <a:latin typeface="標楷體" panose="03000509000000000000" pitchFamily="65" charset="-120"/>
                <a:ea typeface="新細明體" panose="02020500000000000000" pitchFamily="18" charset="-120"/>
                <a:cs typeface="Times New Roman" panose="02020603050405020304" pitchFamily="18" charset="0"/>
                <a:hlinkClick r:id="rId7" action="ppaction://hlinkfile"/>
              </a:rPr>
              <a:t>65-5.pdf</a:t>
            </a:r>
            <a:endParaRPr lang="zh-TW" alt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72869175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87DFB5C-5669-46A3-80FB-F5F1A456C9F9}"/>
              </a:ext>
            </a:extLst>
          </p:cNvPr>
          <p:cNvSpPr>
            <a:spLocks noGrp="1"/>
          </p:cNvSpPr>
          <p:nvPr>
            <p:ph type="title"/>
          </p:nvPr>
        </p:nvSpPr>
        <p:spPr>
          <a:xfrm>
            <a:off x="609600" y="224286"/>
            <a:ext cx="10972800" cy="836763"/>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D88002FE-1EE2-4BED-8C87-4625855C4946}"/>
              </a:ext>
            </a:extLst>
          </p:cNvPr>
          <p:cNvSpPr>
            <a:spLocks noGrp="1"/>
          </p:cNvSpPr>
          <p:nvPr>
            <p:ph idx="1"/>
          </p:nvPr>
        </p:nvSpPr>
        <p:spPr>
          <a:xfrm>
            <a:off x="609600" y="1061049"/>
            <a:ext cx="10972800" cy="4204689"/>
          </a:xfrm>
        </p:spPr>
        <p:txBody>
          <a:bodyPr>
            <a:normAutofit lnSpcReduction="10000"/>
          </a:bodyPr>
          <a:lstStyle/>
          <a:p>
            <a:pPr marL="1208088" indent="-1208088">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三十七、因應疫情警戒第三級延長，全國高級中等以下學校及各類教育機構停止學生（學童）到園（班）期間，有關各機關（構）人員於該期間照顧子女需求之請假規定。</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行政院人事行政總處民國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日總處培字第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1100025228</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198563" indent="-500063">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查嚴重特殊傳染性肺炎中央流行疫情指揮中心於</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23</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日發布略以，為確保國人健康，全國再同步維持疫情三級警戒</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週。教育部嗣於同日配合嚴重特殊傳染性肺炎中央流行疫情指揮中心指示，宣布於三級警戒期間兒童課後照顧服務中心、補習班等各類教育機構仍請所有學生（學童）停止前往，公私立幼兒園停止到園上課。</a:t>
            </a:r>
            <a:endPar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198563" indent="-500063">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有關各類人員因前開事由</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延伸照顧子女需求之請假規定</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，請依行政院人事行政總處</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27</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日總處培字第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1090027627</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號函辦理。另為簡化行政作業，爾後有關類此因應疫情致有</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延後開學、停課等情形，各類人員請假規定</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，請逕依行政院人事行政總處</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日總處培字第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1090025887</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號及同年月</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日總處培字第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1090026271</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號及上開同年月</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27</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日函辦理。</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66.pdf</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66-1.pdf</a:t>
            </a:r>
            <a:endPar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417623400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16200AC-BBAF-4D91-B17F-2AC44F3B71FF}"/>
              </a:ext>
            </a:extLst>
          </p:cNvPr>
          <p:cNvSpPr>
            <a:spLocks noGrp="1"/>
          </p:cNvSpPr>
          <p:nvPr>
            <p:ph type="title"/>
          </p:nvPr>
        </p:nvSpPr>
        <p:spPr>
          <a:xfrm>
            <a:off x="609600" y="276045"/>
            <a:ext cx="10972800" cy="854016"/>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5D967C45-C76C-4EDE-99EA-C3239C69966B}"/>
              </a:ext>
            </a:extLst>
          </p:cNvPr>
          <p:cNvSpPr>
            <a:spLocks noGrp="1"/>
          </p:cNvSpPr>
          <p:nvPr>
            <p:ph idx="1"/>
          </p:nvPr>
        </p:nvSpPr>
        <p:spPr>
          <a:xfrm>
            <a:off x="609600" y="1224951"/>
            <a:ext cx="10972800" cy="4040787"/>
          </a:xfrm>
        </p:spPr>
        <p:txBody>
          <a:bodyPr>
            <a:normAutofit fontScale="92500" lnSpcReduction="20000"/>
          </a:bodyPr>
          <a:lstStyle/>
          <a:p>
            <a:pPr marL="1120775" indent="-1120775">
              <a:lnSpc>
                <a:spcPct val="12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三十八、為配合嚴重特殊傳染性肺炎中央流行疫情指揮中心自</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27</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日至</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8</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日調降為二級警戒，部分場域開放並加強防疫管制措施，有關防疫照顧假申請對象與期間。</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行政院人事行政總處民國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26</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日總處培字第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11000261421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095375" indent="-482600" algn="just">
              <a:lnSpc>
                <a:spcPct val="110000"/>
              </a:lnSpc>
              <a:buNone/>
            </a:pP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配合疫情警戒降級，公私立幼兒園、兒童課後照顧服務中心、短期補習班等各類教育機構自</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27</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日起至</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8</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9</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日有條件開放並加強防疫管制措施。</a:t>
            </a:r>
            <a:endPar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095375" indent="-482600" algn="just">
              <a:lnSpc>
                <a:spcPct val="110000"/>
              </a:lnSpc>
              <a:buNone/>
            </a:pP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前述期間，家長如有親自照顧學童之需求，</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得申請防疫照顧假</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，說明如下：</a:t>
            </a:r>
            <a:endPar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604963" indent="-363538" algn="just">
              <a:lnSpc>
                <a:spcPct val="110000"/>
              </a:lnSpc>
              <a:buNone/>
            </a:pP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en-US"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前述期間，家長如有親自照顧「</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歲以下</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意即未滿</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13</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歲</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之學童」，或「國民中學、高級中等學校、五專一、二、三年級持有身心障礙證明子女」之需求者，家長其中一人得申請「防疫照顧假」。</a:t>
            </a:r>
            <a:endPar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604963" indent="-363538" algn="just">
              <a:lnSpc>
                <a:spcPct val="110000"/>
              </a:lnSpc>
              <a:buNone/>
            </a:pP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2</a:t>
            </a:r>
            <a:r>
              <a:rPr lang="zh-TW" altLang="en-US"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前述家長，包括父母、養父母、監護人或其他日常實際照顧兒童之人（如爺爺、奶奶等）。</a:t>
            </a:r>
            <a:r>
              <a:rPr lang="zh-TW" altLang="en-US"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67.pdf</a:t>
            </a:r>
            <a:r>
              <a:rPr lang="zh-TW" altLang="en-US"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67-1.pdf</a:t>
            </a:r>
            <a:endPar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6448889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AF1653D-5BAF-4CCB-AF7B-74EED52FECF3}"/>
              </a:ext>
            </a:extLst>
          </p:cNvPr>
          <p:cNvSpPr>
            <a:spLocks noGrp="1"/>
          </p:cNvSpPr>
          <p:nvPr>
            <p:ph type="title"/>
          </p:nvPr>
        </p:nvSpPr>
        <p:spPr>
          <a:xfrm>
            <a:off x="609600" y="327805"/>
            <a:ext cx="10972800" cy="923026"/>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AFBA1817-E812-4C6D-9EC2-408DEDD3C5F3}"/>
              </a:ext>
            </a:extLst>
          </p:cNvPr>
          <p:cNvSpPr>
            <a:spLocks noGrp="1"/>
          </p:cNvSpPr>
          <p:nvPr>
            <p:ph idx="1"/>
          </p:nvPr>
        </p:nvSpPr>
        <p:spPr>
          <a:xfrm>
            <a:off x="609600" y="1354347"/>
            <a:ext cx="10972800" cy="3911391"/>
          </a:xfrm>
        </p:spPr>
        <p:txBody>
          <a:bodyPr>
            <a:normAutofit/>
          </a:bodyPr>
          <a:lstStyle/>
          <a:p>
            <a:pPr marL="1233488" indent="-1233488">
              <a:lnSpc>
                <a:spcPct val="110000"/>
              </a:lnSpc>
              <a:buNone/>
            </a:pPr>
            <a:r>
              <a:rPr lang="zh-TW" altLang="en-US"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三十九、</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有關托嬰中心、居家托育服務及早期療育機構、社區式長照機構（不含團體家屋）、身心障礙者日間照顧服務等，配合疫情三級警戒調降至二級（自</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27</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日至</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8</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日），相關防疫照顧假申請對象與期間。</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行政院人事行政總處民國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27</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日總處培字第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11000262071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225550" indent="-509588" algn="just">
              <a:lnSpc>
                <a:spcPct val="110000"/>
              </a:lnSpc>
              <a:buNone/>
            </a:pPr>
            <a:r>
              <a:rPr lang="en-US" altLang="zh-TW" sz="2000" kern="100" dirty="0">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000" kern="100" dirty="0">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自</a:t>
            </a:r>
            <a:r>
              <a:rPr lang="en-US" altLang="zh-TW" sz="20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0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0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0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27</a:t>
            </a:r>
            <a:r>
              <a:rPr lang="zh-TW" altLang="zh-TW" sz="20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日至</a:t>
            </a:r>
            <a:r>
              <a:rPr lang="en-US" altLang="zh-TW" sz="20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8</a:t>
            </a:r>
            <a:r>
              <a:rPr lang="zh-TW" altLang="zh-TW" sz="20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9</a:t>
            </a:r>
            <a:r>
              <a:rPr lang="zh-TW" altLang="zh-TW" sz="20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日，送托兒童之家長，若有親自照顧兒童之需求，受僱之家長其中</a:t>
            </a:r>
            <a:r>
              <a:rPr lang="en-US" altLang="zh-TW" sz="20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0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人</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得請防疫照顧假，雇主應予准假，且不得視為曠工、強迫勞工以事假或其他假別處理，亦不得扣發全勤獎金、解僱或予不利之處分。</a:t>
            </a:r>
            <a:endParaRPr lang="en-US"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225550" indent="-509588" algn="just">
              <a:lnSpc>
                <a:spcPct val="110000"/>
              </a:lnSpc>
              <a:buNone/>
            </a:pPr>
            <a:r>
              <a:rPr lang="en-US" altLang="zh-TW" sz="2000" kern="100" dirty="0">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000" kern="100" dirty="0">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前揭家長，包括父母、養父母、監護人或其他日常實際照顧兒童之人（如爺爺、奶奶等）。</a:t>
            </a:r>
            <a:r>
              <a:rPr lang="en-US" altLang="zh-TW" sz="20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altLang="en-US" sz="20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0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68.pdf</a:t>
            </a:r>
            <a:r>
              <a:rPr lang="zh-TW" altLang="en-US" sz="20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0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68-1.pdf</a:t>
            </a:r>
            <a:r>
              <a:rPr lang="zh-TW" altLang="en-US" sz="20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附件</a:t>
            </a:r>
            <a:r>
              <a:rPr lang="en-US" altLang="zh-TW" sz="20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68-2.pdf</a:t>
            </a:r>
            <a:endParaRPr lang="zh-TW" alt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27138673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97CFC85-75FE-4240-92AE-A18CA7F9FEE6}"/>
              </a:ext>
            </a:extLst>
          </p:cNvPr>
          <p:cNvSpPr>
            <a:spLocks noGrp="1"/>
          </p:cNvSpPr>
          <p:nvPr>
            <p:ph type="title"/>
          </p:nvPr>
        </p:nvSpPr>
        <p:spPr>
          <a:xfrm>
            <a:off x="609600" y="230819"/>
            <a:ext cx="10972800" cy="1047566"/>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4AFCBF60-F1BB-4A5A-82DD-7F49B2A025BF}"/>
              </a:ext>
            </a:extLst>
          </p:cNvPr>
          <p:cNvSpPr>
            <a:spLocks noGrp="1"/>
          </p:cNvSpPr>
          <p:nvPr>
            <p:ph idx="1"/>
          </p:nvPr>
        </p:nvSpPr>
        <p:spPr>
          <a:xfrm>
            <a:off x="609600" y="1278385"/>
            <a:ext cx="10972800" cy="3987354"/>
          </a:xfrm>
        </p:spPr>
        <p:txBody>
          <a:bodyPr>
            <a:normAutofit fontScale="92500" lnSpcReduction="20000"/>
          </a:bodyPr>
          <a:lstStyle/>
          <a:p>
            <a:pPr marL="1225550" marR="0" lvl="0" indent="-509588" algn="just" fontAlgn="auto">
              <a:lnSpc>
                <a:spcPct val="120000"/>
              </a:lnSpc>
              <a:spcAft>
                <a:spcPts val="0"/>
              </a:spcAft>
              <a:buClrTx/>
              <a:buSzTx/>
              <a:buNone/>
              <a:tabLst/>
              <a:defRPr/>
            </a:pP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三</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配合疫情逐漸趨緩，中央流行疫情指揮中心於</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110</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年</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7</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月</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14</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日函請各直轄市、縣市政府依「衛生福利機構</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社區型</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因應</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COVID-19</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防疫管理指引」於疫情警戒等級第三級</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含</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以下期間，輔導所轄社區型服務機構</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單位</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逐步恢復營運；另，中央流行疫情指揮中心自</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110</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年</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7</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月</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27</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日至</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110</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年</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8</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月</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9</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日調降為二級警戒。</a:t>
            </a:r>
          </a:p>
          <a:p>
            <a:pPr marL="1225550" marR="0" lvl="0" indent="-509588" algn="just" fontAlgn="auto">
              <a:lnSpc>
                <a:spcPct val="120000"/>
              </a:lnSpc>
              <a:spcAft>
                <a:spcPts val="0"/>
              </a:spcAft>
              <a:buClrTx/>
              <a:buSzTx/>
              <a:buNone/>
              <a:tabLst/>
              <a:defRPr/>
            </a:pP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四</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於前述期間，家屬如有親自照顧原接受服務之身心障礙者及失能者之需求，</a:t>
            </a:r>
            <a:r>
              <a:rPr lang="zh-TW" altLang="zh-TW" sz="22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得申請防疫照顧假，說明如下：</a:t>
            </a:r>
            <a:endParaRPr lang="en-US" altLang="zh-TW" sz="22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endParaRPr>
          </a:p>
          <a:p>
            <a:pPr marL="1687513" marR="0" lvl="0" indent="-365125" algn="just" fontAlgn="auto">
              <a:lnSpc>
                <a:spcPct val="120000"/>
              </a:lnSpc>
              <a:spcAft>
                <a:spcPts val="0"/>
              </a:spcAft>
              <a:buClrTx/>
              <a:buSzTx/>
              <a:buNone/>
              <a:tabLst/>
              <a:defRPr/>
            </a:pP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a:t>
            </a:r>
            <a:r>
              <a:rPr lang="zh-TW" altLang="en-US"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家屬如有親自照顧原接受社區式長照機構</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不含團體家屋</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、身心障礙者日間照顧服務</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含社區式及機構式日間照顧、社區日間作業設施、家庭托顧</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之失能者及身心障礙者之需求，受僱之家屬其中</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人得申請「防疫照顧假」雇主應予准假，且不得視為曠工、強迫勞工以事假或其他假別處理，以不得扣發全勤獎金、解僱或予不利之處分。</a:t>
            </a:r>
            <a:endPar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1687513" marR="0" lvl="0" indent="-365125" algn="just" fontAlgn="auto">
              <a:lnSpc>
                <a:spcPct val="120000"/>
              </a:lnSpc>
              <a:spcAft>
                <a:spcPts val="0"/>
              </a:spcAft>
              <a:buClrTx/>
              <a:buSzTx/>
              <a:buNone/>
              <a:tabLst/>
              <a:defRPr/>
            </a:pP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2</a:t>
            </a:r>
            <a:r>
              <a:rPr lang="zh-TW" altLang="en-US"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前述家屬為二親等血親、姻親或民法第</a:t>
            </a:r>
            <a:r>
              <a:rPr lang="en-US"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1123</a:t>
            </a:r>
            <a:r>
              <a:rPr lang="zh-TW" altLang="zh-TW" sz="22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條所定之家長、家屬。</a:t>
            </a:r>
          </a:p>
          <a:p>
            <a:endParaRPr lang="zh-TW" altLang="en-US" dirty="0"/>
          </a:p>
        </p:txBody>
      </p:sp>
    </p:spTree>
    <p:extLst>
      <p:ext uri="{BB962C8B-B14F-4D97-AF65-F5344CB8AC3E}">
        <p14:creationId xmlns:p14="http://schemas.microsoft.com/office/powerpoint/2010/main" val="236159271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9DFBCA5-0A69-4BB9-8E0C-0F2FD46E0A16}"/>
              </a:ext>
            </a:extLst>
          </p:cNvPr>
          <p:cNvSpPr>
            <a:spLocks noGrp="1"/>
          </p:cNvSpPr>
          <p:nvPr>
            <p:ph type="title"/>
          </p:nvPr>
        </p:nvSpPr>
        <p:spPr>
          <a:xfrm>
            <a:off x="609600" y="362308"/>
            <a:ext cx="10972800" cy="854017"/>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EA7646F5-29B3-46AB-A07E-E339EE2B0C1A}"/>
              </a:ext>
            </a:extLst>
          </p:cNvPr>
          <p:cNvSpPr>
            <a:spLocks noGrp="1"/>
          </p:cNvSpPr>
          <p:nvPr>
            <p:ph idx="1"/>
          </p:nvPr>
        </p:nvSpPr>
        <p:spPr>
          <a:xfrm>
            <a:off x="609600" y="1311215"/>
            <a:ext cx="10972800" cy="3954523"/>
          </a:xfrm>
        </p:spPr>
        <p:txBody>
          <a:bodyPr>
            <a:normAutofit fontScale="92500"/>
          </a:bodyPr>
          <a:lstStyle/>
          <a:p>
            <a:pPr marL="819150" indent="-819150">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四十、</a:t>
            </a:r>
            <a:r>
              <a:rPr lang="zh-TW" altLang="zh-TW" sz="2400" kern="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機關為因應疫情需要，避免群聚，得在不違反相關規定之前提下，改以視訊方式召開考績或甄審委員會。</a:t>
            </a:r>
            <a:r>
              <a:rPr lang="en-US" altLang="zh-TW" sz="2400" kern="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銓敘部民國</a:t>
            </a:r>
            <a:r>
              <a:rPr lang="en-US" altLang="zh-TW" sz="2400" kern="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400" kern="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400" kern="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日部銓一字第</a:t>
            </a:r>
            <a:r>
              <a:rPr lang="en-US" altLang="zh-TW" sz="2400" kern="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1105363150</a:t>
            </a:r>
            <a:r>
              <a:rPr lang="zh-TW" altLang="zh-TW" sz="2400" kern="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801688" indent="-508000">
              <a:buNone/>
            </a:pP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查公務人員考績法（以下簡稱考績法）第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20</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條規定：「辦理考績人員，對考績過程應嚴守秘密，並不得遺漏舛錯，違者按情節輕重予以懲處。」次查考績委員會組織規程第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前段規定略以，考績委員會委員、與會人員及其他有關工作人員對考績評擬、初核、覆核及核定等考績過程應嚴守秘密，並不得遺漏舛錯，對考績結果在核定前亦應嚴守秘密，不得洩漏。復查公務人員陞遷法（以下簡稱陞遷法）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16</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條規定：「各機關辦理陞遷業務人員，不得徇私舞弊、遺漏舛誤或洩漏秘密；……。如有違反，視情節予以懲處。」另查考績委員會組織規程第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條後段、公務人員陞遷法施行細則第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項及第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規定略以，考績或甄審委員會應有全體委員過半數之出席，始得開會；出席委員半數以上同意，始得決議。可否均未達半數時，主席可加入任一方以達半數同意；開會時，除工作人員外，考績或甄審委員及與會人員均不得錄音、錄影。</a:t>
            </a:r>
            <a:r>
              <a:rPr lang="zh-TW" altLang="en-US"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69.pdf</a:t>
            </a:r>
            <a:endPar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0924166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E406A27-1C0B-4086-BAA4-5F9E1EEB6054}"/>
              </a:ext>
            </a:extLst>
          </p:cNvPr>
          <p:cNvSpPr>
            <a:spLocks noGrp="1"/>
          </p:cNvSpPr>
          <p:nvPr>
            <p:ph type="title"/>
          </p:nvPr>
        </p:nvSpPr>
        <p:spPr>
          <a:xfrm>
            <a:off x="609600" y="267418"/>
            <a:ext cx="10972800" cy="1332781"/>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參、考核訓練</a:t>
            </a:r>
            <a:endParaRPr lang="zh-TW" altLang="en-US" dirty="0"/>
          </a:p>
        </p:txBody>
      </p:sp>
      <p:sp>
        <p:nvSpPr>
          <p:cNvPr id="3" name="內容版面配置區 2">
            <a:extLst>
              <a:ext uri="{FF2B5EF4-FFF2-40B4-BE49-F238E27FC236}">
                <a16:creationId xmlns:a16="http://schemas.microsoft.com/office/drawing/2014/main" id="{C06076AF-9CBB-4E8B-A6C8-3D5984BE9967}"/>
              </a:ext>
            </a:extLst>
          </p:cNvPr>
          <p:cNvSpPr>
            <a:spLocks noGrp="1"/>
          </p:cNvSpPr>
          <p:nvPr>
            <p:ph idx="1"/>
          </p:nvPr>
        </p:nvSpPr>
        <p:spPr/>
        <p:txBody>
          <a:bodyPr/>
          <a:lstStyle/>
          <a:p>
            <a:pPr marL="801688" marR="0" lvl="0" indent="-508000" fontAlgn="auto">
              <a:lnSpc>
                <a:spcPct val="150000"/>
              </a:lnSpc>
              <a:spcAft>
                <a:spcPts val="0"/>
              </a:spcAft>
              <a:buClrTx/>
              <a:buSzTx/>
              <a:buNone/>
              <a:tabLst/>
              <a:defRPr/>
            </a:pP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二</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基於考績法、陞遷法等相關規定</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並未就考績或甄審委員會等會議之開會方式予以限制</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，各機關為因應疫情需要，避免群聚，得衡酌業務需要及實務運作情形，如能</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確保避免遺漏舛誤或無洩漏秘密之虞及資訊安全</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，並確實遵守前開有關</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除工作人員外不得錄音、錄影等限制</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，得在</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無違反</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考績法及其施行細則、組織規程、陞遷法及其施行細則等相關規定前提下，</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改以視訊方式</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（委員須同時於機關指定之處所共同參加視訊會議）</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召開考績或甄審委員會</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69.pdf</a:t>
            </a:r>
            <a:endPar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246426250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ECABA02-3168-469C-A68B-C7A79E6238D6}"/>
              </a:ext>
            </a:extLst>
          </p:cNvPr>
          <p:cNvSpPr>
            <a:spLocks noGrp="1"/>
          </p:cNvSpPr>
          <p:nvPr>
            <p:ph type="title"/>
          </p:nvPr>
        </p:nvSpPr>
        <p:spPr>
          <a:xfrm>
            <a:off x="609600" y="224286"/>
            <a:ext cx="10972800" cy="923027"/>
          </a:xfrm>
        </p:spPr>
        <p:txBody>
          <a:bodyPr/>
          <a:lstStyle/>
          <a:p>
            <a:pPr marR="0" lvl="0" defTabSz="914400" rtl="0" eaLnBrk="1" fontAlgn="auto" latinLnBrk="0" hangingPunct="1">
              <a:lnSpc>
                <a:spcPct val="100000"/>
              </a:lnSpc>
              <a:spcBef>
                <a:spcPct val="20000"/>
              </a:spcBef>
              <a:spcAft>
                <a:spcPts val="0"/>
              </a:spcAft>
              <a:buClrTx/>
              <a:buSzTx/>
              <a:tabLst/>
              <a:defRPr/>
            </a:pPr>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肆、待遇福利</a:t>
            </a:r>
            <a:endParaRPr lang="zh-TW" altLang="en-US" sz="4000" dirty="0"/>
          </a:p>
        </p:txBody>
      </p:sp>
      <p:sp>
        <p:nvSpPr>
          <p:cNvPr id="3" name="內容版面配置區 2">
            <a:extLst>
              <a:ext uri="{FF2B5EF4-FFF2-40B4-BE49-F238E27FC236}">
                <a16:creationId xmlns:a16="http://schemas.microsoft.com/office/drawing/2014/main" id="{52BFB316-84F3-4AAC-BC01-7B94785C5923}"/>
              </a:ext>
            </a:extLst>
          </p:cNvPr>
          <p:cNvSpPr>
            <a:spLocks noGrp="1"/>
          </p:cNvSpPr>
          <p:nvPr>
            <p:ph idx="1"/>
          </p:nvPr>
        </p:nvSpPr>
        <p:spPr>
          <a:xfrm>
            <a:off x="609600" y="1250829"/>
            <a:ext cx="10972800" cy="4140679"/>
          </a:xfrm>
        </p:spPr>
        <p:txBody>
          <a:bodyPr>
            <a:normAutofit/>
          </a:bodyPr>
          <a:lstStyle/>
          <a:p>
            <a:pPr marL="587375" indent="-587375">
              <a:lnSpc>
                <a:spcPct val="11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一、聘僱人員於同一機關學校聘僱期間，具有「因違反契約所定義務而經服務機關學校予以解聘僱」或「未經服務機關學校同意而於契約期限屆滿前離職」情事，其公、自提儲金本息應如何發給一案。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行政院人事行政總處民國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日總處給字第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1090034543</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a:lnSpc>
                <a:spcPct val="110000"/>
              </a:lnSpc>
            </a:pPr>
            <a:r>
              <a:rPr lang="zh-TW" altLang="zh-TW" sz="20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聘僱人員於同一機關學校聘僱期間，具有「各機關學校聘僱人員離職儲金給與辦法」（現為「各機關學校聘僱人員離職給與辦法」）第</a:t>
            </a:r>
            <a:r>
              <a:rPr lang="en-US" altLang="zh-TW" sz="20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0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條所定「因違反契約所定義務而經服務機關學校予以解聘僱」或「未經服務機關學校同意而於契約期限屆滿前離職」情事，</a:t>
            </a:r>
            <a:r>
              <a:rPr lang="zh-TW" altLang="zh-TW" sz="2000" u="sng"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僅得發給自提儲金本息</a:t>
            </a:r>
            <a:r>
              <a:rPr lang="zh-TW" altLang="zh-TW" sz="20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，但</a:t>
            </a:r>
            <a:r>
              <a:rPr lang="zh-TW" altLang="zh-TW" sz="2000" u="sng"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仍應以其於</a:t>
            </a:r>
            <a:r>
              <a:rPr lang="zh-TW" altLang="zh-TW" sz="2000" u="sng" dirty="0">
                <a:solidFill>
                  <a:srgbClr val="00B0F0"/>
                </a:solidFill>
                <a:effectLst/>
                <a:latin typeface="標楷體" panose="03000509000000000000" pitchFamily="65" charset="-120"/>
                <a:ea typeface="標楷體" panose="03000509000000000000" pitchFamily="65" charset="-120"/>
                <a:cs typeface="Times New Roman" panose="02020603050405020304" pitchFamily="18" charset="0"/>
              </a:rPr>
              <a:t>契約期限內</a:t>
            </a:r>
            <a:r>
              <a:rPr lang="zh-TW" altLang="zh-TW" sz="2000" u="sng"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有上開所定不得發給公提儲金本息之事實為限</a:t>
            </a:r>
            <a:r>
              <a:rPr lang="zh-TW" altLang="zh-TW" sz="20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；至於其他各期</a:t>
            </a:r>
            <a:r>
              <a:rPr lang="zh-TW" altLang="zh-TW" sz="2000" u="sng"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未有上開情事之年度契約</a:t>
            </a:r>
            <a:r>
              <a:rPr lang="zh-TW" altLang="zh-TW" sz="20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，具有該辦法第</a:t>
            </a:r>
            <a:r>
              <a:rPr lang="en-US" altLang="zh-TW" sz="20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0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條所定「因契約期限屆滿離職」或「經服務機關學校同意於契約期限屆滿前離職」情事，</a:t>
            </a:r>
            <a:r>
              <a:rPr lang="zh-TW" altLang="zh-TW" sz="2000" u="sng"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應發給公、自提儲金本息</a:t>
            </a:r>
            <a:r>
              <a:rPr lang="zh-TW" altLang="en-US" sz="20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0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0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70.pdf</a:t>
            </a:r>
            <a:r>
              <a:rPr lang="zh-TW" altLang="en-US" sz="20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0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70-1.pdf</a:t>
            </a:r>
            <a:endParaRPr lang="zh-TW" altLang="en-US" sz="2000"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868089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CC15DF2-4181-446A-B000-BF912083D378}"/>
              </a:ext>
            </a:extLst>
          </p:cNvPr>
          <p:cNvSpPr>
            <a:spLocks noGrp="1"/>
          </p:cNvSpPr>
          <p:nvPr>
            <p:ph type="title"/>
          </p:nvPr>
        </p:nvSpPr>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壹、考試分發</a:t>
            </a:r>
            <a:endParaRPr lang="zh-TW" altLang="en-US" dirty="0"/>
          </a:p>
        </p:txBody>
      </p:sp>
      <p:sp>
        <p:nvSpPr>
          <p:cNvPr id="3" name="內容版面配置區 2">
            <a:extLst>
              <a:ext uri="{FF2B5EF4-FFF2-40B4-BE49-F238E27FC236}">
                <a16:creationId xmlns:a16="http://schemas.microsoft.com/office/drawing/2014/main" id="{0A894D25-1630-449D-8CA0-21FF1C4A2175}"/>
              </a:ext>
            </a:extLst>
          </p:cNvPr>
          <p:cNvSpPr>
            <a:spLocks noGrp="1"/>
          </p:cNvSpPr>
          <p:nvPr>
            <p:ph idx="1"/>
          </p:nvPr>
        </p:nvSpPr>
        <p:spPr>
          <a:xfrm>
            <a:off x="609600" y="1708029"/>
            <a:ext cx="10972800" cy="3727096"/>
          </a:xfrm>
        </p:spPr>
        <p:txBody>
          <a:bodyPr/>
          <a:lstStyle/>
          <a:p>
            <a:pPr marL="588963" indent="-588963">
              <a:lnSpc>
                <a:spcPct val="150000"/>
              </a:lnSpc>
              <a:buNone/>
            </a:pPr>
            <a:r>
              <a:rPr lang="zh-TW" altLang="en-US"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六、</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修正「公務人員保障暨培訓委員會閱覽試卷收費標準」，名稱並修正為「公務人員保障暨培訓委員會複查成績及閱覽試卷收費標準」。</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公務人員保障暨培訓委員會民國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日公評字第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10922602141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號令</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lvl="0"/>
            <a:r>
              <a:rPr lang="zh-TW" altLang="zh-TW" sz="200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修正</a:t>
            </a:r>
            <a:r>
              <a:rPr lang="zh-TW" altLang="en-US" sz="2000" dirty="0">
                <a:solidFill>
                  <a:schemeClr val="tx1"/>
                </a:solidFill>
                <a:latin typeface="標楷體" panose="03000509000000000000" pitchFamily="65" charset="-120"/>
                <a:ea typeface="標楷體" panose="03000509000000000000" pitchFamily="65" charset="-120"/>
              </a:rPr>
              <a:t>內容如下：</a:t>
            </a:r>
            <a:endParaRPr lang="en-US" altLang="zh-TW" sz="2000" dirty="0">
              <a:solidFill>
                <a:schemeClr val="tx1"/>
              </a:solidFill>
              <a:latin typeface="標楷體" panose="03000509000000000000" pitchFamily="65" charset="-120"/>
              <a:ea typeface="標楷體" panose="03000509000000000000" pitchFamily="65" charset="-120"/>
            </a:endParaRPr>
          </a:p>
          <a:p>
            <a:pPr marL="0" indent="93663">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法源依據並增列申請複查成績收取費用對象及費用額度。（修正條文第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a:t>
            </a:r>
            <a:endPar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588963" indent="-495300">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增列複查成績之範圍。（修正條文第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6.pdf</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6-1.pdf</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6-2.pdf</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6-3.pdf</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6"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6" action="ppaction://hlinkfile"/>
              </a:rPr>
              <a:t>6-4.pdf</a:t>
            </a:r>
            <a:endPar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144688050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A466D78-5654-45B6-B625-017F91CBFB86}"/>
              </a:ext>
            </a:extLst>
          </p:cNvPr>
          <p:cNvSpPr>
            <a:spLocks noGrp="1"/>
          </p:cNvSpPr>
          <p:nvPr>
            <p:ph type="title"/>
          </p:nvPr>
        </p:nvSpPr>
        <p:spPr>
          <a:xfrm>
            <a:off x="609600" y="284672"/>
            <a:ext cx="10972800" cy="966158"/>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肆、待遇福利</a:t>
            </a:r>
            <a:endParaRPr lang="zh-TW" altLang="en-US" dirty="0"/>
          </a:p>
        </p:txBody>
      </p:sp>
      <p:sp>
        <p:nvSpPr>
          <p:cNvPr id="3" name="內容版面配置區 2">
            <a:extLst>
              <a:ext uri="{FF2B5EF4-FFF2-40B4-BE49-F238E27FC236}">
                <a16:creationId xmlns:a16="http://schemas.microsoft.com/office/drawing/2014/main" id="{A9E25EA7-1EC8-4BF3-AAE4-46984F8AF67C}"/>
              </a:ext>
            </a:extLst>
          </p:cNvPr>
          <p:cNvSpPr>
            <a:spLocks noGrp="1"/>
          </p:cNvSpPr>
          <p:nvPr>
            <p:ph idx="1"/>
          </p:nvPr>
        </p:nvSpPr>
        <p:spPr>
          <a:xfrm>
            <a:off x="609600" y="1250831"/>
            <a:ext cx="10972800" cy="4014908"/>
          </a:xfrm>
        </p:spPr>
        <p:txBody>
          <a:bodyPr>
            <a:normAutofit/>
          </a:bodyPr>
          <a:lstStyle/>
          <a:p>
            <a:pPr marL="603250" indent="-603250">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二、行政院訂定「一百零九年軍公教人員年終工作獎金發給注意事項」，自</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24</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日生效。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24</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日院授人給字第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1096300002</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本次主要修正如下：</a:t>
            </a:r>
          </a:p>
          <a:p>
            <a:pPr marL="0" indent="336550">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點明定發給日期為</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春節前</a:t>
            </a:r>
            <a:r>
              <a:rPr lang="en-US"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10</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日（</a:t>
            </a:r>
            <a:r>
              <a:rPr lang="en-US"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日）</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一次發給。</a:t>
            </a:r>
            <a:endPar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836613" indent="-500063">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點第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項增訂第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款明定，</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請延長病假超過</a:t>
            </a:r>
            <a:r>
              <a:rPr lang="en-US"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個月且全年無工作事實者</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，其年終工作獎金</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扣除延長病假日數後按實際在職月數比例發給</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836613" indent="-500063">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三</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點係配合銓敘部</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18</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日部法二字第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10949464921</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號令規定，因案停職未移送懲戒或不受懲戒、因公傷病請公假</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致全年無工作事實人員</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，及請延長病假超過</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個月人員</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已無年終考績或強制考列丙等之情形</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爰刪除第</a:t>
            </a:r>
            <a:r>
              <a:rPr lang="en-US"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項第</a:t>
            </a:r>
            <a:r>
              <a:rPr lang="en-US"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款原但書規定</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71.pdf</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71-1.pdf</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71-2.pdf</a:t>
            </a:r>
            <a:endPar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2655276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4E9210C-8559-4C35-8D0D-C7006CF3D8ED}"/>
              </a:ext>
            </a:extLst>
          </p:cNvPr>
          <p:cNvSpPr>
            <a:spLocks noGrp="1"/>
          </p:cNvSpPr>
          <p:nvPr>
            <p:ph type="title"/>
          </p:nvPr>
        </p:nvSpPr>
        <p:spPr>
          <a:xfrm>
            <a:off x="609600" y="258792"/>
            <a:ext cx="10972800" cy="845389"/>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肆、待遇福利</a:t>
            </a:r>
            <a:endParaRPr lang="zh-TW" altLang="en-US" dirty="0"/>
          </a:p>
        </p:txBody>
      </p:sp>
      <p:sp>
        <p:nvSpPr>
          <p:cNvPr id="3" name="內容版面配置區 2">
            <a:extLst>
              <a:ext uri="{FF2B5EF4-FFF2-40B4-BE49-F238E27FC236}">
                <a16:creationId xmlns:a16="http://schemas.microsoft.com/office/drawing/2014/main" id="{3AFAEFDD-F53A-439C-8994-4D58F83AC387}"/>
              </a:ext>
            </a:extLst>
          </p:cNvPr>
          <p:cNvSpPr>
            <a:spLocks noGrp="1"/>
          </p:cNvSpPr>
          <p:nvPr>
            <p:ph idx="1"/>
          </p:nvPr>
        </p:nvSpPr>
        <p:spPr>
          <a:xfrm>
            <a:off x="609600" y="1224951"/>
            <a:ext cx="10972800" cy="4040787"/>
          </a:xfrm>
        </p:spPr>
        <p:txBody>
          <a:bodyPr>
            <a:normAutofit fontScale="92500" lnSpcReduction="20000"/>
          </a:bodyPr>
          <a:lstStyle/>
          <a:p>
            <a:pPr marL="552450" indent="-552450">
              <a:lnSpc>
                <a:spcPct val="12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三、有關</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年請延長病假未超過</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個月而全年無工作事實者，其年終工作獎金應扣除延長病假日數後按實際在職月數比例發給。</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行政院人事行政總處民國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28</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日總處給字第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11000115021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p>
          <a:p>
            <a:pPr marL="552450" indent="-509588">
              <a:lnSpc>
                <a:spcPct val="120000"/>
              </a:lnSpc>
              <a:buNone/>
            </a:pP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審酌年終工作獎金之發給，係為激勵現職軍公教人員士氣，慰勉其工作辛勞，自仍宜有工作事實</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在職</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為前提，爰行政院</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24</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日院授人給字第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1096300002</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號函訂定「一百零九年軍公教人員年終工作獎金發給注意事項」，於該事項第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點第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款規定，請延長病假超過</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個月且全年無工作事實者，應扣除延長病假日數後按實際在職月數比例發給。</a:t>
            </a:r>
            <a:endPar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552450" indent="-509588">
              <a:lnSpc>
                <a:spcPct val="120000"/>
              </a:lnSpc>
              <a:buNone/>
            </a:pP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行政院人事行政總處復考量年度中請</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延長病假未超過</a:t>
            </a:r>
            <a:r>
              <a:rPr lang="en-US"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個月而全年無工作事實者</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，亦屬全年無工作事實且</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不辦理考績</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，為符合年終工作獎金發給意旨，並</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與請延長病假超過</a:t>
            </a:r>
            <a:r>
              <a:rPr lang="en-US"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個月且全年無工作事實人員之年終工作獎金發給為衡平一致之處理</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，爰</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是類人員參照</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發給注意事項第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點第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款規定，於</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扣除延長病假日數後按實際在職月數比例發給年終工作獎金</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72.pdf</a:t>
            </a:r>
            <a:endPar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77681594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A043803-0DB8-433D-8EC3-873E06645D9C}"/>
              </a:ext>
            </a:extLst>
          </p:cNvPr>
          <p:cNvSpPr>
            <a:spLocks noGrp="1"/>
          </p:cNvSpPr>
          <p:nvPr>
            <p:ph type="title"/>
          </p:nvPr>
        </p:nvSpPr>
        <p:spPr>
          <a:xfrm>
            <a:off x="609600" y="241540"/>
            <a:ext cx="10972800" cy="914400"/>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肆、待遇福利</a:t>
            </a:r>
            <a:endParaRPr lang="zh-TW" altLang="en-US" dirty="0"/>
          </a:p>
        </p:txBody>
      </p:sp>
      <p:sp>
        <p:nvSpPr>
          <p:cNvPr id="3" name="內容版面配置區 2">
            <a:extLst>
              <a:ext uri="{FF2B5EF4-FFF2-40B4-BE49-F238E27FC236}">
                <a16:creationId xmlns:a16="http://schemas.microsoft.com/office/drawing/2014/main" id="{9354834B-C9ED-49D9-B0DC-0B8184AF9116}"/>
              </a:ext>
            </a:extLst>
          </p:cNvPr>
          <p:cNvSpPr>
            <a:spLocks noGrp="1"/>
          </p:cNvSpPr>
          <p:nvPr>
            <p:ph idx="1"/>
          </p:nvPr>
        </p:nvSpPr>
        <p:spPr>
          <a:xfrm>
            <a:off x="609600" y="1406106"/>
            <a:ext cx="10972800" cy="3859632"/>
          </a:xfrm>
        </p:spPr>
        <p:txBody>
          <a:bodyPr>
            <a:normAutofit/>
          </a:bodyPr>
          <a:lstStyle/>
          <a:p>
            <a:pPr marL="603250" indent="-603250">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四、原行政院人事行政局</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85</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日八十五局給字第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34355</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號書函等</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函，自</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8</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日起停止適用。</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行政院人事行政總處民國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日總處給字第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1104000336</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577850" indent="-465138">
              <a:buNone/>
              <a:tabLst>
                <a:tab pos="138113" algn="l"/>
                <a:tab pos="612775" algn="l"/>
              </a:tabLst>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配合行政院</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8</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日院授人給字第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1104000067</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號函修正現職政（公）務人員</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代理</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政務人員及民選地方行政首長期間之</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待遇支給規定</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，並停止適用</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77</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30</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日台</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77</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人政肆字第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18575</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號函等</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函，爰原行政院人事行政局及行政院人事行政總處歷次相關函釋亦均自同日停止適用。</a:t>
            </a:r>
            <a:endPar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577850" indent="-465138">
              <a:buNone/>
              <a:tabLst>
                <a:tab pos="138113" algn="l"/>
                <a:tab pos="612775" algn="l"/>
              </a:tabLst>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檢附「原行政院人事行政局及行政院人事行政總處有關現職人員代理政務人員或民選地方行政首長期間待遇支給函釋停止適用一覽表」</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份。</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73.pdf</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73-1.pdf</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73-2.pdf</a:t>
            </a:r>
            <a:endPar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2471777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49FC80E-6B35-4CC3-A88D-6EEFDFA251D9}"/>
              </a:ext>
            </a:extLst>
          </p:cNvPr>
          <p:cNvSpPr>
            <a:spLocks noGrp="1"/>
          </p:cNvSpPr>
          <p:nvPr>
            <p:ph type="title"/>
          </p:nvPr>
        </p:nvSpPr>
        <p:spPr>
          <a:xfrm>
            <a:off x="609600" y="327804"/>
            <a:ext cx="10972800" cy="1026543"/>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肆、待遇福利</a:t>
            </a:r>
            <a:endParaRPr lang="zh-TW" altLang="en-US" dirty="0"/>
          </a:p>
        </p:txBody>
      </p:sp>
      <p:sp>
        <p:nvSpPr>
          <p:cNvPr id="3" name="內容版面配置區 2">
            <a:extLst>
              <a:ext uri="{FF2B5EF4-FFF2-40B4-BE49-F238E27FC236}">
                <a16:creationId xmlns:a16="http://schemas.microsoft.com/office/drawing/2014/main" id="{F1A3768E-97ED-4C5F-B271-8722A84A65C9}"/>
              </a:ext>
            </a:extLst>
          </p:cNvPr>
          <p:cNvSpPr>
            <a:spLocks noGrp="1"/>
          </p:cNvSpPr>
          <p:nvPr>
            <p:ph idx="1"/>
          </p:nvPr>
        </p:nvSpPr>
        <p:spPr>
          <a:xfrm>
            <a:off x="609600" y="1587260"/>
            <a:ext cx="10972800" cy="3678478"/>
          </a:xfrm>
        </p:spPr>
        <p:txBody>
          <a:bodyPr/>
          <a:lstStyle/>
          <a:p>
            <a:pPr marL="577850" indent="-577850">
              <a:lnSpc>
                <a:spcPct val="15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五、修正「消防、海巡、空中勤務、移民及航空測量機關專業人員危險職務加給表」，自</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日生效。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日院授人給字第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1104000209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95250">
              <a:lnSpc>
                <a:spcPct val="150000"/>
              </a:lnSpc>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檢送修正之「消防、海巡、空中勤務、移民及航空測量機關專業人員危險職務加給表」</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份。</a:t>
            </a:r>
            <a:endPar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595313" indent="-500063">
              <a:lnSpc>
                <a:spcPct val="150000"/>
              </a:lnSpc>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本案所需人事費請於</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年度預算原編人事費範圍內支應，並確實督導海巡署嚴格控制募兵制之招募。</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74.pdf</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74-1.pdf</a:t>
            </a:r>
            <a:endPar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95647650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F9B2C99-6851-424D-925D-F31088B5779B}"/>
              </a:ext>
            </a:extLst>
          </p:cNvPr>
          <p:cNvSpPr>
            <a:spLocks noGrp="1"/>
          </p:cNvSpPr>
          <p:nvPr>
            <p:ph type="title"/>
          </p:nvPr>
        </p:nvSpPr>
        <p:spPr>
          <a:xfrm>
            <a:off x="609600" y="336430"/>
            <a:ext cx="10972800" cy="931653"/>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肆、待遇福利</a:t>
            </a:r>
            <a:endParaRPr lang="zh-TW" altLang="en-US" dirty="0"/>
          </a:p>
        </p:txBody>
      </p:sp>
      <p:sp>
        <p:nvSpPr>
          <p:cNvPr id="3" name="內容版面配置區 2">
            <a:extLst>
              <a:ext uri="{FF2B5EF4-FFF2-40B4-BE49-F238E27FC236}">
                <a16:creationId xmlns:a16="http://schemas.microsoft.com/office/drawing/2014/main" id="{EB572019-C921-4300-BF8C-612F7F4E3644}"/>
              </a:ext>
            </a:extLst>
          </p:cNvPr>
          <p:cNvSpPr>
            <a:spLocks noGrp="1"/>
          </p:cNvSpPr>
          <p:nvPr>
            <p:ph idx="1"/>
          </p:nvPr>
        </p:nvSpPr>
        <p:spPr>
          <a:xfrm>
            <a:off x="609600" y="1406106"/>
            <a:ext cx="10972800" cy="3859632"/>
          </a:xfrm>
        </p:spPr>
        <p:txBody>
          <a:bodyPr>
            <a:normAutofit fontScale="92500" lnSpcReduction="20000"/>
          </a:bodyPr>
          <a:lstStyle/>
          <a:p>
            <a:pPr marL="603250" marR="0" lvl="0" indent="-603250" algn="l" defTabSz="914400" rtl="0" eaLnBrk="1" fontAlgn="auto" latinLnBrk="0" hangingPunct="1">
              <a:lnSpc>
                <a:spcPct val="150000"/>
              </a:lnSpc>
              <a:spcBef>
                <a:spcPct val="20000"/>
              </a:spcBef>
              <a:spcAft>
                <a:spcPts val="0"/>
              </a:spcAft>
              <a:buClrTx/>
              <a:buSzTx/>
              <a:buFont typeface="Arial" pitchFamily="34" charset="0"/>
              <a:buNone/>
              <a:tabLst/>
              <a:defRPr/>
            </a:pPr>
            <a:r>
              <a:rPr kumimoji="0" lang="zh-TW"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六、各機關、學校及事業機構人員於</a:t>
            </a:r>
            <a:r>
              <a:rPr kumimoji="0" lang="en-US"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109</a:t>
            </a:r>
            <a:r>
              <a:rPr kumimoji="0" lang="zh-TW"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年</a:t>
            </a:r>
            <a:r>
              <a:rPr kumimoji="0" lang="en-US"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3</a:t>
            </a:r>
            <a:r>
              <a:rPr kumimoji="0" lang="zh-TW"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月</a:t>
            </a:r>
            <a:r>
              <a:rPr kumimoji="0" lang="en-US"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19</a:t>
            </a:r>
            <a:r>
              <a:rPr kumimoji="0" lang="zh-TW"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日（含）以後非因公出國者，防疫隔離假期間之例假日不予扣薪。</a:t>
            </a:r>
            <a:r>
              <a:rPr kumimoji="0" lang="en-US"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r>
              <a:rPr kumimoji="0" lang="zh-TW"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行政院人事行政總處民國</a:t>
            </a:r>
            <a:r>
              <a:rPr kumimoji="0" lang="en-US"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110</a:t>
            </a:r>
            <a:r>
              <a:rPr kumimoji="0" lang="zh-TW"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年</a:t>
            </a:r>
            <a:r>
              <a:rPr kumimoji="0" lang="en-US"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5</a:t>
            </a:r>
            <a:r>
              <a:rPr kumimoji="0" lang="zh-TW"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月</a:t>
            </a:r>
            <a:r>
              <a:rPr kumimoji="0" lang="en-US"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14</a:t>
            </a:r>
            <a:r>
              <a:rPr kumimoji="0" lang="zh-TW"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日總處給字第</a:t>
            </a:r>
            <a:r>
              <a:rPr kumimoji="0" lang="en-US"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1104000405</a:t>
            </a:r>
            <a:r>
              <a:rPr kumimoji="0" lang="zh-TW"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號函</a:t>
            </a:r>
            <a:r>
              <a:rPr kumimoji="0" lang="en-US"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endParaRPr kumimoji="0" lang="zh-TW" altLang="zh-TW" sz="2400" b="0" i="0" u="none" strike="noStrike" kern="100" cap="none" spc="0" normalizeH="0" baseline="0" noProof="0" dirty="0">
              <a:ln>
                <a:noFill/>
              </a:ln>
              <a:solidFill>
                <a:srgbClr val="FF0000"/>
              </a:solidFill>
              <a:effectLst/>
              <a:uLnTx/>
              <a:uFillTx/>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查行政院前以</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25</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日院授人給字第</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1090029441</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號函規定，為配合嚴重特殊傳染性肺炎</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(COVID-19)</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整體疫情防控，各機關、學校及事業機構人員</a:t>
            </a:r>
            <a:r>
              <a:rPr lang="en-US"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19</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日（含）以後非因公出國者</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防疫隔離假期間不予支薪，非屬上開情形者，於防疫隔離假期間照常支薪在案</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。為期各類人員於防疫隔離假期間之支薪處理一致，爰補充規定如解釋要旨。</a:t>
            </a:r>
            <a:r>
              <a:rPr lang="zh-TW" altLang="en-US" sz="2400" kern="100" dirty="0">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400" kern="100" dirty="0">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75.pdf</a:t>
            </a:r>
            <a:r>
              <a:rPr lang="zh-TW" altLang="en-US" sz="2400" kern="100" dirty="0">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400" kern="100" dirty="0">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75-1.pdf</a:t>
            </a:r>
            <a:endParaRPr lang="zh-TW" altLang="zh-TW" sz="2400" kern="100" dirty="0">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149498090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06A8590-F704-4B16-BA5A-2922FE43E91E}"/>
              </a:ext>
            </a:extLst>
          </p:cNvPr>
          <p:cNvSpPr>
            <a:spLocks noGrp="1"/>
          </p:cNvSpPr>
          <p:nvPr>
            <p:ph type="title"/>
          </p:nvPr>
        </p:nvSpPr>
        <p:spPr>
          <a:xfrm>
            <a:off x="609600" y="293298"/>
            <a:ext cx="10972800" cy="854015"/>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肆、待遇福利</a:t>
            </a:r>
            <a:endParaRPr lang="zh-TW" altLang="en-US" dirty="0"/>
          </a:p>
        </p:txBody>
      </p:sp>
      <p:sp>
        <p:nvSpPr>
          <p:cNvPr id="3" name="內容版面配置區 2">
            <a:extLst>
              <a:ext uri="{FF2B5EF4-FFF2-40B4-BE49-F238E27FC236}">
                <a16:creationId xmlns:a16="http://schemas.microsoft.com/office/drawing/2014/main" id="{528AFD13-0758-4CF8-8BA7-0DBD3EA53F75}"/>
              </a:ext>
            </a:extLst>
          </p:cNvPr>
          <p:cNvSpPr>
            <a:spLocks noGrp="1"/>
          </p:cNvSpPr>
          <p:nvPr>
            <p:ph idx="1"/>
          </p:nvPr>
        </p:nvSpPr>
        <p:spPr>
          <a:xfrm>
            <a:off x="609600" y="1268083"/>
            <a:ext cx="10972800" cy="3997655"/>
          </a:xfrm>
        </p:spPr>
        <p:txBody>
          <a:bodyPr>
            <a:normAutofit lnSpcReduction="10000"/>
          </a:bodyPr>
          <a:lstStyle/>
          <a:p>
            <a:pPr marL="612775" indent="-612775">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七、行政院為落實「</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0-6</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歲國家一起養」政策，軍公教人員育嬰留職停薪津貼加發措施（加發</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成薪），自</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日起同步實施。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日院授人給字第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1104000594</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638175" indent="-508000">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為建構友善生養環境，行政院於本（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日院會提出「少子女化對策－建構安心懷孕友善生養環境」政策，其中</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育嬰留職停薪津貼</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（以下簡稱育嬰留停津貼）</a:t>
            </a:r>
            <a:r>
              <a:rPr lang="zh-TW" altLang="zh-TW" sz="2000" u="sng"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由現行</a:t>
            </a:r>
            <a:r>
              <a:rPr lang="en-US" altLang="zh-TW" sz="2000" u="sng"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000" u="sng"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成薪提高至</a:t>
            </a:r>
            <a:r>
              <a:rPr lang="en-US" altLang="zh-TW" sz="2000" u="sng"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8</a:t>
            </a:r>
            <a:r>
              <a:rPr lang="zh-TW" altLang="zh-TW" sz="2000" u="sng"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成薪</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外加之</a:t>
            </a:r>
            <a:r>
              <a:rPr lang="en-US"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成薪並由中央全額負擔，軍公教人員亦一體適用</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638175" indent="-508000">
              <a:buNone/>
            </a:pP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為落實前開政策，自本年</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日起，依「軍人保險條例」第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16</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條之</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及「公教人員保險法」第</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35</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條等規定請領育嬰留停津貼有案之被保險人，由保險承保機關（構）按其育嬰留停津貼所依據之</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平均月保險俸（薪）額</a:t>
            </a:r>
            <a:r>
              <a:rPr lang="en-US"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20%</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計算加發金額</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併同保險育嬰留停津貼同時發給</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；又被保險人請領育嬰留停津貼如於本年</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30</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日以前而請領期間跨越本年</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日者，自</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日以後之日數，得依上開計算方式加發金額。至所需</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經費</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由</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國防部</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及</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行政院人事行政總處</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分別</a:t>
            </a:r>
            <a:r>
              <a:rPr lang="zh-TW" altLang="zh-TW" sz="20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編列預算支應</a:t>
            </a:r>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76.pdf</a:t>
            </a:r>
            <a:endPar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94229496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6B30429-6AB1-45C3-A0F5-58769ACA9CAF}"/>
              </a:ext>
            </a:extLst>
          </p:cNvPr>
          <p:cNvSpPr>
            <a:spLocks noGrp="1"/>
          </p:cNvSpPr>
          <p:nvPr>
            <p:ph type="title"/>
          </p:nvPr>
        </p:nvSpPr>
        <p:spPr>
          <a:xfrm>
            <a:off x="609600" y="258792"/>
            <a:ext cx="10972800" cy="948906"/>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肆、待遇福利</a:t>
            </a:r>
            <a:endParaRPr lang="zh-TW" altLang="en-US" dirty="0"/>
          </a:p>
        </p:txBody>
      </p:sp>
      <p:sp>
        <p:nvSpPr>
          <p:cNvPr id="3" name="內容版面配置區 2">
            <a:extLst>
              <a:ext uri="{FF2B5EF4-FFF2-40B4-BE49-F238E27FC236}">
                <a16:creationId xmlns:a16="http://schemas.microsoft.com/office/drawing/2014/main" id="{D3CB5E35-0F6A-426D-932E-3101C3169094}"/>
              </a:ext>
            </a:extLst>
          </p:cNvPr>
          <p:cNvSpPr>
            <a:spLocks noGrp="1"/>
          </p:cNvSpPr>
          <p:nvPr>
            <p:ph idx="1"/>
          </p:nvPr>
        </p:nvSpPr>
        <p:spPr>
          <a:xfrm>
            <a:off x="609600" y="1302589"/>
            <a:ext cx="10972800" cy="3963149"/>
          </a:xfrm>
        </p:spPr>
        <p:txBody>
          <a:bodyPr>
            <a:normAutofit fontScale="70000" lnSpcReduction="20000"/>
          </a:bodyPr>
          <a:lstStyle/>
          <a:p>
            <a:pPr marL="750888" indent="-750888">
              <a:lnSpc>
                <a:spcPct val="120000"/>
              </a:lnSpc>
              <a:buNone/>
            </a:pP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八、「公教人員育嬰留職停薪津貼加發補助要點」，業經行政院人事行政總處於</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30</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日以總處給字第</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11040006461</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號令訂定發布，自</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日生效。</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行政院人事行政總處民國</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30</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日總處給字第</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11040006462</a:t>
            </a:r>
            <a:r>
              <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9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為建構友善生養環境，行政院於</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日院會提出政府「少子女化對策－建構安心懷孕友善生養環境」政策，包含「助圓夢、安心生、國家幫你一起養」三大政策。為落實「</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0-6 </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歲國家一起養」政策，提升公教人員保險法之被保險人於育嬰留職停薪期間之生活，加強經濟安全，以加發育嬰留職停薪津貼補助予以協助，爰訂定本要點，其重點如下： </a:t>
            </a:r>
          </a:p>
          <a:p>
            <a:pPr marL="0" indent="146050">
              <a:buNone/>
            </a:pP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本要點之立法目的。（第</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點）</a:t>
            </a:r>
            <a:endPar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146050">
              <a:buNone/>
            </a:pP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本要點之主辦機關及任務。（第</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點）</a:t>
            </a:r>
            <a:endPar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146050">
              <a:buNone/>
            </a:pP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三</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本要點業務之執行委託臺灣銀行股份有限公司辦理。（第</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點）</a:t>
            </a:r>
            <a:endPar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146050">
              <a:buNone/>
            </a:pP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四</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本要點之補助對象及補助基準。（第</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點、第</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點）</a:t>
            </a:r>
            <a:endPar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146050">
              <a:buNone/>
            </a:pP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五</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本要點生效前已請領育嬰留職停薪津貼者，其跨越本要點生效日以後之補助計算方式。（第</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點）</a:t>
            </a:r>
            <a:endPar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146050">
              <a:buNone/>
            </a:pP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六</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不予發給本補助之情形，及已發給者經撤銷或廢止後之返還規定。（第</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點）</a:t>
            </a:r>
            <a:endPar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146050">
              <a:buNone/>
            </a:pP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七</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被保險人對於臺灣銀行股份有限公司依本要點核給補助之處分如有不服，其後續之救濟方式。（第</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8</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點）</a:t>
            </a:r>
            <a:endPar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indent="146050">
              <a:buNone/>
            </a:pP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八</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本要點所定補助之經費來源。（第</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9</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點）</a:t>
            </a:r>
            <a:r>
              <a:rPr lang="zh-TW" altLang="en-US"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77.pdf</a:t>
            </a:r>
            <a:r>
              <a:rPr lang="zh-TW" altLang="en-US"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77-1.pdf</a:t>
            </a:r>
            <a:r>
              <a:rPr lang="zh-TW" altLang="en-US"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附件</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77-2.pdf</a:t>
            </a:r>
            <a:r>
              <a:rPr lang="zh-TW" altLang="en-US"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附件</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77-3.pdf</a:t>
            </a:r>
            <a:r>
              <a:rPr lang="zh-TW" altLang="en-US"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6" action="ppaction://hlinkfile"/>
              </a:rPr>
              <a:t>附件</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6" action="ppaction://hlinkfile"/>
              </a:rPr>
              <a:t>77-4.pdf</a:t>
            </a:r>
            <a:endPar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68239774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F479C1-3C78-4071-8442-43BA76846AF0}"/>
              </a:ext>
            </a:extLst>
          </p:cNvPr>
          <p:cNvSpPr>
            <a:spLocks noGrp="1"/>
          </p:cNvSpPr>
          <p:nvPr>
            <p:ph type="title"/>
          </p:nvPr>
        </p:nvSpPr>
        <p:spPr>
          <a:xfrm>
            <a:off x="609600" y="483079"/>
            <a:ext cx="10972800" cy="931654"/>
          </a:xfrm>
        </p:spPr>
        <p:txBody>
          <a:bodyPr/>
          <a:lstStyle/>
          <a:p>
            <a:pPr marR="0" lvl="0" defTabSz="914400" rtl="0" eaLnBrk="1" fontAlgn="auto" latinLnBrk="0" hangingPunct="1">
              <a:lnSpc>
                <a:spcPct val="100000"/>
              </a:lnSpc>
              <a:spcBef>
                <a:spcPct val="20000"/>
              </a:spcBef>
              <a:spcAft>
                <a:spcPts val="0"/>
              </a:spcAft>
              <a:buClrTx/>
              <a:buSzTx/>
              <a:tabLst/>
              <a:defRPr/>
            </a:pPr>
            <a:r>
              <a:rPr kumimoji="0" lang="en-US" altLang="zh-TW"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
            </a:r>
            <a:br>
              <a:rPr kumimoji="0" lang="en-US" altLang="zh-TW"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br>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伍、退休撫卹</a:t>
            </a:r>
            <a:endParaRPr lang="zh-TW" altLang="en-US" sz="4000" dirty="0"/>
          </a:p>
        </p:txBody>
      </p:sp>
      <p:sp>
        <p:nvSpPr>
          <p:cNvPr id="3" name="內容版面配置區 2">
            <a:extLst>
              <a:ext uri="{FF2B5EF4-FFF2-40B4-BE49-F238E27FC236}">
                <a16:creationId xmlns:a16="http://schemas.microsoft.com/office/drawing/2014/main" id="{D46BB4D6-6344-435E-9140-034FD0A33F19}"/>
              </a:ext>
            </a:extLst>
          </p:cNvPr>
          <p:cNvSpPr>
            <a:spLocks noGrp="1"/>
          </p:cNvSpPr>
          <p:nvPr>
            <p:ph idx="1"/>
          </p:nvPr>
        </p:nvSpPr>
        <p:spPr>
          <a:xfrm>
            <a:off x="609600" y="1492370"/>
            <a:ext cx="10972800" cy="3773368"/>
          </a:xfrm>
        </p:spPr>
        <p:txBody>
          <a:bodyPr>
            <a:normAutofit lnSpcReduction="10000"/>
          </a:bodyPr>
          <a:lstStyle/>
          <a:p>
            <a:pPr marL="612775" indent="-612775">
              <a:lnSpc>
                <a:spcPct val="15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一、支領或兼領月退休金人員於公務人員退休資遣撫卹法公布施行之日起</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年內死亡，其未再婚配偶擇領遺屬年金相關事宜，請依銓敘部</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14</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日部退三字第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10949490911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號令辦理一案。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銓敘部民國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14</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日部退三字第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10949490912</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再婚配偶之法定婚姻關係於退休人員亡故時，已累積存續</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年以上者，其未再婚配偶得依公務人員退休資遣撫卹法第</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45</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項及第</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項規定，擇領遺屬年金。</a:t>
            </a:r>
          </a:p>
          <a:p>
            <a:r>
              <a:rPr lang="zh-TW" altLang="en-US" dirty="0">
                <a:latin typeface="標楷體" panose="03000509000000000000" pitchFamily="65" charset="-120"/>
                <a:ea typeface="標楷體" panose="03000509000000000000" pitchFamily="65" charset="-120"/>
                <a:hlinkClick r:id="rId2" action="ppaction://hlinkfile"/>
              </a:rPr>
              <a:t>附件</a:t>
            </a:r>
            <a:r>
              <a:rPr lang="en-US" altLang="zh-TW" dirty="0">
                <a:latin typeface="標楷體" panose="03000509000000000000" pitchFamily="65" charset="-120"/>
                <a:ea typeface="標楷體" panose="03000509000000000000" pitchFamily="65" charset="-120"/>
                <a:hlinkClick r:id="rId2" action="ppaction://hlinkfile"/>
              </a:rPr>
              <a:t>78.pdf</a:t>
            </a:r>
            <a:r>
              <a:rPr lang="zh-TW" altLang="en-US" dirty="0">
                <a:latin typeface="標楷體" panose="03000509000000000000" pitchFamily="65" charset="-120"/>
                <a:ea typeface="標楷體" panose="03000509000000000000" pitchFamily="65" charset="-120"/>
                <a:hlinkClick r:id="rId3" action="ppaction://hlinkfile"/>
              </a:rPr>
              <a:t>附件</a:t>
            </a:r>
            <a:r>
              <a:rPr lang="en-US" altLang="zh-TW" dirty="0">
                <a:latin typeface="標楷體" panose="03000509000000000000" pitchFamily="65" charset="-120"/>
                <a:ea typeface="標楷體" panose="03000509000000000000" pitchFamily="65" charset="-120"/>
                <a:hlinkClick r:id="rId3" action="ppaction://hlinkfile"/>
              </a:rPr>
              <a:t>78-1.pdf</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85795585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06E609-418E-441E-AA20-4F15A4577901}"/>
              </a:ext>
            </a:extLst>
          </p:cNvPr>
          <p:cNvSpPr>
            <a:spLocks noGrp="1"/>
          </p:cNvSpPr>
          <p:nvPr>
            <p:ph type="title"/>
          </p:nvPr>
        </p:nvSpPr>
        <p:spPr>
          <a:xfrm>
            <a:off x="609600" y="569342"/>
            <a:ext cx="10972800" cy="940281"/>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伍、退休撫卹</a:t>
            </a:r>
            <a:endParaRPr lang="zh-TW" altLang="en-US" dirty="0"/>
          </a:p>
        </p:txBody>
      </p:sp>
      <p:sp>
        <p:nvSpPr>
          <p:cNvPr id="3" name="內容版面配置區 2">
            <a:extLst>
              <a:ext uri="{FF2B5EF4-FFF2-40B4-BE49-F238E27FC236}">
                <a16:creationId xmlns:a16="http://schemas.microsoft.com/office/drawing/2014/main" id="{502D1CF9-740B-4A33-BAFD-B62218A6C453}"/>
              </a:ext>
            </a:extLst>
          </p:cNvPr>
          <p:cNvSpPr>
            <a:spLocks noGrp="1"/>
          </p:cNvSpPr>
          <p:nvPr>
            <p:ph idx="1"/>
          </p:nvPr>
        </p:nvSpPr>
        <p:spPr>
          <a:xfrm>
            <a:off x="609600" y="1630392"/>
            <a:ext cx="10972800" cy="3635346"/>
          </a:xfrm>
        </p:spPr>
        <p:txBody>
          <a:bodyPr/>
          <a:lstStyle/>
          <a:p>
            <a:pPr marL="587375" indent="-587375">
              <a:lnSpc>
                <a:spcPct val="15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二、有關赴大陸地區居住之遺屬年金領受遺族因受傷或疾病致行動困難，無法親自返臺領取遺屬年金者之發放疑義。</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銓敘部民國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8</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日部退四字第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1094967391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有關赴大陸地區長期居住之遺屬年金領受遺族因受傷或疾病致行動困難，無法親自返臺領取遺屬年金者之發放相關事宜，</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仍應依公務人員退休資遣撫卹法第</a:t>
            </a:r>
            <a:r>
              <a:rPr lang="en-US"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72</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條規定辦理</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79.pdf</a:t>
            </a:r>
            <a:endPar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253086562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BFDEA5-9145-44A8-B268-7832C5BFC8AA}"/>
              </a:ext>
            </a:extLst>
          </p:cNvPr>
          <p:cNvSpPr>
            <a:spLocks noGrp="1"/>
          </p:cNvSpPr>
          <p:nvPr>
            <p:ph type="title"/>
          </p:nvPr>
        </p:nvSpPr>
        <p:spPr>
          <a:xfrm>
            <a:off x="609600" y="267418"/>
            <a:ext cx="10972800" cy="1173193"/>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伍、退休撫卹</a:t>
            </a:r>
            <a:endParaRPr lang="zh-TW" altLang="en-US" dirty="0"/>
          </a:p>
        </p:txBody>
      </p:sp>
      <p:sp>
        <p:nvSpPr>
          <p:cNvPr id="3" name="內容版面配置區 2">
            <a:extLst>
              <a:ext uri="{FF2B5EF4-FFF2-40B4-BE49-F238E27FC236}">
                <a16:creationId xmlns:a16="http://schemas.microsoft.com/office/drawing/2014/main" id="{6B4D0B54-9C30-4381-966A-6AC5331C89AA}"/>
              </a:ext>
            </a:extLst>
          </p:cNvPr>
          <p:cNvSpPr>
            <a:spLocks noGrp="1"/>
          </p:cNvSpPr>
          <p:nvPr>
            <p:ph idx="1"/>
          </p:nvPr>
        </p:nvSpPr>
        <p:spPr>
          <a:xfrm>
            <a:off x="609600" y="1733909"/>
            <a:ext cx="10972800" cy="3531829"/>
          </a:xfrm>
        </p:spPr>
        <p:txBody>
          <a:bodyPr>
            <a:normAutofit fontScale="92500"/>
          </a:bodyPr>
          <a:lstStyle/>
          <a:p>
            <a:pPr marL="603250" indent="-603250">
              <a:lnSpc>
                <a:spcPct val="15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三、公教人員退休金其他現金給與補償金發給辦法修正案，業經考試院會同行政院於</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8</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日修正發布。</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銓敘部民國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8</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日部退二字第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1094967778</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為配合公務人員退休資遣撫卹法及公立學校教職員退休資遣撫卹條例之制定施行，檢討修正公教人員退休金其他現金給與補償金發給辦法之</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適用對象及部分不合時宜之規範，並因應實務作業需要，修正該辦法</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80.pdf</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80-1.pdf</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80-2.pdf</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80-3.pdf</a:t>
            </a:r>
            <a:endPar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967172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48F5C79-B9D5-4335-920E-0B8DE3672E50}"/>
              </a:ext>
            </a:extLst>
          </p:cNvPr>
          <p:cNvSpPr>
            <a:spLocks noGrp="1"/>
          </p:cNvSpPr>
          <p:nvPr>
            <p:ph type="title"/>
          </p:nvPr>
        </p:nvSpPr>
        <p:spPr>
          <a:xfrm>
            <a:off x="609600" y="324741"/>
            <a:ext cx="10972800" cy="658025"/>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壹、考試分發</a:t>
            </a:r>
            <a:endParaRPr lang="zh-TW" altLang="en-US" dirty="0"/>
          </a:p>
        </p:txBody>
      </p:sp>
      <p:sp>
        <p:nvSpPr>
          <p:cNvPr id="3" name="內容版面配置區 2">
            <a:extLst>
              <a:ext uri="{FF2B5EF4-FFF2-40B4-BE49-F238E27FC236}">
                <a16:creationId xmlns:a16="http://schemas.microsoft.com/office/drawing/2014/main" id="{09DE3F14-0061-4AFA-AF1C-476D6DDB902F}"/>
              </a:ext>
            </a:extLst>
          </p:cNvPr>
          <p:cNvSpPr>
            <a:spLocks noGrp="1"/>
          </p:cNvSpPr>
          <p:nvPr>
            <p:ph idx="1"/>
          </p:nvPr>
        </p:nvSpPr>
        <p:spPr>
          <a:xfrm>
            <a:off x="609600" y="1093863"/>
            <a:ext cx="10972800" cy="4529270"/>
          </a:xfrm>
        </p:spPr>
        <p:txBody>
          <a:bodyPr>
            <a:normAutofit fontScale="77500" lnSpcReduction="20000"/>
          </a:bodyPr>
          <a:lstStyle/>
          <a:p>
            <a:pPr marL="504825" indent="-504825">
              <a:lnSpc>
                <a:spcPct val="170000"/>
              </a:lnSpc>
              <a:buNone/>
            </a:pPr>
            <a:r>
              <a:rPr lang="zh-TW" altLang="en-US"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七</a:t>
            </a:r>
            <a:r>
              <a:rPr lang="zh-TW" altLang="zh-TW"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、公務人員特種考試身心障礙人員考試錄取人員參加實體課程基礎訓練成績及格，復應其他公務人員考試錄取者，得適用公務人員考試錄取人員訓練辦法免除基礎訓練。</a:t>
            </a:r>
            <a:r>
              <a:rPr lang="en-US" altLang="zh-TW"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zh-TW"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公務人員保障暨培訓委員會民國</a:t>
            </a:r>
            <a:r>
              <a:rPr lang="en-US" altLang="zh-TW"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110</a:t>
            </a:r>
            <a:r>
              <a:rPr lang="zh-TW" altLang="zh-TW"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a:t>
            </a:r>
            <a:r>
              <a:rPr lang="zh-TW" altLang="zh-TW"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5</a:t>
            </a:r>
            <a:r>
              <a:rPr lang="zh-TW" altLang="zh-TW"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日公訓字第</a:t>
            </a:r>
            <a:r>
              <a:rPr lang="en-US" altLang="zh-TW"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1090012942</a:t>
            </a:r>
            <a:r>
              <a:rPr lang="zh-TW" altLang="zh-TW"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號書函</a:t>
            </a:r>
            <a:r>
              <a:rPr lang="en-US" altLang="zh-TW" sz="2900"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endParaRPr lang="zh-TW" altLang="zh-TW" sz="2900"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marL="949325" indent="-454025">
              <a:lnSpc>
                <a:spcPct val="120000"/>
              </a:lnSpc>
              <a:buNone/>
            </a:pP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公務人員考試錄取人員如係於</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最近</a:t>
            </a:r>
            <a:r>
              <a:rPr lang="en-US"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內曾受</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同等級以上</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考試錄取人員基礎訓練成績及格，或</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最近</a:t>
            </a:r>
            <a:r>
              <a:rPr lang="en-US"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300"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年內</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曾受</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次一等級以下</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，且訓練期間相同或訓練課程相當之考試錄取人員基礎訓練成績及格，</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均應免除基礎訓練</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949325" indent="-454025">
              <a:lnSpc>
                <a:spcPct val="120000"/>
              </a:lnSpc>
              <a:buNone/>
            </a:pP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為顧及公務人員特種考試身心障礙人員考試各類別障礙人員參與基礎訓練之權益，並鼓勵其參訓，爰採行</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實體課程</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或</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網路線上學習基礎訓練</a:t>
            </a:r>
            <a:r>
              <a:rPr lang="zh-TW" altLang="zh-TW" sz="2300" u="sng" kern="100" dirty="0">
                <a:solidFill>
                  <a:srgbClr val="00B0F0"/>
                </a:solidFill>
                <a:effectLst/>
                <a:latin typeface="標楷體" panose="03000509000000000000" pitchFamily="65" charset="-120"/>
                <a:ea typeface="標楷體" panose="03000509000000000000" pitchFamily="65" charset="-120"/>
                <a:cs typeface="Times New Roman" panose="02020603050405020304" pitchFamily="18" charset="0"/>
              </a:rPr>
              <a:t>擇一參加</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，且</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均不採計基礎訓練成績</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949325" indent="-454025">
              <a:lnSpc>
                <a:spcPct val="120000"/>
              </a:lnSpc>
              <a:buNone/>
            </a:pP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三</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茲考量近年來公務人員特種考試身心障礙人員考試「</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實體課程基礎訓練</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」，已由原</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專班訓練</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改採與其他各項公務人員考試錄取人員基礎訓練</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併班方式</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實施，其訓期相同且訓練課程相當，爰公務人員保障暨培訓委員會</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同意</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公務人員特種考試身心障礙人員考試錄取人員參加</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實體課程基礎訓練</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且</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成績及格</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，復應其他公務人員考試錄取者，</a:t>
            </a:r>
            <a:r>
              <a:rPr lang="zh-TW" altLang="zh-TW" sz="23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得適用訓練辦法免除基礎訓練之規定</a:t>
            </a:r>
            <a:r>
              <a:rPr lang="zh-TW"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3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7.pdf</a:t>
            </a:r>
            <a:r>
              <a:rPr lang="en-US" altLang="zh-TW" sz="2300" kern="100" dirty="0">
                <a:effectLst/>
                <a:latin typeface="標楷體" panose="03000509000000000000" pitchFamily="65" charset="-120"/>
                <a:ea typeface="標楷體" panose="03000509000000000000" pitchFamily="65" charset="-120"/>
                <a:cs typeface="Times New Roman" panose="02020603050405020304" pitchFamily="18" charset="0"/>
              </a:rPr>
              <a:t> </a:t>
            </a:r>
            <a:endParaRPr lang="zh-TW" altLang="zh-TW" sz="2300" kern="100" dirty="0">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203187243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F15B8DC-C6B3-42E3-8E1F-A94444233583}"/>
              </a:ext>
            </a:extLst>
          </p:cNvPr>
          <p:cNvSpPr>
            <a:spLocks noGrp="1"/>
          </p:cNvSpPr>
          <p:nvPr>
            <p:ph type="title"/>
          </p:nvPr>
        </p:nvSpPr>
        <p:spPr>
          <a:xfrm>
            <a:off x="609600" y="224286"/>
            <a:ext cx="10972800" cy="992039"/>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伍、退休撫卹</a:t>
            </a:r>
            <a:endParaRPr lang="zh-TW" altLang="en-US" dirty="0"/>
          </a:p>
        </p:txBody>
      </p:sp>
      <p:sp>
        <p:nvSpPr>
          <p:cNvPr id="3" name="內容版面配置區 2">
            <a:extLst>
              <a:ext uri="{FF2B5EF4-FFF2-40B4-BE49-F238E27FC236}">
                <a16:creationId xmlns:a16="http://schemas.microsoft.com/office/drawing/2014/main" id="{1771C2B9-3C18-4D6E-BCE6-89780C7EF415}"/>
              </a:ext>
            </a:extLst>
          </p:cNvPr>
          <p:cNvSpPr>
            <a:spLocks noGrp="1"/>
          </p:cNvSpPr>
          <p:nvPr>
            <p:ph idx="1"/>
          </p:nvPr>
        </p:nvSpPr>
        <p:spPr>
          <a:xfrm>
            <a:off x="609600" y="1337094"/>
            <a:ext cx="10972800" cy="3928644"/>
          </a:xfrm>
        </p:spPr>
        <p:txBody>
          <a:bodyPr>
            <a:normAutofit fontScale="92500" lnSpcReduction="10000"/>
          </a:bodyPr>
          <a:lstStyle/>
          <a:p>
            <a:pPr marL="819150" indent="-819150">
              <a:lnSpc>
                <a:spcPct val="15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四、「公務人員因公猝發疾病或因戮力職務積勞過度以致死亡審查參考指引」第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點規定，業經銓敘部以</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24</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日部退五字第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10953017571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號令修正發布，並自發布日生效。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銓敘部民國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24</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日部退五字第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10953017572</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茲因勞動部職業安全衛生署已於</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107</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日修正勞動部參考指引，且修正重點係在於</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長、短期工作過重認定標準及其內涵之明確化</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後，經衡酌勞動部職業安全衛生署修正之勞動部參考指引中，關於長期工作過重認定標準，</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應更契合加班時數與積勞過度間之關聯性</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，爰擬參採勞動部參考指引，作為研修本參考指引中長期工作過重之認定標準。</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81.pdf</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81-1.pdf</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81-2.pdf</a:t>
            </a:r>
            <a:endPar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60734591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C81BE80-20EE-4A23-8B58-5CC2D68D3013}"/>
              </a:ext>
            </a:extLst>
          </p:cNvPr>
          <p:cNvSpPr>
            <a:spLocks noGrp="1"/>
          </p:cNvSpPr>
          <p:nvPr>
            <p:ph type="title"/>
          </p:nvPr>
        </p:nvSpPr>
        <p:spPr>
          <a:xfrm>
            <a:off x="609600" y="258792"/>
            <a:ext cx="10972800" cy="1017917"/>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伍、退休撫卹</a:t>
            </a:r>
            <a:endParaRPr lang="zh-TW" altLang="en-US" dirty="0"/>
          </a:p>
        </p:txBody>
      </p:sp>
      <p:sp>
        <p:nvSpPr>
          <p:cNvPr id="3" name="內容版面配置區 2">
            <a:extLst>
              <a:ext uri="{FF2B5EF4-FFF2-40B4-BE49-F238E27FC236}">
                <a16:creationId xmlns:a16="http://schemas.microsoft.com/office/drawing/2014/main" id="{8F921457-EA81-4703-ACAE-01C259BDE19E}"/>
              </a:ext>
            </a:extLst>
          </p:cNvPr>
          <p:cNvSpPr>
            <a:spLocks noGrp="1"/>
          </p:cNvSpPr>
          <p:nvPr>
            <p:ph idx="1"/>
          </p:nvPr>
        </p:nvSpPr>
        <p:spPr>
          <a:xfrm>
            <a:off x="609600" y="1431985"/>
            <a:ext cx="10972800" cy="3833753"/>
          </a:xfrm>
        </p:spPr>
        <p:txBody>
          <a:bodyPr>
            <a:normAutofit lnSpcReduction="10000"/>
          </a:bodyPr>
          <a:lstStyle/>
          <a:p>
            <a:pPr marL="819150" indent="-819150">
              <a:lnSpc>
                <a:spcPct val="15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五、「公教人員保險準備金管理及運用辦法」第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條條文業經銓敘部以</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日部退一字第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10953031001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號令修正發布。</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銓敘部民國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日部退一字第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10953031003</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algn="l"/>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茲為增加公教人員保險準備金操作彈性及提升運用收益，爰修正公教人員保險準備金管理及運用辦法第</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項第</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款規定，放寬股票市值較大公司之投資限制，將原投資單一國內股票之總成本，不得超過投資當時本準備金淨額百分之五，增列「但單一國內股票前二年度末之市值均占臺灣加權股價指數權重超過百分之十者，</a:t>
            </a:r>
            <a:r>
              <a:rPr lang="zh-TW"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不受此限</a:t>
            </a:r>
            <a:r>
              <a:rPr lang="zh-TW" altLang="en-US"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，惟仍不得超過投資當時本準備金淨額百分之十。」</a:t>
            </a:r>
            <a:r>
              <a:rPr lang="zh-TW" altLang="en-US" sz="2400" kern="100" dirty="0">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400" kern="100" dirty="0">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82.pdf</a:t>
            </a:r>
            <a:endParaRPr lang="zh-TW" altLang="zh-TW" sz="2400" kern="100" dirty="0">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105507920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85FCDBA-867D-4F3B-98E7-5A7BF2AA79E2}"/>
              </a:ext>
            </a:extLst>
          </p:cNvPr>
          <p:cNvSpPr>
            <a:spLocks noGrp="1"/>
          </p:cNvSpPr>
          <p:nvPr>
            <p:ph type="title"/>
          </p:nvPr>
        </p:nvSpPr>
        <p:spPr>
          <a:xfrm>
            <a:off x="609600" y="310551"/>
            <a:ext cx="10972800" cy="888522"/>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伍、退休撫卹</a:t>
            </a:r>
            <a:endParaRPr lang="zh-TW" altLang="en-US" dirty="0"/>
          </a:p>
        </p:txBody>
      </p:sp>
      <p:sp>
        <p:nvSpPr>
          <p:cNvPr id="3" name="內容版面配置區 2">
            <a:extLst>
              <a:ext uri="{FF2B5EF4-FFF2-40B4-BE49-F238E27FC236}">
                <a16:creationId xmlns:a16="http://schemas.microsoft.com/office/drawing/2014/main" id="{54083F1D-53A6-4F71-BA60-5E05E9DD98B7}"/>
              </a:ext>
            </a:extLst>
          </p:cNvPr>
          <p:cNvSpPr>
            <a:spLocks noGrp="1"/>
          </p:cNvSpPr>
          <p:nvPr>
            <p:ph idx="1"/>
          </p:nvPr>
        </p:nvSpPr>
        <p:spPr>
          <a:xfrm>
            <a:off x="609600" y="1311215"/>
            <a:ext cx="10972800" cy="3954523"/>
          </a:xfrm>
        </p:spPr>
        <p:txBody>
          <a:bodyPr>
            <a:normAutofit fontScale="92500" lnSpcReduction="20000"/>
          </a:bodyPr>
          <a:lstStyle/>
          <a:p>
            <a:pPr marL="577850" indent="-577850">
              <a:lnSpc>
                <a:spcPct val="12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六、有關各機關約聘僱人員、公營事業機構公務員兼具勞工身分人員於聘僱、在職期間自殺死亡，其遺族辦理撫慰、給卹事宜一案。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行政院人事行政總處民國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16</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日總處給字第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1090047283</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577850" indent="-447675">
              <a:buNone/>
            </a:pP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1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茲因</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107</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日施行之「公務人員退休資遣撫卹法」第</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52</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項有關自殺死亡不予撫卹之要件已有修正，又經參照銓敘部</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11</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日部退四字第</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1094991701</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號書函意見，爰就</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107</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日以後約聘僱人員及公營事業機構公務員兼具勞工身分人員（以下簡稱公兼勞）自殺死亡者，其撫慰、給卹事宜重行規定如下：</a:t>
            </a:r>
          </a:p>
          <a:p>
            <a:pPr marL="1035050" indent="-344488">
              <a:buNone/>
            </a:pP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en-US"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約聘僱人員</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：除因犯罪經判刑確定後，於</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解聘僱前自殺者，不予撫卹（慰）</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外，得依「各機關學校聘僱人員離職給與辦法」第</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項、「聘用人員聘用條例」第</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條或「行政院與所屬中央及地方各機關約僱人員僱用辦法」第</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9</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條規定，</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發給其遺族公、自提儲金本息，並酌給撫慰金</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035050" indent="-344488">
              <a:buNone/>
            </a:pP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en-US"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公營事業機構公兼勞</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：依「勞動基準法」第</a:t>
            </a:r>
            <a:r>
              <a:rPr lang="en-US"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84</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條規定，公兼勞撫卹事項應適用公務員相關法令，爰除因犯罪經判刑確定後，</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於免職處分送達前自殺者，不予撫卹</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外，得</a:t>
            </a:r>
            <a:r>
              <a:rPr lang="zh-TW" altLang="zh-TW" sz="19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依其適用之退撫法規辦理給卹事宜</a:t>
            </a:r>
            <a:r>
              <a:rPr lang="zh-TW" altLang="zh-TW" sz="19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p>
          <a:p>
            <a:pPr marL="577850" indent="-447675">
              <a:buNone/>
            </a:pPr>
            <a:r>
              <a:rPr lang="en-US" altLang="zh-TW" sz="1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二</a:t>
            </a:r>
            <a:r>
              <a:rPr lang="en-US" altLang="zh-TW" sz="1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1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行政院人事行政總處</a:t>
            </a:r>
            <a:r>
              <a:rPr lang="en-US" altLang="zh-TW" sz="1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105</a:t>
            </a:r>
            <a:r>
              <a:rPr lang="zh-TW" altLang="zh-TW" sz="1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年</a:t>
            </a:r>
            <a:r>
              <a:rPr lang="en-US" altLang="zh-TW" sz="1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2</a:t>
            </a:r>
            <a:r>
              <a:rPr lang="zh-TW" altLang="zh-TW" sz="1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月</a:t>
            </a:r>
            <a:r>
              <a:rPr lang="en-US" altLang="zh-TW" sz="1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18</a:t>
            </a:r>
            <a:r>
              <a:rPr lang="zh-TW" altLang="zh-TW" sz="1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日函，自即日起停止適用。</a:t>
            </a:r>
            <a:r>
              <a:rPr lang="zh-TW" altLang="en-US" sz="1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1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83.pdf</a:t>
            </a:r>
            <a:endParaRPr lang="zh-TW" altLang="zh-TW" sz="19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09246797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AA0FF56-D609-4C0C-8AFF-54CF881E2E78}"/>
              </a:ext>
            </a:extLst>
          </p:cNvPr>
          <p:cNvSpPr>
            <a:spLocks noGrp="1"/>
          </p:cNvSpPr>
          <p:nvPr>
            <p:ph type="title"/>
          </p:nvPr>
        </p:nvSpPr>
        <p:spPr>
          <a:xfrm>
            <a:off x="609600" y="319176"/>
            <a:ext cx="10972800" cy="897149"/>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伍、退休撫卹</a:t>
            </a:r>
            <a:endParaRPr lang="zh-TW" altLang="en-US" dirty="0"/>
          </a:p>
        </p:txBody>
      </p:sp>
      <p:sp>
        <p:nvSpPr>
          <p:cNvPr id="3" name="內容版面配置區 2">
            <a:extLst>
              <a:ext uri="{FF2B5EF4-FFF2-40B4-BE49-F238E27FC236}">
                <a16:creationId xmlns:a16="http://schemas.microsoft.com/office/drawing/2014/main" id="{B57BB139-8C85-4257-B2CC-DE8F8725D4AE}"/>
              </a:ext>
            </a:extLst>
          </p:cNvPr>
          <p:cNvSpPr>
            <a:spLocks noGrp="1"/>
          </p:cNvSpPr>
          <p:nvPr>
            <p:ph idx="1"/>
          </p:nvPr>
        </p:nvSpPr>
        <p:spPr>
          <a:xfrm>
            <a:off x="609600" y="1311215"/>
            <a:ext cx="10972800" cy="3954523"/>
          </a:xfrm>
        </p:spPr>
        <p:txBody>
          <a:bodyPr>
            <a:normAutofit fontScale="92500" lnSpcReduction="10000"/>
          </a:bodyPr>
          <a:lstStyle/>
          <a:p>
            <a:pPr marL="620713" indent="-620713">
              <a:buNone/>
            </a:pPr>
            <a:r>
              <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七、公務人員退休資遣撫卹法第</a:t>
            </a:r>
            <a:r>
              <a:rPr lang="en-US"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45</a:t>
            </a:r>
            <a:r>
              <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項所定「依本法或其他法令規定核給之退休金、撫卹金、優存利息或其他由政府預算、公營事業機構支給相當於退離給與之定期性給付者，不得擇領遺屬年金」之規定，於依勞工退休金條例請領月退休金者，不適用之。</a:t>
            </a:r>
            <a:r>
              <a:rPr lang="en-US"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銓敘部民國</a:t>
            </a:r>
            <a:r>
              <a:rPr lang="en-US"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17</a:t>
            </a:r>
            <a:r>
              <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日部退三字第</a:t>
            </a:r>
            <a:r>
              <a:rPr lang="en-US"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10953082072</a:t>
            </a:r>
            <a:r>
              <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6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620713" indent="-500063">
              <a:buNone/>
            </a:pP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依銓敘部</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12</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17</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日部退三字第</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10953082071</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號令規定，關於支領或兼領月退休金人員於公務人員退休資遣撫卹法公布施行之日起</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年後死亡，</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其符合請領遺屬年金條件之遺族，於依勞工退休金條例請領月退休金者，不適用公務人員退休資遣撫卹法第</a:t>
            </a:r>
            <a:r>
              <a:rPr lang="en-US"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45</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項所定不得擇領遺屬年金規定。</a:t>
            </a:r>
            <a:endParaRPr lang="en-US"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620713" indent="-500063">
              <a:buNone/>
            </a:pP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前開亡故支領或兼領月退休金人員之遺族，如符合旨揭令規定且已經銓敘部審定支領遺屬一次金者，</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得重行選擇</a:t>
            </a:r>
            <a:r>
              <a:rPr lang="zh-TW" altLang="zh-TW" sz="2200" u="sng" kern="100" dirty="0">
                <a:solidFill>
                  <a:srgbClr val="00B0F0"/>
                </a:solidFill>
                <a:effectLst/>
                <a:latin typeface="標楷體" panose="03000509000000000000" pitchFamily="65" charset="-120"/>
                <a:ea typeface="標楷體" panose="03000509000000000000" pitchFamily="65" charset="-120"/>
                <a:cs typeface="Times New Roman" panose="02020603050405020304" pitchFamily="18" charset="0"/>
              </a:rPr>
              <a:t>改支領遺屬年金</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，惟上開人員</a:t>
            </a:r>
            <a:r>
              <a:rPr lang="zh-TW" altLang="zh-TW" sz="2200" u="sng" kern="100" dirty="0">
                <a:solidFill>
                  <a:srgbClr val="00B0F0"/>
                </a:solidFill>
                <a:effectLst/>
                <a:latin typeface="標楷體" panose="03000509000000000000" pitchFamily="65" charset="-120"/>
                <a:ea typeface="標楷體" panose="03000509000000000000" pitchFamily="65" charset="-120"/>
                <a:cs typeface="Times New Roman" panose="02020603050405020304" pitchFamily="18" charset="0"/>
              </a:rPr>
              <a:t>應先返還原發之遺屬一次</a:t>
            </a:r>
            <a:r>
              <a:rPr lang="zh-TW" altLang="zh-TW" sz="22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金，始得改支領遺屬年金</a:t>
            </a:r>
            <a:r>
              <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84.pdf</a:t>
            </a:r>
            <a:endParaRPr lang="zh-TW" altLang="zh-TW" sz="2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45573441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0BB16F9-F99E-43DC-A43D-F86473DDFFD1}"/>
              </a:ext>
            </a:extLst>
          </p:cNvPr>
          <p:cNvSpPr>
            <a:spLocks noGrp="1"/>
          </p:cNvSpPr>
          <p:nvPr>
            <p:ph type="title"/>
          </p:nvPr>
        </p:nvSpPr>
        <p:spPr>
          <a:xfrm>
            <a:off x="609600" y="345057"/>
            <a:ext cx="10972800" cy="905774"/>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伍、退休撫卹</a:t>
            </a:r>
            <a:endParaRPr lang="zh-TW" altLang="en-US" dirty="0"/>
          </a:p>
        </p:txBody>
      </p:sp>
      <p:sp>
        <p:nvSpPr>
          <p:cNvPr id="3" name="內容版面配置區 2">
            <a:extLst>
              <a:ext uri="{FF2B5EF4-FFF2-40B4-BE49-F238E27FC236}">
                <a16:creationId xmlns:a16="http://schemas.microsoft.com/office/drawing/2014/main" id="{1A4C236B-8C77-47C7-BDC6-59F1AAD6CAD3}"/>
              </a:ext>
            </a:extLst>
          </p:cNvPr>
          <p:cNvSpPr>
            <a:spLocks noGrp="1"/>
          </p:cNvSpPr>
          <p:nvPr>
            <p:ph idx="1"/>
          </p:nvPr>
        </p:nvSpPr>
        <p:spPr>
          <a:xfrm>
            <a:off x="609600" y="1457864"/>
            <a:ext cx="10972800" cy="3807874"/>
          </a:xfrm>
        </p:spPr>
        <p:txBody>
          <a:bodyPr>
            <a:normAutofit fontScale="92500" lnSpcReduction="20000"/>
          </a:bodyPr>
          <a:lstStyle/>
          <a:p>
            <a:pPr marL="896938" indent="-896938">
              <a:lnSpc>
                <a:spcPct val="15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八、「公教人員退休金其他現金給與補償金發放作業注意事項」，業經銓敘部以</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25</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日部退二字第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11053280431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號令廢止，並自當日生效。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銓敘部民國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25</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日部退二字第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11053280432</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公教人員退休金其他現金給與補償金發放作業注意事項</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已無適用對象</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，有關補償金之計算、發放方式、作業程序及附表等規定，爰無規範必要，又公教人員退休金其他現金給與補償金</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發給辦法業配合公教人員退撫法規之修正</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，併就實務作業檢討不合時宜之規範，已於</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109</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8</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31</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日修正施行，爰依中央法規標準法第</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21</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款及第</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款規定</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廢止補償金發放注意事項</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85.pdf</a:t>
            </a:r>
            <a:r>
              <a:rPr lang="en-US" altLang="zh-TW" sz="2400" kern="10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alt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286602825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2E8916C-C02C-42F3-B5BA-11677436173C}"/>
              </a:ext>
            </a:extLst>
          </p:cNvPr>
          <p:cNvSpPr>
            <a:spLocks noGrp="1"/>
          </p:cNvSpPr>
          <p:nvPr>
            <p:ph type="title"/>
          </p:nvPr>
        </p:nvSpPr>
        <p:spPr>
          <a:xfrm>
            <a:off x="609600" y="491706"/>
            <a:ext cx="10972800" cy="1108494"/>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伍、退休撫卹</a:t>
            </a:r>
            <a:endParaRPr lang="zh-TW" altLang="en-US" dirty="0"/>
          </a:p>
        </p:txBody>
      </p:sp>
      <p:sp>
        <p:nvSpPr>
          <p:cNvPr id="3" name="內容版面配置區 2">
            <a:extLst>
              <a:ext uri="{FF2B5EF4-FFF2-40B4-BE49-F238E27FC236}">
                <a16:creationId xmlns:a16="http://schemas.microsoft.com/office/drawing/2014/main" id="{D2108ECE-17B7-45F2-955A-5DBE3DED0C09}"/>
              </a:ext>
            </a:extLst>
          </p:cNvPr>
          <p:cNvSpPr>
            <a:spLocks noGrp="1"/>
          </p:cNvSpPr>
          <p:nvPr>
            <p:ph idx="1"/>
          </p:nvPr>
        </p:nvSpPr>
        <p:spPr>
          <a:xfrm>
            <a:off x="609600" y="1708030"/>
            <a:ext cx="10972800" cy="3557708"/>
          </a:xfrm>
        </p:spPr>
        <p:txBody>
          <a:bodyPr/>
          <a:lstStyle/>
          <a:p>
            <a:pPr marL="612775" indent="-612775">
              <a:lnSpc>
                <a:spcPct val="15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九、公務人員退休資遣撫卹法施行細則第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131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條，業經考試院</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日令修正發布。</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銓敘部民國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日部退三字第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1105338471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為配合國家鼓勵生育及營造友善生養職場環境之政策，爰針對公務人員退休資遣撫卹法施行細則第</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條所定公務人員</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選擇育嬰留職停薪期間繼續繳付全額退撫基金費用之規定</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增訂得選擇遞延</a:t>
            </a:r>
            <a:r>
              <a:rPr lang="en-US"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年繳付機制</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86.pdf</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86-1.pdf</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86-2.pdf</a:t>
            </a:r>
            <a:endPar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6998372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7A08ADF-B680-46EB-A907-F4BC991497B4}"/>
              </a:ext>
            </a:extLst>
          </p:cNvPr>
          <p:cNvSpPr>
            <a:spLocks noGrp="1"/>
          </p:cNvSpPr>
          <p:nvPr>
            <p:ph type="title"/>
          </p:nvPr>
        </p:nvSpPr>
        <p:spPr>
          <a:xfrm>
            <a:off x="609600" y="414068"/>
            <a:ext cx="10972800" cy="1095555"/>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伍、退休撫卹</a:t>
            </a:r>
            <a:endParaRPr lang="zh-TW" altLang="en-US" dirty="0"/>
          </a:p>
        </p:txBody>
      </p:sp>
      <p:sp>
        <p:nvSpPr>
          <p:cNvPr id="3" name="內容版面配置區 2">
            <a:extLst>
              <a:ext uri="{FF2B5EF4-FFF2-40B4-BE49-F238E27FC236}">
                <a16:creationId xmlns:a16="http://schemas.microsoft.com/office/drawing/2014/main" id="{279ADA07-FDDB-4E45-9259-CED27E90C1FD}"/>
              </a:ext>
            </a:extLst>
          </p:cNvPr>
          <p:cNvSpPr>
            <a:spLocks noGrp="1"/>
          </p:cNvSpPr>
          <p:nvPr>
            <p:ph idx="1"/>
          </p:nvPr>
        </p:nvSpPr>
        <p:spPr>
          <a:xfrm>
            <a:off x="609600" y="1682151"/>
            <a:ext cx="10972800" cy="3583587"/>
          </a:xfrm>
        </p:spPr>
        <p:txBody>
          <a:bodyPr>
            <a:normAutofit/>
          </a:bodyPr>
          <a:lstStyle/>
          <a:p>
            <a:pPr marL="620713" indent="-620713">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十、公務人員執行職務意外傷亡慰問金發給辦法部分條文，業經考試院</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16</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日令會同行政院修正發布。</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銓敘部民國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28</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日部退五字第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1105344336</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為落實公務人員之權益照護，銓敘部業就公務人員</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執行職務意外傷亡慰問金發給辦法「意外」要件之認定</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、因執行職務發生</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意外致受傷未住院而治療</a:t>
            </a:r>
            <a:r>
              <a:rPr lang="en-US"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次以下者</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，得發給</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新臺幣</a:t>
            </a:r>
            <a:r>
              <a:rPr lang="en-US"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3,000</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元慰問金</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調整失能及死亡慰問金發給</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標準，以及增加</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得投保額外保險之特殊職務範圍</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等研議修正，並經考試院會同行政院修正發布。</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87.pdf</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87-1.pdf</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87-2.pdf</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87-3.pdf</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6"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6" action="ppaction://hlinkfile"/>
              </a:rPr>
              <a:t>87-4.pdf</a:t>
            </a:r>
            <a:endPar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28711912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F878705-1EA1-4E66-B8D8-E3017896EBD4}"/>
              </a:ext>
            </a:extLst>
          </p:cNvPr>
          <p:cNvSpPr>
            <a:spLocks noGrp="1"/>
          </p:cNvSpPr>
          <p:nvPr>
            <p:ph type="title"/>
          </p:nvPr>
        </p:nvSpPr>
        <p:spPr>
          <a:xfrm>
            <a:off x="609600" y="293298"/>
            <a:ext cx="10972800" cy="1017917"/>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伍、退休撫卹</a:t>
            </a:r>
            <a:endParaRPr lang="zh-TW" altLang="en-US" dirty="0"/>
          </a:p>
        </p:txBody>
      </p:sp>
      <p:sp>
        <p:nvSpPr>
          <p:cNvPr id="3" name="內容版面配置區 2">
            <a:extLst>
              <a:ext uri="{FF2B5EF4-FFF2-40B4-BE49-F238E27FC236}">
                <a16:creationId xmlns:a16="http://schemas.microsoft.com/office/drawing/2014/main" id="{300E943F-BBA7-489B-89A4-272C635F182A}"/>
              </a:ext>
            </a:extLst>
          </p:cNvPr>
          <p:cNvSpPr>
            <a:spLocks noGrp="1"/>
          </p:cNvSpPr>
          <p:nvPr>
            <p:ph idx="1"/>
          </p:nvPr>
        </p:nvSpPr>
        <p:spPr>
          <a:xfrm>
            <a:off x="609600" y="1475117"/>
            <a:ext cx="10972800" cy="3790621"/>
          </a:xfrm>
        </p:spPr>
        <p:txBody>
          <a:bodyPr>
            <a:normAutofit lnSpcReduction="10000"/>
          </a:bodyPr>
          <a:lstStyle/>
          <a:p>
            <a:pPr marL="906463" indent="-906463">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十一、關於公務人員執行職務時確診嚴重特殊傳染性肺炎</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(COVID-19)</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，於集中檢疫場所</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含防疫旅館</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隔離治療時，得視同住院治療並發給慰問金。</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銓敘部民國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6</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28</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日部退五字第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11053590142</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考量目前國內疫情嚴峻，中央流行疫情指揮中心為確保醫療量能及嗣應疫情發展需要，已有相關應變措施，爰公務人員於執行職務時確診</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COVID-19</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，相關權責機關倘係</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配合緊急應變措施</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而將其轉送至</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集中檢疫場所</a:t>
            </a:r>
            <a:r>
              <a:rPr lang="en-US"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含防疫旅館</a:t>
            </a:r>
            <a:r>
              <a:rPr lang="en-US"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隔離治療者</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得視同住院治療</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。又該慰問金之申請，應檢具申請表及嚴重特殊傳染性肺炎集中檢疫隔離治療通知書、解除隔離治療通知書等</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足資證明進行治療及治療日數等相關文件</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，經服務機關學校</a:t>
            </a:r>
            <a:r>
              <a:rPr lang="zh-TW" altLang="zh-TW" sz="2400" u="sng" kern="100" dirty="0">
                <a:solidFill>
                  <a:srgbClr val="7030A0"/>
                </a:solidFill>
                <a:effectLst/>
                <a:latin typeface="標楷體" panose="03000509000000000000" pitchFamily="65" charset="-120"/>
                <a:ea typeface="標楷體" panose="03000509000000000000" pitchFamily="65" charset="-120"/>
                <a:cs typeface="Times New Roman" panose="02020603050405020304" pitchFamily="18" charset="0"/>
              </a:rPr>
              <a:t>依慰問金辦法規定核定後發給慰問金</a:t>
            </a:r>
            <a:r>
              <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88.pdf</a:t>
            </a:r>
            <a:endParaRPr lang="zh-TW" altLang="zh-TW" sz="24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686481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1069C01-6D8B-40E1-BC33-65E126B895CE}"/>
              </a:ext>
            </a:extLst>
          </p:cNvPr>
          <p:cNvSpPr>
            <a:spLocks noGrp="1"/>
          </p:cNvSpPr>
          <p:nvPr>
            <p:ph type="title"/>
          </p:nvPr>
        </p:nvSpPr>
        <p:spPr>
          <a:xfrm>
            <a:off x="609600" y="457199"/>
            <a:ext cx="10972800" cy="845389"/>
          </a:xfrm>
        </p:spPr>
        <p:txBody>
          <a:bodyPr/>
          <a:lstStyle/>
          <a:p>
            <a:pPr marR="0" lvl="0" defTabSz="914400" rtl="0" eaLnBrk="1" fontAlgn="auto" latinLnBrk="0" hangingPunct="1">
              <a:lnSpc>
                <a:spcPct val="100000"/>
              </a:lnSpc>
              <a:spcBef>
                <a:spcPct val="20000"/>
              </a:spcBef>
              <a:spcAft>
                <a:spcPts val="0"/>
              </a:spcAft>
              <a:buClrTx/>
              <a:buSzTx/>
              <a:tabLst/>
              <a:defRPr/>
            </a:pPr>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陸、人事管理</a:t>
            </a:r>
            <a:endParaRPr lang="zh-TW" altLang="en-US" sz="4000" dirty="0"/>
          </a:p>
        </p:txBody>
      </p:sp>
      <p:sp>
        <p:nvSpPr>
          <p:cNvPr id="3" name="內容版面配置區 2">
            <a:extLst>
              <a:ext uri="{FF2B5EF4-FFF2-40B4-BE49-F238E27FC236}">
                <a16:creationId xmlns:a16="http://schemas.microsoft.com/office/drawing/2014/main" id="{79B97B81-FF24-4024-BFEB-0004267A6C7B}"/>
              </a:ext>
            </a:extLst>
          </p:cNvPr>
          <p:cNvSpPr>
            <a:spLocks noGrp="1"/>
          </p:cNvSpPr>
          <p:nvPr>
            <p:ph idx="1"/>
          </p:nvPr>
        </p:nvSpPr>
        <p:spPr>
          <a:xfrm>
            <a:off x="609600" y="1440611"/>
            <a:ext cx="10972800" cy="4114800"/>
          </a:xfrm>
        </p:spPr>
        <p:txBody>
          <a:bodyPr>
            <a:normAutofit lnSpcReduction="10000"/>
          </a:bodyPr>
          <a:lstStyle/>
          <a:p>
            <a:pPr marL="655638" indent="-655638">
              <a:lnSpc>
                <a:spcPct val="110000"/>
              </a:lnSpc>
              <a:buNone/>
            </a:pPr>
            <a:r>
              <a:rPr lang="zh-TW" altLang="zh-TW" sz="2600" kern="100" dirty="0">
                <a:solidFill>
                  <a:srgbClr val="FF0000"/>
                </a:solidFill>
                <a:latin typeface="Calibri" panose="020F0502020204030204" pitchFamily="34" charset="0"/>
                <a:ea typeface="標楷體" panose="03000509000000000000" pitchFamily="65" charset="-120"/>
                <a:cs typeface="Times New Roman" panose="02020603050405020304" pitchFamily="18" charset="0"/>
              </a:rPr>
              <a:t>一、修正「行政院所屬各級人事機構人員設置管理要點」部分規定。</a:t>
            </a:r>
            <a:r>
              <a:rPr lang="en-US" altLang="zh-TW" sz="2600" kern="100" dirty="0">
                <a:solidFill>
                  <a:srgbClr val="FF0000"/>
                </a:solidFill>
                <a:latin typeface="Calibri" panose="020F0502020204030204" pitchFamily="34" charset="0"/>
                <a:ea typeface="標楷體" panose="03000509000000000000" pitchFamily="65" charset="-120"/>
                <a:cs typeface="Times New Roman" panose="02020603050405020304" pitchFamily="18" charset="0"/>
              </a:rPr>
              <a:t>(</a:t>
            </a:r>
            <a:r>
              <a:rPr lang="zh-TW" altLang="zh-TW" sz="2600" kern="100" dirty="0">
                <a:solidFill>
                  <a:srgbClr val="FF0000"/>
                </a:solidFill>
                <a:latin typeface="Calibri" panose="020F0502020204030204" pitchFamily="34" charset="0"/>
                <a:ea typeface="標楷體" panose="03000509000000000000" pitchFamily="65" charset="-120"/>
                <a:cs typeface="Times New Roman" panose="02020603050405020304" pitchFamily="18" charset="0"/>
              </a:rPr>
              <a:t>行政院人事行政總處民國</a:t>
            </a:r>
            <a:r>
              <a:rPr lang="en-US" altLang="zh-TW" sz="2600" kern="100" dirty="0">
                <a:solidFill>
                  <a:srgbClr val="FF0000"/>
                </a:solidFill>
                <a:latin typeface="Calibri" panose="020F0502020204030204" pitchFamily="34" charset="0"/>
                <a:ea typeface="標楷體" panose="03000509000000000000" pitchFamily="65" charset="-120"/>
                <a:cs typeface="Times New Roman" panose="02020603050405020304" pitchFamily="18" charset="0"/>
              </a:rPr>
              <a:t>109</a:t>
            </a:r>
            <a:r>
              <a:rPr lang="zh-TW" altLang="zh-TW" sz="2600" kern="100" dirty="0">
                <a:solidFill>
                  <a:srgbClr val="FF0000"/>
                </a:solidFill>
                <a:latin typeface="Calibri" panose="020F0502020204030204" pitchFamily="34" charset="0"/>
                <a:ea typeface="標楷體" panose="03000509000000000000" pitchFamily="65" charset="-120"/>
                <a:cs typeface="Times New Roman" panose="02020603050405020304" pitchFamily="18" charset="0"/>
              </a:rPr>
              <a:t>年</a:t>
            </a:r>
            <a:r>
              <a:rPr lang="en-US" altLang="zh-TW" sz="2600" kern="100" dirty="0">
                <a:solidFill>
                  <a:srgbClr val="FF0000"/>
                </a:solidFill>
                <a:latin typeface="Calibri" panose="020F0502020204030204" pitchFamily="34" charset="0"/>
                <a:ea typeface="標楷體" panose="03000509000000000000" pitchFamily="65" charset="-120"/>
                <a:cs typeface="Times New Roman" panose="02020603050405020304" pitchFamily="18" charset="0"/>
              </a:rPr>
              <a:t>9</a:t>
            </a:r>
            <a:r>
              <a:rPr lang="zh-TW" altLang="zh-TW" sz="2600" kern="100" dirty="0">
                <a:solidFill>
                  <a:srgbClr val="FF0000"/>
                </a:solidFill>
                <a:latin typeface="Calibri" panose="020F0502020204030204" pitchFamily="34" charset="0"/>
                <a:ea typeface="標楷體" panose="03000509000000000000" pitchFamily="65" charset="-120"/>
                <a:cs typeface="Times New Roman" panose="02020603050405020304" pitchFamily="18" charset="0"/>
              </a:rPr>
              <a:t>月</a:t>
            </a:r>
            <a:r>
              <a:rPr lang="en-US" altLang="zh-TW" sz="2600" kern="100" dirty="0">
                <a:solidFill>
                  <a:srgbClr val="FF0000"/>
                </a:solidFill>
                <a:latin typeface="Calibri" panose="020F0502020204030204" pitchFamily="34" charset="0"/>
                <a:ea typeface="標楷體" panose="03000509000000000000" pitchFamily="65" charset="-120"/>
                <a:cs typeface="Times New Roman" panose="02020603050405020304" pitchFamily="18" charset="0"/>
              </a:rPr>
              <a:t>21</a:t>
            </a:r>
            <a:r>
              <a:rPr lang="zh-TW" altLang="zh-TW" sz="2600" kern="100" dirty="0">
                <a:solidFill>
                  <a:srgbClr val="FF0000"/>
                </a:solidFill>
                <a:latin typeface="Calibri" panose="020F0502020204030204" pitchFamily="34" charset="0"/>
                <a:ea typeface="標楷體" panose="03000509000000000000" pitchFamily="65" charset="-120"/>
                <a:cs typeface="Times New Roman" panose="02020603050405020304" pitchFamily="18" charset="0"/>
              </a:rPr>
              <a:t>日總處綜字第</a:t>
            </a:r>
            <a:r>
              <a:rPr lang="en-US" altLang="zh-TW" sz="2600" kern="100" dirty="0">
                <a:solidFill>
                  <a:srgbClr val="FF0000"/>
                </a:solidFill>
                <a:latin typeface="Calibri" panose="020F0502020204030204" pitchFamily="34" charset="0"/>
                <a:ea typeface="標楷體" panose="03000509000000000000" pitchFamily="65" charset="-120"/>
                <a:cs typeface="Times New Roman" panose="02020603050405020304" pitchFamily="18" charset="0"/>
              </a:rPr>
              <a:t>1090041872</a:t>
            </a:r>
            <a:r>
              <a:rPr lang="zh-TW" altLang="zh-TW" sz="2600" kern="100" dirty="0">
                <a:solidFill>
                  <a:srgbClr val="FF0000"/>
                </a:solidFill>
                <a:latin typeface="Calibri" panose="020F0502020204030204" pitchFamily="34" charset="0"/>
                <a:ea typeface="標楷體" panose="03000509000000000000" pitchFamily="65" charset="-120"/>
                <a:cs typeface="Times New Roman" panose="02020603050405020304" pitchFamily="18" charset="0"/>
              </a:rPr>
              <a:t>號函</a:t>
            </a:r>
            <a:r>
              <a:rPr lang="en-US" altLang="zh-TW" sz="2600" kern="100" dirty="0">
                <a:solidFill>
                  <a:srgbClr val="FF0000"/>
                </a:solidFill>
                <a:latin typeface="Calibri" panose="020F0502020204030204" pitchFamily="34" charset="0"/>
                <a:ea typeface="標楷體" panose="03000509000000000000" pitchFamily="65" charset="-120"/>
                <a:cs typeface="Times New Roman" panose="02020603050405020304" pitchFamily="18" charset="0"/>
              </a:rPr>
              <a:t>)</a:t>
            </a:r>
            <a:endParaRPr lang="zh-TW" altLang="zh-TW" sz="2600" kern="100" dirty="0">
              <a:solidFill>
                <a:srgbClr val="FF0000"/>
              </a:solidFill>
              <a:latin typeface="Calibri" panose="020F0502020204030204" pitchFamily="34" charset="0"/>
              <a:ea typeface="標楷體" panose="03000509000000000000" pitchFamily="65" charset="-120"/>
              <a:cs typeface="Times New Roman" panose="02020603050405020304" pitchFamily="18" charset="0"/>
            </a:endParaRPr>
          </a:p>
          <a:p>
            <a:r>
              <a:rPr lang="zh-TW" altLang="zh-TW" sz="20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修正內容如下：</a:t>
            </a:r>
          </a:p>
          <a:p>
            <a:pPr marL="836613" indent="-500063">
              <a:buNone/>
            </a:pP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一</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配合</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實務作業及秉持懲罰即時</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授權主管機關人事機構核定</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非行政院人事行政總處核派人員之</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免職或停職處分</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。（修正規定第</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8</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點）</a:t>
            </a:r>
            <a:endPar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836613" indent="-500063">
              <a:buNone/>
            </a:pP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二</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為使重大獎懲案件即時且權責相符，</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授權主管機關人事機構核定</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非行政院人事行政總處核派人員之</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一次記二大功（過）案件</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。（修正規定第</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23</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點）</a:t>
            </a:r>
            <a:endPar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836613" indent="-500063">
              <a:buNone/>
            </a:pP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三</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為激勵士氣並</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擴大績優人事人員遴薦人員範圍</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，修正</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人事服務工作年資及年終考績採計</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方式。（修正規定第</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31</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點、第</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32</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點）</a:t>
            </a:r>
            <a:endPar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836613" indent="-500063">
              <a:buNone/>
            </a:pP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四</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配合相關法令修正及人事人員</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任免權責</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sz="2000" u="sng" kern="100" dirty="0">
                <a:solidFill>
                  <a:srgbClr val="7030A0"/>
                </a:solidFill>
                <a:latin typeface="標楷體" panose="03000509000000000000" pitchFamily="65" charset="-120"/>
                <a:ea typeface="標楷體" panose="03000509000000000000" pitchFamily="65" charset="-120"/>
                <a:cs typeface="Times New Roman" panose="02020603050405020304" pitchFamily="18" charset="0"/>
              </a:rPr>
              <a:t>授權主管機關人事機構核定</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非行政院人事行政總處核派人員之資遣案件。（修正規定第</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41</a:t>
            </a:r>
            <a:r>
              <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點）</a:t>
            </a:r>
            <a:r>
              <a:rPr lang="zh-TW" altLang="en-US"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89.pdf</a:t>
            </a:r>
            <a:r>
              <a:rPr lang="zh-TW" altLang="en-US"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89-1.pdf</a:t>
            </a:r>
            <a:r>
              <a:rPr lang="zh-TW" altLang="en-US"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附件</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89-2.pdf</a:t>
            </a:r>
            <a:r>
              <a:rPr lang="zh-TW" altLang="en-US"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附件</a:t>
            </a:r>
            <a:r>
              <a:rPr lang="en-US"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89-3.pdf</a:t>
            </a:r>
            <a:endParaRPr lang="zh-TW" altLang="zh-TW" sz="2000"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99648437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5C7C7B3-DA57-4FF5-92E4-673230AC08D4}"/>
              </a:ext>
            </a:extLst>
          </p:cNvPr>
          <p:cNvSpPr>
            <a:spLocks noGrp="1"/>
          </p:cNvSpPr>
          <p:nvPr>
            <p:ph type="title"/>
          </p:nvPr>
        </p:nvSpPr>
        <p:spPr>
          <a:xfrm>
            <a:off x="609600" y="474453"/>
            <a:ext cx="10972800" cy="948906"/>
          </a:xfrm>
        </p:spPr>
        <p:txBody>
          <a:bodyPr/>
          <a:lstStyle/>
          <a:p>
            <a:r>
              <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j-cs"/>
              </a:rPr>
              <a:t>陸、人事管理</a:t>
            </a:r>
            <a:endParaRPr lang="zh-TW" altLang="en-US" dirty="0"/>
          </a:p>
        </p:txBody>
      </p:sp>
      <p:sp>
        <p:nvSpPr>
          <p:cNvPr id="3" name="內容版面配置區 2">
            <a:extLst>
              <a:ext uri="{FF2B5EF4-FFF2-40B4-BE49-F238E27FC236}">
                <a16:creationId xmlns:a16="http://schemas.microsoft.com/office/drawing/2014/main" id="{4D95D8F4-E7A6-48BE-9BF0-56AD1AFDE288}"/>
              </a:ext>
            </a:extLst>
          </p:cNvPr>
          <p:cNvSpPr>
            <a:spLocks noGrp="1"/>
          </p:cNvSpPr>
          <p:nvPr>
            <p:ph idx="1"/>
          </p:nvPr>
        </p:nvSpPr>
        <p:spPr>
          <a:xfrm>
            <a:off x="609600" y="1423359"/>
            <a:ext cx="10972800" cy="4244196"/>
          </a:xfrm>
        </p:spPr>
        <p:txBody>
          <a:bodyPr/>
          <a:lstStyle/>
          <a:p>
            <a:pPr marL="612775" indent="-612775">
              <a:lnSpc>
                <a:spcPct val="150000"/>
              </a:lnSpc>
              <a:buNone/>
            </a:pP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二、修正「強化人事人員職務歷練作業規定」第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點、第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點，並自</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日生效。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行政院人事行政總處民國</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7</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日總處綜字第</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1101000641</a:t>
            </a:r>
            <a:r>
              <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號函</a:t>
            </a:r>
            <a:r>
              <a:rPr lang="en-US"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altLang="zh-TW" sz="2400"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889000" indent="-595313" algn="just">
              <a:buNone/>
            </a:pPr>
            <a:r>
              <a:rPr lang="en-US"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一</a:t>
            </a:r>
            <a:r>
              <a:rPr lang="en-US"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r>
              <a:rPr lang="zh-TW" altLang="zh-TW" kern="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rPr>
              <a:t>為擴大遴才範圍及強化高階主管人才養成機制，考量</a:t>
            </a:r>
            <a:r>
              <a:rPr lang="zh-TW" altLang="zh-TW" u="sng" kern="0" dirty="0">
                <a:solidFill>
                  <a:srgbClr val="7030A0"/>
                </a:solidFill>
                <a:effectLst/>
                <a:latin typeface="標楷體" panose="03000509000000000000" pitchFamily="65" charset="-120"/>
                <a:ea typeface="標楷體" panose="03000509000000000000" pitchFamily="65" charset="-120"/>
                <a:cs typeface="標楷體" panose="03000509000000000000" pitchFamily="65" charset="-120"/>
              </a:rPr>
              <a:t>總處簡任第十職等至第十一職等專門委員或其他職務列等相同職務及單列或跨列簡任第十職等主任、副主任或其他職務列等相當之職務</a:t>
            </a:r>
            <a:r>
              <a:rPr lang="zh-TW" altLang="zh-TW" kern="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rPr>
              <a:t>，係為</a:t>
            </a:r>
            <a:r>
              <a:rPr lang="zh-TW" altLang="zh-TW" u="sng" kern="0" dirty="0">
                <a:solidFill>
                  <a:srgbClr val="7030A0"/>
                </a:solidFill>
                <a:effectLst/>
                <a:latin typeface="標楷體" panose="03000509000000000000" pitchFamily="65" charset="-120"/>
                <a:ea typeface="標楷體" panose="03000509000000000000" pitchFamily="65" charset="-120"/>
                <a:cs typeface="標楷體" panose="03000509000000000000" pitchFamily="65" charset="-120"/>
              </a:rPr>
              <a:t>培育人事主管政策規劃及行政管理能力之重要歷練職務</a:t>
            </a:r>
            <a:r>
              <a:rPr lang="zh-TW" altLang="zh-TW" kern="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rPr>
              <a:t>，</a:t>
            </a:r>
            <a:r>
              <a:rPr lang="zh-TW" altLang="zh-TW" u="sng" kern="0" dirty="0">
                <a:solidFill>
                  <a:srgbClr val="C00000"/>
                </a:solidFill>
                <a:effectLst/>
                <a:latin typeface="標楷體" panose="03000509000000000000" pitchFamily="65" charset="-120"/>
                <a:ea typeface="標楷體" panose="03000509000000000000" pitchFamily="65" charset="-120"/>
                <a:cs typeface="標楷體" panose="03000509000000000000" pitchFamily="65" charset="-120"/>
              </a:rPr>
              <a:t>爰於第</a:t>
            </a:r>
            <a:r>
              <a:rPr lang="en-US" altLang="zh-TW" u="sng" kern="0" dirty="0">
                <a:solidFill>
                  <a:srgbClr val="C00000"/>
                </a:solidFill>
                <a:effectLst/>
                <a:latin typeface="標楷體" panose="03000509000000000000" pitchFamily="65" charset="-120"/>
                <a:ea typeface="標楷體" panose="03000509000000000000" pitchFamily="65" charset="-120"/>
                <a:cs typeface="標楷體" panose="03000509000000000000" pitchFamily="65" charset="-120"/>
              </a:rPr>
              <a:t>3</a:t>
            </a:r>
            <a:r>
              <a:rPr lang="zh-TW" altLang="zh-TW" u="sng" kern="0" dirty="0">
                <a:solidFill>
                  <a:srgbClr val="C00000"/>
                </a:solidFill>
                <a:effectLst/>
                <a:latin typeface="標楷體" panose="03000509000000000000" pitchFamily="65" charset="-120"/>
                <a:ea typeface="標楷體" panose="03000509000000000000" pitchFamily="65" charset="-120"/>
                <a:cs typeface="標楷體" panose="03000509000000000000" pitchFamily="65" charset="-120"/>
              </a:rPr>
              <a:t>點第</a:t>
            </a:r>
            <a:r>
              <a:rPr lang="en-US" altLang="zh-TW" u="sng" kern="0" dirty="0">
                <a:solidFill>
                  <a:srgbClr val="C00000"/>
                </a:solidFill>
                <a:effectLst/>
                <a:latin typeface="標楷體" panose="03000509000000000000" pitchFamily="65" charset="-120"/>
                <a:ea typeface="標楷體" panose="03000509000000000000" pitchFamily="65" charset="-120"/>
                <a:cs typeface="標楷體" panose="03000509000000000000" pitchFamily="65" charset="-120"/>
              </a:rPr>
              <a:t>1</a:t>
            </a:r>
            <a:r>
              <a:rPr lang="zh-TW" altLang="zh-TW" u="sng" kern="0" dirty="0">
                <a:solidFill>
                  <a:srgbClr val="C00000"/>
                </a:solidFill>
                <a:effectLst/>
                <a:latin typeface="標楷體" panose="03000509000000000000" pitchFamily="65" charset="-120"/>
                <a:ea typeface="標楷體" panose="03000509000000000000" pitchFamily="65" charset="-120"/>
                <a:cs typeface="標楷體" panose="03000509000000000000" pitchFamily="65" charset="-120"/>
              </a:rPr>
              <a:t>項增訂第</a:t>
            </a:r>
            <a:r>
              <a:rPr lang="en-US" altLang="zh-TW" u="sng" kern="0" dirty="0">
                <a:solidFill>
                  <a:srgbClr val="C00000"/>
                </a:solidFill>
                <a:effectLst/>
                <a:latin typeface="標楷體" panose="03000509000000000000" pitchFamily="65" charset="-120"/>
                <a:ea typeface="標楷體" panose="03000509000000000000" pitchFamily="65" charset="-120"/>
                <a:cs typeface="標楷體" panose="03000509000000000000" pitchFamily="65" charset="-120"/>
              </a:rPr>
              <a:t>4</a:t>
            </a:r>
            <a:r>
              <a:rPr lang="zh-TW" altLang="zh-TW" u="sng" kern="0" dirty="0">
                <a:solidFill>
                  <a:srgbClr val="C00000"/>
                </a:solidFill>
                <a:effectLst/>
                <a:latin typeface="標楷體" panose="03000509000000000000" pitchFamily="65" charset="-120"/>
                <a:ea typeface="標楷體" panose="03000509000000000000" pitchFamily="65" charset="-120"/>
                <a:cs typeface="標楷體" panose="03000509000000000000" pitchFamily="65" charset="-120"/>
              </a:rPr>
              <a:t>款陞任條件</a:t>
            </a:r>
            <a:r>
              <a:rPr lang="zh-TW" altLang="zh-TW" kern="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rPr>
              <a:t>。</a:t>
            </a:r>
            <a:endParaRPr lang="en-US" altLang="zh-TW" kern="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endParaRPr>
          </a:p>
          <a:p>
            <a:pPr marL="889000" indent="-622300" algn="just">
              <a:buNone/>
            </a:pPr>
            <a:r>
              <a:rPr lang="en-US"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en-US"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為期與第</a:t>
            </a:r>
            <a:r>
              <a:rPr lang="en-US"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點第</a:t>
            </a:r>
            <a:r>
              <a:rPr lang="en-US"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項第</a:t>
            </a:r>
            <a:r>
              <a:rPr lang="en-US"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款規定衡平，</a:t>
            </a:r>
            <a:r>
              <a:rPr lang="zh-TW" altLang="zh-TW" u="sng" kern="100" dirty="0">
                <a:solidFill>
                  <a:srgbClr val="C00000"/>
                </a:solidFill>
                <a:effectLst/>
                <a:latin typeface="標楷體" panose="03000509000000000000" pitchFamily="65" charset="-120"/>
                <a:ea typeface="標楷體" panose="03000509000000000000" pitchFamily="65" charset="-120"/>
                <a:cs typeface="Times New Roman" panose="02020603050405020304" pitchFamily="18" charset="0"/>
              </a:rPr>
              <a:t>爰修正第</a:t>
            </a:r>
            <a:r>
              <a:rPr lang="en-US" altLang="zh-TW" u="sng" kern="100" dirty="0">
                <a:solidFill>
                  <a:srgbClr val="C0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zh-TW" u="sng" kern="100" dirty="0">
                <a:solidFill>
                  <a:srgbClr val="C00000"/>
                </a:solidFill>
                <a:effectLst/>
                <a:latin typeface="標楷體" panose="03000509000000000000" pitchFamily="65" charset="-120"/>
                <a:ea typeface="標楷體" panose="03000509000000000000" pitchFamily="65" charset="-120"/>
                <a:cs typeface="Times New Roman" panose="02020603050405020304" pitchFamily="18" charset="0"/>
              </a:rPr>
              <a:t>項第</a:t>
            </a:r>
            <a:r>
              <a:rPr lang="en-US" altLang="zh-TW" u="sng" kern="100" dirty="0">
                <a:solidFill>
                  <a:srgbClr val="C00000"/>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zh-TW" u="sng" kern="100" dirty="0">
                <a:solidFill>
                  <a:srgbClr val="C00000"/>
                </a:solidFill>
                <a:effectLst/>
                <a:latin typeface="標楷體" panose="03000509000000000000" pitchFamily="65" charset="-120"/>
                <a:ea typeface="標楷體" panose="03000509000000000000" pitchFamily="65" charset="-120"/>
                <a:cs typeface="Times New Roman" panose="02020603050405020304" pitchFamily="18" charset="0"/>
              </a:rPr>
              <a:t>款之年資條件</a:t>
            </a:r>
            <a:r>
              <a:rPr lang="zh-TW"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附件</a:t>
            </a:r>
            <a:r>
              <a:rPr lang="en-US"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2" action="ppaction://hlinkfile"/>
              </a:rPr>
              <a:t>90.pdf</a:t>
            </a:r>
            <a:r>
              <a:rPr lang="zh-TW" altLang="en-US"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附件</a:t>
            </a:r>
            <a:r>
              <a:rPr lang="en-US"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3" action="ppaction://hlinkfile"/>
              </a:rPr>
              <a:t>90-1.pdf</a:t>
            </a:r>
            <a:r>
              <a:rPr lang="zh-TW" altLang="en-US"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附件</a:t>
            </a:r>
            <a:r>
              <a:rPr lang="en-US"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4" action="ppaction://hlinkfile"/>
              </a:rPr>
              <a:t>90-2.pdf</a:t>
            </a:r>
            <a:r>
              <a:rPr lang="zh-TW" altLang="en-US"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附件</a:t>
            </a:r>
            <a:r>
              <a:rPr lang="en-US" altLang="zh-TW"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hlinkClick r:id="rId5" action="ppaction://hlinkfile"/>
              </a:rPr>
              <a:t>90-3.pdf</a:t>
            </a:r>
            <a:endParaRPr lang="zh-TW" altLang="en-US" dirty="0"/>
          </a:p>
        </p:txBody>
      </p:sp>
    </p:spTree>
    <p:extLst>
      <p:ext uri="{BB962C8B-B14F-4D97-AF65-F5344CB8AC3E}">
        <p14:creationId xmlns:p14="http://schemas.microsoft.com/office/powerpoint/2010/main" val="36280533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海岸設計範本">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ln>
          <a:noFill/>
        </a:ln>
      </a:spPr>
      <a:bodyPr rtlCol="0" anchor="ctr"/>
      <a:lstStyle>
        <a:defPPr algn="ctr">
          <a:defRPr dirty="0" err="1" smtClean="0">
            <a:solidFill>
              <a:schemeClr val="tx1"/>
            </a:solidFill>
          </a:defRPr>
        </a:defPPr>
      </a:lstStyle>
      <a:style>
        <a:lnRef idx="3">
          <a:schemeClr val="lt1"/>
        </a:lnRef>
        <a:fillRef idx="1">
          <a:schemeClr val="accent1"/>
        </a:fillRef>
        <a:effectRef idx="1">
          <a:schemeClr val="accent1"/>
        </a:effectRef>
        <a:fontRef idx="minor">
          <a:schemeClr val="lt1"/>
        </a:fontRef>
      </a:style>
    </a:spDef>
    <a:lnDef>
      <a:spPr>
        <a:ln>
          <a:solidFill>
            <a:schemeClr val="tx2"/>
          </a:solidFill>
        </a:ln>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Office_29442898_TF03460566" id="{AC87348D-5E8C-4F2D-8DD8-A785AC0161C5}" vid="{06970F3A-B2E5-489C-8D88-0FA1223D79E9}"/>
    </a:ext>
  </a:extLst>
</a:theme>
</file>

<file path=ppt/theme/theme2.xml><?xml version="1.0" encoding="utf-8"?>
<a:theme xmlns:a="http://schemas.openxmlformats.org/drawingml/2006/main" name="Office 佈景主題">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海岸設計投影片</Template>
  <TotalTime>3516</TotalTime>
  <Words>22956</Words>
  <Application>Microsoft Office PowerPoint</Application>
  <PresentationFormat>寬螢幕</PresentationFormat>
  <Paragraphs>493</Paragraphs>
  <Slides>100</Slides>
  <Notes>2</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100</vt:i4>
      </vt:variant>
    </vt:vector>
  </HeadingPairs>
  <TitlesOfParts>
    <vt:vector size="109" baseType="lpstr">
      <vt:lpstr>Microsoft JhengHei UI</vt:lpstr>
      <vt:lpstr>新細明體</vt:lpstr>
      <vt:lpstr>標楷體</vt:lpstr>
      <vt:lpstr>Arial</vt:lpstr>
      <vt:lpstr>Calibri</vt:lpstr>
      <vt:lpstr>Courier New</vt:lpstr>
      <vt:lpstr>Palatino Linotype</vt:lpstr>
      <vt:lpstr>Times New Roman</vt:lpstr>
      <vt:lpstr>海岸設計範本</vt:lpstr>
      <vt:lpstr>PowerPoint 簡報</vt:lpstr>
      <vt:lpstr>研討大綱</vt:lpstr>
      <vt:lpstr>壹、考試分發</vt:lpstr>
      <vt:lpstr>壹、考試分發</vt:lpstr>
      <vt:lpstr>壹、考試分發</vt:lpstr>
      <vt:lpstr>壹、考試分發</vt:lpstr>
      <vt:lpstr>壹、考試分發</vt:lpstr>
      <vt:lpstr>壹、考試分發</vt:lpstr>
      <vt:lpstr>壹、考試分發</vt:lpstr>
      <vt:lpstr>壹、考試分發</vt:lpstr>
      <vt:lpstr>壹、考試分發</vt:lpstr>
      <vt:lpstr>壹、考試分發</vt:lpstr>
      <vt:lpstr>壹、考試分發</vt:lpstr>
      <vt:lpstr>  貳、任免遷調</vt:lpstr>
      <vt:lpstr>貳、任免遷調</vt:lpstr>
      <vt:lpstr>貳、任免遷調</vt:lpstr>
      <vt:lpstr>貳、任免遷調</vt:lpstr>
      <vt:lpstr>貳、任免遷調</vt:lpstr>
      <vt:lpstr>貳、任免遷調</vt:lpstr>
      <vt:lpstr>貳、任免遷調</vt:lpstr>
      <vt:lpstr>貳、任免遷調</vt:lpstr>
      <vt:lpstr>貳、任免遷調</vt:lpstr>
      <vt:lpstr>貳、任免遷調</vt:lpstr>
      <vt:lpstr>貳、任免遷調</vt:lpstr>
      <vt:lpstr>貳、任免遷調</vt:lpstr>
      <vt:lpstr>貳、任免遷調</vt:lpstr>
      <vt:lpstr>貳、任免遷調</vt:lpstr>
      <vt:lpstr>貳、任免遷調</vt:lpstr>
      <vt:lpstr>貳、任免遷調</vt:lpstr>
      <vt:lpstr>貳、任免遷調</vt:lpstr>
      <vt:lpstr>貳、任免遷調</vt:lpstr>
      <vt:lpstr>貳、任免遷調</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參、考核訓練</vt:lpstr>
      <vt:lpstr>肆、待遇福利</vt:lpstr>
      <vt:lpstr>肆、待遇福利</vt:lpstr>
      <vt:lpstr>肆、待遇福利</vt:lpstr>
      <vt:lpstr>肆、待遇福利</vt:lpstr>
      <vt:lpstr>肆、待遇福利</vt:lpstr>
      <vt:lpstr>肆、待遇福利</vt:lpstr>
      <vt:lpstr>肆、待遇福利</vt:lpstr>
      <vt:lpstr>肆、待遇福利</vt:lpstr>
      <vt:lpstr> 伍、退休撫卹</vt:lpstr>
      <vt:lpstr>伍、退休撫卹</vt:lpstr>
      <vt:lpstr>伍、退休撫卹</vt:lpstr>
      <vt:lpstr>伍、退休撫卹</vt:lpstr>
      <vt:lpstr>伍、退休撫卹</vt:lpstr>
      <vt:lpstr>伍、退休撫卹</vt:lpstr>
      <vt:lpstr>伍、退休撫卹</vt:lpstr>
      <vt:lpstr>伍、退休撫卹</vt:lpstr>
      <vt:lpstr>伍、退休撫卹</vt:lpstr>
      <vt:lpstr>伍、退休撫卹</vt:lpstr>
      <vt:lpstr>伍、退休撫卹</vt:lpstr>
      <vt:lpstr>陸、人事管理</vt:lpstr>
      <vt:lpstr>陸、人事管理</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M0</dc:creator>
  <cp:lastModifiedBy>Windows 使用者</cp:lastModifiedBy>
  <cp:revision>310</cp:revision>
  <dcterms:created xsi:type="dcterms:W3CDTF">2021-08-14T09:40:54Z</dcterms:created>
  <dcterms:modified xsi:type="dcterms:W3CDTF">2021-08-18T00:16:53Z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