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7" r:id="rId4"/>
    <p:sldId id="274"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FFFFFF"/>
    <a:srgbClr val="FFFFCC"/>
    <a:srgbClr val="FFCCCC"/>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p:scale>
          <a:sx n="55" d="100"/>
          <a:sy n="55" d="100"/>
        </p:scale>
        <p:origin x="-2226" y="150"/>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zh-TW" altLang="en-US"/>
              <a:t>按一下以編輯母片標題樣式</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TW" altLang="en-US"/>
              <a:t>按一下以編輯母片子標題樣式</a:t>
            </a:r>
            <a:endParaRPr lang="en-US" dirty="0"/>
          </a:p>
        </p:txBody>
      </p:sp>
      <p:sp>
        <p:nvSpPr>
          <p:cNvPr id="4" name="Date Placeholder 3"/>
          <p:cNvSpPr>
            <a:spLocks noGrp="1"/>
          </p:cNvSpPr>
          <p:nvPr>
            <p:ph type="dt" sz="half" idx="10"/>
          </p:nvPr>
        </p:nvSpPr>
        <p:spPr/>
        <p:txBody>
          <a:bodyPr/>
          <a:lstStyle/>
          <a:p>
            <a:fld id="{DCBC7EB4-BA9F-4FCA-B9EB-8F53B9C6BC0A}" type="datetimeFigureOut">
              <a:rPr lang="zh-TW" altLang="en-US" smtClean="0"/>
              <a:t>2019/3/29</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06AB1DD5-4CD2-474B-B0CE-F5D93BE17B30}" type="slidenum">
              <a:rPr lang="zh-TW" altLang="en-US" smtClean="0"/>
              <a:t>‹#›</a:t>
            </a:fld>
            <a:endParaRPr lang="zh-TW" altLang="en-US"/>
          </a:p>
        </p:txBody>
      </p:sp>
    </p:spTree>
    <p:extLst>
      <p:ext uri="{BB962C8B-B14F-4D97-AF65-F5344CB8AC3E}">
        <p14:creationId xmlns:p14="http://schemas.microsoft.com/office/powerpoint/2010/main" val="22593008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DCBC7EB4-BA9F-4FCA-B9EB-8F53B9C6BC0A}" type="datetimeFigureOut">
              <a:rPr lang="zh-TW" altLang="en-US" smtClean="0"/>
              <a:t>2019/3/29</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06AB1DD5-4CD2-474B-B0CE-F5D93BE17B30}" type="slidenum">
              <a:rPr lang="zh-TW" altLang="en-US" smtClean="0"/>
              <a:t>‹#›</a:t>
            </a:fld>
            <a:endParaRPr lang="zh-TW" altLang="en-US"/>
          </a:p>
        </p:txBody>
      </p:sp>
    </p:spTree>
    <p:extLst>
      <p:ext uri="{BB962C8B-B14F-4D97-AF65-F5344CB8AC3E}">
        <p14:creationId xmlns:p14="http://schemas.microsoft.com/office/powerpoint/2010/main" val="37995416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DCBC7EB4-BA9F-4FCA-B9EB-8F53B9C6BC0A}" type="datetimeFigureOut">
              <a:rPr lang="zh-TW" altLang="en-US" smtClean="0"/>
              <a:t>2019/3/29</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06AB1DD5-4CD2-474B-B0CE-F5D93BE17B30}" type="slidenum">
              <a:rPr lang="zh-TW" altLang="en-US" smtClean="0"/>
              <a:t>‹#›</a:t>
            </a:fld>
            <a:endParaRPr lang="zh-TW" altLang="en-US"/>
          </a:p>
        </p:txBody>
      </p:sp>
    </p:spTree>
    <p:extLst>
      <p:ext uri="{BB962C8B-B14F-4D97-AF65-F5344CB8AC3E}">
        <p14:creationId xmlns:p14="http://schemas.microsoft.com/office/powerpoint/2010/main" val="8301948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fld id="{DCBC7EB4-BA9F-4FCA-B9EB-8F53B9C6BC0A}" type="datetimeFigureOut">
              <a:rPr lang="zh-TW" altLang="en-US" smtClean="0"/>
              <a:t>2019/3/29</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06AB1DD5-4CD2-474B-B0CE-F5D93BE17B30}" type="slidenum">
              <a:rPr lang="zh-TW" altLang="en-US" smtClean="0"/>
              <a:t>‹#›</a:t>
            </a:fld>
            <a:endParaRPr lang="zh-TW" altLang="en-US"/>
          </a:p>
        </p:txBody>
      </p:sp>
    </p:spTree>
    <p:extLst>
      <p:ext uri="{BB962C8B-B14F-4D97-AF65-F5344CB8AC3E}">
        <p14:creationId xmlns:p14="http://schemas.microsoft.com/office/powerpoint/2010/main" val="934990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zh-TW" altLang="en-US"/>
              <a:t>按一下以編輯母片標題樣式</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TW" altLang="en-US"/>
              <a:t>編輯母片文字樣式</a:t>
            </a:r>
          </a:p>
        </p:txBody>
      </p:sp>
      <p:sp>
        <p:nvSpPr>
          <p:cNvPr id="4" name="Date Placeholder 3"/>
          <p:cNvSpPr>
            <a:spLocks noGrp="1"/>
          </p:cNvSpPr>
          <p:nvPr>
            <p:ph type="dt" sz="half" idx="10"/>
          </p:nvPr>
        </p:nvSpPr>
        <p:spPr/>
        <p:txBody>
          <a:bodyPr/>
          <a:lstStyle/>
          <a:p>
            <a:fld id="{DCBC7EB4-BA9F-4FCA-B9EB-8F53B9C6BC0A}" type="datetimeFigureOut">
              <a:rPr lang="zh-TW" altLang="en-US" smtClean="0"/>
              <a:t>2019/3/29</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06AB1DD5-4CD2-474B-B0CE-F5D93BE17B30}" type="slidenum">
              <a:rPr lang="zh-TW" altLang="en-US" smtClean="0"/>
              <a:t>‹#›</a:t>
            </a:fld>
            <a:endParaRPr lang="zh-TW" altLang="en-US"/>
          </a:p>
        </p:txBody>
      </p:sp>
    </p:spTree>
    <p:extLst>
      <p:ext uri="{BB962C8B-B14F-4D97-AF65-F5344CB8AC3E}">
        <p14:creationId xmlns:p14="http://schemas.microsoft.com/office/powerpoint/2010/main" val="2898102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fld id="{DCBC7EB4-BA9F-4FCA-B9EB-8F53B9C6BC0A}" type="datetimeFigureOut">
              <a:rPr lang="zh-TW" altLang="en-US" smtClean="0"/>
              <a:t>2019/3/29</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06AB1DD5-4CD2-474B-B0CE-F5D93BE17B30}" type="slidenum">
              <a:rPr lang="zh-TW" altLang="en-US" smtClean="0"/>
              <a:t>‹#›</a:t>
            </a:fld>
            <a:endParaRPr lang="zh-TW" altLang="en-US"/>
          </a:p>
        </p:txBody>
      </p:sp>
    </p:spTree>
    <p:extLst>
      <p:ext uri="{BB962C8B-B14F-4D97-AF65-F5344CB8AC3E}">
        <p14:creationId xmlns:p14="http://schemas.microsoft.com/office/powerpoint/2010/main" val="802056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TW" altLang="en-US"/>
              <a:t>編輯母片文字樣式</a:t>
            </a:r>
          </a:p>
        </p:txBody>
      </p:sp>
      <p:sp>
        <p:nvSpPr>
          <p:cNvPr id="4" name="Content Placeholder 3"/>
          <p:cNvSpPr>
            <a:spLocks noGrp="1"/>
          </p:cNvSpPr>
          <p:nvPr>
            <p:ph sz="half" idx="2"/>
          </p:nvPr>
        </p:nvSpPr>
        <p:spPr>
          <a:xfrm>
            <a:off x="472381" y="3618442"/>
            <a:ext cx="2901255" cy="5322183"/>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TW" altLang="en-US"/>
              <a:t>編輯母片文字樣式</a:t>
            </a:r>
          </a:p>
        </p:txBody>
      </p:sp>
      <p:sp>
        <p:nvSpPr>
          <p:cNvPr id="6" name="Content Placeholder 5"/>
          <p:cNvSpPr>
            <a:spLocks noGrp="1"/>
          </p:cNvSpPr>
          <p:nvPr>
            <p:ph sz="quarter" idx="4"/>
          </p:nvPr>
        </p:nvSpPr>
        <p:spPr>
          <a:xfrm>
            <a:off x="3471863" y="3618442"/>
            <a:ext cx="2915543" cy="5322183"/>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fld id="{DCBC7EB4-BA9F-4FCA-B9EB-8F53B9C6BC0A}" type="datetimeFigureOut">
              <a:rPr lang="zh-TW" altLang="en-US" smtClean="0"/>
              <a:t>2019/3/29</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06AB1DD5-4CD2-474B-B0CE-F5D93BE17B30}" type="slidenum">
              <a:rPr lang="zh-TW" altLang="en-US" smtClean="0"/>
              <a:t>‹#›</a:t>
            </a:fld>
            <a:endParaRPr lang="zh-TW" altLang="en-US"/>
          </a:p>
        </p:txBody>
      </p:sp>
    </p:spTree>
    <p:extLst>
      <p:ext uri="{BB962C8B-B14F-4D97-AF65-F5344CB8AC3E}">
        <p14:creationId xmlns:p14="http://schemas.microsoft.com/office/powerpoint/2010/main" val="1486743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fld id="{DCBC7EB4-BA9F-4FCA-B9EB-8F53B9C6BC0A}" type="datetimeFigureOut">
              <a:rPr lang="zh-TW" altLang="en-US" smtClean="0"/>
              <a:t>2019/3/29</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06AB1DD5-4CD2-474B-B0CE-F5D93BE17B30}" type="slidenum">
              <a:rPr lang="zh-TW" altLang="en-US" smtClean="0"/>
              <a:t>‹#›</a:t>
            </a:fld>
            <a:endParaRPr lang="zh-TW" altLang="en-US"/>
          </a:p>
        </p:txBody>
      </p:sp>
    </p:spTree>
    <p:extLst>
      <p:ext uri="{BB962C8B-B14F-4D97-AF65-F5344CB8AC3E}">
        <p14:creationId xmlns:p14="http://schemas.microsoft.com/office/powerpoint/2010/main" val="3784459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BC7EB4-BA9F-4FCA-B9EB-8F53B9C6BC0A}" type="datetimeFigureOut">
              <a:rPr lang="zh-TW" altLang="en-US" smtClean="0"/>
              <a:t>2019/3/29</a:t>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06AB1DD5-4CD2-474B-B0CE-F5D93BE17B30}" type="slidenum">
              <a:rPr lang="zh-TW" altLang="en-US" smtClean="0"/>
              <a:t>‹#›</a:t>
            </a:fld>
            <a:endParaRPr lang="zh-TW" altLang="en-US"/>
          </a:p>
        </p:txBody>
      </p:sp>
    </p:spTree>
    <p:extLst>
      <p:ext uri="{BB962C8B-B14F-4D97-AF65-F5344CB8AC3E}">
        <p14:creationId xmlns:p14="http://schemas.microsoft.com/office/powerpoint/2010/main" val="1092649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zh-TW" altLang="en-US"/>
              <a:t>按一下以編輯母片標題樣式</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TW" altLang="en-US"/>
              <a:t>編輯母片文字樣式</a:t>
            </a:r>
          </a:p>
        </p:txBody>
      </p:sp>
      <p:sp>
        <p:nvSpPr>
          <p:cNvPr id="5" name="Date Placeholder 4"/>
          <p:cNvSpPr>
            <a:spLocks noGrp="1"/>
          </p:cNvSpPr>
          <p:nvPr>
            <p:ph type="dt" sz="half" idx="10"/>
          </p:nvPr>
        </p:nvSpPr>
        <p:spPr/>
        <p:txBody>
          <a:bodyPr/>
          <a:lstStyle/>
          <a:p>
            <a:fld id="{DCBC7EB4-BA9F-4FCA-B9EB-8F53B9C6BC0A}" type="datetimeFigureOut">
              <a:rPr lang="zh-TW" altLang="en-US" smtClean="0"/>
              <a:t>2019/3/29</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06AB1DD5-4CD2-474B-B0CE-F5D93BE17B30}" type="slidenum">
              <a:rPr lang="zh-TW" altLang="en-US" smtClean="0"/>
              <a:t>‹#›</a:t>
            </a:fld>
            <a:endParaRPr lang="zh-TW" altLang="en-US"/>
          </a:p>
        </p:txBody>
      </p:sp>
    </p:spTree>
    <p:extLst>
      <p:ext uri="{BB962C8B-B14F-4D97-AF65-F5344CB8AC3E}">
        <p14:creationId xmlns:p14="http://schemas.microsoft.com/office/powerpoint/2010/main" val="24913199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TW" altLang="en-US"/>
              <a:t>按一下圖示以新增圖片</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TW" altLang="en-US"/>
              <a:t>編輯母片文字樣式</a:t>
            </a:r>
          </a:p>
        </p:txBody>
      </p:sp>
      <p:sp>
        <p:nvSpPr>
          <p:cNvPr id="5" name="Date Placeholder 4"/>
          <p:cNvSpPr>
            <a:spLocks noGrp="1"/>
          </p:cNvSpPr>
          <p:nvPr>
            <p:ph type="dt" sz="half" idx="10"/>
          </p:nvPr>
        </p:nvSpPr>
        <p:spPr/>
        <p:txBody>
          <a:bodyPr/>
          <a:lstStyle/>
          <a:p>
            <a:fld id="{DCBC7EB4-BA9F-4FCA-B9EB-8F53B9C6BC0A}" type="datetimeFigureOut">
              <a:rPr lang="zh-TW" altLang="en-US" smtClean="0"/>
              <a:t>2019/3/29</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06AB1DD5-4CD2-474B-B0CE-F5D93BE17B30}" type="slidenum">
              <a:rPr lang="zh-TW" altLang="en-US" smtClean="0"/>
              <a:t>‹#›</a:t>
            </a:fld>
            <a:endParaRPr lang="zh-TW" altLang="en-US"/>
          </a:p>
        </p:txBody>
      </p:sp>
    </p:spTree>
    <p:extLst>
      <p:ext uri="{BB962C8B-B14F-4D97-AF65-F5344CB8AC3E}">
        <p14:creationId xmlns:p14="http://schemas.microsoft.com/office/powerpoint/2010/main" val="2727566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DCBC7EB4-BA9F-4FCA-B9EB-8F53B9C6BC0A}" type="datetimeFigureOut">
              <a:rPr lang="zh-TW" altLang="en-US" smtClean="0"/>
              <a:t>2019/3/29</a:t>
            </a:fld>
            <a:endParaRPr lang="zh-TW"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TW"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06AB1DD5-4CD2-474B-B0CE-F5D93BE17B30}" type="slidenum">
              <a:rPr lang="zh-TW" altLang="en-US" smtClean="0"/>
              <a:t>‹#›</a:t>
            </a:fld>
            <a:endParaRPr lang="zh-TW" altLang="en-US"/>
          </a:p>
        </p:txBody>
      </p:sp>
    </p:spTree>
    <p:extLst>
      <p:ext uri="{BB962C8B-B14F-4D97-AF65-F5344CB8AC3E}">
        <p14:creationId xmlns:p14="http://schemas.microsoft.com/office/powerpoint/2010/main" val="23597901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6.jpeg"/><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2.jpeg"/><Relationship Id="rId2" Type="http://schemas.openxmlformats.org/officeDocument/2006/relationships/image" Target="../media/image8.png"/><Relationship Id="rId1" Type="http://schemas.openxmlformats.org/officeDocument/2006/relationships/slideLayout" Target="../slideLayouts/slideLayout7.xml"/><Relationship Id="rId6" Type="http://schemas.openxmlformats.org/officeDocument/2006/relationships/image" Target="../media/image11.png"/><Relationship Id="rId5" Type="http://schemas.microsoft.com/office/2007/relationships/hdphoto" Target="../media/hdphoto2.wdp"/><Relationship Id="rId4" Type="http://schemas.openxmlformats.org/officeDocument/2006/relationships/image" Target="../media/image10.jpeg"/></Relationships>
</file>

<file path=ppt/slides/_rels/slide4.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13.jpeg"/><Relationship Id="rId1" Type="http://schemas.openxmlformats.org/officeDocument/2006/relationships/slideLayout" Target="../slideLayouts/slideLayout7.xml"/><Relationship Id="rId5" Type="http://schemas.openxmlformats.org/officeDocument/2006/relationships/image" Target="../media/image14.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Young casual asian woman think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48223" y="7124141"/>
            <a:ext cx="2696346" cy="2278542"/>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Group of people holding question mark icon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72206" y="2677665"/>
            <a:ext cx="2707808" cy="1968135"/>
          </a:xfrm>
          <a:prstGeom prst="rect">
            <a:avLst/>
          </a:prstGeom>
          <a:noFill/>
          <a:extLst>
            <a:ext uri="{909E8E84-426E-40DD-AFC4-6F175D3DCCD1}">
              <a14:hiddenFill xmlns:a14="http://schemas.microsoft.com/office/drawing/2010/main">
                <a:solidFill>
                  <a:srgbClr val="FFFFFF"/>
                </a:solidFill>
              </a14:hiddenFill>
            </a:ext>
          </a:extLst>
        </p:spPr>
      </p:pic>
      <p:sp>
        <p:nvSpPr>
          <p:cNvPr id="4" name="矩形 3"/>
          <p:cNvSpPr/>
          <p:nvPr/>
        </p:nvSpPr>
        <p:spPr>
          <a:xfrm>
            <a:off x="712275" y="7736981"/>
            <a:ext cx="3096542" cy="1677580"/>
          </a:xfrm>
          <a:prstGeom prst="rect">
            <a:avLst/>
          </a:prstGeom>
          <a:solidFill>
            <a:schemeClr val="accent2">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zh-TW" altLang="en-US" sz="2000" dirty="0" smtClean="0">
                <a:solidFill>
                  <a:schemeClr val="tx1"/>
                </a:solidFill>
                <a:latin typeface="華康鋼筆體W2" pitchFamily="65" charset="-120"/>
                <a:ea typeface="華康鋼筆體W2" pitchFamily="65" charset="-120"/>
              </a:rPr>
              <a:t>究竟</a:t>
            </a:r>
            <a:r>
              <a:rPr lang="zh-TW" altLang="en-US" sz="2000" dirty="0">
                <a:solidFill>
                  <a:schemeClr val="tx1"/>
                </a:solidFill>
                <a:latin typeface="華康鋼筆體W2" pitchFamily="65" charset="-120"/>
                <a:ea typeface="華康鋼筆體W2" pitchFamily="65" charset="-120"/>
              </a:rPr>
              <a:t>何謂員工協助方案，它是如何發揮功效，</a:t>
            </a:r>
            <a:endParaRPr lang="en-US" altLang="zh-TW" sz="2000" dirty="0">
              <a:solidFill>
                <a:schemeClr val="tx1"/>
              </a:solidFill>
              <a:latin typeface="華康鋼筆體W2" pitchFamily="65" charset="-120"/>
              <a:ea typeface="華康鋼筆體W2" pitchFamily="65" charset="-120"/>
            </a:endParaRPr>
          </a:p>
          <a:p>
            <a:pPr>
              <a:lnSpc>
                <a:spcPct val="150000"/>
              </a:lnSpc>
            </a:pPr>
            <a:r>
              <a:rPr lang="zh-TW" altLang="en-US" sz="2000" dirty="0">
                <a:solidFill>
                  <a:schemeClr val="tx1"/>
                </a:solidFill>
                <a:latin typeface="華康鋼筆體W2" pitchFamily="65" charset="-120"/>
                <a:ea typeface="華康鋼筆體W2" pitchFamily="65" charset="-120"/>
              </a:rPr>
              <a:t>就讓我們來一探究竟吧</a:t>
            </a:r>
            <a:r>
              <a:rPr lang="en-US" altLang="zh-TW" sz="2000" dirty="0" smtClean="0">
                <a:solidFill>
                  <a:schemeClr val="tx1"/>
                </a:solidFill>
                <a:latin typeface="華康鋼筆體W2" pitchFamily="65" charset="-120"/>
                <a:ea typeface="華康鋼筆體W2" pitchFamily="65" charset="-120"/>
              </a:rPr>
              <a:t>!</a:t>
            </a:r>
            <a:endParaRPr lang="en-US" altLang="zh-TW" sz="2000" dirty="0">
              <a:solidFill>
                <a:schemeClr val="tx1"/>
              </a:solidFill>
              <a:latin typeface="華康鋼筆體W2" pitchFamily="65" charset="-120"/>
              <a:ea typeface="華康鋼筆體W2" pitchFamily="65" charset="-120"/>
            </a:endParaRPr>
          </a:p>
        </p:txBody>
      </p:sp>
      <p:sp>
        <p:nvSpPr>
          <p:cNvPr id="12" name="矩形 11"/>
          <p:cNvSpPr/>
          <p:nvPr/>
        </p:nvSpPr>
        <p:spPr>
          <a:xfrm>
            <a:off x="11893" y="1"/>
            <a:ext cx="6858000" cy="1063101"/>
          </a:xfrm>
          <a:prstGeom prst="rect">
            <a:avLst/>
          </a:prstGeom>
          <a:solidFill>
            <a:schemeClr val="accent5">
              <a:lumMod val="20000"/>
              <a:lumOff val="80000"/>
            </a:schemeClr>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zh-TW" altLang="en-US"/>
          </a:p>
        </p:txBody>
      </p:sp>
      <p:sp>
        <p:nvSpPr>
          <p:cNvPr id="6" name="矩形 5">
            <a:extLst>
              <a:ext uri="{FF2B5EF4-FFF2-40B4-BE49-F238E27FC236}">
                <a16:creationId xmlns:a16="http://schemas.microsoft.com/office/drawing/2014/main" xmlns="" id="{D39C0009-2F86-4352-B983-90F382FAC3C0}"/>
              </a:ext>
            </a:extLst>
          </p:cNvPr>
          <p:cNvSpPr/>
          <p:nvPr/>
        </p:nvSpPr>
        <p:spPr>
          <a:xfrm>
            <a:off x="3390416" y="1222511"/>
            <a:ext cx="4598206" cy="276999"/>
          </a:xfrm>
          <a:prstGeom prst="rect">
            <a:avLst/>
          </a:prstGeom>
        </p:spPr>
        <p:txBody>
          <a:bodyPr wrap="square">
            <a:spAutoFit/>
          </a:bodyPr>
          <a:lstStyle/>
          <a:p>
            <a:r>
              <a:rPr lang="zh-TW" altLang="en-US" sz="1200" dirty="0">
                <a:latin typeface="微軟正黑體" pitchFamily="34" charset="-120"/>
                <a:ea typeface="微軟正黑體" pitchFamily="34" charset="-120"/>
              </a:rPr>
              <a:t>宇聯管理</a:t>
            </a:r>
            <a:r>
              <a:rPr lang="zh-TW" altLang="en-US" sz="1200" dirty="0" smtClean="0">
                <a:latin typeface="微軟正黑體" pitchFamily="34" charset="-120"/>
                <a:ea typeface="微軟正黑體" pitchFamily="34" charset="-120"/>
              </a:rPr>
              <a:t>顧問有限公司</a:t>
            </a:r>
            <a:r>
              <a:rPr lang="zh-TW" altLang="en-US" sz="1200" dirty="0">
                <a:latin typeface="微軟正黑體" pitchFamily="34" charset="-120"/>
                <a:ea typeface="微軟正黑體" pitchFamily="34" charset="-120"/>
              </a:rPr>
              <a:t>　</a:t>
            </a:r>
            <a:r>
              <a:rPr lang="zh-TW" altLang="en-US" sz="1200" dirty="0" smtClean="0">
                <a:latin typeface="微軟正黑體" pitchFamily="34" charset="-120"/>
                <a:ea typeface="微軟正黑體" pitchFamily="34" charset="-120"/>
              </a:rPr>
              <a:t>編輯室　│ </a:t>
            </a:r>
            <a:r>
              <a:rPr lang="en-US" altLang="zh-TW" sz="1200" dirty="0" smtClean="0">
                <a:latin typeface="微軟正黑體" pitchFamily="34" charset="-120"/>
                <a:ea typeface="微軟正黑體" pitchFamily="34" charset="-120"/>
              </a:rPr>
              <a:t>2019</a:t>
            </a:r>
            <a:r>
              <a:rPr lang="zh-TW" altLang="en-US" sz="1200" dirty="0" smtClean="0">
                <a:latin typeface="微軟正黑體" pitchFamily="34" charset="-120"/>
                <a:ea typeface="微軟正黑體" pitchFamily="34" charset="-120"/>
              </a:rPr>
              <a:t>－</a:t>
            </a:r>
            <a:r>
              <a:rPr lang="en-US" altLang="zh-TW" sz="1200" dirty="0" smtClean="0">
                <a:latin typeface="微軟正黑體" pitchFamily="34" charset="-120"/>
                <a:ea typeface="微軟正黑體" pitchFamily="34" charset="-120"/>
              </a:rPr>
              <a:t>04</a:t>
            </a:r>
          </a:p>
        </p:txBody>
      </p:sp>
      <p:sp>
        <p:nvSpPr>
          <p:cNvPr id="10" name="矩形 9">
            <a:extLst>
              <a:ext uri="{FF2B5EF4-FFF2-40B4-BE49-F238E27FC236}">
                <a16:creationId xmlns:a16="http://schemas.microsoft.com/office/drawing/2014/main" xmlns="" id="{46DE2D2E-DF48-40A4-8536-2F1397B0154B}"/>
              </a:ext>
            </a:extLst>
          </p:cNvPr>
          <p:cNvSpPr/>
          <p:nvPr/>
        </p:nvSpPr>
        <p:spPr>
          <a:xfrm>
            <a:off x="1150879" y="49217"/>
            <a:ext cx="5707121" cy="954107"/>
          </a:xfrm>
          <a:prstGeom prst="rect">
            <a:avLst/>
          </a:prstGeom>
        </p:spPr>
        <p:txBody>
          <a:bodyPr wrap="square">
            <a:spAutoFit/>
          </a:bodyPr>
          <a:lstStyle/>
          <a:p>
            <a:pPr>
              <a:spcAft>
                <a:spcPts val="0"/>
              </a:spcAft>
            </a:pPr>
            <a:r>
              <a:rPr lang="zh-TW" altLang="en-US" sz="2800" b="1" dirty="0" smtClean="0">
                <a:solidFill>
                  <a:schemeClr val="accent2">
                    <a:lumMod val="75000"/>
                  </a:schemeClr>
                </a:solidFill>
                <a:latin typeface="微軟正黑體" pitchFamily="34" charset="-120"/>
                <a:ea typeface="微軟正黑體" pitchFamily="34" charset="-120"/>
                <a:cs typeface="新細明體" panose="02020500000000000000" pitchFamily="18" charset="-120"/>
              </a:rPr>
              <a:t>你</a:t>
            </a:r>
            <a:r>
              <a:rPr lang="zh-TW" altLang="en-US" sz="2800" b="1" dirty="0">
                <a:solidFill>
                  <a:schemeClr val="accent2">
                    <a:lumMod val="75000"/>
                  </a:schemeClr>
                </a:solidFill>
                <a:latin typeface="微軟正黑體" pitchFamily="34" charset="-120"/>
                <a:ea typeface="微軟正黑體" pitchFamily="34" charset="-120"/>
                <a:cs typeface="新細明體" panose="02020500000000000000" pitchFamily="18" charset="-120"/>
              </a:rPr>
              <a:t>的問題與</a:t>
            </a:r>
            <a:r>
              <a:rPr lang="zh-TW" altLang="en-US" sz="2800" b="1" dirty="0" smtClean="0">
                <a:solidFill>
                  <a:schemeClr val="accent2">
                    <a:lumMod val="75000"/>
                  </a:schemeClr>
                </a:solidFill>
                <a:latin typeface="微軟正黑體" pitchFamily="34" charset="-120"/>
                <a:ea typeface="微軟正黑體" pitchFamily="34" charset="-120"/>
                <a:cs typeface="新細明體" panose="02020500000000000000" pitchFamily="18" charset="-120"/>
              </a:rPr>
              <a:t>心情</a:t>
            </a:r>
            <a:endParaRPr lang="en-US" altLang="zh-TW" sz="2800" b="1" dirty="0" smtClean="0">
              <a:solidFill>
                <a:schemeClr val="accent2">
                  <a:lumMod val="75000"/>
                </a:schemeClr>
              </a:solidFill>
              <a:latin typeface="微軟正黑體" pitchFamily="34" charset="-120"/>
              <a:ea typeface="微軟正黑體" pitchFamily="34" charset="-120"/>
              <a:cs typeface="新細明體" panose="02020500000000000000" pitchFamily="18" charset="-120"/>
            </a:endParaRPr>
          </a:p>
          <a:p>
            <a:pPr>
              <a:spcAft>
                <a:spcPts val="0"/>
              </a:spcAft>
            </a:pPr>
            <a:r>
              <a:rPr lang="zh-TW" altLang="en-US" sz="2800" b="1" dirty="0" smtClean="0">
                <a:solidFill>
                  <a:schemeClr val="accent2">
                    <a:lumMod val="75000"/>
                  </a:schemeClr>
                </a:solidFill>
                <a:latin typeface="微軟正黑體" pitchFamily="34" charset="-120"/>
                <a:ea typeface="微軟正黑體" pitchFamily="34" charset="-120"/>
                <a:cs typeface="新細明體" panose="02020500000000000000" pitchFamily="18" charset="-120"/>
              </a:rPr>
              <a:t>                             我們</a:t>
            </a:r>
            <a:r>
              <a:rPr lang="zh-TW" altLang="en-US" sz="2800" b="1" dirty="0">
                <a:solidFill>
                  <a:schemeClr val="accent2">
                    <a:lumMod val="75000"/>
                  </a:schemeClr>
                </a:solidFill>
                <a:latin typeface="微軟正黑體" pitchFamily="34" charset="-120"/>
                <a:ea typeface="微軟正黑體" pitchFamily="34" charset="-120"/>
                <a:cs typeface="新細明體" panose="02020500000000000000" pitchFamily="18" charset="-120"/>
              </a:rPr>
              <a:t>懂，我們了解 </a:t>
            </a:r>
            <a:r>
              <a:rPr lang="en-US" altLang="zh-TW" sz="2800" b="1" dirty="0" smtClean="0">
                <a:solidFill>
                  <a:schemeClr val="accent2">
                    <a:lumMod val="75000"/>
                  </a:schemeClr>
                </a:solidFill>
                <a:latin typeface="微軟正黑體" pitchFamily="34" charset="-120"/>
                <a:ea typeface="微軟正黑體" pitchFamily="34" charset="-120"/>
                <a:cs typeface="新細明體" panose="02020500000000000000" pitchFamily="18" charset="-120"/>
              </a:rPr>
              <a:t> </a:t>
            </a:r>
            <a:endParaRPr lang="zh-TW" altLang="zh-TW" sz="2800" b="1" dirty="0">
              <a:solidFill>
                <a:schemeClr val="accent2">
                  <a:lumMod val="75000"/>
                </a:schemeClr>
              </a:solidFill>
              <a:latin typeface="微軟正黑體" pitchFamily="34" charset="-120"/>
              <a:ea typeface="微軟正黑體" pitchFamily="34" charset="-120"/>
              <a:cs typeface="新細明體" panose="02020500000000000000" pitchFamily="18" charset="-120"/>
            </a:endParaRPr>
          </a:p>
        </p:txBody>
      </p:sp>
      <p:pic>
        <p:nvPicPr>
          <p:cNvPr id="11" name="圖片 10">
            <a:extLst>
              <a:ext uri="{FF2B5EF4-FFF2-40B4-BE49-F238E27FC236}">
                <a16:creationId xmlns:a16="http://schemas.microsoft.com/office/drawing/2014/main" xmlns="" id="{D13FC320-65C8-4487-A635-A8AE457CCDB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952163" y="1224571"/>
            <a:ext cx="288587" cy="288587"/>
          </a:xfrm>
          <a:prstGeom prst="rect">
            <a:avLst/>
          </a:prstGeom>
        </p:spPr>
      </p:pic>
      <p:pic>
        <p:nvPicPr>
          <p:cNvPr id="1026" name="Picture 2"/>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28185" t="5228" r="28164" b="34215"/>
          <a:stretch/>
        </p:blipFill>
        <p:spPr bwMode="auto">
          <a:xfrm>
            <a:off x="-5" y="1"/>
            <a:ext cx="1150884" cy="10631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文字方塊 2"/>
          <p:cNvSpPr txBox="1"/>
          <p:nvPr/>
        </p:nvSpPr>
        <p:spPr>
          <a:xfrm>
            <a:off x="182796" y="1783478"/>
            <a:ext cx="5108849" cy="2862322"/>
          </a:xfrm>
          <a:prstGeom prst="rect">
            <a:avLst/>
          </a:prstGeom>
          <a:noFill/>
        </p:spPr>
        <p:txBody>
          <a:bodyPr wrap="square" rtlCol="0">
            <a:spAutoFit/>
          </a:bodyPr>
          <a:lstStyle/>
          <a:p>
            <a:pPr>
              <a:lnSpc>
                <a:spcPct val="150000"/>
              </a:lnSpc>
            </a:pPr>
            <a:r>
              <a:rPr lang="zh-TW" altLang="en-US" sz="2000" dirty="0">
                <a:latin typeface="華康鋼筆體W2" pitchFamily="65" charset="-120"/>
                <a:ea typeface="華康鋼筆體W2" pitchFamily="65" charset="-120"/>
              </a:rPr>
              <a:t>如果我在工作上發生困擾了怎麼解決</a:t>
            </a:r>
            <a:r>
              <a:rPr lang="en-US" altLang="zh-TW" sz="2000" dirty="0">
                <a:latin typeface="華康鋼筆體W2" pitchFamily="65" charset="-120"/>
                <a:ea typeface="華康鋼筆體W2" pitchFamily="65" charset="-120"/>
              </a:rPr>
              <a:t>? </a:t>
            </a:r>
            <a:endParaRPr lang="en-US" altLang="zh-TW" sz="2000" dirty="0" smtClean="0">
              <a:latin typeface="華康鋼筆體W2" pitchFamily="65" charset="-120"/>
              <a:ea typeface="華康鋼筆體W2" pitchFamily="65" charset="-120"/>
            </a:endParaRPr>
          </a:p>
          <a:p>
            <a:pPr>
              <a:lnSpc>
                <a:spcPct val="150000"/>
              </a:lnSpc>
            </a:pPr>
            <a:r>
              <a:rPr lang="zh-TW" altLang="en-US" sz="2000" dirty="0" smtClean="0">
                <a:latin typeface="華康鋼筆體W2" pitchFamily="65" charset="-120"/>
                <a:ea typeface="華康鋼筆體W2" pitchFamily="65" charset="-120"/>
              </a:rPr>
              <a:t>我</a:t>
            </a:r>
            <a:r>
              <a:rPr lang="zh-TW" altLang="en-US" sz="2000" dirty="0">
                <a:latin typeface="華康鋼筆體W2" pitchFamily="65" charset="-120"/>
                <a:ea typeface="華康鋼筆體W2" pitchFamily="65" charset="-120"/>
              </a:rPr>
              <a:t>的工作快壓力爆表了，誰能幫幫我</a:t>
            </a:r>
            <a:r>
              <a:rPr lang="en-US" altLang="zh-TW" sz="2000" dirty="0">
                <a:latin typeface="華康鋼筆體W2" pitchFamily="65" charset="-120"/>
                <a:ea typeface="華康鋼筆體W2" pitchFamily="65" charset="-120"/>
              </a:rPr>
              <a:t>? </a:t>
            </a:r>
            <a:endParaRPr lang="en-US" altLang="zh-TW" sz="2000" dirty="0" smtClean="0">
              <a:latin typeface="華康鋼筆體W2" pitchFamily="65" charset="-120"/>
              <a:ea typeface="華康鋼筆體W2" pitchFamily="65" charset="-120"/>
            </a:endParaRPr>
          </a:p>
          <a:p>
            <a:pPr>
              <a:lnSpc>
                <a:spcPct val="150000"/>
              </a:lnSpc>
            </a:pPr>
            <a:r>
              <a:rPr lang="zh-TW" altLang="en-US" sz="2000" dirty="0" smtClean="0">
                <a:latin typeface="華康鋼筆體W2" pitchFamily="65" charset="-120"/>
                <a:ea typeface="華康鋼筆體W2" pitchFamily="65" charset="-120"/>
              </a:rPr>
              <a:t>我</a:t>
            </a:r>
            <a:r>
              <a:rPr lang="zh-TW" altLang="en-US" sz="2000" dirty="0">
                <a:latin typeface="華康鋼筆體W2" pitchFamily="65" charset="-120"/>
                <a:ea typeface="華康鋼筆體W2" pitchFamily="65" charset="-120"/>
              </a:rPr>
              <a:t>家庭裡發生了些糾紛</a:t>
            </a:r>
            <a:r>
              <a:rPr lang="zh-TW" altLang="en-US" sz="2000" dirty="0" smtClean="0">
                <a:latin typeface="華康鋼筆體W2" pitchFamily="65" charset="-120"/>
                <a:ea typeface="華康鋼筆體W2" pitchFamily="65" charset="-120"/>
              </a:rPr>
              <a:t>，</a:t>
            </a:r>
            <a:endParaRPr lang="en-US" altLang="zh-TW" sz="2000" dirty="0" smtClean="0">
              <a:latin typeface="華康鋼筆體W2" pitchFamily="65" charset="-120"/>
              <a:ea typeface="華康鋼筆體W2" pitchFamily="65" charset="-120"/>
            </a:endParaRPr>
          </a:p>
          <a:p>
            <a:pPr>
              <a:lnSpc>
                <a:spcPct val="150000"/>
              </a:lnSpc>
            </a:pPr>
            <a:r>
              <a:rPr lang="zh-TW" altLang="en-US" sz="2000" dirty="0" smtClean="0">
                <a:latin typeface="華康鋼筆體W2" pitchFamily="65" charset="-120"/>
                <a:ea typeface="華康鋼筆體W2" pitchFamily="65" charset="-120"/>
              </a:rPr>
              <a:t>我</a:t>
            </a:r>
            <a:r>
              <a:rPr lang="zh-TW" altLang="en-US" sz="2000" dirty="0">
                <a:latin typeface="華康鋼筆體W2" pitchFamily="65" charset="-120"/>
                <a:ea typeface="華康鋼筆體W2" pitchFamily="65" charset="-120"/>
              </a:rPr>
              <a:t>該如何去調解</a:t>
            </a:r>
            <a:r>
              <a:rPr lang="en-US" altLang="zh-TW" sz="2000" dirty="0">
                <a:latin typeface="華康鋼筆體W2" pitchFamily="65" charset="-120"/>
                <a:ea typeface="華康鋼筆體W2" pitchFamily="65" charset="-120"/>
              </a:rPr>
              <a:t>? </a:t>
            </a:r>
            <a:endParaRPr lang="en-US" altLang="zh-TW" sz="2000" dirty="0" smtClean="0">
              <a:latin typeface="華康鋼筆體W2" pitchFamily="65" charset="-120"/>
              <a:ea typeface="華康鋼筆體W2" pitchFamily="65" charset="-120"/>
            </a:endParaRPr>
          </a:p>
          <a:p>
            <a:pPr>
              <a:lnSpc>
                <a:spcPct val="150000"/>
              </a:lnSpc>
            </a:pPr>
            <a:r>
              <a:rPr lang="zh-TW" altLang="en-US" sz="2000" dirty="0" smtClean="0">
                <a:latin typeface="華康鋼筆體W2" pitchFamily="65" charset="-120"/>
                <a:ea typeface="華康鋼筆體W2" pitchFamily="65" charset="-120"/>
              </a:rPr>
              <a:t>如果</a:t>
            </a:r>
            <a:r>
              <a:rPr lang="zh-TW" altLang="en-US" sz="2000" dirty="0">
                <a:latin typeface="華康鋼筆體W2" pitchFamily="65" charset="-120"/>
                <a:ea typeface="華康鋼筆體W2" pitchFamily="65" charset="-120"/>
              </a:rPr>
              <a:t>我在開車過程中與人發生車禍</a:t>
            </a:r>
            <a:r>
              <a:rPr lang="zh-TW" altLang="en-US" sz="2000" dirty="0" smtClean="0">
                <a:latin typeface="華康鋼筆體W2" pitchFamily="65" charset="-120"/>
                <a:ea typeface="華康鋼筆體W2" pitchFamily="65" charset="-120"/>
              </a:rPr>
              <a:t>，</a:t>
            </a:r>
            <a:r>
              <a:rPr lang="en-US" altLang="zh-TW" sz="2000" dirty="0" smtClean="0">
                <a:latin typeface="華康鋼筆體W2" pitchFamily="65" charset="-120"/>
                <a:ea typeface="華康鋼筆體W2" pitchFamily="65" charset="-120"/>
              </a:rPr>
              <a:t/>
            </a:r>
            <a:br>
              <a:rPr lang="en-US" altLang="zh-TW" sz="2000" dirty="0" smtClean="0">
                <a:latin typeface="華康鋼筆體W2" pitchFamily="65" charset="-120"/>
                <a:ea typeface="華康鋼筆體W2" pitchFamily="65" charset="-120"/>
              </a:rPr>
            </a:br>
            <a:r>
              <a:rPr lang="zh-TW" altLang="en-US" sz="2000" dirty="0" smtClean="0">
                <a:latin typeface="華康鋼筆體W2" pitchFamily="65" charset="-120"/>
                <a:ea typeface="華康鋼筆體W2" pitchFamily="65" charset="-120"/>
              </a:rPr>
              <a:t>我</a:t>
            </a:r>
            <a:r>
              <a:rPr lang="zh-TW" altLang="en-US" sz="2000" dirty="0">
                <a:latin typeface="華康鋼筆體W2" pitchFamily="65" charset="-120"/>
                <a:ea typeface="華康鋼筆體W2" pitchFamily="65" charset="-120"/>
              </a:rPr>
              <a:t>如何在法律權益上尋求自保</a:t>
            </a:r>
            <a:r>
              <a:rPr lang="en-US" altLang="zh-TW" sz="2000" dirty="0">
                <a:latin typeface="華康鋼筆體W2" pitchFamily="65" charset="-120"/>
                <a:ea typeface="華康鋼筆體W2" pitchFamily="65" charset="-120"/>
              </a:rPr>
              <a:t>? </a:t>
            </a:r>
          </a:p>
        </p:txBody>
      </p:sp>
      <p:sp>
        <p:nvSpPr>
          <p:cNvPr id="7" name="文字方塊 6"/>
          <p:cNvSpPr txBox="1"/>
          <p:nvPr/>
        </p:nvSpPr>
        <p:spPr>
          <a:xfrm>
            <a:off x="182796" y="4828665"/>
            <a:ext cx="6596678" cy="2708434"/>
          </a:xfrm>
          <a:prstGeom prst="rect">
            <a:avLst/>
          </a:prstGeom>
          <a:noFill/>
        </p:spPr>
        <p:txBody>
          <a:bodyPr wrap="none" rtlCol="0">
            <a:spAutoFit/>
          </a:bodyPr>
          <a:lstStyle/>
          <a:p>
            <a:pPr>
              <a:lnSpc>
                <a:spcPct val="150000"/>
              </a:lnSpc>
            </a:pPr>
            <a:r>
              <a:rPr lang="zh-TW" altLang="en-US" sz="2000" dirty="0">
                <a:latin typeface="華康鋼筆體W2" pitchFamily="65" charset="-120"/>
                <a:ea typeface="華康鋼筆體W2" pitchFamily="65" charset="-120"/>
              </a:rPr>
              <a:t>以上總總的事件在我們周遭日常生活中，可能都正一幕</a:t>
            </a:r>
            <a:r>
              <a:rPr lang="zh-TW" altLang="en-US" sz="2000" dirty="0" smtClean="0">
                <a:latin typeface="華康鋼筆體W2" pitchFamily="65" charset="-120"/>
                <a:ea typeface="華康鋼筆體W2" pitchFamily="65" charset="-120"/>
              </a:rPr>
              <a:t>幕</a:t>
            </a:r>
            <a:endParaRPr lang="en-US" altLang="zh-TW" sz="2000" dirty="0" smtClean="0">
              <a:latin typeface="華康鋼筆體W2" pitchFamily="65" charset="-120"/>
              <a:ea typeface="華康鋼筆體W2" pitchFamily="65" charset="-120"/>
            </a:endParaRPr>
          </a:p>
          <a:p>
            <a:pPr>
              <a:lnSpc>
                <a:spcPct val="150000"/>
              </a:lnSpc>
            </a:pPr>
            <a:r>
              <a:rPr lang="zh-TW" altLang="en-US" sz="2000" dirty="0" smtClean="0">
                <a:latin typeface="華康鋼筆體W2" pitchFamily="65" charset="-120"/>
                <a:ea typeface="華康鋼筆體W2" pitchFamily="65" charset="-120"/>
              </a:rPr>
              <a:t>的</a:t>
            </a:r>
            <a:r>
              <a:rPr lang="zh-TW" altLang="en-US" sz="2000" dirty="0">
                <a:latin typeface="華康鋼筆體W2" pitchFamily="65" charset="-120"/>
                <a:ea typeface="華康鋼筆體W2" pitchFamily="65" charset="-120"/>
              </a:rPr>
              <a:t>在上演著</a:t>
            </a:r>
            <a:r>
              <a:rPr lang="zh-TW" altLang="en-US" sz="2000" dirty="0" smtClean="0">
                <a:latin typeface="華康鋼筆體W2" pitchFamily="65" charset="-120"/>
                <a:ea typeface="華康鋼筆體W2" pitchFamily="65" charset="-120"/>
              </a:rPr>
              <a:t>，干擾</a:t>
            </a:r>
            <a:r>
              <a:rPr lang="zh-TW" altLang="en-US" sz="2000" dirty="0">
                <a:latin typeface="華康鋼筆體W2" pitchFamily="65" charset="-120"/>
                <a:ea typeface="華康鋼筆體W2" pitchFamily="65" charset="-120"/>
              </a:rPr>
              <a:t>影響著我們工作上的心情與精力，會</a:t>
            </a:r>
            <a:r>
              <a:rPr lang="zh-TW" altLang="en-US" sz="2000" dirty="0" smtClean="0">
                <a:latin typeface="華康鋼筆體W2" pitchFamily="65" charset="-120"/>
                <a:ea typeface="華康鋼筆體W2" pitchFamily="65" charset="-120"/>
              </a:rPr>
              <a:t>讓</a:t>
            </a:r>
            <a:endParaRPr lang="en-US" altLang="zh-TW" sz="2000" dirty="0" smtClean="0">
              <a:latin typeface="華康鋼筆體W2" pitchFamily="65" charset="-120"/>
              <a:ea typeface="華康鋼筆體W2" pitchFamily="65" charset="-120"/>
            </a:endParaRPr>
          </a:p>
          <a:p>
            <a:pPr>
              <a:lnSpc>
                <a:spcPct val="150000"/>
              </a:lnSpc>
            </a:pPr>
            <a:r>
              <a:rPr lang="zh-TW" altLang="en-US" sz="2000" dirty="0" smtClean="0">
                <a:latin typeface="華康鋼筆體W2" pitchFamily="65" charset="-120"/>
                <a:ea typeface="華康鋼筆體W2" pitchFamily="65" charset="-120"/>
              </a:rPr>
              <a:t>我們</a:t>
            </a:r>
            <a:r>
              <a:rPr lang="zh-TW" altLang="en-US" sz="2000" dirty="0">
                <a:latin typeface="華康鋼筆體W2" pitchFamily="65" charset="-120"/>
                <a:ea typeface="華康鋼筆體W2" pitchFamily="65" charset="-120"/>
              </a:rPr>
              <a:t>無法專心且</a:t>
            </a:r>
            <a:r>
              <a:rPr lang="zh-TW" altLang="en-US" sz="2000" dirty="0" smtClean="0">
                <a:latin typeface="華康鋼筆體W2" pitchFamily="65" charset="-120"/>
                <a:ea typeface="華康鋼筆體W2" pitchFamily="65" charset="-120"/>
              </a:rPr>
              <a:t>全心全意在</a:t>
            </a:r>
            <a:r>
              <a:rPr lang="zh-TW" altLang="en-US" sz="2000" dirty="0">
                <a:latin typeface="華康鋼筆體W2" pitchFamily="65" charset="-120"/>
                <a:ea typeface="華康鋼筆體W2" pitchFamily="65" charset="-120"/>
              </a:rPr>
              <a:t>工作上，如此可能會影響</a:t>
            </a:r>
            <a:r>
              <a:rPr lang="zh-TW" altLang="en-US" sz="2000" dirty="0" smtClean="0">
                <a:latin typeface="華康鋼筆體W2" pitchFamily="65" charset="-120"/>
                <a:ea typeface="華康鋼筆體W2" pitchFamily="65" charset="-120"/>
              </a:rPr>
              <a:t>我們</a:t>
            </a:r>
            <a:endParaRPr lang="en-US" altLang="zh-TW" sz="2000" dirty="0" smtClean="0">
              <a:latin typeface="華康鋼筆體W2" pitchFamily="65" charset="-120"/>
              <a:ea typeface="華康鋼筆體W2" pitchFamily="65" charset="-120"/>
            </a:endParaRPr>
          </a:p>
          <a:p>
            <a:pPr>
              <a:lnSpc>
                <a:spcPct val="150000"/>
              </a:lnSpc>
            </a:pPr>
            <a:r>
              <a:rPr lang="zh-TW" altLang="en-US" sz="2000" dirty="0" smtClean="0">
                <a:latin typeface="華康鋼筆體W2" pitchFamily="65" charset="-120"/>
                <a:ea typeface="華康鋼筆體W2" pitchFamily="65" charset="-120"/>
              </a:rPr>
              <a:t>工作</a:t>
            </a:r>
            <a:r>
              <a:rPr lang="zh-TW" altLang="en-US" sz="2000" dirty="0">
                <a:latin typeface="華康鋼筆體W2" pitchFamily="65" charset="-120"/>
                <a:ea typeface="華康鋼筆體W2" pitchFamily="65" charset="-120"/>
              </a:rPr>
              <a:t>績效的表現</a:t>
            </a:r>
            <a:r>
              <a:rPr lang="zh-TW" altLang="en-US" sz="2000" dirty="0" smtClean="0">
                <a:latin typeface="華康鋼筆體W2" pitchFamily="65" charset="-120"/>
                <a:ea typeface="華康鋼筆體W2" pitchFamily="65" charset="-120"/>
              </a:rPr>
              <a:t>，而</a:t>
            </a:r>
            <a:r>
              <a:rPr lang="zh-TW" altLang="en-US" sz="2000" dirty="0">
                <a:latin typeface="華康鋼筆體W2" pitchFamily="65" charset="-120"/>
                <a:ea typeface="華康鋼筆體W2" pitchFamily="65" charset="-120"/>
              </a:rPr>
              <a:t>此時的你就可以藉由單位所提供的</a:t>
            </a:r>
            <a:r>
              <a:rPr lang="zh-TW" altLang="en-US" sz="2000" dirty="0" smtClean="0">
                <a:latin typeface="華康鋼筆體W2" pitchFamily="65" charset="-120"/>
                <a:ea typeface="華康鋼筆體W2" pitchFamily="65" charset="-120"/>
              </a:rPr>
              <a:t>員</a:t>
            </a:r>
            <a:endParaRPr lang="en-US" altLang="zh-TW" sz="2000" dirty="0" smtClean="0">
              <a:latin typeface="華康鋼筆體W2" pitchFamily="65" charset="-120"/>
              <a:ea typeface="華康鋼筆體W2" pitchFamily="65" charset="-120"/>
            </a:endParaRPr>
          </a:p>
          <a:p>
            <a:pPr>
              <a:lnSpc>
                <a:spcPct val="150000"/>
              </a:lnSpc>
            </a:pPr>
            <a:r>
              <a:rPr lang="zh-TW" altLang="en-US" sz="2000" dirty="0" smtClean="0">
                <a:latin typeface="華康鋼筆體W2" pitchFamily="65" charset="-120"/>
                <a:ea typeface="華康鋼筆體W2" pitchFamily="65" charset="-120"/>
              </a:rPr>
              <a:t>工</a:t>
            </a:r>
            <a:r>
              <a:rPr lang="zh-TW" altLang="en-US" sz="2000" dirty="0">
                <a:latin typeface="華康鋼筆體W2" pitchFamily="65" charset="-120"/>
                <a:ea typeface="華康鋼筆體W2" pitchFamily="65" charset="-120"/>
              </a:rPr>
              <a:t>協助方案</a:t>
            </a:r>
            <a:r>
              <a:rPr lang="zh-TW" altLang="en-US" sz="2000" dirty="0" smtClean="0">
                <a:latin typeface="華康鋼筆體W2" pitchFamily="65" charset="-120"/>
                <a:ea typeface="華康鋼筆體W2" pitchFamily="65" charset="-120"/>
              </a:rPr>
              <a:t>，協助</a:t>
            </a:r>
            <a:r>
              <a:rPr lang="zh-TW" altLang="en-US" sz="2000" dirty="0">
                <a:latin typeface="華康鋼筆體W2" pitchFamily="65" charset="-120"/>
                <a:ea typeface="華康鋼筆體W2" pitchFamily="65" charset="-120"/>
              </a:rPr>
              <a:t>你解決困擾你的問題</a:t>
            </a:r>
            <a:r>
              <a:rPr lang="zh-TW" altLang="en-US" sz="2000" dirty="0" smtClean="0">
                <a:latin typeface="華康鋼筆體W2" pitchFamily="65" charset="-120"/>
                <a:ea typeface="華康鋼筆體W2" pitchFamily="65" charset="-120"/>
              </a:rPr>
              <a:t>了</a:t>
            </a:r>
            <a:r>
              <a:rPr lang="en-US" altLang="zh-TW" sz="2000" dirty="0" smtClean="0">
                <a:latin typeface="華康鋼筆體W2" pitchFamily="65" charset="-120"/>
                <a:ea typeface="華康鋼筆體W2" pitchFamily="65" charset="-120"/>
              </a:rPr>
              <a:t>!</a:t>
            </a:r>
          </a:p>
          <a:p>
            <a:endParaRPr lang="zh-TW" altLang="en-US" sz="2000" dirty="0"/>
          </a:p>
        </p:txBody>
      </p:sp>
      <p:pic>
        <p:nvPicPr>
          <p:cNvPr id="1030" name="Picture 6" descr="Light bulb"/>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92185" y="7416891"/>
            <a:ext cx="640181" cy="6401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04947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0"/>
            <a:ext cx="6858000" cy="1282262"/>
          </a:xfrm>
          <a:prstGeom prst="rect">
            <a:avLst/>
          </a:prstGeom>
          <a:gradFill flip="none" rotWithShape="1">
            <a:gsLst>
              <a:gs pos="0">
                <a:srgbClr val="FFCC00">
                  <a:tint val="66000"/>
                  <a:satMod val="160000"/>
                </a:srgbClr>
              </a:gs>
              <a:gs pos="50000">
                <a:srgbClr val="FFCC00">
                  <a:tint val="44500"/>
                  <a:satMod val="160000"/>
                </a:srgbClr>
              </a:gs>
              <a:gs pos="100000">
                <a:srgbClr val="FFCC00">
                  <a:tint val="23500"/>
                  <a:satMod val="160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2052" name="Picture 4" descr="Support computer monitor luxury happiness interacting"/>
          <p:cNvPicPr>
            <a:picLocks noChangeAspect="1" noChangeArrowheads="1"/>
          </p:cNvPicPr>
          <p:nvPr/>
        </p:nvPicPr>
        <p:blipFill>
          <a:blip r:embed="rId2">
            <a:extLst>
              <a:ext uri="{BEBA8EAE-BF5A-486C-A8C5-ECC9F3942E4B}">
                <a14:imgProps xmlns:a14="http://schemas.microsoft.com/office/drawing/2010/main">
                  <a14:imgLayer r:embed="rId3">
                    <a14:imgEffect>
                      <a14:saturation sat="54000"/>
                    </a14:imgEffect>
                  </a14:imgLayer>
                </a14:imgProps>
              </a:ext>
              <a:ext uri="{28A0092B-C50C-407E-A947-70E740481C1C}">
                <a14:useLocalDpi xmlns:a14="http://schemas.microsoft.com/office/drawing/2010/main" val="0"/>
              </a:ext>
            </a:extLst>
          </a:blip>
          <a:srcRect/>
          <a:stretch>
            <a:fillRect/>
          </a:stretch>
        </p:blipFill>
        <p:spPr bwMode="auto">
          <a:xfrm>
            <a:off x="0" y="6586679"/>
            <a:ext cx="6857999" cy="3298569"/>
          </a:xfrm>
          <a:prstGeom prst="rect">
            <a:avLst/>
          </a:prstGeom>
          <a:noFill/>
          <a:extLst>
            <a:ext uri="{909E8E84-426E-40DD-AFC4-6F175D3DCCD1}">
              <a14:hiddenFill xmlns:a14="http://schemas.microsoft.com/office/drawing/2010/main">
                <a:solidFill>
                  <a:srgbClr val="FFFFFF"/>
                </a:solidFill>
              </a14:hiddenFill>
            </a:ext>
          </a:extLst>
        </p:spPr>
      </p:pic>
      <p:sp>
        <p:nvSpPr>
          <p:cNvPr id="2" name="矩形 1">
            <a:extLst>
              <a:ext uri="{FF2B5EF4-FFF2-40B4-BE49-F238E27FC236}">
                <a16:creationId xmlns:a16="http://schemas.microsoft.com/office/drawing/2014/main" xmlns="" id="{AD80A486-EC51-4A5E-9A10-4282B596D285}"/>
              </a:ext>
            </a:extLst>
          </p:cNvPr>
          <p:cNvSpPr/>
          <p:nvPr/>
        </p:nvSpPr>
        <p:spPr>
          <a:xfrm>
            <a:off x="576833" y="633656"/>
            <a:ext cx="184731" cy="400110"/>
          </a:xfrm>
          <a:prstGeom prst="rect">
            <a:avLst/>
          </a:prstGeom>
        </p:spPr>
        <p:txBody>
          <a:bodyPr wrap="none">
            <a:spAutoFit/>
          </a:bodyPr>
          <a:lstStyle/>
          <a:p>
            <a:endParaRPr lang="zh-TW" altLang="en-US" sz="2000" dirty="0">
              <a:solidFill>
                <a:schemeClr val="accent4"/>
              </a:solidFill>
            </a:endParaRPr>
          </a:p>
        </p:txBody>
      </p:sp>
      <p:sp>
        <p:nvSpPr>
          <p:cNvPr id="12" name="矩形 11"/>
          <p:cNvSpPr/>
          <p:nvPr/>
        </p:nvSpPr>
        <p:spPr>
          <a:xfrm>
            <a:off x="4130533" y="3206120"/>
            <a:ext cx="2727467" cy="375872"/>
          </a:xfrm>
          <a:prstGeom prst="rect">
            <a:avLst/>
          </a:prstGeom>
        </p:spPr>
        <p:txBody>
          <a:bodyPr wrap="square">
            <a:spAutoFit/>
          </a:bodyPr>
          <a:lstStyle/>
          <a:p>
            <a:pPr>
              <a:lnSpc>
                <a:spcPct val="150000"/>
              </a:lnSpc>
            </a:pPr>
            <a:endParaRPr lang="zh-TW" altLang="en-US" sz="1400" dirty="0">
              <a:latin typeface="微軟正黑體" panose="020B0604030504040204" pitchFamily="34" charset="-120"/>
              <a:ea typeface="微軟正黑體" panose="020B0604030504040204" pitchFamily="34" charset="-120"/>
            </a:endParaRPr>
          </a:p>
        </p:txBody>
      </p:sp>
      <p:sp>
        <p:nvSpPr>
          <p:cNvPr id="7" name="矩形 6"/>
          <p:cNvSpPr/>
          <p:nvPr/>
        </p:nvSpPr>
        <p:spPr>
          <a:xfrm>
            <a:off x="0" y="366736"/>
            <a:ext cx="6866428" cy="769441"/>
          </a:xfrm>
          <a:prstGeom prst="rect">
            <a:avLst/>
          </a:prstGeom>
        </p:spPr>
        <p:txBody>
          <a:bodyPr wrap="square">
            <a:spAutoFit/>
          </a:bodyPr>
          <a:lstStyle/>
          <a:p>
            <a:pPr indent="304800"/>
            <a:r>
              <a:rPr lang="zh-TW" altLang="en-US" sz="2000" b="1" dirty="0" smtClean="0">
                <a:latin typeface="華康鋼筆體W2" pitchFamily="65" charset="-120"/>
                <a:ea typeface="華康鋼筆體W2" pitchFamily="65" charset="-120"/>
              </a:rPr>
              <a:t>      </a:t>
            </a:r>
            <a:r>
              <a:rPr lang="zh-TW" altLang="en-US" sz="2200" b="1" dirty="0" smtClean="0">
                <a:latin typeface="華康鋼筆體W2" pitchFamily="65" charset="-120"/>
                <a:ea typeface="華康鋼筆體W2" pitchFamily="65" charset="-120"/>
              </a:rPr>
              <a:t>員工</a:t>
            </a:r>
            <a:r>
              <a:rPr lang="zh-TW" altLang="en-US" sz="2200" b="1" dirty="0" smtClean="0">
                <a:latin typeface="華康鋼筆體W2" pitchFamily="65" charset="-120"/>
                <a:ea typeface="華康鋼筆體W2" pitchFamily="65" charset="-120"/>
              </a:rPr>
              <a:t>協助</a:t>
            </a:r>
            <a:r>
              <a:rPr lang="zh-TW" altLang="en-US" sz="2200" b="1" dirty="0" smtClean="0">
                <a:latin typeface="華康鋼筆體W2" pitchFamily="65" charset="-120"/>
                <a:ea typeface="華康鋼筆體W2" pitchFamily="65" charset="-120"/>
              </a:rPr>
              <a:t>方案</a:t>
            </a:r>
            <a:r>
              <a:rPr lang="en-US" altLang="zh-TW" sz="2200" b="1" dirty="0" smtClean="0">
                <a:latin typeface="華康鋼筆體W2" pitchFamily="65" charset="-120"/>
                <a:ea typeface="華康鋼筆體W2" pitchFamily="65" charset="-120"/>
              </a:rPr>
              <a:t/>
            </a:r>
            <a:br>
              <a:rPr lang="en-US" altLang="zh-TW" sz="2200" b="1" dirty="0" smtClean="0">
                <a:latin typeface="華康鋼筆體W2" pitchFamily="65" charset="-120"/>
                <a:ea typeface="華康鋼筆體W2" pitchFamily="65" charset="-120"/>
              </a:rPr>
            </a:br>
            <a:r>
              <a:rPr lang="en-US" altLang="zh-TW" sz="2200" b="1" dirty="0" smtClean="0">
                <a:latin typeface="華康鋼筆體W2" pitchFamily="65" charset="-120"/>
                <a:ea typeface="華康鋼筆體W2" pitchFamily="65" charset="-120"/>
              </a:rPr>
              <a:t>        </a:t>
            </a:r>
            <a:r>
              <a:rPr lang="en-US" altLang="zh-TW" sz="2200" dirty="0" smtClean="0">
                <a:latin typeface="標楷體" pitchFamily="65" charset="-120"/>
                <a:ea typeface="標楷體" pitchFamily="65" charset="-120"/>
              </a:rPr>
              <a:t>(</a:t>
            </a:r>
            <a:r>
              <a:rPr lang="en-US" altLang="zh-TW" sz="2200" dirty="0" smtClean="0">
                <a:latin typeface="標楷體" pitchFamily="65" charset="-120"/>
                <a:ea typeface="標楷體" pitchFamily="65" charset="-120"/>
              </a:rPr>
              <a:t>Employee </a:t>
            </a:r>
            <a:r>
              <a:rPr lang="en-US" altLang="zh-TW" sz="2200" dirty="0">
                <a:latin typeface="標楷體" pitchFamily="65" charset="-120"/>
                <a:ea typeface="標楷體" pitchFamily="65" charset="-120"/>
              </a:rPr>
              <a:t>Assistance Programs</a:t>
            </a:r>
            <a:r>
              <a:rPr lang="en-US" altLang="zh-TW" sz="2200" dirty="0" smtClean="0">
                <a:latin typeface="標楷體" pitchFamily="65" charset="-120"/>
                <a:ea typeface="標楷體" pitchFamily="65" charset="-120"/>
              </a:rPr>
              <a:t>,</a:t>
            </a:r>
            <a:r>
              <a:rPr lang="zh-TW" altLang="en-US" sz="2200" dirty="0" smtClean="0">
                <a:latin typeface="標楷體" pitchFamily="65" charset="-120"/>
                <a:ea typeface="標楷體" pitchFamily="65" charset="-120"/>
              </a:rPr>
              <a:t>簡稱</a:t>
            </a:r>
            <a:r>
              <a:rPr lang="en-US" altLang="zh-TW" sz="2200" dirty="0">
                <a:latin typeface="標楷體" pitchFamily="65" charset="-120"/>
                <a:ea typeface="標楷體" pitchFamily="65" charset="-120"/>
              </a:rPr>
              <a:t>EAPs</a:t>
            </a:r>
            <a:r>
              <a:rPr lang="en-US" altLang="zh-TW" sz="2200" dirty="0" smtClean="0">
                <a:latin typeface="標楷體" pitchFamily="65" charset="-120"/>
                <a:ea typeface="標楷體" pitchFamily="65" charset="-120"/>
              </a:rPr>
              <a:t>)</a:t>
            </a:r>
            <a:endParaRPr lang="en-US" altLang="zh-TW" sz="2200" dirty="0">
              <a:latin typeface="標楷體" pitchFamily="65" charset="-120"/>
              <a:ea typeface="標楷體" pitchFamily="65" charset="-120"/>
            </a:endParaRPr>
          </a:p>
        </p:txBody>
      </p:sp>
      <p:sp>
        <p:nvSpPr>
          <p:cNvPr id="3" name="矩形 2"/>
          <p:cNvSpPr/>
          <p:nvPr/>
        </p:nvSpPr>
        <p:spPr>
          <a:xfrm>
            <a:off x="0" y="6495393"/>
            <a:ext cx="6857999" cy="914818"/>
          </a:xfrm>
          <a:prstGeom prst="rect">
            <a:avLst/>
          </a:prstGeom>
          <a:solidFill>
            <a:schemeClr val="accent3">
              <a:lumMod val="20000"/>
              <a:lumOff val="80000"/>
              <a:alpha val="6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9" name="矩形 8"/>
          <p:cNvSpPr/>
          <p:nvPr/>
        </p:nvSpPr>
        <p:spPr>
          <a:xfrm>
            <a:off x="451883" y="1370352"/>
            <a:ext cx="5954233" cy="6039859"/>
          </a:xfrm>
          <a:prstGeom prst="rect">
            <a:avLst/>
          </a:prstGeom>
        </p:spPr>
        <p:txBody>
          <a:bodyPr wrap="square">
            <a:spAutoFit/>
          </a:bodyPr>
          <a:lstStyle/>
          <a:p>
            <a:pPr indent="304800">
              <a:lnSpc>
                <a:spcPct val="150000"/>
              </a:lnSpc>
            </a:pPr>
            <a:r>
              <a:rPr lang="zh-TW" altLang="en-US" sz="2000" dirty="0">
                <a:latin typeface="華康鋼筆體W2" pitchFamily="65" charset="-120"/>
                <a:ea typeface="華康鋼筆體W2" pitchFamily="65" charset="-120"/>
              </a:rPr>
              <a:t>它是組織透過提供系統的專業服務與資源，解決預防可能造成員工生產力下降的組織或個人議題，可以讓員工以較合適的狀態投入工作上，藉以增進組織效益與競爭力，共創雙贏局面</a:t>
            </a:r>
            <a:r>
              <a:rPr lang="zh-TW" altLang="en-US" sz="2000" dirty="0" smtClean="0">
                <a:latin typeface="華康鋼筆體W2" pitchFamily="65" charset="-120"/>
                <a:ea typeface="華康鋼筆體W2" pitchFamily="65" charset="-120"/>
              </a:rPr>
              <a:t>。</a:t>
            </a:r>
            <a:endParaRPr lang="en-US" altLang="zh-TW" sz="2000" dirty="0" smtClean="0">
              <a:latin typeface="華康鋼筆體W2" pitchFamily="65" charset="-120"/>
              <a:ea typeface="華康鋼筆體W2" pitchFamily="65" charset="-120"/>
            </a:endParaRPr>
          </a:p>
          <a:p>
            <a:pPr indent="304800">
              <a:lnSpc>
                <a:spcPct val="150000"/>
              </a:lnSpc>
            </a:pPr>
            <a:r>
              <a:rPr lang="zh-TW" altLang="en-US" sz="2000" dirty="0" smtClean="0">
                <a:latin typeface="華康鋼筆體W2" pitchFamily="65" charset="-120"/>
                <a:ea typeface="華康鋼筆體W2" pitchFamily="65" charset="-120"/>
              </a:rPr>
              <a:t>其</a:t>
            </a:r>
            <a:r>
              <a:rPr lang="en-US" altLang="zh-TW" sz="2000" dirty="0">
                <a:latin typeface="華康鋼筆體W2" pitchFamily="65" charset="-120"/>
                <a:ea typeface="華康鋼筆體W2" pitchFamily="65" charset="-120"/>
              </a:rPr>
              <a:t>EAPs</a:t>
            </a:r>
            <a:r>
              <a:rPr lang="zh-TW" altLang="en-US" sz="2000" dirty="0">
                <a:latin typeface="華康鋼筆體W2" pitchFamily="65" charset="-120"/>
                <a:ea typeface="華康鋼筆體W2" pitchFamily="65" charset="-120"/>
              </a:rPr>
              <a:t>源自於美國戒酒方案，漸漸發展成多元服務內容，變成個大組織與企業爭相提供的熱門服務。其原意在協助組織解決組織所關心影響生產力相關議題。其藉由提供專業顧問等角色，協助員工找出或解決影響個人績效表現議題，如健康、心理、情緒、家庭、財務、法律、工作壓力或其他個人議題等，藉由照顧員工提供計畫性活動，透過系統化與制度化之專業服務，協助組織、員工或主管，解決因個人因素而導致生產力下降的問題。</a:t>
            </a:r>
            <a:endParaRPr lang="zh-TW" altLang="zh-TW" sz="2000" dirty="0">
              <a:latin typeface="華康鋼筆體W2" pitchFamily="65" charset="-120"/>
              <a:ea typeface="華康鋼筆體W2" pitchFamily="65" charset="-120"/>
            </a:endParaRPr>
          </a:p>
        </p:txBody>
      </p:sp>
      <p:pic>
        <p:nvPicPr>
          <p:cNvPr id="2050" name="Picture 2" descr="Docto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1738" y="126991"/>
            <a:ext cx="934124" cy="9341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87647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矩形 21"/>
          <p:cNvSpPr/>
          <p:nvPr/>
        </p:nvSpPr>
        <p:spPr>
          <a:xfrm>
            <a:off x="0" y="0"/>
            <a:ext cx="6858000" cy="1282262"/>
          </a:xfrm>
          <a:prstGeom prst="rect">
            <a:avLst/>
          </a:prstGeom>
          <a:gradFill flip="none" rotWithShape="1">
            <a:gsLst>
              <a:gs pos="0">
                <a:srgbClr val="FFCC00">
                  <a:tint val="66000"/>
                  <a:satMod val="160000"/>
                </a:srgbClr>
              </a:gs>
              <a:gs pos="50000">
                <a:srgbClr val="FFCC00">
                  <a:tint val="44500"/>
                  <a:satMod val="160000"/>
                </a:srgbClr>
              </a:gs>
              <a:gs pos="100000">
                <a:srgbClr val="FFCC00">
                  <a:tint val="23500"/>
                  <a:satMod val="160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8" name="矩形 7"/>
          <p:cNvSpPr/>
          <p:nvPr/>
        </p:nvSpPr>
        <p:spPr>
          <a:xfrm>
            <a:off x="310485" y="1891862"/>
            <a:ext cx="6237029" cy="6127531"/>
          </a:xfrm>
          <a:prstGeom prst="rect">
            <a:avLst/>
          </a:prstGeom>
          <a:solidFill>
            <a:schemeClr val="bg1"/>
          </a:solidFill>
          <a:ln>
            <a:noFill/>
          </a:ln>
        </p:spPr>
        <p:style>
          <a:lnRef idx="1">
            <a:schemeClr val="accent2"/>
          </a:lnRef>
          <a:fillRef idx="2">
            <a:schemeClr val="accent2"/>
          </a:fillRef>
          <a:effectRef idx="1">
            <a:schemeClr val="accent2"/>
          </a:effectRef>
          <a:fontRef idx="minor">
            <a:schemeClr val="dk1"/>
          </a:fontRef>
        </p:style>
        <p:txBody>
          <a:bodyPr rtlCol="0" anchor="ctr"/>
          <a:lstStyle/>
          <a:p>
            <a:pPr>
              <a:lnSpc>
                <a:spcPct val="150000"/>
              </a:lnSpc>
            </a:pPr>
            <a:r>
              <a:rPr lang="en-US" altLang="zh-TW" sz="2000" dirty="0" smtClean="0">
                <a:solidFill>
                  <a:schemeClr val="tx1"/>
                </a:solidFill>
                <a:latin typeface="華康鋼筆體W2" pitchFamily="65" charset="-120"/>
                <a:ea typeface="華康鋼筆體W2" pitchFamily="65" charset="-120"/>
              </a:rPr>
              <a:t>   </a:t>
            </a:r>
          </a:p>
          <a:p>
            <a:pPr>
              <a:lnSpc>
                <a:spcPct val="150000"/>
              </a:lnSpc>
            </a:pPr>
            <a:r>
              <a:rPr lang="en-US" altLang="zh-TW" sz="2000" dirty="0" smtClean="0">
                <a:solidFill>
                  <a:schemeClr val="tx1"/>
                </a:solidFill>
                <a:latin typeface="華康鋼筆體W2" pitchFamily="65" charset="-120"/>
                <a:ea typeface="華康鋼筆體W2" pitchFamily="65" charset="-120"/>
              </a:rPr>
              <a:t>    </a:t>
            </a:r>
            <a:r>
              <a:rPr lang="zh-TW" altLang="en-US" sz="2000" dirty="0" smtClean="0">
                <a:solidFill>
                  <a:schemeClr val="tx1"/>
                </a:solidFill>
                <a:latin typeface="華康鋼筆體W2" pitchFamily="65" charset="-120"/>
                <a:ea typeface="華康鋼筆體W2" pitchFamily="65" charset="-120"/>
              </a:rPr>
              <a:t> 提供心理</a:t>
            </a:r>
            <a:r>
              <a:rPr lang="zh-TW" altLang="en-US" sz="2000" dirty="0">
                <a:solidFill>
                  <a:schemeClr val="tx1"/>
                </a:solidFill>
                <a:latin typeface="華康鋼筆體W2" pitchFamily="65" charset="-120"/>
                <a:ea typeface="華康鋼筆體W2" pitchFamily="65" charset="-120"/>
              </a:rPr>
              <a:t>諮商服務，如</a:t>
            </a:r>
            <a:r>
              <a:rPr lang="zh-TW" altLang="en-US" sz="2000" dirty="0">
                <a:solidFill>
                  <a:schemeClr val="tx1"/>
                </a:solidFill>
                <a:latin typeface="華康鋼筆體W2" pitchFamily="65" charset="-120"/>
                <a:ea typeface="華康鋼筆體W2" pitchFamily="65" charset="-120"/>
              </a:rPr>
              <a:t>心靈探索、婚姻家庭</a:t>
            </a:r>
            <a:r>
              <a:rPr lang="zh-TW" altLang="en-US" sz="2000" dirty="0" smtClean="0">
                <a:solidFill>
                  <a:schemeClr val="tx1"/>
                </a:solidFill>
                <a:latin typeface="華康鋼筆體W2" pitchFamily="65" charset="-120"/>
                <a:ea typeface="華康鋼筆體W2" pitchFamily="65" charset="-120"/>
              </a:rPr>
              <a:t>、</a:t>
            </a:r>
            <a:r>
              <a:rPr lang="en-US" altLang="zh-TW" sz="2000" dirty="0" smtClean="0">
                <a:solidFill>
                  <a:schemeClr val="tx1"/>
                </a:solidFill>
                <a:latin typeface="華康鋼筆體W2" pitchFamily="65" charset="-120"/>
                <a:ea typeface="華康鋼筆體W2" pitchFamily="65" charset="-120"/>
              </a:rPr>
              <a:t/>
            </a:r>
            <a:br>
              <a:rPr lang="en-US" altLang="zh-TW" sz="2000" dirty="0" smtClean="0">
                <a:solidFill>
                  <a:schemeClr val="tx1"/>
                </a:solidFill>
                <a:latin typeface="華康鋼筆體W2" pitchFamily="65" charset="-120"/>
                <a:ea typeface="華康鋼筆體W2" pitchFamily="65" charset="-120"/>
              </a:rPr>
            </a:br>
            <a:r>
              <a:rPr lang="en-US" altLang="zh-TW" sz="2000" dirty="0" smtClean="0">
                <a:solidFill>
                  <a:schemeClr val="tx1"/>
                </a:solidFill>
                <a:latin typeface="華康鋼筆體W2" pitchFamily="65" charset="-120"/>
                <a:ea typeface="華康鋼筆體W2" pitchFamily="65" charset="-120"/>
              </a:rPr>
              <a:t>     </a:t>
            </a:r>
            <a:r>
              <a:rPr lang="zh-TW" altLang="en-US" sz="2000" dirty="0" smtClean="0">
                <a:solidFill>
                  <a:schemeClr val="tx1"/>
                </a:solidFill>
                <a:latin typeface="華康鋼筆體W2" pitchFamily="65" charset="-120"/>
                <a:ea typeface="華康鋼筆體W2" pitchFamily="65" charset="-120"/>
              </a:rPr>
              <a:t>生活</a:t>
            </a:r>
            <a:r>
              <a:rPr lang="zh-TW" altLang="en-US" sz="2000" dirty="0">
                <a:solidFill>
                  <a:schemeClr val="tx1"/>
                </a:solidFill>
                <a:latin typeface="華康鋼筆體W2" pitchFamily="65" charset="-120"/>
                <a:ea typeface="華康鋼筆體W2" pitchFamily="65" charset="-120"/>
              </a:rPr>
              <a:t>調適與個人壓力調適等</a:t>
            </a:r>
            <a:r>
              <a:rPr lang="zh-TW" altLang="en-US" sz="2000" dirty="0" smtClean="0">
                <a:solidFill>
                  <a:schemeClr val="tx1"/>
                </a:solidFill>
                <a:latin typeface="華康鋼筆體W2" pitchFamily="65" charset="-120"/>
                <a:ea typeface="華康鋼筆體W2" pitchFamily="65" charset="-120"/>
              </a:rPr>
              <a:t>。</a:t>
            </a:r>
            <a:endParaRPr lang="en-US" altLang="zh-TW" sz="2000" dirty="0">
              <a:solidFill>
                <a:schemeClr val="tx1"/>
              </a:solidFill>
              <a:latin typeface="華康鋼筆體W2" pitchFamily="65" charset="-120"/>
              <a:ea typeface="華康鋼筆體W2" pitchFamily="65" charset="-120"/>
            </a:endParaRPr>
          </a:p>
          <a:p>
            <a:pPr>
              <a:lnSpc>
                <a:spcPct val="150000"/>
              </a:lnSpc>
            </a:pPr>
            <a:endParaRPr lang="en-US" altLang="zh-TW" sz="2000" dirty="0" smtClean="0">
              <a:solidFill>
                <a:schemeClr val="tx1"/>
              </a:solidFill>
              <a:latin typeface="華康鋼筆體W2" pitchFamily="65" charset="-120"/>
              <a:ea typeface="華康鋼筆體W2" pitchFamily="65" charset="-120"/>
            </a:endParaRPr>
          </a:p>
          <a:p>
            <a:pPr>
              <a:lnSpc>
                <a:spcPct val="150000"/>
              </a:lnSpc>
            </a:pPr>
            <a:r>
              <a:rPr lang="zh-TW" altLang="en-US" sz="2000" dirty="0">
                <a:solidFill>
                  <a:schemeClr val="tx1"/>
                </a:solidFill>
                <a:latin typeface="華康鋼筆體W2" pitchFamily="65" charset="-120"/>
                <a:ea typeface="華康鋼筆體W2" pitchFamily="65" charset="-120"/>
              </a:rPr>
              <a:t> </a:t>
            </a:r>
            <a:r>
              <a:rPr lang="zh-TW" altLang="en-US" sz="2000" dirty="0" smtClean="0">
                <a:solidFill>
                  <a:schemeClr val="tx1"/>
                </a:solidFill>
                <a:latin typeface="華康鋼筆體W2" pitchFamily="65" charset="-120"/>
                <a:ea typeface="華康鋼筆體W2" pitchFamily="65" charset="-120"/>
              </a:rPr>
              <a:t>   </a:t>
            </a:r>
            <a:r>
              <a:rPr lang="en-US" altLang="zh-TW" sz="2000" b="1" dirty="0" smtClean="0">
                <a:solidFill>
                  <a:schemeClr val="tx1"/>
                </a:solidFill>
                <a:latin typeface="華康鋼筆體W2" pitchFamily="65" charset="-120"/>
                <a:ea typeface="華康鋼筆體W2" pitchFamily="65" charset="-120"/>
              </a:rPr>
              <a:t>2</a:t>
            </a:r>
            <a:r>
              <a:rPr lang="en-US" altLang="zh-TW" sz="2000" b="1" dirty="0">
                <a:solidFill>
                  <a:schemeClr val="tx1"/>
                </a:solidFill>
                <a:latin typeface="華康鋼筆體W2" pitchFamily="65" charset="-120"/>
                <a:ea typeface="華康鋼筆體W2" pitchFamily="65" charset="-120"/>
              </a:rPr>
              <a:t>.</a:t>
            </a:r>
            <a:r>
              <a:rPr lang="zh-TW" altLang="en-US" sz="2000" b="1" dirty="0">
                <a:solidFill>
                  <a:schemeClr val="tx1"/>
                </a:solidFill>
                <a:latin typeface="華康鋼筆體W2" pitchFamily="65" charset="-120"/>
                <a:ea typeface="華康鋼筆體W2" pitchFamily="65" charset="-120"/>
              </a:rPr>
              <a:t>法律扶助</a:t>
            </a:r>
            <a:r>
              <a:rPr lang="zh-TW" altLang="en-US" sz="2000" b="1" dirty="0" smtClean="0">
                <a:solidFill>
                  <a:schemeClr val="tx1"/>
                </a:solidFill>
                <a:latin typeface="華康鋼筆體W2" pitchFamily="65" charset="-120"/>
                <a:ea typeface="華康鋼筆體W2" pitchFamily="65" charset="-120"/>
              </a:rPr>
              <a:t>：</a:t>
            </a:r>
            <a:endParaRPr lang="en-US" altLang="zh-TW" sz="2000" b="1" dirty="0" smtClean="0">
              <a:solidFill>
                <a:schemeClr val="tx1"/>
              </a:solidFill>
              <a:latin typeface="華康鋼筆體W2" pitchFamily="65" charset="-120"/>
              <a:ea typeface="華康鋼筆體W2" pitchFamily="65" charset="-120"/>
            </a:endParaRPr>
          </a:p>
          <a:p>
            <a:pPr>
              <a:lnSpc>
                <a:spcPct val="150000"/>
              </a:lnSpc>
            </a:pPr>
            <a:r>
              <a:rPr lang="zh-TW" altLang="en-US" sz="2000" dirty="0" smtClean="0">
                <a:solidFill>
                  <a:schemeClr val="tx1"/>
                </a:solidFill>
                <a:latin typeface="華康鋼筆體W2" pitchFamily="65" charset="-120"/>
                <a:ea typeface="華康鋼筆體W2" pitchFamily="65" charset="-120"/>
              </a:rPr>
              <a:t>   提供</a:t>
            </a:r>
            <a:r>
              <a:rPr lang="zh-TW" altLang="en-US" sz="2000" dirty="0">
                <a:solidFill>
                  <a:schemeClr val="tx1"/>
                </a:solidFill>
                <a:latin typeface="華康鋼筆體W2" pitchFamily="65" charset="-120"/>
                <a:ea typeface="華康鋼筆體W2" pitchFamily="65" charset="-120"/>
              </a:rPr>
              <a:t>同仁諮詢服務，如因公涉訟輔助作業、</a:t>
            </a:r>
            <a:r>
              <a:rPr lang="zh-TW" altLang="en-US" sz="2000" dirty="0" smtClean="0">
                <a:solidFill>
                  <a:schemeClr val="tx1"/>
                </a:solidFill>
                <a:latin typeface="華康鋼筆體W2" pitchFamily="65" charset="-120"/>
                <a:ea typeface="華康鋼筆體W2" pitchFamily="65" charset="-120"/>
              </a:rPr>
              <a:t>民</a:t>
            </a:r>
            <a:r>
              <a:rPr lang="en-US" altLang="zh-TW" sz="2000" dirty="0" smtClean="0">
                <a:solidFill>
                  <a:schemeClr val="tx1"/>
                </a:solidFill>
                <a:latin typeface="華康鋼筆體W2" pitchFamily="65" charset="-120"/>
                <a:ea typeface="華康鋼筆體W2" pitchFamily="65" charset="-120"/>
              </a:rPr>
              <a:t/>
            </a:r>
            <a:br>
              <a:rPr lang="en-US" altLang="zh-TW" sz="2000" dirty="0" smtClean="0">
                <a:solidFill>
                  <a:schemeClr val="tx1"/>
                </a:solidFill>
                <a:latin typeface="華康鋼筆體W2" pitchFamily="65" charset="-120"/>
                <a:ea typeface="華康鋼筆體W2" pitchFamily="65" charset="-120"/>
              </a:rPr>
            </a:br>
            <a:r>
              <a:rPr lang="en-US" altLang="zh-TW" sz="2000" dirty="0" smtClean="0">
                <a:solidFill>
                  <a:schemeClr val="tx1"/>
                </a:solidFill>
                <a:latin typeface="華康鋼筆體W2" pitchFamily="65" charset="-120"/>
                <a:ea typeface="華康鋼筆體W2" pitchFamily="65" charset="-120"/>
              </a:rPr>
              <a:t>   (</a:t>
            </a:r>
            <a:r>
              <a:rPr lang="zh-TW" altLang="en-US" sz="2000" dirty="0">
                <a:solidFill>
                  <a:schemeClr val="tx1"/>
                </a:solidFill>
                <a:latin typeface="華康鋼筆體W2" pitchFamily="65" charset="-120"/>
                <a:ea typeface="華康鋼筆體W2" pitchFamily="65" charset="-120"/>
              </a:rPr>
              <a:t>刑、行政</a:t>
            </a:r>
            <a:r>
              <a:rPr lang="en-US" altLang="zh-TW" sz="2000" dirty="0">
                <a:solidFill>
                  <a:schemeClr val="tx1"/>
                </a:solidFill>
                <a:latin typeface="華康鋼筆體W2" pitchFamily="65" charset="-120"/>
                <a:ea typeface="華康鋼筆體W2" pitchFamily="65" charset="-120"/>
              </a:rPr>
              <a:t>)</a:t>
            </a:r>
            <a:r>
              <a:rPr lang="zh-TW" altLang="en-US" sz="2000" dirty="0">
                <a:solidFill>
                  <a:schemeClr val="tx1"/>
                </a:solidFill>
                <a:latin typeface="華康鋼筆體W2" pitchFamily="65" charset="-120"/>
                <a:ea typeface="華康鋼筆體W2" pitchFamily="65" charset="-120"/>
              </a:rPr>
              <a:t>事糾紛及訴訟程序或法律解釋等</a:t>
            </a:r>
            <a:r>
              <a:rPr lang="zh-TW" altLang="en-US" sz="2000" dirty="0" smtClean="0">
                <a:solidFill>
                  <a:schemeClr val="tx1"/>
                </a:solidFill>
                <a:latin typeface="華康鋼筆體W2" pitchFamily="65" charset="-120"/>
                <a:ea typeface="華康鋼筆體W2" pitchFamily="65" charset="-120"/>
              </a:rPr>
              <a:t>。</a:t>
            </a:r>
            <a:r>
              <a:rPr lang="en-US" altLang="zh-TW" sz="2000" dirty="0">
                <a:solidFill>
                  <a:schemeClr val="tx1"/>
                </a:solidFill>
                <a:latin typeface="華康鋼筆體W2" pitchFamily="65" charset="-120"/>
                <a:ea typeface="華康鋼筆體W2" pitchFamily="65" charset="-120"/>
              </a:rPr>
              <a:t/>
            </a:r>
            <a:br>
              <a:rPr lang="en-US" altLang="zh-TW" sz="2000" dirty="0">
                <a:solidFill>
                  <a:schemeClr val="tx1"/>
                </a:solidFill>
                <a:latin typeface="華康鋼筆體W2" pitchFamily="65" charset="-120"/>
                <a:ea typeface="華康鋼筆體W2" pitchFamily="65" charset="-120"/>
              </a:rPr>
            </a:br>
            <a:endParaRPr lang="zh-TW" altLang="en-US" dirty="0">
              <a:solidFill>
                <a:schemeClr val="tx1"/>
              </a:solidFill>
              <a:latin typeface="華康鋼筆體W2" pitchFamily="65" charset="-120"/>
              <a:ea typeface="華康鋼筆體W2" pitchFamily="65" charset="-120"/>
            </a:endParaRPr>
          </a:p>
          <a:p>
            <a:pPr>
              <a:lnSpc>
                <a:spcPct val="150000"/>
              </a:lnSpc>
            </a:pPr>
            <a:r>
              <a:rPr lang="en-US" altLang="zh-TW" sz="2000" dirty="0" smtClean="0">
                <a:solidFill>
                  <a:schemeClr val="tx1"/>
                </a:solidFill>
                <a:latin typeface="華康鋼筆體W2" pitchFamily="65" charset="-120"/>
                <a:ea typeface="華康鋼筆體W2" pitchFamily="65" charset="-120"/>
              </a:rPr>
              <a:t>    </a:t>
            </a:r>
            <a:r>
              <a:rPr lang="en-US" altLang="zh-TW" sz="2000" b="1" dirty="0" smtClean="0">
                <a:solidFill>
                  <a:schemeClr val="tx1"/>
                </a:solidFill>
                <a:latin typeface="華康鋼筆體W2" pitchFamily="65" charset="-120"/>
                <a:ea typeface="華康鋼筆體W2" pitchFamily="65" charset="-120"/>
              </a:rPr>
              <a:t>3</a:t>
            </a:r>
            <a:r>
              <a:rPr lang="en-US" altLang="zh-TW" sz="2000" b="1" dirty="0">
                <a:solidFill>
                  <a:schemeClr val="tx1"/>
                </a:solidFill>
                <a:latin typeface="華康鋼筆體W2" pitchFamily="65" charset="-120"/>
                <a:ea typeface="華康鋼筆體W2" pitchFamily="65" charset="-120"/>
              </a:rPr>
              <a:t>.</a:t>
            </a:r>
            <a:r>
              <a:rPr lang="zh-TW" altLang="en-US" sz="2000" b="1" dirty="0">
                <a:solidFill>
                  <a:schemeClr val="tx1"/>
                </a:solidFill>
                <a:latin typeface="華康鋼筆體W2" pitchFamily="65" charset="-120"/>
                <a:ea typeface="華康鋼筆體W2" pitchFamily="65" charset="-120"/>
              </a:rPr>
              <a:t>財務諮詢</a:t>
            </a:r>
            <a:r>
              <a:rPr lang="zh-TW" altLang="en-US" sz="2000" b="1" dirty="0" smtClean="0">
                <a:solidFill>
                  <a:schemeClr val="tx1"/>
                </a:solidFill>
                <a:latin typeface="華康鋼筆體W2" pitchFamily="65" charset="-120"/>
                <a:ea typeface="華康鋼筆體W2" pitchFamily="65" charset="-120"/>
              </a:rPr>
              <a:t>：</a:t>
            </a:r>
            <a:endParaRPr lang="en-US" altLang="zh-TW" sz="2000" b="1" dirty="0" smtClean="0">
              <a:solidFill>
                <a:schemeClr val="tx1"/>
              </a:solidFill>
              <a:latin typeface="華康鋼筆體W2" pitchFamily="65" charset="-120"/>
              <a:ea typeface="華康鋼筆體W2" pitchFamily="65" charset="-120"/>
            </a:endParaRPr>
          </a:p>
          <a:p>
            <a:pPr>
              <a:lnSpc>
                <a:spcPct val="150000"/>
              </a:lnSpc>
            </a:pPr>
            <a:r>
              <a:rPr lang="zh-TW" altLang="en-US" sz="2000" dirty="0" smtClean="0">
                <a:solidFill>
                  <a:schemeClr val="tx1"/>
                </a:solidFill>
                <a:latin typeface="華康鋼筆體W2" pitchFamily="65" charset="-120"/>
                <a:ea typeface="華康鋼筆體W2" pitchFamily="65" charset="-120"/>
              </a:rPr>
              <a:t>   提供</a:t>
            </a:r>
            <a:r>
              <a:rPr lang="zh-TW" altLang="en-US" sz="2000" dirty="0">
                <a:solidFill>
                  <a:schemeClr val="tx1"/>
                </a:solidFill>
                <a:latin typeface="華康鋼筆體W2" pitchFamily="65" charset="-120"/>
                <a:ea typeface="華康鋼筆體W2" pitchFamily="65" charset="-120"/>
              </a:rPr>
              <a:t>同仁有關地價稅、土地增值稅、房屋稅</a:t>
            </a:r>
            <a:r>
              <a:rPr lang="zh-TW" altLang="en-US" sz="2000" dirty="0" smtClean="0">
                <a:solidFill>
                  <a:schemeClr val="tx1"/>
                </a:solidFill>
                <a:latin typeface="華康鋼筆體W2" pitchFamily="65" charset="-120"/>
                <a:ea typeface="華康鋼筆體W2" pitchFamily="65" charset="-120"/>
              </a:rPr>
              <a:t>、</a:t>
            </a:r>
            <a:r>
              <a:rPr lang="en-US" altLang="zh-TW" sz="2000" dirty="0" smtClean="0">
                <a:solidFill>
                  <a:schemeClr val="tx1"/>
                </a:solidFill>
                <a:latin typeface="華康鋼筆體W2" pitchFamily="65" charset="-120"/>
                <a:ea typeface="華康鋼筆體W2" pitchFamily="65" charset="-120"/>
              </a:rPr>
              <a:t/>
            </a:r>
            <a:br>
              <a:rPr lang="en-US" altLang="zh-TW" sz="2000" dirty="0" smtClean="0">
                <a:solidFill>
                  <a:schemeClr val="tx1"/>
                </a:solidFill>
                <a:latin typeface="華康鋼筆體W2" pitchFamily="65" charset="-120"/>
                <a:ea typeface="華康鋼筆體W2" pitchFamily="65" charset="-120"/>
              </a:rPr>
            </a:br>
            <a:r>
              <a:rPr lang="en-US" altLang="zh-TW" sz="2000" dirty="0" smtClean="0">
                <a:solidFill>
                  <a:schemeClr val="tx1"/>
                </a:solidFill>
                <a:latin typeface="華康鋼筆體W2" pitchFamily="65" charset="-120"/>
                <a:ea typeface="華康鋼筆體W2" pitchFamily="65" charset="-120"/>
              </a:rPr>
              <a:t>   </a:t>
            </a:r>
            <a:r>
              <a:rPr lang="zh-TW" altLang="en-US" sz="2000" dirty="0" smtClean="0">
                <a:solidFill>
                  <a:schemeClr val="tx1"/>
                </a:solidFill>
                <a:latin typeface="華康鋼筆體W2" pitchFamily="65" charset="-120"/>
                <a:ea typeface="華康鋼筆體W2" pitchFamily="65" charset="-120"/>
              </a:rPr>
              <a:t>契稅</a:t>
            </a:r>
            <a:r>
              <a:rPr lang="zh-TW" altLang="en-US" sz="2000" dirty="0">
                <a:solidFill>
                  <a:schemeClr val="tx1"/>
                </a:solidFill>
                <a:latin typeface="華康鋼筆體W2" pitchFamily="65" charset="-120"/>
                <a:ea typeface="華康鋼筆體W2" pitchFamily="65" charset="-120"/>
              </a:rPr>
              <a:t>、使用牌照稅、娛樂稅及印花稅等相</a:t>
            </a:r>
            <a:r>
              <a:rPr lang="zh-TW" altLang="en-US" sz="2000" dirty="0" smtClean="0">
                <a:solidFill>
                  <a:schemeClr val="tx1"/>
                </a:solidFill>
                <a:latin typeface="華康鋼筆體W2" pitchFamily="65" charset="-120"/>
                <a:ea typeface="華康鋼筆體W2" pitchFamily="65" charset="-120"/>
              </a:rPr>
              <a:t>關稅</a:t>
            </a:r>
            <a:r>
              <a:rPr lang="en-US" altLang="zh-TW" sz="2000" dirty="0" smtClean="0">
                <a:solidFill>
                  <a:schemeClr val="tx1"/>
                </a:solidFill>
                <a:latin typeface="華康鋼筆體W2" pitchFamily="65" charset="-120"/>
                <a:ea typeface="華康鋼筆體W2" pitchFamily="65" charset="-120"/>
              </a:rPr>
              <a:t/>
            </a:r>
            <a:br>
              <a:rPr lang="en-US" altLang="zh-TW" sz="2000" dirty="0" smtClean="0">
                <a:solidFill>
                  <a:schemeClr val="tx1"/>
                </a:solidFill>
                <a:latin typeface="華康鋼筆體W2" pitchFamily="65" charset="-120"/>
                <a:ea typeface="華康鋼筆體W2" pitchFamily="65" charset="-120"/>
              </a:rPr>
            </a:br>
            <a:r>
              <a:rPr lang="en-US" altLang="zh-TW" sz="2000" dirty="0" smtClean="0">
                <a:solidFill>
                  <a:schemeClr val="tx1"/>
                </a:solidFill>
                <a:latin typeface="華康鋼筆體W2" pitchFamily="65" charset="-120"/>
                <a:ea typeface="華康鋼筆體W2" pitchFamily="65" charset="-120"/>
              </a:rPr>
              <a:t>   </a:t>
            </a:r>
            <a:r>
              <a:rPr lang="zh-TW" altLang="en-US" sz="2000" dirty="0" smtClean="0">
                <a:solidFill>
                  <a:schemeClr val="tx1"/>
                </a:solidFill>
                <a:latin typeface="華康鋼筆體W2" pitchFamily="65" charset="-120"/>
                <a:ea typeface="華康鋼筆體W2" pitchFamily="65" charset="-120"/>
              </a:rPr>
              <a:t>務</a:t>
            </a:r>
            <a:r>
              <a:rPr lang="zh-TW" altLang="en-US" sz="2000" dirty="0">
                <a:solidFill>
                  <a:schemeClr val="tx1"/>
                </a:solidFill>
                <a:latin typeface="華康鋼筆體W2" pitchFamily="65" charset="-120"/>
                <a:ea typeface="華康鋼筆體W2" pitchFamily="65" charset="-120"/>
              </a:rPr>
              <a:t>諮詢等事項服務等</a:t>
            </a:r>
            <a:r>
              <a:rPr lang="zh-TW" altLang="en-US" sz="2000" dirty="0" smtClean="0">
                <a:solidFill>
                  <a:schemeClr val="tx1"/>
                </a:solidFill>
                <a:latin typeface="華康鋼筆體W2" pitchFamily="65" charset="-120"/>
                <a:ea typeface="華康鋼筆體W2" pitchFamily="65" charset="-120"/>
              </a:rPr>
              <a:t>。</a:t>
            </a:r>
            <a:r>
              <a:rPr lang="en-US" altLang="zh-TW" sz="2000" dirty="0">
                <a:solidFill>
                  <a:schemeClr val="tx1"/>
                </a:solidFill>
                <a:latin typeface="華康鋼筆體W2" pitchFamily="65" charset="-120"/>
                <a:ea typeface="華康鋼筆體W2" pitchFamily="65" charset="-120"/>
              </a:rPr>
              <a:t/>
            </a:r>
            <a:br>
              <a:rPr lang="en-US" altLang="zh-TW" sz="2000" dirty="0">
                <a:solidFill>
                  <a:schemeClr val="tx1"/>
                </a:solidFill>
                <a:latin typeface="華康鋼筆體W2" pitchFamily="65" charset="-120"/>
                <a:ea typeface="華康鋼筆體W2" pitchFamily="65" charset="-120"/>
              </a:rPr>
            </a:br>
            <a:endParaRPr lang="en-US" altLang="zh-TW" sz="2000" dirty="0">
              <a:solidFill>
                <a:schemeClr val="tx1"/>
              </a:solidFill>
              <a:latin typeface="華康鋼筆體W2" pitchFamily="65" charset="-120"/>
              <a:ea typeface="華康鋼筆體W2" pitchFamily="65" charset="-120"/>
            </a:endParaRPr>
          </a:p>
          <a:p>
            <a:pPr>
              <a:lnSpc>
                <a:spcPct val="150000"/>
              </a:lnSpc>
            </a:pPr>
            <a:endParaRPr lang="zh-TW" altLang="en-US" sz="2000" dirty="0">
              <a:solidFill>
                <a:schemeClr val="tx1"/>
              </a:solidFill>
              <a:latin typeface="華康鋼筆體W2" pitchFamily="65" charset="-120"/>
              <a:ea typeface="華康鋼筆體W2" pitchFamily="65" charset="-120"/>
            </a:endParaRPr>
          </a:p>
        </p:txBody>
      </p:sp>
      <p:sp>
        <p:nvSpPr>
          <p:cNvPr id="2" name="矩形 1">
            <a:extLst>
              <a:ext uri="{FF2B5EF4-FFF2-40B4-BE49-F238E27FC236}">
                <a16:creationId xmlns:a16="http://schemas.microsoft.com/office/drawing/2014/main" xmlns="" id="{AD80A486-EC51-4A5E-9A10-4282B596D285}"/>
              </a:ext>
            </a:extLst>
          </p:cNvPr>
          <p:cNvSpPr/>
          <p:nvPr/>
        </p:nvSpPr>
        <p:spPr>
          <a:xfrm>
            <a:off x="576833" y="633656"/>
            <a:ext cx="184731" cy="400110"/>
          </a:xfrm>
          <a:prstGeom prst="rect">
            <a:avLst/>
          </a:prstGeom>
        </p:spPr>
        <p:txBody>
          <a:bodyPr wrap="none">
            <a:spAutoFit/>
          </a:bodyPr>
          <a:lstStyle/>
          <a:p>
            <a:endParaRPr lang="zh-TW" altLang="en-US" sz="2000" dirty="0">
              <a:solidFill>
                <a:schemeClr val="accent4"/>
              </a:solidFill>
            </a:endParaRPr>
          </a:p>
        </p:txBody>
      </p:sp>
      <p:sp>
        <p:nvSpPr>
          <p:cNvPr id="3" name="文字方塊 2"/>
          <p:cNvSpPr txBox="1"/>
          <p:nvPr/>
        </p:nvSpPr>
        <p:spPr>
          <a:xfrm>
            <a:off x="1364694" y="62909"/>
            <a:ext cx="5493305" cy="1415772"/>
          </a:xfrm>
          <a:prstGeom prst="rect">
            <a:avLst/>
          </a:prstGeom>
          <a:noFill/>
        </p:spPr>
        <p:txBody>
          <a:bodyPr wrap="square" rtlCol="0">
            <a:spAutoFit/>
          </a:bodyPr>
          <a:lstStyle/>
          <a:p>
            <a:pPr>
              <a:lnSpc>
                <a:spcPct val="150000"/>
              </a:lnSpc>
            </a:pPr>
            <a:r>
              <a:rPr lang="zh-TW" altLang="en-US" sz="2200" b="1" dirty="0" smtClean="0">
                <a:solidFill>
                  <a:schemeClr val="tx1">
                    <a:lumMod val="65000"/>
                    <a:lumOff val="35000"/>
                  </a:schemeClr>
                </a:solidFill>
                <a:latin typeface="華康鋼筆體W2" pitchFamily="65" charset="-120"/>
                <a:ea typeface="華康鋼筆體W2" pitchFamily="65" charset="-120"/>
              </a:rPr>
              <a:t>本</a:t>
            </a:r>
            <a:r>
              <a:rPr lang="zh-TW" altLang="en-US" sz="2200" b="1" dirty="0">
                <a:solidFill>
                  <a:schemeClr val="tx1">
                    <a:lumMod val="65000"/>
                    <a:lumOff val="35000"/>
                  </a:schemeClr>
                </a:solidFill>
                <a:latin typeface="華康鋼筆體W2" pitchFamily="65" charset="-120"/>
                <a:ea typeface="華康鋼筆體W2" pitchFamily="65" charset="-120"/>
              </a:rPr>
              <a:t>單位也正搭上時代的潮流，提供相關服務內容</a:t>
            </a:r>
            <a:r>
              <a:rPr lang="zh-TW" altLang="en-US" sz="2200" b="1" dirty="0" smtClean="0">
                <a:solidFill>
                  <a:schemeClr val="tx1">
                    <a:lumMod val="65000"/>
                    <a:lumOff val="35000"/>
                  </a:schemeClr>
                </a:solidFill>
                <a:latin typeface="華康鋼筆體W2" pitchFamily="65" charset="-120"/>
                <a:ea typeface="華康鋼筆體W2" pitchFamily="65" charset="-120"/>
              </a:rPr>
              <a:t>，其</a:t>
            </a:r>
            <a:r>
              <a:rPr lang="zh-TW" altLang="en-US" sz="2200" b="1" dirty="0">
                <a:solidFill>
                  <a:schemeClr val="tx1">
                    <a:lumMod val="65000"/>
                    <a:lumOff val="35000"/>
                  </a:schemeClr>
                </a:solidFill>
                <a:latin typeface="華康鋼筆體W2" pitchFamily="65" charset="-120"/>
                <a:ea typeface="華康鋼筆體W2" pitchFamily="65" charset="-120"/>
              </a:rPr>
              <a:t>會談諮詢服務內容有：</a:t>
            </a:r>
            <a:endParaRPr lang="en-US" altLang="zh-TW" sz="2200" b="1" dirty="0">
              <a:solidFill>
                <a:schemeClr val="tx1">
                  <a:lumMod val="65000"/>
                  <a:lumOff val="35000"/>
                </a:schemeClr>
              </a:solidFill>
              <a:latin typeface="華康鋼筆體W2" pitchFamily="65" charset="-120"/>
              <a:ea typeface="華康鋼筆體W2" pitchFamily="65" charset="-120"/>
            </a:endParaRPr>
          </a:p>
          <a:p>
            <a:endParaRPr lang="en-US" altLang="zh-TW" sz="2000" b="1" dirty="0" smtClean="0">
              <a:solidFill>
                <a:schemeClr val="tx1">
                  <a:lumMod val="50000"/>
                  <a:lumOff val="50000"/>
                </a:schemeClr>
              </a:solidFill>
            </a:endParaRPr>
          </a:p>
        </p:txBody>
      </p:sp>
      <p:pic>
        <p:nvPicPr>
          <p:cNvPr id="3074" name="Picture 2" descr="Social media campaig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6768" y="196676"/>
            <a:ext cx="888909" cy="888909"/>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French hor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2092" y="1671935"/>
            <a:ext cx="566518" cy="566518"/>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French hor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5046" y="3523586"/>
            <a:ext cx="566518" cy="566518"/>
          </a:xfrm>
          <a:prstGeom prst="rect">
            <a:avLst/>
          </a:prstGeom>
          <a:noFill/>
          <a:extLst>
            <a:ext uri="{909E8E84-426E-40DD-AFC4-6F175D3DCCD1}">
              <a14:hiddenFill xmlns:a14="http://schemas.microsoft.com/office/drawing/2010/main">
                <a:solidFill>
                  <a:srgbClr val="FFFFFF"/>
                </a:solidFill>
              </a14:hiddenFill>
            </a:ext>
          </a:extLst>
        </p:spPr>
      </p:pic>
      <p:sp>
        <p:nvSpPr>
          <p:cNvPr id="14" name="圓角矩形 13"/>
          <p:cNvSpPr/>
          <p:nvPr/>
        </p:nvSpPr>
        <p:spPr>
          <a:xfrm>
            <a:off x="785863" y="5439103"/>
            <a:ext cx="2689320" cy="378372"/>
          </a:xfrm>
          <a:prstGeom prst="roundRect">
            <a:avLst/>
          </a:prstGeom>
          <a:solidFill>
            <a:srgbClr val="FFC000">
              <a:alpha val="50000"/>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5" name="圓角矩形 14"/>
          <p:cNvSpPr/>
          <p:nvPr/>
        </p:nvSpPr>
        <p:spPr>
          <a:xfrm>
            <a:off x="827331" y="3669418"/>
            <a:ext cx="2689320" cy="378372"/>
          </a:xfrm>
          <a:prstGeom prst="roundRect">
            <a:avLst/>
          </a:prstGeom>
          <a:solidFill>
            <a:srgbClr val="FFC000">
              <a:alpha val="50000"/>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solidFill>
                <a:srgbClr val="C00000"/>
              </a:solidFill>
            </a:endParaRPr>
          </a:p>
        </p:txBody>
      </p:sp>
      <p:pic>
        <p:nvPicPr>
          <p:cNvPr id="3078" name="Picture 6" descr="Lawyer or judge counselor having team meeting with client, law and legal services"/>
          <p:cNvPicPr>
            <a:picLocks noChangeAspect="1" noChangeArrowheads="1"/>
          </p:cNvPicPr>
          <p:nvPr/>
        </p:nvPicPr>
        <p:blipFill>
          <a:blip r:embed="rId4">
            <a:extLst>
              <a:ext uri="{BEBA8EAE-BF5A-486C-A8C5-ECC9F3942E4B}">
                <a14:imgProps xmlns:a14="http://schemas.microsoft.com/office/drawing/2010/main">
                  <a14:imgLayer r:embed="rId5">
                    <a14:imgEffect>
                      <a14:colorTemperature colorTemp="4750"/>
                    </a14:imgEffect>
                    <a14:imgEffect>
                      <a14:saturation sat="91000"/>
                    </a14:imgEffect>
                  </a14:imgLayer>
                </a14:imgProps>
              </a:ext>
              <a:ext uri="{28A0092B-C50C-407E-A947-70E740481C1C}">
                <a14:useLocalDpi xmlns:a14="http://schemas.microsoft.com/office/drawing/2010/main" val="0"/>
              </a:ext>
            </a:extLst>
          </a:blip>
          <a:srcRect/>
          <a:stretch>
            <a:fillRect/>
          </a:stretch>
        </p:blipFill>
        <p:spPr bwMode="auto">
          <a:xfrm>
            <a:off x="433993" y="7453966"/>
            <a:ext cx="3484626" cy="2284174"/>
          </a:xfrm>
          <a:prstGeom prst="rect">
            <a:avLst/>
          </a:prstGeom>
          <a:solidFill>
            <a:srgbClr val="FFC000">
              <a:alpha val="36000"/>
            </a:srgbClr>
          </a:solidFill>
          <a:effectLst>
            <a:outerShdw blurRad="50800" dist="50800" dir="5400000" sx="98000" sy="98000" algn="ctr" rotWithShape="0">
              <a:srgbClr val="000000">
                <a:alpha val="30000"/>
              </a:srgbClr>
            </a:outerShdw>
          </a:effectLst>
        </p:spPr>
      </p:pic>
      <p:sp>
        <p:nvSpPr>
          <p:cNvPr id="16" name="圓角矩形 15"/>
          <p:cNvSpPr/>
          <p:nvPr/>
        </p:nvSpPr>
        <p:spPr>
          <a:xfrm>
            <a:off x="831646" y="1783261"/>
            <a:ext cx="2920548" cy="378372"/>
          </a:xfrm>
          <a:prstGeom prst="roundRect">
            <a:avLst/>
          </a:prstGeom>
          <a:solidFill>
            <a:srgbClr val="FFC000">
              <a:alpha val="50000"/>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US" altLang="zh-TW" sz="2000" dirty="0">
                <a:solidFill>
                  <a:schemeClr val="tx1"/>
                </a:solidFill>
                <a:latin typeface="華康鋼筆體W2" pitchFamily="65" charset="-120"/>
                <a:ea typeface="華康鋼筆體W2" pitchFamily="65" charset="-120"/>
              </a:rPr>
              <a:t>1.</a:t>
            </a:r>
            <a:r>
              <a:rPr lang="zh-TW" altLang="en-US" sz="2000" dirty="0">
                <a:solidFill>
                  <a:schemeClr val="tx1"/>
                </a:solidFill>
                <a:latin typeface="華康鋼筆體W2" pitchFamily="65" charset="-120"/>
                <a:ea typeface="華康鋼筆體W2" pitchFamily="65" charset="-120"/>
              </a:rPr>
              <a:t>心理諮詢與轉介服務：</a:t>
            </a:r>
            <a:endParaRPr lang="en-US" altLang="zh-TW" sz="2000" dirty="0">
              <a:solidFill>
                <a:schemeClr val="tx1"/>
              </a:solidFill>
              <a:latin typeface="華康鋼筆體W2" pitchFamily="65" charset="-120"/>
              <a:ea typeface="華康鋼筆體W2" pitchFamily="65" charset="-120"/>
            </a:endParaRPr>
          </a:p>
        </p:txBody>
      </p:sp>
      <p:pic>
        <p:nvPicPr>
          <p:cNvPr id="17" name="Picture 4" descr="French hor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4705" y="5250957"/>
            <a:ext cx="566518" cy="566518"/>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Balanc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344039" y="5008179"/>
            <a:ext cx="861847" cy="861848"/>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10" descr="Book in library with open textbook"/>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21060240">
            <a:off x="4071353" y="7854004"/>
            <a:ext cx="2545372" cy="16955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1664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ands holding other hands wit an envelope"/>
          <p:cNvPicPr>
            <a:picLocks noChangeAspect="1" noChangeArrowheads="1"/>
          </p:cNvPicPr>
          <p:nvPr/>
        </p:nvPicPr>
        <p:blipFill>
          <a:blip r:embed="rId2">
            <a:extLst>
              <a:ext uri="{BEBA8EAE-BF5A-486C-A8C5-ECC9F3942E4B}">
                <a14:imgProps xmlns:a14="http://schemas.microsoft.com/office/drawing/2010/main">
                  <a14:imgLayer r:embed="rId3">
                    <a14:imgEffect>
                      <a14:artisticBlur/>
                    </a14:imgEffect>
                    <a14:imgEffect>
                      <a14:sharpenSoften amount="-91000"/>
                    </a14:imgEffect>
                    <a14:imgEffect>
                      <a14:colorTemperature colorTemp="7375"/>
                    </a14:imgEffect>
                    <a14:imgEffect>
                      <a14:saturation sat="35000"/>
                    </a14:imgEffect>
                    <a14:imgEffect>
                      <a14:brightnessContrast bright="26000" contrast="16000"/>
                    </a14:imgEffect>
                  </a14:imgLayer>
                </a14:imgProps>
              </a:ext>
              <a:ext uri="{28A0092B-C50C-407E-A947-70E740481C1C}">
                <a14:useLocalDpi xmlns:a14="http://schemas.microsoft.com/office/drawing/2010/main" val="0"/>
              </a:ext>
            </a:extLst>
          </a:blip>
          <a:srcRect/>
          <a:stretch>
            <a:fillRect/>
          </a:stretch>
        </p:blipFill>
        <p:spPr bwMode="auto">
          <a:xfrm>
            <a:off x="0" y="3123340"/>
            <a:ext cx="6858000" cy="456834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矩形 1">
            <a:extLst>
              <a:ext uri="{FF2B5EF4-FFF2-40B4-BE49-F238E27FC236}">
                <a16:creationId xmlns:a16="http://schemas.microsoft.com/office/drawing/2014/main" xmlns="" id="{AD80A486-EC51-4A5E-9A10-4282B596D285}"/>
              </a:ext>
            </a:extLst>
          </p:cNvPr>
          <p:cNvSpPr/>
          <p:nvPr/>
        </p:nvSpPr>
        <p:spPr>
          <a:xfrm>
            <a:off x="576833" y="633656"/>
            <a:ext cx="184731" cy="400110"/>
          </a:xfrm>
          <a:prstGeom prst="rect">
            <a:avLst/>
          </a:prstGeom>
        </p:spPr>
        <p:txBody>
          <a:bodyPr wrap="none">
            <a:spAutoFit/>
          </a:bodyPr>
          <a:lstStyle/>
          <a:p>
            <a:endParaRPr lang="zh-TW" altLang="en-US" sz="2000" dirty="0">
              <a:solidFill>
                <a:schemeClr val="accent4"/>
              </a:solidFill>
            </a:endParaRPr>
          </a:p>
        </p:txBody>
      </p:sp>
      <p:sp>
        <p:nvSpPr>
          <p:cNvPr id="3" name="矩形 2"/>
          <p:cNvSpPr/>
          <p:nvPr/>
        </p:nvSpPr>
        <p:spPr>
          <a:xfrm>
            <a:off x="385939" y="3514688"/>
            <a:ext cx="6090266" cy="3785652"/>
          </a:xfrm>
          <a:prstGeom prst="rect">
            <a:avLst/>
          </a:prstGeom>
        </p:spPr>
        <p:txBody>
          <a:bodyPr wrap="square">
            <a:spAutoFit/>
          </a:bodyPr>
          <a:lstStyle/>
          <a:p>
            <a:pPr>
              <a:lnSpc>
                <a:spcPct val="150000"/>
              </a:lnSpc>
            </a:pPr>
            <a:r>
              <a:rPr lang="zh-TW" altLang="en-US" sz="2000" dirty="0">
                <a:latin typeface="華康鋼筆體W2" pitchFamily="65" charset="-120"/>
                <a:ea typeface="華康鋼筆體W2" pitchFamily="65" charset="-120"/>
              </a:rPr>
              <a:t>以上所有的諮詢服務都是免費的，歡迎同仁多加利用，當然所有的諮詢內容都是保密的。</a:t>
            </a:r>
          </a:p>
          <a:p>
            <a:pPr>
              <a:lnSpc>
                <a:spcPct val="150000"/>
              </a:lnSpc>
            </a:pPr>
            <a:r>
              <a:rPr lang="zh-TW" altLang="en-US" sz="2000" dirty="0">
                <a:latin typeface="華康鋼筆體W2" pitchFamily="65" charset="-120"/>
                <a:ea typeface="華康鋼筆體W2" pitchFamily="65" charset="-120"/>
              </a:rPr>
              <a:t>單位會提供心理、工作、管理諮詢會談每次</a:t>
            </a:r>
            <a:r>
              <a:rPr lang="en-US" altLang="zh-TW" sz="2000" dirty="0">
                <a:latin typeface="華康鋼筆體W2" pitchFamily="65" charset="-120"/>
                <a:ea typeface="華康鋼筆體W2" pitchFamily="65" charset="-120"/>
              </a:rPr>
              <a:t>1</a:t>
            </a:r>
            <a:r>
              <a:rPr lang="zh-TW" altLang="en-US" sz="2000" dirty="0">
                <a:latin typeface="華康鋼筆體W2" pitchFamily="65" charset="-120"/>
                <a:ea typeface="華康鋼筆體W2" pitchFamily="65" charset="-120"/>
              </a:rPr>
              <a:t>小時，由具備專業資格的心理師或具證照之諮詢師負責諮詢服務</a:t>
            </a:r>
            <a:r>
              <a:rPr lang="zh-TW" altLang="en-US" sz="2000" dirty="0" smtClean="0">
                <a:latin typeface="華康鋼筆體W2" pitchFamily="65" charset="-120"/>
                <a:ea typeface="華康鋼筆體W2" pitchFamily="65" charset="-120"/>
              </a:rPr>
              <a:t>。</a:t>
            </a:r>
            <a:endParaRPr lang="en-US" altLang="zh-TW" sz="2000" dirty="0" smtClean="0">
              <a:latin typeface="華康鋼筆體W2" pitchFamily="65" charset="-120"/>
              <a:ea typeface="華康鋼筆體W2" pitchFamily="65" charset="-120"/>
            </a:endParaRPr>
          </a:p>
          <a:p>
            <a:pPr>
              <a:lnSpc>
                <a:spcPct val="150000"/>
              </a:lnSpc>
            </a:pPr>
            <a:r>
              <a:rPr lang="zh-TW" altLang="en-US" sz="2000" dirty="0" smtClean="0">
                <a:latin typeface="華康鋼筆體W2" pitchFamily="65" charset="-120"/>
                <a:ea typeface="華康鋼筆體W2" pitchFamily="65" charset="-120"/>
              </a:rPr>
              <a:t>而</a:t>
            </a:r>
            <a:r>
              <a:rPr lang="zh-TW" altLang="en-US" sz="2000" dirty="0">
                <a:latin typeface="華康鋼筆體W2" pitchFamily="65" charset="-120"/>
                <a:ea typeface="華康鋼筆體W2" pitchFamily="65" charset="-120"/>
              </a:rPr>
              <a:t>如醫療、法律、理財諮詢等，則提供每次</a:t>
            </a:r>
            <a:r>
              <a:rPr lang="en-US" altLang="zh-TW" sz="2000" dirty="0">
                <a:latin typeface="華康鋼筆體W2" pitchFamily="65" charset="-120"/>
                <a:ea typeface="華康鋼筆體W2" pitchFamily="65" charset="-120"/>
              </a:rPr>
              <a:t>40</a:t>
            </a:r>
            <a:r>
              <a:rPr lang="zh-TW" altLang="en-US" sz="2000" dirty="0">
                <a:latin typeface="華康鋼筆體W2" pitchFamily="65" charset="-120"/>
                <a:ea typeface="華康鋼筆體W2" pitchFamily="65" charset="-120"/>
              </a:rPr>
              <a:t>分鐘，由具備醫師、律師、會計師或理財規劃顧問等專業證照且有相關工作經驗之諮詢師負責諮詢服務</a:t>
            </a:r>
            <a:endParaRPr lang="zh-TW" altLang="en-US" sz="2000" dirty="0"/>
          </a:p>
        </p:txBody>
      </p:sp>
      <p:sp>
        <p:nvSpPr>
          <p:cNvPr id="6" name="圓角矩形 5"/>
          <p:cNvSpPr/>
          <p:nvPr/>
        </p:nvSpPr>
        <p:spPr>
          <a:xfrm>
            <a:off x="952457" y="780800"/>
            <a:ext cx="2689320" cy="378372"/>
          </a:xfrm>
          <a:prstGeom prst="roundRect">
            <a:avLst/>
          </a:prstGeom>
          <a:solidFill>
            <a:srgbClr val="FFC000">
              <a:alpha val="50000"/>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9" name="圓角矩形 8"/>
          <p:cNvSpPr/>
          <p:nvPr/>
        </p:nvSpPr>
        <p:spPr>
          <a:xfrm>
            <a:off x="926222" y="2170385"/>
            <a:ext cx="2689320" cy="378372"/>
          </a:xfrm>
          <a:prstGeom prst="roundRect">
            <a:avLst/>
          </a:prstGeom>
          <a:solidFill>
            <a:srgbClr val="FFC000">
              <a:alpha val="50000"/>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 name="矩形 3"/>
          <p:cNvSpPr/>
          <p:nvPr/>
        </p:nvSpPr>
        <p:spPr>
          <a:xfrm>
            <a:off x="926222" y="709447"/>
            <a:ext cx="5626499" cy="1477328"/>
          </a:xfrm>
          <a:prstGeom prst="rect">
            <a:avLst/>
          </a:prstGeom>
        </p:spPr>
        <p:txBody>
          <a:bodyPr wrap="square">
            <a:spAutoFit/>
          </a:bodyPr>
          <a:lstStyle/>
          <a:p>
            <a:pPr>
              <a:lnSpc>
                <a:spcPct val="150000"/>
              </a:lnSpc>
            </a:pPr>
            <a:r>
              <a:rPr lang="en-US" altLang="zh-TW" sz="2000" b="1" dirty="0">
                <a:latin typeface="華康鋼筆體W2" pitchFamily="65" charset="-120"/>
                <a:ea typeface="華康鋼筆體W2" pitchFamily="65" charset="-120"/>
              </a:rPr>
              <a:t>4.</a:t>
            </a:r>
            <a:r>
              <a:rPr lang="zh-TW" altLang="en-US" sz="2000" b="1" dirty="0">
                <a:latin typeface="華康鋼筆體W2" pitchFamily="65" charset="-120"/>
                <a:ea typeface="華康鋼筆體W2" pitchFamily="65" charset="-120"/>
              </a:rPr>
              <a:t>醫療保健諮詢：</a:t>
            </a:r>
            <a:endParaRPr lang="en-US" altLang="zh-TW" sz="2000" b="1" dirty="0">
              <a:latin typeface="華康鋼筆體W2" pitchFamily="65" charset="-120"/>
              <a:ea typeface="華康鋼筆體W2" pitchFamily="65" charset="-120"/>
            </a:endParaRPr>
          </a:p>
          <a:p>
            <a:pPr>
              <a:lnSpc>
                <a:spcPct val="150000"/>
              </a:lnSpc>
            </a:pPr>
            <a:r>
              <a:rPr lang="zh-TW" altLang="en-US" sz="2000" dirty="0" smtClean="0">
                <a:latin typeface="華康鋼筆體W2" pitchFamily="65" charset="-120"/>
                <a:ea typeface="華康鋼筆體W2" pitchFamily="65" charset="-120"/>
              </a:rPr>
              <a:t>提供</a:t>
            </a:r>
            <a:r>
              <a:rPr lang="zh-TW" altLang="en-US" sz="2000" dirty="0">
                <a:latin typeface="華康鋼筆體W2" pitchFamily="65" charset="-120"/>
                <a:ea typeface="華康鋼筆體W2" pitchFamily="65" charset="-120"/>
              </a:rPr>
              <a:t>同仁在飲食建議及身體保健等諮詢服務。</a:t>
            </a:r>
            <a:r>
              <a:rPr lang="en-US" altLang="zh-TW" sz="2000" dirty="0">
                <a:latin typeface="華康鋼筆體W2" pitchFamily="65" charset="-120"/>
                <a:ea typeface="華康鋼筆體W2" pitchFamily="65" charset="-120"/>
              </a:rPr>
              <a:t/>
            </a:r>
            <a:br>
              <a:rPr lang="en-US" altLang="zh-TW" sz="2000" dirty="0">
                <a:latin typeface="華康鋼筆體W2" pitchFamily="65" charset="-120"/>
                <a:ea typeface="華康鋼筆體W2" pitchFamily="65" charset="-120"/>
              </a:rPr>
            </a:br>
            <a:endParaRPr lang="zh-TW" altLang="en-US" sz="2000" dirty="0">
              <a:latin typeface="華康鋼筆體W2" pitchFamily="65" charset="-120"/>
              <a:ea typeface="華康鋼筆體W2" pitchFamily="65" charset="-120"/>
            </a:endParaRPr>
          </a:p>
        </p:txBody>
      </p:sp>
      <p:sp>
        <p:nvSpPr>
          <p:cNvPr id="5" name="矩形 4"/>
          <p:cNvSpPr/>
          <p:nvPr/>
        </p:nvSpPr>
        <p:spPr>
          <a:xfrm>
            <a:off x="926221" y="2034966"/>
            <a:ext cx="5264371" cy="1015663"/>
          </a:xfrm>
          <a:prstGeom prst="rect">
            <a:avLst/>
          </a:prstGeom>
        </p:spPr>
        <p:txBody>
          <a:bodyPr wrap="square">
            <a:spAutoFit/>
          </a:bodyPr>
          <a:lstStyle/>
          <a:p>
            <a:pPr>
              <a:lnSpc>
                <a:spcPct val="150000"/>
              </a:lnSpc>
            </a:pPr>
            <a:r>
              <a:rPr lang="en-US" altLang="zh-TW" sz="2000" b="1" dirty="0">
                <a:latin typeface="華康鋼筆體W2" pitchFamily="65" charset="-120"/>
                <a:ea typeface="華康鋼筆體W2" pitchFamily="65" charset="-120"/>
              </a:rPr>
              <a:t>5.</a:t>
            </a:r>
            <a:r>
              <a:rPr lang="zh-TW" altLang="en-US" sz="2000" b="1" dirty="0">
                <a:latin typeface="華康鋼筆體W2" pitchFamily="65" charset="-120"/>
                <a:ea typeface="華康鋼筆體W2" pitchFamily="65" charset="-120"/>
              </a:rPr>
              <a:t>家庭教育諮詢：</a:t>
            </a:r>
            <a:endParaRPr lang="en-US" altLang="zh-TW" sz="2000" b="1" dirty="0">
              <a:latin typeface="華康鋼筆體W2" pitchFamily="65" charset="-120"/>
              <a:ea typeface="華康鋼筆體W2" pitchFamily="65" charset="-120"/>
            </a:endParaRPr>
          </a:p>
          <a:p>
            <a:pPr>
              <a:lnSpc>
                <a:spcPct val="150000"/>
              </a:lnSpc>
            </a:pPr>
            <a:r>
              <a:rPr lang="zh-TW" altLang="en-US" sz="2000" dirty="0" smtClean="0">
                <a:latin typeface="華康鋼筆體W2" pitchFamily="65" charset="-120"/>
                <a:ea typeface="華康鋼筆體W2" pitchFamily="65" charset="-120"/>
              </a:rPr>
              <a:t>提供</a:t>
            </a:r>
            <a:r>
              <a:rPr lang="zh-TW" altLang="en-US" sz="2000" dirty="0">
                <a:latin typeface="華康鋼筆體W2" pitchFamily="65" charset="-120"/>
                <a:ea typeface="華康鋼筆體W2" pitchFamily="65" charset="-120"/>
              </a:rPr>
              <a:t>同仁家庭關係及親子教養等諮詢服務。</a:t>
            </a:r>
            <a:endParaRPr lang="en-US" altLang="zh-TW" sz="2000" dirty="0">
              <a:latin typeface="華康鋼筆體W2" pitchFamily="65" charset="-120"/>
              <a:ea typeface="華康鋼筆體W2" pitchFamily="65" charset="-120"/>
            </a:endParaRPr>
          </a:p>
        </p:txBody>
      </p:sp>
      <p:pic>
        <p:nvPicPr>
          <p:cNvPr id="10" name="Picture 4" descr="French hor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5939" y="597910"/>
            <a:ext cx="566518" cy="566518"/>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4" descr="French hor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6740" y="1982239"/>
            <a:ext cx="566518" cy="566518"/>
          </a:xfrm>
          <a:prstGeom prst="rect">
            <a:avLst/>
          </a:prstGeom>
          <a:noFill/>
          <a:extLst>
            <a:ext uri="{909E8E84-426E-40DD-AFC4-6F175D3DCCD1}">
              <a14:hiddenFill xmlns:a14="http://schemas.microsoft.com/office/drawing/2010/main">
                <a:solidFill>
                  <a:srgbClr val="FFFFFF"/>
                </a:solidFill>
              </a14:hiddenFill>
            </a:ext>
          </a:extLst>
        </p:spPr>
      </p:pic>
      <p:sp>
        <p:nvSpPr>
          <p:cNvPr id="13" name="圓角矩形 12"/>
          <p:cNvSpPr/>
          <p:nvPr/>
        </p:nvSpPr>
        <p:spPr>
          <a:xfrm>
            <a:off x="481323" y="7719197"/>
            <a:ext cx="5709269" cy="1855727"/>
          </a:xfrm>
          <a:prstGeom prst="roundRect">
            <a:avLst/>
          </a:prstGeom>
          <a:solidFill>
            <a:schemeClr val="accent2">
              <a:lumMod val="60000"/>
              <a:lumOff val="40000"/>
              <a:alpha val="17000"/>
            </a:scheme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2" name="矩形 11"/>
          <p:cNvSpPr/>
          <p:nvPr/>
        </p:nvSpPr>
        <p:spPr>
          <a:xfrm>
            <a:off x="481323" y="7691688"/>
            <a:ext cx="5709269" cy="1754326"/>
          </a:xfrm>
          <a:prstGeom prst="rect">
            <a:avLst/>
          </a:prstGeom>
          <a:ln>
            <a:noFill/>
          </a:ln>
        </p:spPr>
        <p:txBody>
          <a:bodyPr wrap="square">
            <a:spAutoFit/>
          </a:bodyPr>
          <a:lstStyle/>
          <a:p>
            <a:pPr>
              <a:lnSpc>
                <a:spcPct val="150000"/>
              </a:lnSpc>
            </a:pPr>
            <a:r>
              <a:rPr lang="zh-TW" altLang="en-US" dirty="0">
                <a:latin typeface="華康鋼筆體W2" pitchFamily="65" charset="-120"/>
                <a:ea typeface="華康鋼筆體W2" pitchFamily="65" charset="-120"/>
              </a:rPr>
              <a:t>你可以選擇透過電話或</a:t>
            </a:r>
            <a:r>
              <a:rPr lang="en-US" altLang="zh-TW" dirty="0">
                <a:latin typeface="華康鋼筆體W2" pitchFamily="65" charset="-120"/>
                <a:ea typeface="華康鋼筆體W2" pitchFamily="65" charset="-120"/>
              </a:rPr>
              <a:t>Email</a:t>
            </a:r>
            <a:r>
              <a:rPr lang="zh-TW" altLang="en-US" dirty="0">
                <a:latin typeface="華康鋼筆體W2" pitchFamily="65" charset="-120"/>
                <a:ea typeface="華康鋼筆體W2" pitchFamily="65" charset="-120"/>
              </a:rPr>
              <a:t>尋求預約服務</a:t>
            </a:r>
            <a:r>
              <a:rPr lang="zh-TW" altLang="en-US" dirty="0" smtClean="0">
                <a:latin typeface="華康鋼筆體W2" pitchFamily="65" charset="-120"/>
                <a:ea typeface="華康鋼筆體W2" pitchFamily="65" charset="-120"/>
              </a:rPr>
              <a:t>，</a:t>
            </a:r>
            <a:r>
              <a:rPr lang="en-US" altLang="zh-TW" dirty="0" smtClean="0">
                <a:latin typeface="華康鋼筆體W2" pitchFamily="65" charset="-120"/>
                <a:ea typeface="華康鋼筆體W2" pitchFamily="65" charset="-120"/>
              </a:rPr>
              <a:t/>
            </a:r>
            <a:br>
              <a:rPr lang="en-US" altLang="zh-TW" dirty="0" smtClean="0">
                <a:latin typeface="華康鋼筆體W2" pitchFamily="65" charset="-120"/>
                <a:ea typeface="華康鋼筆體W2" pitchFamily="65" charset="-120"/>
              </a:rPr>
            </a:br>
            <a:r>
              <a:rPr lang="en-US" altLang="zh-TW" dirty="0" smtClean="0">
                <a:latin typeface="華康鋼筆體W2" pitchFamily="65" charset="-120"/>
                <a:ea typeface="華康鋼筆體W2" pitchFamily="65" charset="-120"/>
              </a:rPr>
              <a:t>Email</a:t>
            </a:r>
            <a:r>
              <a:rPr lang="zh-TW" altLang="en-US" dirty="0">
                <a:latin typeface="華康鋼筆體W2" pitchFamily="65" charset="-120"/>
                <a:ea typeface="華康鋼筆體W2" pitchFamily="65" charset="-120"/>
              </a:rPr>
              <a:t>：</a:t>
            </a:r>
            <a:r>
              <a:rPr lang="en-US" altLang="zh-TW" dirty="0">
                <a:latin typeface="華康鋼筆體W2" pitchFamily="65" charset="-120"/>
                <a:ea typeface="華康鋼筆體W2" pitchFamily="65" charset="-120"/>
              </a:rPr>
              <a:t>matsueap@world-wide-union.com</a:t>
            </a:r>
          </a:p>
          <a:p>
            <a:pPr>
              <a:lnSpc>
                <a:spcPct val="150000"/>
              </a:lnSpc>
            </a:pPr>
            <a:r>
              <a:rPr lang="zh-TW" altLang="en-US" dirty="0">
                <a:latin typeface="華康鋼筆體W2" pitchFamily="65" charset="-120"/>
                <a:ea typeface="華康鋼筆體W2" pitchFamily="65" charset="-120"/>
              </a:rPr>
              <a:t>免付費電話，</a:t>
            </a:r>
            <a:r>
              <a:rPr lang="en-US" altLang="zh-TW" dirty="0">
                <a:latin typeface="華康鋼筆體W2" pitchFamily="65" charset="-120"/>
                <a:ea typeface="華康鋼筆體W2" pitchFamily="65" charset="-120"/>
              </a:rPr>
              <a:t>0800-098-985(0800</a:t>
            </a:r>
            <a:r>
              <a:rPr lang="zh-TW" altLang="en-US" dirty="0">
                <a:latin typeface="華康鋼筆體W2" pitchFamily="65" charset="-120"/>
                <a:ea typeface="華康鋼筆體W2" pitchFamily="65" charset="-120"/>
              </a:rPr>
              <a:t>你就幫，就幫我</a:t>
            </a:r>
            <a:r>
              <a:rPr lang="en-US" altLang="zh-TW" dirty="0">
                <a:latin typeface="華康鋼筆體W2" pitchFamily="65" charset="-120"/>
                <a:ea typeface="華康鋼筆體W2" pitchFamily="65" charset="-120"/>
              </a:rPr>
              <a:t>)</a:t>
            </a:r>
            <a:r>
              <a:rPr lang="zh-TW" altLang="en-US" dirty="0" smtClean="0">
                <a:latin typeface="華康鋼筆體W2" pitchFamily="65" charset="-120"/>
                <a:ea typeface="華康鋼筆體W2" pitchFamily="65" charset="-120"/>
              </a:rPr>
              <a:t>，</a:t>
            </a:r>
            <a:r>
              <a:rPr lang="en-US" altLang="zh-TW" dirty="0" smtClean="0">
                <a:latin typeface="華康鋼筆體W2" pitchFamily="65" charset="-120"/>
                <a:ea typeface="華康鋼筆體W2" pitchFamily="65" charset="-120"/>
              </a:rPr>
              <a:t/>
            </a:r>
            <a:br>
              <a:rPr lang="en-US" altLang="zh-TW" dirty="0" smtClean="0">
                <a:latin typeface="華康鋼筆體W2" pitchFamily="65" charset="-120"/>
                <a:ea typeface="華康鋼筆體W2" pitchFamily="65" charset="-120"/>
              </a:rPr>
            </a:br>
            <a:r>
              <a:rPr lang="zh-TW" altLang="en-US" dirty="0" smtClean="0">
                <a:latin typeface="華康鋼筆體W2" pitchFamily="65" charset="-120"/>
                <a:ea typeface="華康鋼筆體W2" pitchFamily="65" charset="-120"/>
              </a:rPr>
              <a:t>還</a:t>
            </a:r>
            <a:r>
              <a:rPr lang="zh-TW" altLang="en-US" dirty="0">
                <a:latin typeface="華康鋼筆體W2" pitchFamily="65" charset="-120"/>
                <a:ea typeface="華康鋼筆體W2" pitchFamily="65" charset="-120"/>
              </a:rPr>
              <a:t>等甚麼呢</a:t>
            </a:r>
            <a:r>
              <a:rPr lang="en-US" altLang="zh-TW" dirty="0">
                <a:latin typeface="華康鋼筆體W2" pitchFamily="65" charset="-120"/>
                <a:ea typeface="華康鋼筆體W2" pitchFamily="65" charset="-120"/>
              </a:rPr>
              <a:t>? </a:t>
            </a:r>
            <a:r>
              <a:rPr lang="zh-TW" altLang="en-US" dirty="0">
                <a:latin typeface="華康鋼筆體W2" pitchFamily="65" charset="-120"/>
                <a:ea typeface="華康鋼筆體W2" pitchFamily="65" charset="-120"/>
              </a:rPr>
              <a:t>快拿起電話或發</a:t>
            </a:r>
            <a:r>
              <a:rPr lang="en-US" altLang="zh-TW" dirty="0">
                <a:latin typeface="華康鋼筆體W2" pitchFamily="65" charset="-120"/>
                <a:ea typeface="華康鋼筆體W2" pitchFamily="65" charset="-120"/>
              </a:rPr>
              <a:t>Email</a:t>
            </a:r>
            <a:r>
              <a:rPr lang="zh-TW" altLang="en-US" dirty="0">
                <a:latin typeface="華康鋼筆體W2" pitchFamily="65" charset="-120"/>
                <a:ea typeface="華康鋼筆體W2" pitchFamily="65" charset="-120"/>
              </a:rPr>
              <a:t>預約諮詢吧 </a:t>
            </a:r>
            <a:r>
              <a:rPr lang="en-US" altLang="zh-TW" dirty="0">
                <a:latin typeface="華康鋼筆體W2" pitchFamily="65" charset="-120"/>
                <a:ea typeface="華康鋼筆體W2" pitchFamily="65" charset="-120"/>
              </a:rPr>
              <a:t>!</a:t>
            </a:r>
            <a:endParaRPr lang="en-US" altLang="zh-TW" dirty="0">
              <a:latin typeface="華康鋼筆體W2" pitchFamily="65" charset="-120"/>
              <a:ea typeface="華康鋼筆體W2" pitchFamily="65" charset="-120"/>
            </a:endParaRPr>
          </a:p>
        </p:txBody>
      </p:sp>
      <p:pic>
        <p:nvPicPr>
          <p:cNvPr id="4100" name="Picture 4" descr="Light bulb"/>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721589" y="8568851"/>
            <a:ext cx="966309" cy="9663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05762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佈景主題">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佈景主題">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佈景主題">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1448</TotalTime>
  <Words>526</Words>
  <Application>Microsoft Office PowerPoint</Application>
  <PresentationFormat>A4 紙張 (210x297 公釐)</PresentationFormat>
  <Paragraphs>36</Paragraphs>
  <Slides>4</Slides>
  <Notes>0</Notes>
  <HiddenSlides>0</HiddenSlides>
  <MMClips>0</MMClips>
  <ScaleCrop>false</ScaleCrop>
  <HeadingPairs>
    <vt:vector size="4" baseType="variant">
      <vt:variant>
        <vt:lpstr>佈景主題</vt:lpstr>
      </vt:variant>
      <vt:variant>
        <vt:i4>1</vt:i4>
      </vt:variant>
      <vt:variant>
        <vt:lpstr>投影片標題</vt:lpstr>
      </vt:variant>
      <vt:variant>
        <vt:i4>4</vt:i4>
      </vt:variant>
    </vt:vector>
  </HeadingPairs>
  <TitlesOfParts>
    <vt:vector size="5" baseType="lpstr">
      <vt:lpstr>Office 佈景主題</vt:lpstr>
      <vt:lpstr>PowerPoint 簡報</vt:lpstr>
      <vt:lpstr>PowerPoint 簡報</vt:lpstr>
      <vt:lpstr>PowerPoint 簡報</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user</dc:creator>
  <cp:lastModifiedBy>Windows 使用者</cp:lastModifiedBy>
  <cp:revision>168</cp:revision>
  <dcterms:created xsi:type="dcterms:W3CDTF">2018-03-29T07:11:48Z</dcterms:created>
  <dcterms:modified xsi:type="dcterms:W3CDTF">2019-03-29T05:16:10Z</dcterms:modified>
</cp:coreProperties>
</file>