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62" r:id="rId3"/>
    <p:sldId id="322" r:id="rId4"/>
    <p:sldId id="265" r:id="rId5"/>
    <p:sldId id="266" r:id="rId6"/>
    <p:sldId id="267" r:id="rId7"/>
    <p:sldId id="268" r:id="rId8"/>
    <p:sldId id="260" r:id="rId9"/>
    <p:sldId id="264" r:id="rId10"/>
    <p:sldId id="271" r:id="rId11"/>
    <p:sldId id="273" r:id="rId12"/>
    <p:sldId id="274" r:id="rId13"/>
    <p:sldId id="291" r:id="rId14"/>
    <p:sldId id="290" r:id="rId15"/>
    <p:sldId id="270" r:id="rId16"/>
    <p:sldId id="269" r:id="rId17"/>
    <p:sldId id="275" r:id="rId18"/>
    <p:sldId id="278" r:id="rId19"/>
    <p:sldId id="279" r:id="rId20"/>
    <p:sldId id="280" r:id="rId21"/>
    <p:sldId id="277" r:id="rId22"/>
    <p:sldId id="281" r:id="rId23"/>
    <p:sldId id="292" r:id="rId24"/>
    <p:sldId id="276" r:id="rId25"/>
    <p:sldId id="293" r:id="rId26"/>
    <p:sldId id="295" r:id="rId27"/>
    <p:sldId id="296" r:id="rId28"/>
    <p:sldId id="282" r:id="rId29"/>
    <p:sldId id="297" r:id="rId30"/>
    <p:sldId id="294" r:id="rId31"/>
    <p:sldId id="286" r:id="rId32"/>
    <p:sldId id="298" r:id="rId33"/>
    <p:sldId id="300" r:id="rId34"/>
    <p:sldId id="299" r:id="rId35"/>
    <p:sldId id="288" r:id="rId36"/>
    <p:sldId id="301" r:id="rId37"/>
    <p:sldId id="302" r:id="rId38"/>
    <p:sldId id="289"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8" r:id="rId53"/>
    <p:sldId id="316" r:id="rId54"/>
    <p:sldId id="319"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1B6DDE2-88AB-488C-9CE4-2B2772999888}">
          <p14:sldIdLst>
            <p14:sldId id="256"/>
            <p14:sldId id="262"/>
            <p14:sldId id="322"/>
            <p14:sldId id="265"/>
            <p14:sldId id="266"/>
            <p14:sldId id="267"/>
            <p14:sldId id="268"/>
            <p14:sldId id="260"/>
            <p14:sldId id="264"/>
            <p14:sldId id="271"/>
            <p14:sldId id="273"/>
            <p14:sldId id="274"/>
            <p14:sldId id="291"/>
            <p14:sldId id="290"/>
            <p14:sldId id="270"/>
            <p14:sldId id="269"/>
            <p14:sldId id="275"/>
            <p14:sldId id="278"/>
            <p14:sldId id="279"/>
            <p14:sldId id="280"/>
            <p14:sldId id="277"/>
            <p14:sldId id="281"/>
            <p14:sldId id="292"/>
            <p14:sldId id="276"/>
            <p14:sldId id="293"/>
            <p14:sldId id="295"/>
            <p14:sldId id="296"/>
            <p14:sldId id="282"/>
            <p14:sldId id="297"/>
            <p14:sldId id="294"/>
            <p14:sldId id="286"/>
            <p14:sldId id="298"/>
            <p14:sldId id="300"/>
            <p14:sldId id="299"/>
            <p14:sldId id="288"/>
            <p14:sldId id="301"/>
            <p14:sldId id="302"/>
            <p14:sldId id="289"/>
            <p14:sldId id="303"/>
            <p14:sldId id="304"/>
            <p14:sldId id="305"/>
            <p14:sldId id="306"/>
            <p14:sldId id="307"/>
            <p14:sldId id="308"/>
            <p14:sldId id="309"/>
            <p14:sldId id="310"/>
            <p14:sldId id="311"/>
            <p14:sldId id="312"/>
            <p14:sldId id="313"/>
            <p14:sldId id="314"/>
            <p14:sldId id="315"/>
            <p14:sldId id="318"/>
            <p14:sldId id="316"/>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58" autoAdjust="0"/>
  </p:normalViewPr>
  <p:slideViewPr>
    <p:cSldViewPr>
      <p:cViewPr varScale="1">
        <p:scale>
          <a:sx n="93" d="100"/>
          <a:sy n="93" d="100"/>
        </p:scale>
        <p:origin x="-42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182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B89C73-C3C0-4F4A-A49C-648972365D33}" type="datetimeFigureOut">
              <a:rPr lang="zh-TW" altLang="en-US" smtClean="0"/>
              <a:t>2018/8/8</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10A121-154F-41DF-A4E2-0667FE30C22E}" type="slidenum">
              <a:rPr lang="zh-TW" altLang="en-US" smtClean="0"/>
              <a:t>‹#›</a:t>
            </a:fld>
            <a:endParaRPr lang="zh-TW" altLang="en-US"/>
          </a:p>
        </p:txBody>
      </p:sp>
    </p:spTree>
    <p:extLst>
      <p:ext uri="{BB962C8B-B14F-4D97-AF65-F5344CB8AC3E}">
        <p14:creationId xmlns:p14="http://schemas.microsoft.com/office/powerpoint/2010/main" val="1221493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9FD8D2-066D-4855-98D1-858BCF4BB37F}" type="datetimeFigureOut">
              <a:rPr lang="zh-TW" altLang="en-US" smtClean="0"/>
              <a:t>2018/8/8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EEB80A-AB97-40B9-AEAE-0E897FD07D1C}" type="slidenum">
              <a:rPr lang="zh-TW" altLang="en-US" smtClean="0"/>
              <a:t>‹#›</a:t>
            </a:fld>
            <a:endParaRPr lang="zh-TW" altLang="en-US"/>
          </a:p>
        </p:txBody>
      </p:sp>
    </p:spTree>
    <p:extLst>
      <p:ext uri="{BB962C8B-B14F-4D97-AF65-F5344CB8AC3E}">
        <p14:creationId xmlns:p14="http://schemas.microsoft.com/office/powerpoint/2010/main" val="27606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1</a:t>
            </a:fld>
            <a:endParaRPr lang="zh-TW" altLang="en-US"/>
          </a:p>
        </p:txBody>
      </p:sp>
    </p:spTree>
    <p:extLst>
      <p:ext uri="{BB962C8B-B14F-4D97-AF65-F5344CB8AC3E}">
        <p14:creationId xmlns:p14="http://schemas.microsoft.com/office/powerpoint/2010/main" val="304894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修編後各衛生所預算員額有增加空間</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24</a:t>
            </a:fld>
            <a:endParaRPr lang="zh-TW" altLang="en-US"/>
          </a:p>
        </p:txBody>
      </p:sp>
    </p:spTree>
    <p:extLst>
      <p:ext uri="{BB962C8B-B14F-4D97-AF65-F5344CB8AC3E}">
        <p14:creationId xmlns:p14="http://schemas.microsoft.com/office/powerpoint/2010/main" val="53283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25</a:t>
            </a:fld>
            <a:endParaRPr lang="zh-TW" altLang="en-US"/>
          </a:p>
        </p:txBody>
      </p:sp>
    </p:spTree>
    <p:extLst>
      <p:ext uri="{BB962C8B-B14F-4D97-AF65-F5344CB8AC3E}">
        <p14:creationId xmlns:p14="http://schemas.microsoft.com/office/powerpoint/2010/main" val="266072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26</a:t>
            </a:fld>
            <a:endParaRPr lang="zh-TW" altLang="en-US"/>
          </a:p>
        </p:txBody>
      </p:sp>
    </p:spTree>
    <p:extLst>
      <p:ext uri="{BB962C8B-B14F-4D97-AF65-F5344CB8AC3E}">
        <p14:creationId xmlns:p14="http://schemas.microsoft.com/office/powerpoint/2010/main" val="53283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27</a:t>
            </a:fld>
            <a:endParaRPr lang="zh-TW" altLang="en-US"/>
          </a:p>
        </p:txBody>
      </p:sp>
    </p:spTree>
    <p:extLst>
      <p:ext uri="{BB962C8B-B14F-4D97-AF65-F5344CB8AC3E}">
        <p14:creationId xmlns:p14="http://schemas.microsoft.com/office/powerpoint/2010/main" val="53283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不含輔助單位人力</a:t>
            </a:r>
            <a:r>
              <a:rPr lang="en-US" altLang="zh-TW" dirty="0" smtClean="0"/>
              <a:t>(</a:t>
            </a:r>
            <a:r>
              <a:rPr lang="zh-TW" altLang="en-US" dirty="0" smtClean="0"/>
              <a:t>表</a:t>
            </a:r>
            <a:r>
              <a:rPr lang="en-US" altLang="zh-TW" dirty="0" smtClean="0"/>
              <a:t>17)</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28</a:t>
            </a:fld>
            <a:endParaRPr lang="zh-TW" altLang="en-US"/>
          </a:p>
        </p:txBody>
      </p:sp>
    </p:spTree>
    <p:extLst>
      <p:ext uri="{BB962C8B-B14F-4D97-AF65-F5344CB8AC3E}">
        <p14:creationId xmlns:p14="http://schemas.microsoft.com/office/powerpoint/2010/main" val="258454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福建省連江縣政府</a:t>
            </a:r>
            <a:r>
              <a:rPr lang="en-US" altLang="zh-TW" dirty="0" smtClean="0"/>
              <a:t>96</a:t>
            </a:r>
            <a:r>
              <a:rPr lang="zh-TW" altLang="en-US" dirty="0" smtClean="0"/>
              <a:t>年</a:t>
            </a:r>
            <a:r>
              <a:rPr lang="en-US" altLang="zh-TW" dirty="0" smtClean="0"/>
              <a:t>2</a:t>
            </a:r>
            <a:r>
              <a:rPr lang="zh-TW" altLang="en-US" dirty="0" smtClean="0"/>
              <a:t>月</a:t>
            </a:r>
            <a:r>
              <a:rPr lang="en-US" altLang="zh-TW" dirty="0" smtClean="0"/>
              <a:t>16</a:t>
            </a:r>
            <a:r>
              <a:rPr lang="zh-TW" altLang="en-US" dirty="0" smtClean="0"/>
              <a:t>連衛綜字第</a:t>
            </a:r>
            <a:r>
              <a:rPr lang="en-US" altLang="zh-TW" dirty="0" smtClean="0"/>
              <a:t>0960050138</a:t>
            </a:r>
            <a:r>
              <a:rPr lang="zh-TW" altLang="en-US" dirty="0" smtClean="0"/>
              <a:t>號函；管制員額為</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30</a:t>
            </a:fld>
            <a:endParaRPr lang="zh-TW" altLang="en-US"/>
          </a:p>
        </p:txBody>
      </p:sp>
    </p:spTree>
    <p:extLst>
      <p:ext uri="{BB962C8B-B14F-4D97-AF65-F5344CB8AC3E}">
        <p14:creationId xmlns:p14="http://schemas.microsoft.com/office/powerpoint/2010/main" val="532830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32</a:t>
            </a:fld>
            <a:endParaRPr lang="zh-TW" altLang="en-US"/>
          </a:p>
        </p:txBody>
      </p:sp>
    </p:spTree>
    <p:extLst>
      <p:ext uri="{BB962C8B-B14F-4D97-AF65-F5344CB8AC3E}">
        <p14:creationId xmlns:p14="http://schemas.microsoft.com/office/powerpoint/2010/main" val="5860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36</a:t>
            </a:fld>
            <a:endParaRPr lang="zh-TW" altLang="en-US"/>
          </a:p>
        </p:txBody>
      </p:sp>
    </p:spTree>
    <p:extLst>
      <p:ext uri="{BB962C8B-B14F-4D97-AF65-F5344CB8AC3E}">
        <p14:creationId xmlns:p14="http://schemas.microsoft.com/office/powerpoint/2010/main" val="314263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42</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43</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莒光分東、西莒，衛生所分別設置。</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9</a:t>
            </a:fld>
            <a:endParaRPr lang="zh-TW" altLang="en-US"/>
          </a:p>
        </p:txBody>
      </p:sp>
    </p:spTree>
    <p:extLst>
      <p:ext uri="{BB962C8B-B14F-4D97-AF65-F5344CB8AC3E}">
        <p14:creationId xmlns:p14="http://schemas.microsoft.com/office/powerpoint/2010/main" val="75249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44</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45</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46</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47</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48</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49</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50</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51</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52</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53</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13</a:t>
            </a:r>
            <a:r>
              <a:rPr lang="zh-TW" altLang="en-US" dirty="0" smtClean="0"/>
              <a:t>科</a:t>
            </a:r>
            <a:r>
              <a:rPr lang="en-US" altLang="zh-TW" dirty="0" smtClean="0"/>
              <a:t>3</a:t>
            </a:r>
            <a:r>
              <a:rPr lang="zh-TW" altLang="en-US" dirty="0" smtClean="0"/>
              <a:t>室修編為</a:t>
            </a:r>
            <a:r>
              <a:rPr lang="en-US" altLang="zh-TW" dirty="0" smtClean="0"/>
              <a:t>19</a:t>
            </a:r>
            <a:r>
              <a:rPr lang="zh-TW" altLang="en-US" dirty="0" smtClean="0"/>
              <a:t>科</a:t>
            </a:r>
            <a:r>
              <a:rPr lang="en-US" altLang="zh-TW" dirty="0" smtClean="0"/>
              <a:t>5</a:t>
            </a:r>
            <a:r>
              <a:rPr lang="zh-TW" altLang="en-US" dirty="0" smtClean="0"/>
              <a:t>室，編制員額仍維持</a:t>
            </a:r>
            <a:r>
              <a:rPr lang="en-US" altLang="zh-TW" dirty="0" smtClean="0"/>
              <a:t>60</a:t>
            </a:r>
            <a:r>
              <a:rPr lang="zh-TW" altLang="en-US" dirty="0" smtClean="0"/>
              <a:t>員</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11</a:t>
            </a:fld>
            <a:endParaRPr lang="zh-TW" altLang="en-US"/>
          </a:p>
        </p:txBody>
      </p:sp>
    </p:spTree>
    <p:extLst>
      <p:ext uri="{BB962C8B-B14F-4D97-AF65-F5344CB8AC3E}">
        <p14:creationId xmlns:p14="http://schemas.microsoft.com/office/powerpoint/2010/main" val="3336568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54</a:t>
            </a:fld>
            <a:endParaRPr lang="zh-TW" altLang="en-US"/>
          </a:p>
        </p:txBody>
      </p:sp>
    </p:spTree>
    <p:extLst>
      <p:ext uri="{BB962C8B-B14F-4D97-AF65-F5344CB8AC3E}">
        <p14:creationId xmlns:p14="http://schemas.microsoft.com/office/powerpoint/2010/main" val="410946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金門、澎湖均另設社會處。</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13</a:t>
            </a:fld>
            <a:endParaRPr lang="zh-TW" altLang="en-US"/>
          </a:p>
        </p:txBody>
      </p:sp>
    </p:spTree>
    <p:extLst>
      <p:ext uri="{BB962C8B-B14F-4D97-AF65-F5344CB8AC3E}">
        <p14:creationId xmlns:p14="http://schemas.microsoft.com/office/powerpoint/2010/main" val="54067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金門編制員額</a:t>
            </a:r>
            <a:r>
              <a:rPr lang="en-US" altLang="zh-TW" dirty="0" smtClean="0"/>
              <a:t>454(93</a:t>
            </a:r>
            <a:r>
              <a:rPr lang="zh-TW" altLang="en-US" dirty="0" smtClean="0"/>
              <a:t>年組織自治條例</a:t>
            </a:r>
            <a:r>
              <a:rPr lang="en-US" altLang="zh-TW" dirty="0" smtClean="0"/>
              <a:t>)</a:t>
            </a:r>
            <a:r>
              <a:rPr lang="zh-TW" altLang="en-US" dirty="0" smtClean="0"/>
              <a:t>、澎湖</a:t>
            </a:r>
            <a:r>
              <a:rPr lang="en-US" altLang="zh-TW" dirty="0" smtClean="0"/>
              <a:t>618(</a:t>
            </a:r>
            <a:r>
              <a:rPr lang="zh-TW" altLang="en-US" dirty="0" smtClean="0"/>
              <a:t>新</a:t>
            </a:r>
            <a:r>
              <a:rPr lang="en-US" altLang="zh-TW" dirty="0" smtClean="0"/>
              <a:t>)</a:t>
            </a:r>
            <a:r>
              <a:rPr lang="zh-TW" altLang="en-US" dirty="0" smtClean="0"/>
              <a:t>、馬祖</a:t>
            </a:r>
            <a:r>
              <a:rPr lang="en-US" altLang="zh-TW" dirty="0" smtClean="0"/>
              <a:t>258</a:t>
            </a:r>
            <a:r>
              <a:rPr lang="zh-TW" altLang="en-US" dirty="0"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14</a:t>
            </a:fld>
            <a:endParaRPr lang="zh-TW" altLang="en-US"/>
          </a:p>
        </p:txBody>
      </p:sp>
    </p:spTree>
    <p:extLst>
      <p:ext uri="{BB962C8B-B14F-4D97-AF65-F5344CB8AC3E}">
        <p14:creationId xmlns:p14="http://schemas.microsoft.com/office/powerpoint/2010/main" val="54067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107</a:t>
            </a:r>
            <a:r>
              <a:rPr lang="zh-TW" altLang="en-US" dirty="0" smtClean="0"/>
              <a:t>年 </a:t>
            </a:r>
            <a:r>
              <a:rPr lang="en-US" altLang="zh-TW" dirty="0" smtClean="0"/>
              <a:t>6</a:t>
            </a:r>
            <a:r>
              <a:rPr lang="zh-TW" altLang="en-US" dirty="0" smtClean="0"/>
              <a:t>月 全國</a:t>
            </a:r>
            <a:r>
              <a:rPr lang="en-US" altLang="zh-TW" dirty="0" smtClean="0"/>
              <a:t>23,574,274  15</a:t>
            </a:r>
            <a:r>
              <a:rPr lang="zh-TW" altLang="en-US" dirty="0" smtClean="0"/>
              <a:t>以下  </a:t>
            </a:r>
            <a:r>
              <a:rPr lang="en-US" altLang="zh-TW" dirty="0" smtClean="0"/>
              <a:t>3,071,910  15~64</a:t>
            </a:r>
            <a:r>
              <a:rPr lang="zh-TW" altLang="en-US" dirty="0" smtClean="0"/>
              <a:t>歲  </a:t>
            </a:r>
            <a:r>
              <a:rPr lang="en-US" altLang="zh-TW" dirty="0" smtClean="0"/>
              <a:t>17,160,688  65</a:t>
            </a:r>
            <a:r>
              <a:rPr lang="zh-TW" altLang="en-US" dirty="0" smtClean="0"/>
              <a:t>以上</a:t>
            </a:r>
            <a:r>
              <a:rPr lang="en-US" altLang="zh-TW" dirty="0" smtClean="0"/>
              <a:t>3,341,676 </a:t>
            </a:r>
            <a:r>
              <a:rPr lang="zh-TW" altLang="en-US" dirty="0" smtClean="0"/>
              <a:t>老年人員比率</a:t>
            </a:r>
            <a:r>
              <a:rPr lang="en-US" altLang="zh-TW" dirty="0" smtClean="0"/>
              <a:t>14.18% </a:t>
            </a:r>
          </a:p>
          <a:p>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15</a:t>
            </a:fld>
            <a:endParaRPr lang="zh-TW" altLang="en-US"/>
          </a:p>
        </p:txBody>
      </p:sp>
    </p:spTree>
    <p:extLst>
      <p:ext uri="{BB962C8B-B14F-4D97-AF65-F5344CB8AC3E}">
        <p14:creationId xmlns:p14="http://schemas.microsoft.com/office/powerpoint/2010/main" val="54067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85627/52/6=274.4</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21</a:t>
            </a:fld>
            <a:endParaRPr lang="zh-TW" altLang="en-US"/>
          </a:p>
        </p:txBody>
      </p:sp>
    </p:spTree>
    <p:extLst>
      <p:ext uri="{BB962C8B-B14F-4D97-AF65-F5344CB8AC3E}">
        <p14:creationId xmlns:p14="http://schemas.microsoft.com/office/powerpoint/2010/main" val="424574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14155/52=272.2  4298/52=82.7</a:t>
            </a:r>
            <a:r>
              <a:rPr lang="zh-TW" altLang="en-US" baseline="0" dirty="0" smtClean="0"/>
              <a:t>；</a:t>
            </a:r>
            <a:r>
              <a:rPr lang="en-US" altLang="zh-TW" baseline="0" dirty="0" smtClean="0"/>
              <a:t>10518/52=202.3  5117/52=98.4</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22</a:t>
            </a:fld>
            <a:endParaRPr lang="zh-TW" altLang="en-US"/>
          </a:p>
        </p:txBody>
      </p:sp>
    </p:spTree>
    <p:extLst>
      <p:ext uri="{BB962C8B-B14F-4D97-AF65-F5344CB8AC3E}">
        <p14:creationId xmlns:p14="http://schemas.microsoft.com/office/powerpoint/2010/main" val="266001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台馬、島際屬縣醫及各衛生所，安寧屬衛福局。</a:t>
            </a:r>
            <a:endParaRPr lang="zh-TW" altLang="en-US" dirty="0"/>
          </a:p>
        </p:txBody>
      </p:sp>
      <p:sp>
        <p:nvSpPr>
          <p:cNvPr id="4" name="投影片編號版面配置區 3"/>
          <p:cNvSpPr>
            <a:spLocks noGrp="1"/>
          </p:cNvSpPr>
          <p:nvPr>
            <p:ph type="sldNum" sz="quarter" idx="10"/>
          </p:nvPr>
        </p:nvSpPr>
        <p:spPr/>
        <p:txBody>
          <a:bodyPr/>
          <a:lstStyle/>
          <a:p>
            <a:fld id="{CDEEB80A-AB97-40B9-AEAE-0E897FD07D1C}" type="slidenum">
              <a:rPr lang="zh-TW" altLang="en-US" smtClean="0"/>
              <a:t>23</a:t>
            </a:fld>
            <a:endParaRPr lang="zh-TW" altLang="en-US"/>
          </a:p>
        </p:txBody>
      </p:sp>
    </p:spTree>
    <p:extLst>
      <p:ext uri="{BB962C8B-B14F-4D97-AF65-F5344CB8AC3E}">
        <p14:creationId xmlns:p14="http://schemas.microsoft.com/office/powerpoint/2010/main" val="187640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437113"/>
            <a:ext cx="7772400" cy="720080"/>
          </a:xfrm>
        </p:spPr>
        <p:txBody>
          <a:bodyPr>
            <a:noAutofit/>
          </a:bodyPr>
          <a:lstStyle>
            <a:lvl1pPr>
              <a:defRPr sz="4800">
                <a:solidFill>
                  <a:schemeClr val="bg1"/>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5013176"/>
            <a:ext cx="6400800" cy="694928"/>
          </a:xfr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509BE5D3-0EE8-449F-8E2F-C31222F5F8E7}"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0B8-BAB8-4E8E-9686-E359FF43345A}" type="slidenum">
              <a:rPr lang="en-US" smtClean="0"/>
              <a:t>‹#›</a:t>
            </a:fld>
            <a:endParaRPr lang="en-US"/>
          </a:p>
        </p:txBody>
      </p:sp>
    </p:spTree>
    <p:extLst>
      <p:ext uri="{BB962C8B-B14F-4D97-AF65-F5344CB8AC3E}">
        <p14:creationId xmlns:p14="http://schemas.microsoft.com/office/powerpoint/2010/main" val="26172603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74638"/>
            <a:ext cx="6419056" cy="114300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267744" y="1600200"/>
            <a:ext cx="6419056" cy="4525963"/>
          </a:xfrm>
        </p:spPr>
        <p:txBody>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509BE5D3-0EE8-449F-8E2F-C31222F5F8E7}"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0B8-BAB8-4E8E-9686-E359FF43345A}" type="slidenum">
              <a:rPr lang="en-US" smtClean="0"/>
              <a:t>‹#›</a:t>
            </a:fld>
            <a:endParaRPr lang="en-US"/>
          </a:p>
        </p:txBody>
      </p:sp>
    </p:spTree>
    <p:extLst>
      <p:ext uri="{BB962C8B-B14F-4D97-AF65-F5344CB8AC3E}">
        <p14:creationId xmlns:p14="http://schemas.microsoft.com/office/powerpoint/2010/main" val="32445229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Title</a:t>
            </a:r>
            <a:endParaRPr lang="en-US" dirty="0"/>
          </a:p>
        </p:txBody>
      </p:sp>
      <p:sp>
        <p:nvSpPr>
          <p:cNvPr id="3" name="Content Placeholder 2"/>
          <p:cNvSpPr>
            <a:spLocks noGrp="1"/>
          </p:cNvSpPr>
          <p:nvPr>
            <p:ph idx="1" hasCustomPrompt="1"/>
          </p:nvPr>
        </p:nvSpPr>
        <p:spPr>
          <a:xfrm>
            <a:off x="457200" y="2132856"/>
            <a:ext cx="8229600" cy="3993307"/>
          </a:xfrm>
        </p:spPr>
        <p:txBody>
          <a:bodyPr/>
          <a:lstStyle>
            <a:lvl1pPr marL="0" indent="0" algn="ctr">
              <a:buNone/>
              <a:defRPr>
                <a:solidFill>
                  <a:schemeClr val="tx1"/>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509BE5D3-0EE8-449F-8E2F-C31222F5F8E7}"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0B8-BAB8-4E8E-9686-E359FF43345A}" type="slidenum">
              <a:rPr lang="en-US" smtClean="0"/>
              <a:t>‹#›</a:t>
            </a:fld>
            <a:endParaRPr lang="en-US"/>
          </a:p>
        </p:txBody>
      </p:sp>
    </p:spTree>
    <p:extLst>
      <p:ext uri="{BB962C8B-B14F-4D97-AF65-F5344CB8AC3E}">
        <p14:creationId xmlns:p14="http://schemas.microsoft.com/office/powerpoint/2010/main" val="40549390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509BE5D3-0EE8-449F-8E2F-C31222F5F8E7}"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660B8-BAB8-4E8E-9686-E359FF43345A}" type="slidenum">
              <a:rPr lang="en-US" smtClean="0"/>
              <a:t>‹#›</a:t>
            </a:fld>
            <a:endParaRPr lang="en-US"/>
          </a:p>
        </p:txBody>
      </p:sp>
    </p:spTree>
    <p:extLst>
      <p:ext uri="{BB962C8B-B14F-4D97-AF65-F5344CB8AC3E}">
        <p14:creationId xmlns:p14="http://schemas.microsoft.com/office/powerpoint/2010/main" val="3117572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BE5D3-0EE8-449F-8E2F-C31222F5F8E7}" type="datetimeFigureOut">
              <a:rPr lang="en-US" smtClean="0"/>
              <a:t>8/8/2018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660B8-BAB8-4E8E-9686-E359FF43345A}" type="slidenum">
              <a:rPr lang="en-US" smtClean="0"/>
              <a:t>‹#›</a:t>
            </a:fld>
            <a:endParaRPr lang="en-US"/>
          </a:p>
        </p:txBody>
      </p:sp>
    </p:spTree>
    <p:extLst>
      <p:ext uri="{BB962C8B-B14F-4D97-AF65-F5344CB8AC3E}">
        <p14:creationId xmlns:p14="http://schemas.microsoft.com/office/powerpoint/2010/main" val="187741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7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2016225"/>
          </a:xfrm>
        </p:spPr>
        <p:txBody>
          <a:bodyPr>
            <a:normAutofit/>
          </a:bodyPr>
          <a:lstStyle/>
          <a:p>
            <a:r>
              <a:rPr lang="zh-TW" altLang="en-US" sz="4400" b="1" dirty="0" smtClean="0">
                <a:solidFill>
                  <a:srgbClr val="0070C0"/>
                </a:solidFill>
                <a:latin typeface="標楷體" panose="03000509000000000000" pitchFamily="65" charset="-120"/>
                <a:ea typeface="標楷體" panose="03000509000000000000" pitchFamily="65" charset="-120"/>
              </a:rPr>
              <a:t>連江縣衛生福利局暨所屬各機關員額評鑑彙整報告</a:t>
            </a:r>
            <a:endParaRPr lang="en-US" sz="4400" b="1" dirty="0">
              <a:solidFill>
                <a:srgbClr val="0070C0"/>
              </a:solidFill>
              <a:latin typeface="標楷體" panose="03000509000000000000" pitchFamily="65" charset="-120"/>
              <a:ea typeface="標楷體" panose="03000509000000000000" pitchFamily="65" charset="-120"/>
            </a:endParaRPr>
          </a:p>
        </p:txBody>
      </p:sp>
      <p:sp>
        <p:nvSpPr>
          <p:cNvPr id="3" name="Subtitle 2"/>
          <p:cNvSpPr>
            <a:spLocks noGrp="1"/>
          </p:cNvSpPr>
          <p:nvPr>
            <p:ph type="subTitle" idx="1"/>
          </p:nvPr>
        </p:nvSpPr>
        <p:spPr>
          <a:xfrm>
            <a:off x="1403648" y="3356992"/>
            <a:ext cx="6400800" cy="1872208"/>
          </a:xfrm>
        </p:spPr>
        <p:txBody>
          <a:bodyPr>
            <a:normAutofit/>
          </a:bodyPr>
          <a:lstStyle/>
          <a:p>
            <a:pPr algn="l"/>
            <a:r>
              <a:rPr lang="zh-TW" altLang="en-US" sz="3200" b="1" dirty="0" smtClean="0">
                <a:solidFill>
                  <a:srgbClr val="0070C0"/>
                </a:solidFill>
                <a:latin typeface="標楷體" panose="03000509000000000000" pitchFamily="65" charset="-120"/>
                <a:ea typeface="標楷體" panose="03000509000000000000" pitchFamily="65" charset="-120"/>
              </a:rPr>
              <a:t>評鑑機關：連江縣政府</a:t>
            </a:r>
            <a:endParaRPr lang="en-US" altLang="zh-TW" sz="3200" b="1" dirty="0" smtClean="0">
              <a:solidFill>
                <a:srgbClr val="0070C0"/>
              </a:solidFill>
              <a:latin typeface="標楷體" panose="03000509000000000000" pitchFamily="65" charset="-120"/>
              <a:ea typeface="標楷體" panose="03000509000000000000" pitchFamily="65" charset="-120"/>
            </a:endParaRPr>
          </a:p>
          <a:p>
            <a:pPr algn="l"/>
            <a:r>
              <a:rPr lang="zh-TW" altLang="en-US" sz="3200" b="1" dirty="0" smtClean="0">
                <a:solidFill>
                  <a:srgbClr val="0070C0"/>
                </a:solidFill>
                <a:latin typeface="標楷體" panose="03000509000000000000" pitchFamily="65" charset="-120"/>
                <a:ea typeface="標楷體" panose="03000509000000000000" pitchFamily="65" charset="-120"/>
              </a:rPr>
              <a:t>報告人：王海平</a:t>
            </a:r>
            <a:endParaRPr lang="en-US" altLang="zh-TW" sz="3200" b="1" dirty="0" smtClean="0">
              <a:solidFill>
                <a:srgbClr val="0070C0"/>
              </a:solidFill>
              <a:latin typeface="標楷體" panose="03000509000000000000" pitchFamily="65" charset="-120"/>
              <a:ea typeface="標楷體" panose="03000509000000000000" pitchFamily="65" charset="-120"/>
            </a:endParaRPr>
          </a:p>
          <a:p>
            <a:pPr algn="l"/>
            <a:r>
              <a:rPr lang="zh-TW" altLang="en-US" sz="3200" b="1" dirty="0" smtClean="0">
                <a:solidFill>
                  <a:srgbClr val="0070C0"/>
                </a:solidFill>
                <a:latin typeface="標楷體" panose="03000509000000000000" pitchFamily="65" charset="-120"/>
                <a:ea typeface="標楷體" panose="03000509000000000000" pitchFamily="65" charset="-120"/>
              </a:rPr>
              <a:t>報告日期：</a:t>
            </a:r>
            <a:r>
              <a:rPr lang="en-US" altLang="zh-TW" sz="3200" b="1" dirty="0" smtClean="0">
                <a:solidFill>
                  <a:srgbClr val="0070C0"/>
                </a:solidFill>
                <a:latin typeface="標楷體" panose="03000509000000000000" pitchFamily="65" charset="-120"/>
                <a:ea typeface="標楷體" panose="03000509000000000000" pitchFamily="65" charset="-120"/>
              </a:rPr>
              <a:t>107</a:t>
            </a:r>
            <a:r>
              <a:rPr lang="zh-TW" altLang="en-US" sz="3200" b="1" dirty="0" smtClean="0">
                <a:solidFill>
                  <a:srgbClr val="0070C0"/>
                </a:solidFill>
                <a:latin typeface="標楷體" panose="03000509000000000000" pitchFamily="65" charset="-120"/>
                <a:ea typeface="標楷體" panose="03000509000000000000" pitchFamily="65" charset="-120"/>
              </a:rPr>
              <a:t>年</a:t>
            </a:r>
            <a:r>
              <a:rPr lang="en-US" altLang="zh-TW" sz="3200" b="1" dirty="0" smtClean="0">
                <a:solidFill>
                  <a:srgbClr val="0070C0"/>
                </a:solidFill>
                <a:latin typeface="標楷體" panose="03000509000000000000" pitchFamily="65" charset="-120"/>
                <a:ea typeface="標楷體" panose="03000509000000000000" pitchFamily="65" charset="-120"/>
              </a:rPr>
              <a:t>8</a:t>
            </a:r>
            <a:r>
              <a:rPr lang="zh-TW" altLang="en-US" sz="3200" b="1" dirty="0" smtClean="0">
                <a:solidFill>
                  <a:srgbClr val="0070C0"/>
                </a:solidFill>
                <a:latin typeface="標楷體" panose="03000509000000000000" pitchFamily="65" charset="-120"/>
                <a:ea typeface="標楷體" panose="03000509000000000000" pitchFamily="65" charset="-120"/>
              </a:rPr>
              <a:t>月</a:t>
            </a:r>
            <a:r>
              <a:rPr lang="en-US" altLang="zh-TW" sz="3200" b="1" dirty="0" smtClean="0">
                <a:solidFill>
                  <a:srgbClr val="0070C0"/>
                </a:solidFill>
                <a:latin typeface="標楷體" panose="03000509000000000000" pitchFamily="65" charset="-120"/>
                <a:ea typeface="標楷體" panose="03000509000000000000" pitchFamily="65" charset="-120"/>
              </a:rPr>
              <a:t>8</a:t>
            </a:r>
            <a:r>
              <a:rPr lang="zh-TW" altLang="en-US" sz="3200" b="1" dirty="0" smtClean="0">
                <a:solidFill>
                  <a:srgbClr val="0070C0"/>
                </a:solidFill>
                <a:latin typeface="標楷體" panose="03000509000000000000" pitchFamily="65" charset="-120"/>
                <a:ea typeface="標楷體" panose="03000509000000000000" pitchFamily="65" charset="-120"/>
              </a:rPr>
              <a:t>日</a:t>
            </a:r>
            <a:endParaRPr lang="en-US" sz="3200" b="1"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5525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7"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組改前後機關、單位名稱對照表</a:t>
            </a:r>
            <a:r>
              <a:rPr lang="en-US" altLang="zh-TW" sz="4000" b="1" dirty="0" smtClean="0">
                <a:solidFill>
                  <a:srgbClr val="002060"/>
                </a:solidFill>
                <a:latin typeface="標楷體" panose="03000509000000000000" pitchFamily="65" charset="-120"/>
                <a:ea typeface="標楷體" panose="03000509000000000000" pitchFamily="65" charset="-120"/>
              </a:rPr>
              <a:t>1</a:t>
            </a:r>
          </a:p>
        </p:txBody>
      </p:sp>
      <p:graphicFrame>
        <p:nvGraphicFramePr>
          <p:cNvPr id="6" name="表格 5"/>
          <p:cNvGraphicFramePr>
            <a:graphicFrameLocks noGrp="1"/>
          </p:cNvGraphicFramePr>
          <p:nvPr>
            <p:extLst>
              <p:ext uri="{D42A27DB-BD31-4B8C-83A1-F6EECF244321}">
                <p14:modId xmlns:p14="http://schemas.microsoft.com/office/powerpoint/2010/main" val="1048516811"/>
              </p:ext>
            </p:extLst>
          </p:nvPr>
        </p:nvGraphicFramePr>
        <p:xfrm>
          <a:off x="539550" y="1268762"/>
          <a:ext cx="8064897" cy="4990310"/>
        </p:xfrm>
        <a:graphic>
          <a:graphicData uri="http://schemas.openxmlformats.org/drawingml/2006/table">
            <a:tbl>
              <a:tblPr/>
              <a:tblGrid>
                <a:gridCol w="1373063"/>
                <a:gridCol w="1361989"/>
                <a:gridCol w="1373063"/>
                <a:gridCol w="1978391"/>
                <a:gridCol w="1978391"/>
              </a:tblGrid>
              <a:tr h="394224">
                <a:tc gridSpan="5">
                  <a:txBody>
                    <a:bodyPr/>
                    <a:lstStyle/>
                    <a:p>
                      <a:pPr algn="ctr" fontAlgn="ctr"/>
                      <a:r>
                        <a:rPr lang="zh-TW" altLang="en-US" sz="1800" b="0" i="0" u="none" strike="noStrike" dirty="0">
                          <a:solidFill>
                            <a:srgbClr val="002060"/>
                          </a:solidFill>
                          <a:effectLst/>
                          <a:latin typeface="標楷體" panose="03000509000000000000" pitchFamily="65" charset="-120"/>
                          <a:ea typeface="標楷體" panose="03000509000000000000" pitchFamily="65" charset="-120"/>
                        </a:rPr>
                        <a:t>連江縣衛生福利</a:t>
                      </a:r>
                      <a:r>
                        <a:rPr lang="zh-TW" altLang="en-US" sz="1800" b="0" i="0" u="none" strike="noStrike" dirty="0" smtClean="0">
                          <a:solidFill>
                            <a:srgbClr val="002060"/>
                          </a:solidFill>
                          <a:effectLst/>
                          <a:latin typeface="標楷體" panose="03000509000000000000" pitchFamily="65" charset="-120"/>
                          <a:ea typeface="標楷體" panose="03000509000000000000" pitchFamily="65" charset="-120"/>
                        </a:rPr>
                        <a:t>局修</a:t>
                      </a:r>
                      <a:r>
                        <a:rPr lang="zh-TW" altLang="en-US" sz="1800" b="0" i="0" u="none" strike="noStrike" dirty="0">
                          <a:solidFill>
                            <a:srgbClr val="002060"/>
                          </a:solidFill>
                          <a:effectLst/>
                          <a:latin typeface="標楷體" panose="03000509000000000000" pitchFamily="65" charset="-120"/>
                          <a:ea typeface="標楷體" panose="03000509000000000000" pitchFamily="65" charset="-120"/>
                        </a:rPr>
                        <a:t>編前後名稱對照表</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94224">
                <a:tc gridSpan="2">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修編前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修編後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備註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24">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機關名稱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單位名稱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機關名稱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單位名稱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94224">
                <a:tc rowSpan="9">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福建省連江縣衛生局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保健課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連江縣衛生福利局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保健科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374">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醫政、藥政課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醫政課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藥政業務與食品衛生業務合併，成立食品藥物管理科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疾病管制課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疾病管制科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食品衛生課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食品藥物管理科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併入藥政業務</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長期照護科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新增科別</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社會福利科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由前縣府民政局移出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TW" altLang="en-US"/>
                    </a:p>
                  </a:txBody>
                  <a:tcPr/>
                </a:tc>
                <a:tc rowSpan="2">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會計室</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94224">
                <a:tc vMerge="1">
                  <a:txBody>
                    <a:bodyPr/>
                    <a:lstStyle/>
                    <a:p>
                      <a:endParaRPr lang="zh-TW" altLang="en-US"/>
                    </a:p>
                  </a:txBody>
                  <a:tcPr/>
                </a:tc>
                <a:tc vMerge="1">
                  <a:txBody>
                    <a:bodyPr/>
                    <a:lstStyle/>
                    <a:p>
                      <a:pPr algn="ctr" fontAlgn="ctr"/>
                      <a:endParaRPr lang="zh-TW" altLang="en-US" sz="1600" b="0" i="0" u="none" strike="noStrike">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會計室</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24">
                <a:tc vMerge="1">
                  <a:txBody>
                    <a:bodyPr/>
                    <a:lstStyle/>
                    <a:p>
                      <a:endParaRPr lang="zh-TW" altLang="en-US"/>
                    </a:p>
                  </a:txBody>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人事管理員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人事室</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變更為主任職務</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5421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73697" y="11663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組改前後機關、單位名稱對照表</a:t>
            </a:r>
            <a:r>
              <a:rPr lang="en-US" altLang="zh-TW" sz="4000" b="1" dirty="0" smtClean="0">
                <a:solidFill>
                  <a:srgbClr val="002060"/>
                </a:solidFill>
                <a:latin typeface="標楷體" panose="03000509000000000000" pitchFamily="65" charset="-120"/>
                <a:ea typeface="標楷體" panose="03000509000000000000" pitchFamily="65" charset="-120"/>
              </a:rPr>
              <a:t>2</a:t>
            </a:r>
          </a:p>
        </p:txBody>
      </p:sp>
      <p:graphicFrame>
        <p:nvGraphicFramePr>
          <p:cNvPr id="2" name="表格 1"/>
          <p:cNvGraphicFramePr>
            <a:graphicFrameLocks noGrp="1"/>
          </p:cNvGraphicFramePr>
          <p:nvPr>
            <p:extLst>
              <p:ext uri="{D42A27DB-BD31-4B8C-83A1-F6EECF244321}">
                <p14:modId xmlns:p14="http://schemas.microsoft.com/office/powerpoint/2010/main" val="3856417222"/>
              </p:ext>
            </p:extLst>
          </p:nvPr>
        </p:nvGraphicFramePr>
        <p:xfrm>
          <a:off x="1114499" y="836709"/>
          <a:ext cx="6625852" cy="5622511"/>
        </p:xfrm>
        <a:graphic>
          <a:graphicData uri="http://schemas.openxmlformats.org/drawingml/2006/table">
            <a:tbl>
              <a:tblPr/>
              <a:tblGrid>
                <a:gridCol w="1128063"/>
                <a:gridCol w="1118966"/>
                <a:gridCol w="1128063"/>
                <a:gridCol w="1625380"/>
                <a:gridCol w="1625380"/>
              </a:tblGrid>
              <a:tr h="196508">
                <a:tc gridSpan="5">
                  <a:txBody>
                    <a:bodyPr/>
                    <a:lstStyle/>
                    <a:p>
                      <a:pPr algn="ctr" fontAlgn="ctr"/>
                      <a:r>
                        <a:rPr lang="zh-TW" altLang="en-US" sz="1200" b="0" i="0" u="none" strike="noStrike" dirty="0" smtClean="0">
                          <a:solidFill>
                            <a:srgbClr val="002060"/>
                          </a:solidFill>
                          <a:effectLst/>
                          <a:latin typeface="標楷體" panose="03000509000000000000" pitchFamily="65" charset="-120"/>
                          <a:ea typeface="標楷體" panose="03000509000000000000" pitchFamily="65" charset="-120"/>
                        </a:rPr>
                        <a:t>連江縣縣立醫院修</a:t>
                      </a: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編前後名稱對照表</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96508">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修編前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修編後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備註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機關名稱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r>
              <a:tr h="196508">
                <a:tc rowSpan="26">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福建省連江縣立醫院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6">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外科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外科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婦產科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婦產科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小兒科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小兒科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眼科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眼科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耳鼻喉科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耳鼻喉科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牙科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牙科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放射線科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放射線科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病理科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麻醉科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麻醉科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護理科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護理科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藥劑科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藥劑科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家庭醫學科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家庭醫學科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骨科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皮膚科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急診科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精神科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復健科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檢驗科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營養科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32847">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醫療事務及資訊室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024">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社會工作室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024">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總務室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總務室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024">
                <a:tc vMerge="1">
                  <a:txBody>
                    <a:bodyPr/>
                    <a:lstStyle/>
                    <a:p>
                      <a:endParaRPr lang="zh-TW" altLang="en-US"/>
                    </a:p>
                  </a:txBody>
                  <a:tcPr/>
                </a:tc>
                <a:tc row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會計員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會計室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人事室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6508">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人事管理員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pPr algn="ctr" fontAlgn="ctr"/>
                      <a:endParaRPr lang="zh-TW" altLang="en-US" sz="1200" b="0" i="0" u="none" strike="noStrike">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algn="ctr" fontAlgn="ctr"/>
                      <a:endParaRPr lang="zh-TW" altLang="en-US" sz="12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49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組改前後機關、單位名稱對照表</a:t>
            </a:r>
            <a:r>
              <a:rPr lang="en-US" altLang="zh-TW" sz="4000" b="1" dirty="0" smtClean="0">
                <a:solidFill>
                  <a:srgbClr val="002060"/>
                </a:solidFill>
                <a:latin typeface="標楷體" panose="03000509000000000000" pitchFamily="65" charset="-120"/>
                <a:ea typeface="標楷體" panose="03000509000000000000" pitchFamily="65" charset="-120"/>
              </a:rPr>
              <a:t>3</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938490123"/>
              </p:ext>
            </p:extLst>
          </p:nvPr>
        </p:nvGraphicFramePr>
        <p:xfrm>
          <a:off x="611560" y="1340769"/>
          <a:ext cx="7920879" cy="5025411"/>
        </p:xfrm>
        <a:graphic>
          <a:graphicData uri="http://schemas.openxmlformats.org/drawingml/2006/table">
            <a:tbl>
              <a:tblPr/>
              <a:tblGrid>
                <a:gridCol w="2016224"/>
                <a:gridCol w="1296144"/>
                <a:gridCol w="1656184"/>
                <a:gridCol w="1656184"/>
                <a:gridCol w="1296143"/>
              </a:tblGrid>
              <a:tr h="380073">
                <a:tc gridSpan="5">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連江縣大同之家及各衛生所修</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編前後名稱對照表</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0073">
                <a:tc gridSpan="2">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修編前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修編後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備註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073">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機關名稱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機關名稱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r>
              <a:tr h="485649">
                <a:tc rowSpan="4">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福建省連江縣大同之家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安老組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4">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安老養護組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5649">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育幼組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育幼組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5649">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會計員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會計員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5649">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人事管理員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人事管理員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5649">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福建省連江縣北竿衛生所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連江縣北竿衛生所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5649">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福建省連江縣西莒衛生所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連江縣西莒衛生所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5649">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福建省連江縣東莒衛生所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連江縣東莒衛生所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5649">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福建省連江縣東引衛生所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連江縣東引衛生所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8361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離島三縣衛生福利機關組織比較</a:t>
            </a:r>
            <a:r>
              <a:rPr lang="en-US" altLang="zh-TW" sz="4000" b="1" dirty="0" smtClean="0">
                <a:solidFill>
                  <a:srgbClr val="002060"/>
                </a:solidFill>
                <a:latin typeface="標楷體" panose="03000509000000000000" pitchFamily="65" charset="-120"/>
                <a:ea typeface="標楷體" panose="03000509000000000000" pitchFamily="65" charset="-120"/>
              </a:rPr>
              <a:t>1</a:t>
            </a:r>
            <a:endParaRPr lang="zh-TW" altLang="en-US" sz="4000" b="1" dirty="0">
              <a:solidFill>
                <a:srgbClr val="002060"/>
              </a:solidFill>
              <a:latin typeface="標楷體" panose="03000509000000000000" pitchFamily="65" charset="-120"/>
              <a:ea typeface="標楷體" panose="03000509000000000000" pitchFamily="65" charset="-120"/>
            </a:endParaRPr>
          </a:p>
        </p:txBody>
      </p:sp>
      <p:graphicFrame>
        <p:nvGraphicFramePr>
          <p:cNvPr id="4" name="表格 3" title="最少"/>
          <p:cNvGraphicFramePr>
            <a:graphicFrameLocks noGrp="1"/>
          </p:cNvGraphicFramePr>
          <p:nvPr>
            <p:extLst>
              <p:ext uri="{D42A27DB-BD31-4B8C-83A1-F6EECF244321}">
                <p14:modId xmlns:p14="http://schemas.microsoft.com/office/powerpoint/2010/main" val="1540138256"/>
              </p:ext>
            </p:extLst>
          </p:nvPr>
        </p:nvGraphicFramePr>
        <p:xfrm>
          <a:off x="457197" y="1412778"/>
          <a:ext cx="8229602" cy="4824534"/>
        </p:xfrm>
        <a:graphic>
          <a:graphicData uri="http://schemas.openxmlformats.org/drawingml/2006/table">
            <a:tbl>
              <a:tblPr/>
              <a:tblGrid>
                <a:gridCol w="1378499"/>
                <a:gridCol w="1584176"/>
                <a:gridCol w="1728192"/>
                <a:gridCol w="1728192"/>
                <a:gridCol w="1810543"/>
              </a:tblGrid>
              <a:tr h="452862">
                <a:tc gridSpan="5">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離島三縣衛生福利機關組織比較</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3638">
                <a:tc gridSpan="2">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類別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金門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澎湖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連江</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39642">
                <a:tc rowSpan="3">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衛生福利機關</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金門縣衛生局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澎湖縣政府衛生局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836812">
                <a:tc vMerge="1">
                  <a:txBody>
                    <a:bodyPr/>
                    <a:lstStyle/>
                    <a:p>
                      <a:endParaRPr lang="zh-TW" altLang="en-US"/>
                    </a:p>
                  </a:txBody>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衛生福利機關一級單位數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設衛生局</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(5</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室另縣府設有社會</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處，下設</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5</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科，分別為社會福利科、社會行政科、勞工行政科</a:t>
                      </a:r>
                    </a:p>
                    <a:p>
                      <a:pPr algn="l" fontAlgn="ct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、婦幼社工科及鄉親暨外配服務科</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a:t>
                      </a:r>
                      <a:endParaRPr lang="en-US" altLang="zh-TW" sz="16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設衛生局</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(7</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室另縣府設有社會</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處，下設</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4</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科分別為社會行政科、勞工行政科、社會福利科及社工婦幼科</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a:t>
                      </a:r>
                      <a:endParaRPr lang="en-US" altLang="zh-TW" sz="16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設衛生福利局</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(6</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室</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a:t>
                      </a:r>
                      <a:endParaRPr lang="en-US" altLang="zh-TW" sz="16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5368">
                <a:tc vMerge="1">
                  <a:txBody>
                    <a:bodyPr/>
                    <a:lstStyle/>
                    <a:p>
                      <a:endParaRPr lang="zh-TW" altLang="en-US"/>
                    </a:p>
                  </a:txBody>
                  <a:tcPr/>
                </a:tc>
                <a:tc>
                  <a:txBody>
                    <a:bodyPr/>
                    <a:lstStyle/>
                    <a:p>
                      <a:pPr algn="l"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衛生福利機關編制數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48072">
                <a:tc rowSpan="2">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所屬衛生所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所屬衛生所及其他機關數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5</a:t>
                      </a:r>
                      <a:r>
                        <a:rPr lang="zh-TW" altLang="en-US" sz="1600" b="0" i="0" u="none" strike="noStrike">
                          <a:solidFill>
                            <a:srgbClr val="002060"/>
                          </a:solidFill>
                          <a:effectLst/>
                          <a:latin typeface="標楷體" panose="03000509000000000000" pitchFamily="65" charset="-120"/>
                          <a:ea typeface="標楷體" panose="03000509000000000000" pitchFamily="65" charset="-120"/>
                        </a:rPr>
                        <a:t>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7</a:t>
                      </a:r>
                      <a:r>
                        <a:rPr lang="zh-TW" altLang="en-US" sz="1600" b="0" i="0" u="none" strike="noStrike">
                          <a:solidFill>
                            <a:srgbClr val="002060"/>
                          </a:solidFill>
                          <a:effectLst/>
                          <a:latin typeface="標楷體" panose="03000509000000000000" pitchFamily="65" charset="-120"/>
                          <a:ea typeface="標楷體" panose="03000509000000000000" pitchFamily="65" charset="-120"/>
                        </a:rPr>
                        <a:t>衛生所、</a:t>
                      </a:r>
                      <a:r>
                        <a:rPr lang="en-US" altLang="zh-TW" sz="1600" b="0" i="0" u="none" strike="noStrike">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a:solidFill>
                            <a:srgbClr val="002060"/>
                          </a:solidFill>
                          <a:effectLst/>
                          <a:latin typeface="標楷體" panose="03000509000000000000" pitchFamily="65" charset="-120"/>
                          <a:ea typeface="標楷體" panose="03000509000000000000" pitchFamily="65" charset="-120"/>
                        </a:rPr>
                        <a:t>慢性病防治所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4</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48072">
                <a:tc vMerge="1">
                  <a:txBody>
                    <a:bodyPr/>
                    <a:lstStyle/>
                    <a:p>
                      <a:endParaRPr lang="zh-TW" altLang="en-US"/>
                    </a:p>
                  </a:txBody>
                  <a:tcPr/>
                </a:tc>
                <a:tc>
                  <a:txBody>
                    <a:bodyPr/>
                    <a:lstStyle/>
                    <a:p>
                      <a:pPr algn="l"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所屬各機關編制員額總數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87(14)</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4(3)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14(4)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7" name="矩形 6"/>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8" name="矩形圖說文字 7"/>
          <p:cNvSpPr/>
          <p:nvPr/>
        </p:nvSpPr>
        <p:spPr>
          <a:xfrm>
            <a:off x="7164288" y="4005064"/>
            <a:ext cx="1296144" cy="338554"/>
          </a:xfrm>
          <a:prstGeom prst="wedgeRectCallout">
            <a:avLst>
              <a:gd name="adj1" fmla="val -46086"/>
              <a:gd name="adj2" fmla="val 100293"/>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TW" altLang="en-US" sz="1600" b="1" dirty="0" smtClean="0">
                <a:solidFill>
                  <a:srgbClr val="FF0000"/>
                </a:solidFill>
                <a:latin typeface="標楷體" panose="03000509000000000000" pitchFamily="65" charset="-120"/>
                <a:ea typeface="標楷體" panose="03000509000000000000" pitchFamily="65" charset="-120"/>
              </a:rPr>
              <a:t>員額最少</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11" name="矩形圖說文字 10"/>
          <p:cNvSpPr/>
          <p:nvPr/>
        </p:nvSpPr>
        <p:spPr>
          <a:xfrm>
            <a:off x="7308304" y="2780928"/>
            <a:ext cx="1728192" cy="338554"/>
          </a:xfrm>
          <a:prstGeom prst="wedgeRectCallout">
            <a:avLst>
              <a:gd name="adj1" fmla="val -46086"/>
              <a:gd name="adj2" fmla="val 100293"/>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zh-TW" altLang="en-US" sz="1600" b="1" dirty="0" smtClean="0">
                <a:solidFill>
                  <a:srgbClr val="FF0000"/>
                </a:solidFill>
                <a:latin typeface="標楷體" panose="03000509000000000000" pitchFamily="65" charset="-120"/>
                <a:ea typeface="標楷體" panose="03000509000000000000" pitchFamily="65" charset="-120"/>
              </a:rPr>
              <a:t>含社會福利業務</a:t>
            </a:r>
            <a:endParaRPr lang="zh-TW" altLang="en-US" sz="1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510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離島三縣衛生福利機關組織比較</a:t>
            </a:r>
            <a:r>
              <a:rPr lang="en-US" altLang="zh-TW" sz="4000" b="1" dirty="0" smtClean="0">
                <a:solidFill>
                  <a:srgbClr val="002060"/>
                </a:solidFill>
                <a:latin typeface="標楷體" panose="03000509000000000000" pitchFamily="65" charset="-120"/>
                <a:ea typeface="標楷體" panose="03000509000000000000" pitchFamily="65" charset="-120"/>
              </a:rPr>
              <a:t>2</a:t>
            </a:r>
            <a:endParaRPr lang="zh-TW" altLang="en-US" sz="4000" b="1" dirty="0">
              <a:solidFill>
                <a:srgbClr val="002060"/>
              </a:solidFill>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198451818"/>
              </p:ext>
            </p:extLst>
          </p:nvPr>
        </p:nvGraphicFramePr>
        <p:xfrm>
          <a:off x="539550" y="1412778"/>
          <a:ext cx="8208914" cy="4968549"/>
        </p:xfrm>
        <a:graphic>
          <a:graphicData uri="http://schemas.openxmlformats.org/drawingml/2006/table">
            <a:tbl>
              <a:tblPr/>
              <a:tblGrid>
                <a:gridCol w="1476867"/>
                <a:gridCol w="1088420"/>
                <a:gridCol w="1905640"/>
                <a:gridCol w="1978934"/>
                <a:gridCol w="1759053"/>
              </a:tblGrid>
              <a:tr h="512623">
                <a:tc gridSpan="5">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離島三縣衛生福利機關組織比較</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92978">
                <a:tc gridSpan="2">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類別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金門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澎湖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連江</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92978">
                <a:tc rowSpan="4">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地區醫療機構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衛生福利部金門醫院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衛生福利部澎湖醫院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9297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一級單位數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18</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7</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17</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8</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19</a:t>
                      </a:r>
                      <a:r>
                        <a:rPr lang="zh-TW" altLang="en-US" sz="1600" b="0" i="0" u="none" strike="noStrike">
                          <a:solidFill>
                            <a:srgbClr val="002060"/>
                          </a:solidFill>
                          <a:effectLst/>
                          <a:latin typeface="標楷體" panose="03000509000000000000" pitchFamily="65" charset="-120"/>
                          <a:ea typeface="標楷體" panose="03000509000000000000" pitchFamily="65" charset="-120"/>
                        </a:rPr>
                        <a:t>科</a:t>
                      </a:r>
                      <a:r>
                        <a:rPr lang="en-US" altLang="zh-TW" sz="1600" b="0" i="0" u="none" strike="noStrike">
                          <a:solidFill>
                            <a:srgbClr val="002060"/>
                          </a:solidFill>
                          <a:effectLst/>
                          <a:latin typeface="標楷體" panose="03000509000000000000" pitchFamily="65" charset="-120"/>
                          <a:ea typeface="標楷體" panose="03000509000000000000" pitchFamily="65" charset="-120"/>
                        </a:rPr>
                        <a:t>5</a:t>
                      </a:r>
                      <a:r>
                        <a:rPr lang="zh-TW" altLang="en-US" sz="1600" b="0" i="0" u="none" strike="noStrike">
                          <a:solidFill>
                            <a:srgbClr val="002060"/>
                          </a:solidFill>
                          <a:effectLst/>
                          <a:latin typeface="標楷體" panose="03000509000000000000" pitchFamily="65" charset="-120"/>
                          <a:ea typeface="標楷體" panose="03000509000000000000" pitchFamily="65" charset="-120"/>
                        </a:rPr>
                        <a:t>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9297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編制數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85(24)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89(28)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60(24)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9297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備註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係衛生福利部管轄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係衛生福利部管轄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係連江縣政府管轄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12102">
                <a:tc rowSpan="4">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老人安養機關</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金門縣大同之家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衛生福利部澎湖老人之家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9297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一級單位數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a:solidFill>
                            <a:srgbClr val="002060"/>
                          </a:solidFill>
                          <a:effectLst/>
                          <a:latin typeface="標楷體" panose="03000509000000000000" pitchFamily="65" charset="-120"/>
                          <a:ea typeface="標楷體" panose="03000509000000000000" pitchFamily="65" charset="-120"/>
                        </a:rPr>
                        <a:t>組</a:t>
                      </a:r>
                      <a:r>
                        <a:rPr lang="en-US" altLang="zh-TW" sz="1600" b="0" i="0" u="none" strike="noStrike">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a:solidFill>
                            <a:srgbClr val="002060"/>
                          </a:solidFill>
                          <a:effectLst/>
                          <a:latin typeface="標楷體" panose="03000509000000000000" pitchFamily="65" charset="-120"/>
                          <a:ea typeface="標楷體" panose="03000509000000000000" pitchFamily="65" charset="-120"/>
                        </a:rPr>
                        <a:t>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組</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9297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編制數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14(2)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5(2)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92978">
                <a:tc vMerge="1">
                  <a:txBody>
                    <a:bodyPr/>
                    <a:lstStyle/>
                    <a:p>
                      <a:endParaRPr lang="zh-TW" altLang="en-US"/>
                    </a:p>
                  </a:txBody>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備註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隸屬衛生福利部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5" name="矩形 4"/>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6" name="矩形圖說文字 5"/>
          <p:cNvSpPr/>
          <p:nvPr/>
        </p:nvSpPr>
        <p:spPr>
          <a:xfrm>
            <a:off x="6084168" y="1484784"/>
            <a:ext cx="1728192" cy="830997"/>
          </a:xfrm>
          <a:prstGeom prst="wedgeRectCallout">
            <a:avLst>
              <a:gd name="adj1" fmla="val 36036"/>
              <a:gd name="adj2" fmla="val 180215"/>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zh-TW" sz="1600" b="1" dirty="0" smtClean="0">
                <a:solidFill>
                  <a:srgbClr val="002060"/>
                </a:solidFill>
                <a:latin typeface="標楷體" panose="03000509000000000000" pitchFamily="65" charset="-120"/>
                <a:ea typeface="標楷體" panose="03000509000000000000" pitchFamily="65" charset="-120"/>
              </a:rPr>
              <a:t>1.</a:t>
            </a:r>
            <a:r>
              <a:rPr lang="zh-TW" altLang="en-US" sz="1600" b="1" dirty="0" smtClean="0">
                <a:solidFill>
                  <a:srgbClr val="002060"/>
                </a:solidFill>
                <a:latin typeface="標楷體" panose="03000509000000000000" pitchFamily="65" charset="-120"/>
                <a:ea typeface="標楷體" panose="03000509000000000000" pitchFamily="65" charset="-120"/>
              </a:rPr>
              <a:t>科別最多</a:t>
            </a:r>
            <a:endParaRPr lang="en-US" altLang="zh-TW" sz="1600" b="1" dirty="0" smtClean="0">
              <a:solidFill>
                <a:srgbClr val="002060"/>
              </a:solidFill>
              <a:latin typeface="標楷體" panose="03000509000000000000" pitchFamily="65" charset="-120"/>
              <a:ea typeface="標楷體" panose="03000509000000000000" pitchFamily="65" charset="-120"/>
            </a:endParaRPr>
          </a:p>
          <a:p>
            <a:r>
              <a:rPr lang="en-US" altLang="zh-TW" sz="1600" b="1" dirty="0" smtClean="0">
                <a:solidFill>
                  <a:srgbClr val="002060"/>
                </a:solidFill>
                <a:latin typeface="標楷體" panose="03000509000000000000" pitchFamily="65" charset="-120"/>
                <a:ea typeface="標楷體" panose="03000509000000000000" pitchFamily="65" charset="-120"/>
              </a:rPr>
              <a:t>2.</a:t>
            </a:r>
            <a:r>
              <a:rPr lang="zh-TW" altLang="en-US" sz="1600" b="1" dirty="0" smtClean="0">
                <a:solidFill>
                  <a:srgbClr val="002060"/>
                </a:solidFill>
                <a:latin typeface="標楷體" panose="03000509000000000000" pitchFamily="65" charset="-120"/>
                <a:ea typeface="標楷體" panose="03000509000000000000" pitchFamily="65" charset="-120"/>
              </a:rPr>
              <a:t>輔助單位最少</a:t>
            </a:r>
            <a:endParaRPr lang="en-US" altLang="zh-TW" sz="1600" b="1" dirty="0" smtClean="0">
              <a:solidFill>
                <a:srgbClr val="002060"/>
              </a:solidFill>
              <a:latin typeface="標楷體" panose="03000509000000000000" pitchFamily="65" charset="-120"/>
              <a:ea typeface="標楷體" panose="03000509000000000000" pitchFamily="65" charset="-120"/>
            </a:endParaRPr>
          </a:p>
          <a:p>
            <a:r>
              <a:rPr lang="en-US" altLang="zh-TW" sz="1600" b="1" dirty="0" smtClean="0">
                <a:solidFill>
                  <a:srgbClr val="002060"/>
                </a:solidFill>
                <a:latin typeface="標楷體" panose="03000509000000000000" pitchFamily="65" charset="-120"/>
                <a:ea typeface="標楷體" panose="03000509000000000000" pitchFamily="65" charset="-120"/>
              </a:rPr>
              <a:t>3.</a:t>
            </a:r>
            <a:r>
              <a:rPr lang="zh-TW" altLang="en-US" sz="1600" b="1" dirty="0" smtClean="0">
                <a:solidFill>
                  <a:srgbClr val="002060"/>
                </a:solidFill>
                <a:latin typeface="標楷體" panose="03000509000000000000" pitchFamily="65" charset="-120"/>
                <a:ea typeface="標楷體" panose="03000509000000000000" pitchFamily="65" charset="-120"/>
              </a:rPr>
              <a:t>員額最少</a:t>
            </a:r>
            <a:endParaRPr lang="zh-TW" altLang="en-US" sz="1600"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995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離島三縣人口統計分析</a:t>
            </a:r>
            <a:r>
              <a:rPr lang="en-US" altLang="zh-TW" sz="4000" b="1" dirty="0" smtClean="0">
                <a:solidFill>
                  <a:srgbClr val="002060"/>
                </a:solidFill>
                <a:latin typeface="標楷體" panose="03000509000000000000" pitchFamily="65" charset="-120"/>
                <a:ea typeface="標楷體" panose="03000509000000000000" pitchFamily="65" charset="-120"/>
              </a:rPr>
              <a:t>1</a:t>
            </a:r>
            <a:endParaRPr lang="zh-TW" altLang="en-US" sz="4000" b="1" dirty="0">
              <a:solidFill>
                <a:srgbClr val="002060"/>
              </a:solidFill>
              <a:latin typeface="標楷體" panose="03000509000000000000" pitchFamily="65" charset="-120"/>
              <a:ea typeface="標楷體" panose="03000509000000000000" pitchFamily="65" charset="-120"/>
            </a:endParaRPr>
          </a:p>
        </p:txBody>
      </p:sp>
      <p:sp>
        <p:nvSpPr>
          <p:cNvPr id="7" name="矩形 6"/>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310570874"/>
              </p:ext>
            </p:extLst>
          </p:nvPr>
        </p:nvGraphicFramePr>
        <p:xfrm>
          <a:off x="107510" y="1412776"/>
          <a:ext cx="8928981" cy="4464495"/>
        </p:xfrm>
        <a:graphic>
          <a:graphicData uri="http://schemas.openxmlformats.org/drawingml/2006/table">
            <a:tbl>
              <a:tblPr/>
              <a:tblGrid>
                <a:gridCol w="468948"/>
                <a:gridCol w="550246"/>
                <a:gridCol w="550246"/>
                <a:gridCol w="550246"/>
                <a:gridCol w="550246"/>
                <a:gridCol w="619027"/>
                <a:gridCol w="550246"/>
                <a:gridCol w="619027"/>
                <a:gridCol w="550246"/>
                <a:gridCol w="550246"/>
                <a:gridCol w="619027"/>
                <a:gridCol w="550246"/>
                <a:gridCol w="550246"/>
                <a:gridCol w="550246"/>
                <a:gridCol w="550246"/>
                <a:gridCol w="550246"/>
              </a:tblGrid>
              <a:tr h="736437">
                <a:tc>
                  <a:txBody>
                    <a:bodyPr/>
                    <a:lstStyle/>
                    <a:p>
                      <a:pPr algn="ctr" fontAlgn="ctr"/>
                      <a:r>
                        <a:rPr lang="zh-TW" altLang="en-US" sz="1200" b="1"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地方</a:t>
                      </a:r>
                      <a:endParaRPr lang="en-US" altLang="zh-TW" sz="1200" b="1"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fontAlgn="ctr"/>
                      <a:r>
                        <a:rPr lang="zh-TW" altLang="en-US" sz="1200" b="1"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政府</a:t>
                      </a:r>
                      <a:endPar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5">
                  <a:txBody>
                    <a:bodyPr/>
                    <a:lstStyle/>
                    <a:p>
                      <a:pPr algn="ctr" fontAlgn="ct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澎湖縣</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fontAlgn="ct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金門縣</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fontAlgn="ct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52223">
                <a:tc>
                  <a:txBody>
                    <a:bodyPr/>
                    <a:lstStyle/>
                    <a:p>
                      <a:pPr algn="ctr" fontAlgn="ct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指標數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0-15</a:t>
                      </a: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15-64</a:t>
                      </a: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歲以上人口數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老年人口比率</a:t>
                      </a: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歲以上</a:t>
                      </a: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0-15</a:t>
                      </a: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15-64</a:t>
                      </a: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歲以上人口數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老年人口比率</a:t>
                      </a: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歲以上</a:t>
                      </a: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0-15</a:t>
                      </a: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15-64</a:t>
                      </a: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歲以上人口數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老年人口比率</a:t>
                      </a: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歲以上</a:t>
                      </a: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35167">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12,275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73,758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14,367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14.31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100,400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13,608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93,551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13,554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120,713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1,603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9,428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12,165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35167">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12,164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74,879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14,715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14.46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101,758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13,941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99,490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14,292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11.19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127,723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1,594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9,728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1,184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9.47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12,506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35167">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11,692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75,504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15,108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14.77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102,304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13,853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14,841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132,799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9,745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1,231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9.81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12,547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35167">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11,486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76,198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15,579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15.09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103,263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13,674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105,671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15,769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11.67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135,114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1,594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9,714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1,287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10.22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12,595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35167">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2017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11,338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76,565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16,170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15.54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104,073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13,520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16,831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137,456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1,574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9,945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1,361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12,880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9" name="圓角矩形 8"/>
          <p:cNvSpPr/>
          <p:nvPr/>
        </p:nvSpPr>
        <p:spPr>
          <a:xfrm>
            <a:off x="7956376" y="3634705"/>
            <a:ext cx="504056" cy="2304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655343"/>
            <a:ext cx="530225"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圓角矩形 12"/>
          <p:cNvSpPr/>
          <p:nvPr/>
        </p:nvSpPr>
        <p:spPr>
          <a:xfrm>
            <a:off x="5144244" y="3667646"/>
            <a:ext cx="504056" cy="2304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Tree>
    <p:extLst>
      <p:ext uri="{BB962C8B-B14F-4D97-AF65-F5344CB8AC3E}">
        <p14:creationId xmlns:p14="http://schemas.microsoft.com/office/powerpoint/2010/main" val="31502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83671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第六</a:t>
            </a:r>
            <a:r>
              <a:rPr lang="zh-TW" altLang="en-US" sz="4000" b="1" dirty="0">
                <a:solidFill>
                  <a:srgbClr val="002060"/>
                </a:solidFill>
                <a:latin typeface="標楷體" panose="03000509000000000000" pitchFamily="65" charset="-120"/>
                <a:ea typeface="標楷體" panose="03000509000000000000" pitchFamily="65" charset="-120"/>
              </a:rPr>
              <a:t>屆縣長</a:t>
            </a:r>
            <a:r>
              <a:rPr lang="zh-TW" altLang="en-US" sz="4000" b="1" dirty="0" smtClean="0">
                <a:solidFill>
                  <a:srgbClr val="002060"/>
                </a:solidFill>
                <a:latin typeface="標楷體" panose="03000509000000000000" pitchFamily="65" charset="-120"/>
                <a:ea typeface="標楷體" panose="03000509000000000000" pitchFamily="65" charset="-120"/>
              </a:rPr>
              <a:t>政見</a:t>
            </a:r>
            <a:endParaRPr lang="en-US" altLang="zh-TW" sz="40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2" name="文字方塊 1"/>
          <p:cNvSpPr txBox="1"/>
          <p:nvPr/>
        </p:nvSpPr>
        <p:spPr>
          <a:xfrm>
            <a:off x="611560" y="1916832"/>
            <a:ext cx="7848872" cy="3247043"/>
          </a:xfrm>
          <a:prstGeom prst="rect">
            <a:avLst/>
          </a:prstGeom>
          <a:noFill/>
        </p:spPr>
        <p:txBody>
          <a:bodyPr wrap="square" rtlCol="0">
            <a:spAutoFit/>
          </a:bodyPr>
          <a:lstStyle/>
          <a:p>
            <a:pPr marL="342900" indent="-342900">
              <a:lnSpc>
                <a:spcPts val="3300"/>
              </a:lnSpc>
              <a:spcBef>
                <a:spcPts val="2400"/>
              </a:spcBef>
              <a:buFont typeface="Wingdings" panose="05000000000000000000" pitchFamily="2" charset="2"/>
              <a:buChar char="u"/>
            </a:pPr>
            <a:r>
              <a:rPr lang="zh-TW" altLang="en-US" sz="2400" dirty="0" smtClean="0">
                <a:solidFill>
                  <a:srgbClr val="002060"/>
                </a:solidFill>
                <a:latin typeface="標楷體" panose="03000509000000000000" pitchFamily="65" charset="-120"/>
                <a:ea typeface="標楷體" panose="03000509000000000000" pitchFamily="65" charset="-120"/>
              </a:rPr>
              <a:t>賡</a:t>
            </a:r>
            <a:r>
              <a:rPr lang="zh-TW" altLang="en-US" sz="2400" dirty="0">
                <a:solidFill>
                  <a:srgbClr val="002060"/>
                </a:solidFill>
                <a:latin typeface="標楷體" panose="03000509000000000000" pitchFamily="65" charset="-120"/>
                <a:ea typeface="標楷體" panose="03000509000000000000" pitchFamily="65" charset="-120"/>
              </a:rPr>
              <a:t>續培育地區醫療人才，強化醫療設施，提昇醫療</a:t>
            </a:r>
            <a:r>
              <a:rPr lang="zh-TW" altLang="en-US" sz="2400" dirty="0" smtClean="0">
                <a:solidFill>
                  <a:srgbClr val="002060"/>
                </a:solidFill>
                <a:latin typeface="標楷體" panose="03000509000000000000" pitchFamily="65" charset="-120"/>
                <a:ea typeface="標楷體" panose="03000509000000000000" pitchFamily="65" charset="-120"/>
              </a:rPr>
              <a:t>品質，推動</a:t>
            </a:r>
            <a:r>
              <a:rPr lang="zh-TW" altLang="en-US" sz="2400" dirty="0">
                <a:solidFill>
                  <a:srgbClr val="002060"/>
                </a:solidFill>
                <a:latin typeface="標楷體" panose="03000509000000000000" pitchFamily="65" charset="-120"/>
                <a:ea typeface="標楷體" panose="03000509000000000000" pitchFamily="65" charset="-120"/>
              </a:rPr>
              <a:t>旅遊健檢及醫療，發展醫療在地化產業。</a:t>
            </a:r>
          </a:p>
          <a:p>
            <a:pPr marL="342900" indent="-342900">
              <a:lnSpc>
                <a:spcPts val="3300"/>
              </a:lnSpc>
              <a:spcBef>
                <a:spcPts val="2400"/>
              </a:spcBef>
              <a:buFont typeface="Wingdings" panose="05000000000000000000" pitchFamily="2" charset="2"/>
              <a:buChar char="u"/>
            </a:pPr>
            <a:r>
              <a:rPr lang="zh-TW" altLang="en-US" sz="2400" dirty="0" smtClean="0">
                <a:solidFill>
                  <a:srgbClr val="002060"/>
                </a:solidFill>
                <a:latin typeface="標楷體" panose="03000509000000000000" pitchFamily="65" charset="-120"/>
                <a:ea typeface="標楷體" panose="03000509000000000000" pitchFamily="65" charset="-120"/>
              </a:rPr>
              <a:t>重視</a:t>
            </a:r>
            <a:r>
              <a:rPr lang="zh-TW" altLang="en-US" sz="2400" dirty="0">
                <a:solidFill>
                  <a:srgbClr val="002060"/>
                </a:solidFill>
                <a:latin typeface="標楷體" panose="03000509000000000000" pitchFamily="65" charset="-120"/>
                <a:ea typeface="標楷體" panose="03000509000000000000" pitchFamily="65" charset="-120"/>
              </a:rPr>
              <a:t>社會福利，照顧身心障礙、新住民、年老體弱者生活。</a:t>
            </a:r>
          </a:p>
          <a:p>
            <a:pPr marL="342900" indent="-342900">
              <a:lnSpc>
                <a:spcPts val="3300"/>
              </a:lnSpc>
              <a:spcBef>
                <a:spcPts val="2400"/>
              </a:spcBef>
              <a:buFont typeface="Wingdings" panose="05000000000000000000" pitchFamily="2" charset="2"/>
              <a:buChar char="u"/>
            </a:pPr>
            <a:r>
              <a:rPr lang="zh-TW" altLang="en-US" sz="2400" dirty="0" smtClean="0">
                <a:solidFill>
                  <a:srgbClr val="002060"/>
                </a:solidFill>
                <a:latin typeface="標楷體" panose="03000509000000000000" pitchFamily="65" charset="-120"/>
                <a:ea typeface="標楷體" panose="03000509000000000000" pitchFamily="65" charset="-120"/>
              </a:rPr>
              <a:t>重視</a:t>
            </a:r>
            <a:r>
              <a:rPr lang="zh-TW" altLang="en-US" sz="2400" dirty="0">
                <a:solidFill>
                  <a:srgbClr val="002060"/>
                </a:solidFill>
                <a:latin typeface="標楷體" panose="03000509000000000000" pitchFamily="65" charset="-120"/>
                <a:ea typeface="標楷體" panose="03000509000000000000" pitchFamily="65" charset="-120"/>
              </a:rPr>
              <a:t>少子化與幼兒照顧問題，積極推動幼托整合，有效提升生育率。</a:t>
            </a:r>
          </a:p>
        </p:txBody>
      </p:sp>
    </p:spTree>
    <p:extLst>
      <p:ext uri="{BB962C8B-B14F-4D97-AF65-F5344CB8AC3E}">
        <p14:creationId xmlns:p14="http://schemas.microsoft.com/office/powerpoint/2010/main" val="1700117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三、業務量</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衛生福利局</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903100529"/>
              </p:ext>
            </p:extLst>
          </p:nvPr>
        </p:nvGraphicFramePr>
        <p:xfrm>
          <a:off x="457198" y="1412773"/>
          <a:ext cx="8229598" cy="4824537"/>
        </p:xfrm>
        <a:graphic>
          <a:graphicData uri="http://schemas.openxmlformats.org/drawingml/2006/table">
            <a:tbl>
              <a:tblPr/>
              <a:tblGrid>
                <a:gridCol w="1667748"/>
                <a:gridCol w="1500631"/>
                <a:gridCol w="1500631"/>
                <a:gridCol w="3560588"/>
              </a:tblGrid>
              <a:tr h="453507">
                <a:tc gridSpan="4">
                  <a:txBody>
                    <a:bodyPr/>
                    <a:lstStyle/>
                    <a:p>
                      <a:pPr algn="ctr" fontAlgn="ct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本單位人員公文</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處理或其他業務執行情形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56137">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單位別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600" b="0" i="0" u="none" strike="noStrike">
                          <a:solidFill>
                            <a:srgbClr val="002060"/>
                          </a:solidFill>
                          <a:effectLst/>
                          <a:latin typeface="標楷體" panose="03000509000000000000" pitchFamily="65" charset="-120"/>
                          <a:ea typeface="標楷體" panose="03000509000000000000" pitchFamily="65" charset="-120"/>
                        </a:rPr>
                        <a:t>年度單位公文統計數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單位平均每人每年公文量</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備註</a:t>
                      </a:r>
                      <a:r>
                        <a:rPr lang="en-US" altLang="zh-TW" sz="16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600" b="0" i="0" u="none" strike="noStrike">
                          <a:solidFill>
                            <a:srgbClr val="002060"/>
                          </a:solidFill>
                          <a:effectLst/>
                          <a:latin typeface="標楷體" panose="03000509000000000000" pitchFamily="65" charset="-120"/>
                          <a:ea typeface="標楷體" panose="03000509000000000000" pitchFamily="65" charset="-120"/>
                        </a:rPr>
                        <a:t>年承辦公文人力</a:t>
                      </a:r>
                      <a:r>
                        <a:rPr lang="en-US" altLang="zh-TW" sz="16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30699">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保健科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1,318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1318/8</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
                      </a:r>
                      <a:br>
                        <a:rPr lang="en-US" altLang="zh-TW" sz="16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=164.8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科長</a:t>
                      </a:r>
                      <a:r>
                        <a:rPr lang="en-US" altLang="zh-TW" sz="1600" b="0" i="0" u="none" strike="noStrike">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a:solidFill>
                            <a:srgbClr val="002060"/>
                          </a:solidFill>
                          <a:effectLst/>
                          <a:latin typeface="標楷體" panose="03000509000000000000" pitchFamily="65" charset="-120"/>
                          <a:ea typeface="標楷體" panose="03000509000000000000" pitchFamily="65" charset="-120"/>
                        </a:rPr>
                        <a:t>名，支援人力</a:t>
                      </a:r>
                      <a:r>
                        <a:rPr lang="en-US" altLang="zh-TW" sz="1600" b="0" i="0" u="none" strike="noStrike">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a:solidFill>
                            <a:srgbClr val="002060"/>
                          </a:solidFill>
                          <a:effectLst/>
                          <a:latin typeface="標楷體" panose="03000509000000000000" pitchFamily="65" charset="-120"/>
                          <a:ea typeface="標楷體" panose="03000509000000000000" pitchFamily="65" charset="-120"/>
                        </a:rPr>
                        <a:t>名，專任助理</a:t>
                      </a:r>
                      <a:r>
                        <a:rPr lang="en-US" altLang="zh-TW" sz="1600" b="0" i="0" u="none" strike="noStrike">
                          <a:solidFill>
                            <a:srgbClr val="002060"/>
                          </a:solidFill>
                          <a:effectLst/>
                          <a:latin typeface="標楷體" panose="03000509000000000000" pitchFamily="65" charset="-120"/>
                          <a:ea typeface="標楷體" panose="03000509000000000000" pitchFamily="65" charset="-120"/>
                        </a:rPr>
                        <a:t>5</a:t>
                      </a:r>
                      <a:r>
                        <a:rPr lang="zh-TW" altLang="en-US" sz="1600" b="0" i="0" u="none" strike="noStrike">
                          <a:solidFill>
                            <a:srgbClr val="002060"/>
                          </a:solidFill>
                          <a:effectLst/>
                          <a:latin typeface="標楷體" panose="03000509000000000000" pitchFamily="65" charset="-120"/>
                          <a:ea typeface="標楷體" panose="03000509000000000000" pitchFamily="65" charset="-12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30699">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醫政科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2,035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2035/11</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
                      </a:r>
                      <a:br>
                        <a:rPr lang="en-US" altLang="zh-TW" sz="16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=254.4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科長</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名，技佐</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名，約僱人員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名，專任助理</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5</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名及長照科協辦人員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30699">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疾病管制科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1,151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1151/5</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
                      </a:r>
                      <a:br>
                        <a:rPr lang="en-US" altLang="zh-TW" sz="16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=230.2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科長</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名，技士</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名及專任助理</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30699">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長期照護科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357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357/2</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
                      </a:r>
                      <a:br>
                        <a:rPr lang="en-US" altLang="zh-TW" sz="16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=71.4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長照督導</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人，長照專員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人</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協辦醫政科業務</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及長照行政人員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30699">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社會福利科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5,712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5712/23</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
                      </a:r>
                      <a:br>
                        <a:rPr lang="en-US" altLang="zh-TW" sz="16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=248.3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科長</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名，約聘人員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名，約僱人員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名，約用人員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17</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30699">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食品藥物管理科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2,894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2894/6</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
                      </a:r>
                      <a:br>
                        <a:rPr lang="en-US" altLang="zh-TW" sz="16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=482.3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科長</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名，衛生稽查員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名約僱人員</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名專任助理</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30699">
                <a:tc>
                  <a:txBody>
                    <a:bodyPr/>
                    <a:lstStyle/>
                    <a:p>
                      <a:pPr algn="ctr" fontAlgn="ctr"/>
                      <a:r>
                        <a:rPr lang="zh-TW" altLang="en-US" sz="1600" b="1" i="0" u="none" strike="noStrike" dirty="0">
                          <a:solidFill>
                            <a:srgbClr val="002060"/>
                          </a:solidFill>
                          <a:effectLst/>
                          <a:latin typeface="標楷體" panose="03000509000000000000" pitchFamily="65" charset="-120"/>
                          <a:ea typeface="標楷體" panose="03000509000000000000" pitchFamily="65" charset="-120"/>
                        </a:rPr>
                        <a:t>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1" i="0" u="none" strike="noStrike" dirty="0">
                          <a:solidFill>
                            <a:srgbClr val="002060"/>
                          </a:solidFill>
                          <a:effectLst/>
                          <a:latin typeface="標楷體" panose="03000509000000000000" pitchFamily="65" charset="-120"/>
                          <a:ea typeface="標楷體" panose="03000509000000000000" pitchFamily="65" charset="-120"/>
                        </a:rPr>
                        <a:t>13,467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1" i="0" u="none" strike="noStrike" dirty="0" smtClean="0">
                          <a:solidFill>
                            <a:srgbClr val="002060"/>
                          </a:solidFill>
                          <a:effectLst/>
                          <a:latin typeface="標楷體" panose="03000509000000000000" pitchFamily="65" charset="-120"/>
                          <a:ea typeface="標楷體" panose="03000509000000000000" pitchFamily="65" charset="-120"/>
                        </a:rPr>
                        <a:t>13467/55</a:t>
                      </a:r>
                      <a:r>
                        <a:rPr lang="en-US" altLang="zh-TW" sz="1600" b="1" i="0" u="none" strike="noStrike" dirty="0">
                          <a:solidFill>
                            <a:srgbClr val="002060"/>
                          </a:solidFill>
                          <a:effectLst/>
                          <a:latin typeface="標楷體" panose="03000509000000000000" pitchFamily="65" charset="-120"/>
                          <a:ea typeface="標楷體" panose="03000509000000000000" pitchFamily="65" charset="-120"/>
                        </a:rPr>
                        <a:t/>
                      </a:r>
                      <a:br>
                        <a:rPr lang="en-US" altLang="zh-TW" sz="1600" b="1" i="0" u="none" strike="noStrike" dirty="0">
                          <a:solidFill>
                            <a:srgbClr val="002060"/>
                          </a:solidFill>
                          <a:effectLst/>
                          <a:latin typeface="標楷體" panose="03000509000000000000" pitchFamily="65" charset="-120"/>
                          <a:ea typeface="標楷體" panose="03000509000000000000" pitchFamily="65" charset="-120"/>
                        </a:rPr>
                      </a:br>
                      <a:r>
                        <a:rPr lang="en-US" altLang="zh-TW" sz="1600" b="1" i="0" u="none" strike="noStrike" dirty="0">
                          <a:solidFill>
                            <a:srgbClr val="002060"/>
                          </a:solidFill>
                          <a:effectLst/>
                          <a:latin typeface="標楷體" panose="03000509000000000000" pitchFamily="65" charset="-120"/>
                          <a:ea typeface="標楷體" panose="03000509000000000000" pitchFamily="65" charset="-120"/>
                        </a:rPr>
                        <a:t>=244.9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1" i="0" u="none" strike="noStrike" dirty="0">
                          <a:solidFill>
                            <a:srgbClr val="002060"/>
                          </a:solidFill>
                          <a:effectLst/>
                          <a:latin typeface="標楷體" panose="03000509000000000000" pitchFamily="65" charset="-120"/>
                          <a:ea typeface="標楷體" panose="03000509000000000000" pitchFamily="65" charset="-120"/>
                        </a:rPr>
                        <a:t>55</a:t>
                      </a:r>
                      <a:r>
                        <a:rPr lang="zh-TW" altLang="en-US" sz="1600" b="1" i="0" u="none" strike="noStrike" dirty="0">
                          <a:solidFill>
                            <a:srgbClr val="002060"/>
                          </a:solidFill>
                          <a:effectLst/>
                          <a:latin typeface="標楷體" panose="03000509000000000000" pitchFamily="65" charset="-120"/>
                          <a:ea typeface="標楷體" panose="03000509000000000000" pitchFamily="65" charset="-120"/>
                        </a:rPr>
                        <a:t>名</a:t>
                      </a:r>
                      <a:r>
                        <a:rPr lang="en-US" altLang="zh-TW" sz="1600" b="1"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600" b="1" i="0" u="none" strike="noStrike" dirty="0">
                          <a:solidFill>
                            <a:srgbClr val="002060"/>
                          </a:solidFill>
                          <a:effectLst/>
                          <a:latin typeface="標楷體" panose="03000509000000000000" pitchFamily="65" charset="-120"/>
                          <a:ea typeface="標楷體" panose="03000509000000000000" pitchFamily="65" charset="-120"/>
                        </a:rPr>
                        <a:t>協辦</a:t>
                      </a:r>
                      <a:r>
                        <a:rPr lang="en-US" altLang="zh-TW" sz="1600" b="1"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600" b="1" i="0" u="none" strike="noStrike" dirty="0">
                          <a:solidFill>
                            <a:srgbClr val="002060"/>
                          </a:solidFill>
                          <a:effectLst/>
                          <a:latin typeface="標楷體" panose="03000509000000000000" pitchFamily="65" charset="-120"/>
                          <a:ea typeface="標楷體" panose="03000509000000000000" pitchFamily="65" charset="-120"/>
                        </a:rPr>
                        <a:t>人不計入</a:t>
                      </a:r>
                      <a:r>
                        <a:rPr lang="en-US" altLang="zh-TW" sz="1600" b="1" i="0" u="none" strike="noStrike" dirty="0">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437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404664"/>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三、業務量</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連江縣立醫院</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839904911"/>
              </p:ext>
            </p:extLst>
          </p:nvPr>
        </p:nvGraphicFramePr>
        <p:xfrm>
          <a:off x="611561" y="1124749"/>
          <a:ext cx="7776862" cy="5126423"/>
        </p:xfrm>
        <a:graphic>
          <a:graphicData uri="http://schemas.openxmlformats.org/drawingml/2006/table">
            <a:tbl>
              <a:tblPr/>
              <a:tblGrid>
                <a:gridCol w="1575999"/>
                <a:gridCol w="1418077"/>
                <a:gridCol w="1418077"/>
                <a:gridCol w="3364709"/>
              </a:tblGrid>
              <a:tr h="351161">
                <a:tc gridSpan="4">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本單位人員公文處理或其他業務執行情形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08062">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年度單位公文統計數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單位平均每人每年公文量</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備註</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年承辦公文人力</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142/1</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婦產科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350/1</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=350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醫師兼主任</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小兒科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37/1</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牙科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27/2</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約用人員</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放射科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24/2</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醫事放射師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護理科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496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496/5</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=99.2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護理師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名及約用人員</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藥劑科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480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480/1</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=480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藥師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復健科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22/1</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約理治療師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檢驗科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26/2</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醫事檢驗師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0933">
                <a:tc>
                  <a:txBody>
                    <a:bodyPr/>
                    <a:lstStyle/>
                    <a:p>
                      <a:pPr algn="ctr" fontAlgn="ct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1604/16</a:t>
                      </a: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合計</a:t>
                      </a: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8663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三、業務量</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各衛生所</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68208015"/>
              </p:ext>
            </p:extLst>
          </p:nvPr>
        </p:nvGraphicFramePr>
        <p:xfrm>
          <a:off x="457195" y="1412778"/>
          <a:ext cx="8229601" cy="4464494"/>
        </p:xfrm>
        <a:graphic>
          <a:graphicData uri="http://schemas.openxmlformats.org/drawingml/2006/table">
            <a:tbl>
              <a:tblPr/>
              <a:tblGrid>
                <a:gridCol w="1667748"/>
                <a:gridCol w="1500632"/>
                <a:gridCol w="1500632"/>
                <a:gridCol w="3560589"/>
              </a:tblGrid>
              <a:tr h="538029">
                <a:tc gridSpan="4">
                  <a:txBody>
                    <a:bodyPr/>
                    <a:lstStyle/>
                    <a:p>
                      <a:pPr algn="ctr" fontAlgn="ctr"/>
                      <a:r>
                        <a:rPr lang="zh-TW" altLang="en-US"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本單位人員公文處理或其他業務執行情形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78425">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年度單位公文統計數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單位平均每人每年公文量</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備註</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年承辦公文人力</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29608">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東引衛生所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1350/3</a:t>
                      </a: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=450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護理師</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名，借調人員</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29608">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北竿衛生所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1070/7</a:t>
                      </a: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=152.9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護理師</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名，借調人員</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人，專任助理</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29608">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東莒衛生所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337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337/4</a:t>
                      </a: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=84.3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護士</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人，借調人員</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29608">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西莒衛生所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763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763/3</a:t>
                      </a: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=254.3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醫師</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名，護理師</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名及借調人員</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29608">
                <a:tc>
                  <a:txBody>
                    <a:bodyPr/>
                    <a:lstStyle/>
                    <a:p>
                      <a:pPr algn="ctr" fontAlgn="ctr"/>
                      <a:r>
                        <a:rPr lang="zh-TW" altLang="en-US"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3,520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1"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3520/17</a:t>
                      </a: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935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83671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大 鋼</a:t>
            </a:r>
            <a:endParaRPr lang="zh-TW" altLang="en-US" sz="40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7" name="內容版面配置區 2"/>
          <p:cNvSpPr>
            <a:spLocks noGrp="1"/>
          </p:cNvSpPr>
          <p:nvPr>
            <p:ph idx="1"/>
          </p:nvPr>
        </p:nvSpPr>
        <p:spPr>
          <a:xfrm>
            <a:off x="457197" y="1844824"/>
            <a:ext cx="8229600" cy="4320480"/>
          </a:xfrm>
        </p:spPr>
        <p:txBody>
          <a:bodyPr>
            <a:normAutofit/>
          </a:bodyPr>
          <a:lstStyle/>
          <a:p>
            <a:pPr marL="514350" indent="-514350" algn="just">
              <a:lnSpc>
                <a:spcPts val="2900"/>
              </a:lnSpc>
              <a:spcAft>
                <a:spcPts val="1200"/>
              </a:spcAft>
              <a:buFont typeface="+mj-ea"/>
              <a:buAutoNum type="ea1ChtPeriod"/>
            </a:pPr>
            <a:r>
              <a:rPr lang="zh-TW" altLang="en-US" dirty="0" smtClean="0">
                <a:latin typeface="標楷體" panose="03000509000000000000" pitchFamily="65" charset="-120"/>
                <a:ea typeface="標楷體" panose="03000509000000000000" pitchFamily="65" charset="-120"/>
              </a:rPr>
              <a:t>評鑑緣起及目的</a:t>
            </a:r>
            <a:endParaRPr lang="en-US" altLang="zh-TW" dirty="0" smtClean="0">
              <a:latin typeface="標楷體" panose="03000509000000000000" pitchFamily="65" charset="-120"/>
              <a:ea typeface="標楷體" panose="03000509000000000000" pitchFamily="65" charset="-120"/>
            </a:endParaRPr>
          </a:p>
          <a:p>
            <a:pPr marL="514350" indent="-514350" algn="just">
              <a:lnSpc>
                <a:spcPts val="2900"/>
              </a:lnSpc>
              <a:spcAft>
                <a:spcPts val="1200"/>
              </a:spcAft>
              <a:buFont typeface="+mj-ea"/>
              <a:buAutoNum type="ea1ChtPeriod"/>
            </a:pPr>
            <a:r>
              <a:rPr lang="zh-TW" altLang="en-US" dirty="0" smtClean="0">
                <a:latin typeface="標楷體" panose="03000509000000000000" pitchFamily="65" charset="-120"/>
                <a:ea typeface="標楷體" panose="03000509000000000000" pitchFamily="65" charset="-120"/>
              </a:rPr>
              <a:t>組織面</a:t>
            </a:r>
            <a:endParaRPr lang="en-US" altLang="zh-TW" dirty="0" smtClean="0">
              <a:latin typeface="標楷體" panose="03000509000000000000" pitchFamily="65" charset="-120"/>
              <a:ea typeface="標楷體" panose="03000509000000000000" pitchFamily="65" charset="-120"/>
            </a:endParaRPr>
          </a:p>
          <a:p>
            <a:pPr marL="514350" indent="-514350" algn="just">
              <a:lnSpc>
                <a:spcPts val="2900"/>
              </a:lnSpc>
              <a:spcAft>
                <a:spcPts val="1200"/>
              </a:spcAft>
              <a:buFont typeface="+mj-ea"/>
              <a:buAutoNum type="ea1ChtPeriod"/>
            </a:pPr>
            <a:r>
              <a:rPr lang="zh-TW" altLang="en-US" dirty="0" smtClean="0">
                <a:latin typeface="標楷體" panose="03000509000000000000" pitchFamily="65" charset="-120"/>
                <a:ea typeface="標楷體" panose="03000509000000000000" pitchFamily="65" charset="-120"/>
              </a:rPr>
              <a:t>業務面</a:t>
            </a:r>
            <a:endParaRPr lang="en-US" altLang="zh-TW" dirty="0" smtClean="0">
              <a:latin typeface="標楷體" panose="03000509000000000000" pitchFamily="65" charset="-120"/>
              <a:ea typeface="標楷體" panose="03000509000000000000" pitchFamily="65" charset="-120"/>
            </a:endParaRPr>
          </a:p>
          <a:p>
            <a:pPr marL="514350" indent="-514350" algn="just">
              <a:lnSpc>
                <a:spcPts val="2900"/>
              </a:lnSpc>
              <a:spcAft>
                <a:spcPts val="1200"/>
              </a:spcAft>
              <a:buFont typeface="+mj-ea"/>
              <a:buAutoNum type="ea1ChtPeriod"/>
            </a:pPr>
            <a:r>
              <a:rPr lang="zh-TW" altLang="en-US" dirty="0" smtClean="0">
                <a:latin typeface="標楷體" panose="03000509000000000000" pitchFamily="65" charset="-120"/>
                <a:ea typeface="標楷體" panose="03000509000000000000" pitchFamily="65" charset="-120"/>
              </a:rPr>
              <a:t>人力面</a:t>
            </a:r>
            <a:endParaRPr lang="en-US" altLang="zh-TW" dirty="0" smtClean="0">
              <a:latin typeface="標楷體" panose="03000509000000000000" pitchFamily="65" charset="-120"/>
              <a:ea typeface="標楷體" panose="03000509000000000000" pitchFamily="65" charset="-120"/>
            </a:endParaRPr>
          </a:p>
          <a:p>
            <a:pPr marL="514350" indent="-514350" algn="just">
              <a:lnSpc>
                <a:spcPts val="2900"/>
              </a:lnSpc>
              <a:spcAft>
                <a:spcPts val="1200"/>
              </a:spcAft>
              <a:buFont typeface="+mj-ea"/>
              <a:buAutoNum type="ea1ChtPeriod"/>
            </a:pPr>
            <a:r>
              <a:rPr lang="zh-TW" altLang="en-US" dirty="0" smtClean="0">
                <a:latin typeface="標楷體" panose="03000509000000000000" pitchFamily="65" charset="-120"/>
                <a:ea typeface="標楷體" panose="03000509000000000000" pitchFamily="65" charset="-120"/>
              </a:rPr>
              <a:t>財務面</a:t>
            </a:r>
            <a:endParaRPr lang="en-US" altLang="zh-TW" dirty="0" smtClean="0">
              <a:latin typeface="標楷體" panose="03000509000000000000" pitchFamily="65" charset="-120"/>
              <a:ea typeface="標楷體" panose="03000509000000000000" pitchFamily="65" charset="-120"/>
            </a:endParaRPr>
          </a:p>
          <a:p>
            <a:pPr marL="514350" indent="-514350" algn="just">
              <a:lnSpc>
                <a:spcPts val="2900"/>
              </a:lnSpc>
              <a:spcAft>
                <a:spcPts val="1200"/>
              </a:spcAft>
              <a:buFont typeface="+mj-ea"/>
              <a:buAutoNum type="ea1ChtPeriod"/>
            </a:pPr>
            <a:r>
              <a:rPr lang="zh-TW" altLang="en-US" dirty="0" smtClean="0">
                <a:latin typeface="標楷體" panose="03000509000000000000" pitchFamily="65" charset="-120"/>
                <a:ea typeface="標楷體" panose="03000509000000000000" pitchFamily="65" charset="-120"/>
              </a:rPr>
              <a:t>流程</a:t>
            </a:r>
            <a:r>
              <a:rPr lang="zh-TW" altLang="en-US" dirty="0" smtClean="0">
                <a:latin typeface="標楷體" panose="03000509000000000000" pitchFamily="65" charset="-120"/>
                <a:ea typeface="標楷體" panose="03000509000000000000" pitchFamily="65" charset="-120"/>
              </a:rPr>
              <a:t>面</a:t>
            </a:r>
            <a:endParaRPr lang="en-US" altLang="zh-TW" dirty="0" smtClean="0">
              <a:latin typeface="標楷體" panose="03000509000000000000" pitchFamily="65" charset="-120"/>
              <a:ea typeface="標楷體" panose="03000509000000000000" pitchFamily="65" charset="-120"/>
            </a:endParaRPr>
          </a:p>
          <a:p>
            <a:pPr marL="457200" indent="-457200" algn="just">
              <a:lnSpc>
                <a:spcPts val="2900"/>
              </a:lnSpc>
              <a:buFont typeface="Wingdings" panose="05000000000000000000" pitchFamily="2" charset="2"/>
              <a:buChar char="u"/>
            </a:pPr>
            <a:endParaRPr lang="zh-TW" altLang="en-US"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1676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三、業務量</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連江縣大同之家</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519739850"/>
              </p:ext>
            </p:extLst>
          </p:nvPr>
        </p:nvGraphicFramePr>
        <p:xfrm>
          <a:off x="476297" y="1556792"/>
          <a:ext cx="8210500" cy="3240359"/>
        </p:xfrm>
        <a:graphic>
          <a:graphicData uri="http://schemas.openxmlformats.org/drawingml/2006/table">
            <a:tbl>
              <a:tblPr/>
              <a:tblGrid>
                <a:gridCol w="1663877"/>
                <a:gridCol w="1497149"/>
                <a:gridCol w="1497149"/>
                <a:gridCol w="3552325"/>
              </a:tblGrid>
              <a:tr h="543917">
                <a:tc gridSpan="4">
                  <a:txBody>
                    <a:bodyPr/>
                    <a:lstStyle/>
                    <a:p>
                      <a:pPr algn="ctr" fontAlgn="ctr"/>
                      <a:r>
                        <a:rPr lang="zh-TW" altLang="en-US"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本單位人員公文處理或其他業務執行情形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86945">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年度單位公文統計數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單位平均每人每年公文量</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備註</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年承辦公文人力</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36499">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安老養護組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316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316/3</a:t>
                      </a: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專員、護理師及社會工作員各</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36499">
                <a:tc>
                  <a:txBody>
                    <a:bodyPr/>
                    <a:lstStyle/>
                    <a:p>
                      <a:pPr algn="ctr"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幼育組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729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729/1</a:t>
                      </a: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=729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幹事</a:t>
                      </a:r>
                      <a:r>
                        <a:rPr lang="en-US" altLang="zh-TW"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36499">
                <a:tc>
                  <a:txBody>
                    <a:bodyPr/>
                    <a:lstStyle/>
                    <a:p>
                      <a:pPr algn="ctr" fontAlgn="ctr"/>
                      <a:r>
                        <a:rPr lang="zh-TW" altLang="en-US"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1"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1045/4</a:t>
                      </a: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=261.3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合計</a:t>
                      </a:r>
                      <a:r>
                        <a:rPr lang="en-US" altLang="zh-TW"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0256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6850" y="404664"/>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三、業務量</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連江縣立醫院</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856905972"/>
              </p:ext>
            </p:extLst>
          </p:nvPr>
        </p:nvGraphicFramePr>
        <p:xfrm>
          <a:off x="539206" y="1204020"/>
          <a:ext cx="8147244" cy="5025400"/>
        </p:xfrm>
        <a:graphic>
          <a:graphicData uri="http://schemas.openxmlformats.org/drawingml/2006/table">
            <a:tbl>
              <a:tblPr/>
              <a:tblGrid>
                <a:gridCol w="2036811"/>
                <a:gridCol w="2036811"/>
                <a:gridCol w="2036811"/>
                <a:gridCol w="2036811"/>
              </a:tblGrid>
              <a:tr h="251270">
                <a:tc gridSpan="4">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連江縣立醫院</a:t>
                      </a: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年度各科別看診量統計表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科別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科別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健檢門診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2546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復健科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1732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家醫科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33660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超音波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1468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戒菸門診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278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內科夜診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751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糖尿病門診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3020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流感門診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1744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新陳代謝科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腸胃內科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482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四癌篩檢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外科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6177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肺結核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小兒科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3361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洗賢科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自費流感</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成人健檢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938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婦產科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2531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牙科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8666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骨科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8028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牙科夜診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神經外科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1406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醫師約診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泌尿科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心臟血管內科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258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耳鼻喉科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908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胸腔內科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95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眼科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3180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腎臟內科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皮膚科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351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居家照護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神經內科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1467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總</a:t>
                      </a:r>
                      <a:r>
                        <a:rPr lang="zh-TW" altLang="en-US" sz="1400" b="1" i="0" u="none" strike="noStrike" dirty="0" smtClean="0">
                          <a:solidFill>
                            <a:srgbClr val="002060"/>
                          </a:solidFill>
                          <a:effectLst/>
                          <a:latin typeface="標楷體" panose="03000509000000000000" pitchFamily="65" charset="-120"/>
                          <a:ea typeface="標楷體" panose="03000509000000000000" pitchFamily="65" charset="-120"/>
                        </a:rPr>
                        <a:t>人次</a:t>
                      </a:r>
                      <a:endParaRPr lang="zh-TW" altLang="en-US" sz="1400" b="1"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smtClean="0">
                          <a:solidFill>
                            <a:srgbClr val="002060"/>
                          </a:solidFill>
                          <a:effectLst/>
                          <a:latin typeface="標楷體" panose="03000509000000000000" pitchFamily="65" charset="-120"/>
                          <a:ea typeface="標楷體" panose="03000509000000000000" pitchFamily="65" charset="-120"/>
                        </a:rPr>
                        <a:t>85627</a:t>
                      </a:r>
                      <a:endParaRPr lang="en-US" altLang="zh-TW" sz="1400" b="1"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1270">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身心科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876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b"/>
                      <a:r>
                        <a:rPr lang="zh-TW" altLang="en-US" sz="1400" b="1" i="0" u="none" strike="noStrike" dirty="0" smtClean="0">
                          <a:solidFill>
                            <a:srgbClr val="002060"/>
                          </a:solidFill>
                          <a:effectLst/>
                          <a:latin typeface="標楷體" panose="03000509000000000000" pitchFamily="65" charset="-120"/>
                          <a:ea typeface="標楷體" panose="03000509000000000000" pitchFamily="65" charset="-120"/>
                        </a:rPr>
                        <a:t>週人次</a:t>
                      </a:r>
                      <a:endParaRPr lang="zh-TW" altLang="en-US" sz="1400" b="1"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b">
                    <a:lnL w="1270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b"/>
                      <a:r>
                        <a:rPr lang="en-US" altLang="zh-TW" sz="1400" b="1" i="0" u="none" strike="noStrike" dirty="0" smtClean="0">
                          <a:solidFill>
                            <a:srgbClr val="002060"/>
                          </a:solidFill>
                          <a:effectLst/>
                          <a:latin typeface="標楷體" panose="03000509000000000000" pitchFamily="65" charset="-120"/>
                          <a:ea typeface="標楷體" panose="03000509000000000000" pitchFamily="65" charset="-120"/>
                        </a:rPr>
                        <a:t>1646.7</a:t>
                      </a:r>
                      <a:endParaRPr lang="zh-TW" altLang="en-US" sz="1400" b="1"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8" name="圓角矩形 7"/>
          <p:cNvSpPr/>
          <p:nvPr/>
        </p:nvSpPr>
        <p:spPr>
          <a:xfrm>
            <a:off x="3059832" y="1916832"/>
            <a:ext cx="1152128" cy="2880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3038572" y="4221088"/>
            <a:ext cx="1152128" cy="2880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7020272" y="3933056"/>
            <a:ext cx="1152128" cy="2880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017312" y="3212976"/>
            <a:ext cx="1152128" cy="2880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614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三、業務量</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各衛生所</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66341501"/>
              </p:ext>
            </p:extLst>
          </p:nvPr>
        </p:nvGraphicFramePr>
        <p:xfrm>
          <a:off x="1187621" y="1628800"/>
          <a:ext cx="6768751" cy="3166822"/>
        </p:xfrm>
        <a:graphic>
          <a:graphicData uri="http://schemas.openxmlformats.org/drawingml/2006/table">
            <a:tbl>
              <a:tblPr/>
              <a:tblGrid>
                <a:gridCol w="1128123"/>
                <a:gridCol w="1410157"/>
                <a:gridCol w="1410157"/>
                <a:gridCol w="1410157"/>
                <a:gridCol w="1410157"/>
              </a:tblGrid>
              <a:tr h="576065">
                <a:tc gridSpan="5">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連江縣各衛生所門診人次統計表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22442">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北竿衛生所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東引衛生所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西莒衛生所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東莒衛生所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3663">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15424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13135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6659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4408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3663">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13889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10660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6983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5465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3663">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12651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10491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9195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5398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3663">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13980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12024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5599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4305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13663">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14155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10518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5117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4298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6401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三、業務量</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緊急侯送</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111361507"/>
              </p:ext>
            </p:extLst>
          </p:nvPr>
        </p:nvGraphicFramePr>
        <p:xfrm>
          <a:off x="2051720" y="1556792"/>
          <a:ext cx="4824535" cy="4680522"/>
        </p:xfrm>
        <a:graphic>
          <a:graphicData uri="http://schemas.openxmlformats.org/drawingml/2006/table">
            <a:tbl>
              <a:tblPr/>
              <a:tblGrid>
                <a:gridCol w="964907"/>
                <a:gridCol w="964907"/>
                <a:gridCol w="964907"/>
                <a:gridCol w="964907"/>
                <a:gridCol w="964907"/>
              </a:tblGrid>
              <a:tr h="520058">
                <a:tc gridSpan="5">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實施緊急侯送趟次統計表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20058">
                <a:tc>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月份</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a:solidFill>
                            <a:srgbClr val="002060"/>
                          </a:solidFill>
                          <a:effectLst/>
                          <a:latin typeface="標楷體" panose="03000509000000000000" pitchFamily="65" charset="-120"/>
                          <a:ea typeface="標楷體" panose="03000509000000000000" pitchFamily="65" charset="-120"/>
                        </a:rPr>
                        <a:t>台馬</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島際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安寧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a:solidFill>
                            <a:srgbClr val="002060"/>
                          </a:solidFill>
                          <a:effectLst/>
                          <a:latin typeface="標楷體" panose="03000509000000000000" pitchFamily="65" charset="-120"/>
                          <a:ea typeface="標楷體" panose="03000509000000000000" pitchFamily="65" charset="-120"/>
                        </a:rPr>
                        <a:t>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0058">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102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31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48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0058">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103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0058">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40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65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0058">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58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0058">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62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0058">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0058">
                <a:tc gridSpan="5">
                  <a:txBody>
                    <a:bodyPr/>
                    <a:lstStyle/>
                    <a:p>
                      <a:pPr algn="l"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註：資料統計至</a:t>
                      </a: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107</a:t>
                      </a: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年</a:t>
                      </a: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6</a:t>
                      </a: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月份</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459779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編制員額及預算員額</a:t>
            </a:r>
            <a:r>
              <a:rPr lang="en-US" altLang="zh-TW" sz="4000" b="1" dirty="0" smtClean="0">
                <a:solidFill>
                  <a:srgbClr val="002060"/>
                </a:solidFill>
                <a:latin typeface="標楷體" panose="03000509000000000000" pitchFamily="65" charset="-120"/>
                <a:ea typeface="標楷體" panose="03000509000000000000" pitchFamily="65" charset="-120"/>
              </a:rPr>
              <a:t>1</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342006974"/>
              </p:ext>
            </p:extLst>
          </p:nvPr>
        </p:nvGraphicFramePr>
        <p:xfrm>
          <a:off x="971596" y="1340767"/>
          <a:ext cx="7344816" cy="5122341"/>
        </p:xfrm>
        <a:graphic>
          <a:graphicData uri="http://schemas.openxmlformats.org/drawingml/2006/table">
            <a:tbl>
              <a:tblPr/>
              <a:tblGrid>
                <a:gridCol w="1126449"/>
                <a:gridCol w="659385"/>
                <a:gridCol w="659385"/>
                <a:gridCol w="659385"/>
                <a:gridCol w="659385"/>
                <a:gridCol w="659385"/>
                <a:gridCol w="659385"/>
                <a:gridCol w="659385"/>
                <a:gridCol w="659385"/>
                <a:gridCol w="943287"/>
              </a:tblGrid>
              <a:tr h="213441">
                <a:tc gridSpan="10">
                  <a:txBody>
                    <a:bodyPr/>
                    <a:lstStyle/>
                    <a:p>
                      <a:pPr algn="ctr" fontAlgn="b"/>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連江縣衛生福利局暨所屬機關近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年員額編列情形</a:t>
                      </a:r>
                    </a:p>
                  </a:txBody>
                  <a:tcPr marL="0" marR="0" marT="0" marB="0" anchor="b">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43149">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類型</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編制員額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技工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工友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駕駛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b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總計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東引衛生所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北竿衛生所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東莒衛生所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西莒衛生所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441">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5" name="圓角矩形 4"/>
          <p:cNvSpPr/>
          <p:nvPr/>
        </p:nvSpPr>
        <p:spPr>
          <a:xfrm>
            <a:off x="2771800" y="3429000"/>
            <a:ext cx="1296144" cy="50405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293096"/>
            <a:ext cx="13223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5157192"/>
            <a:ext cx="13223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678" y="6005230"/>
            <a:ext cx="13223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564904"/>
            <a:ext cx="13223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1000"/>
                                        <p:tgtEl>
                                          <p:spTgt spid="15362"/>
                                        </p:tgtEl>
                                      </p:cBhvr>
                                    </p:animEffect>
                                    <p:anim calcmode="lin" valueType="num">
                                      <p:cBhvr>
                                        <p:cTn id="13" dur="1000" fill="hold"/>
                                        <p:tgtEl>
                                          <p:spTgt spid="15362"/>
                                        </p:tgtEl>
                                        <p:attrNameLst>
                                          <p:attrName>ppt_x</p:attrName>
                                        </p:attrNameLst>
                                      </p:cBhvr>
                                      <p:tavLst>
                                        <p:tav tm="0">
                                          <p:val>
                                            <p:strVal val="#ppt_x"/>
                                          </p:val>
                                        </p:tav>
                                        <p:tav tm="100000">
                                          <p:val>
                                            <p:strVal val="#ppt_x"/>
                                          </p:val>
                                        </p:tav>
                                      </p:tavLst>
                                    </p:anim>
                                    <p:anim calcmode="lin" valueType="num">
                                      <p:cBhvr>
                                        <p:cTn id="14" dur="1000" fill="hold"/>
                                        <p:tgtEl>
                                          <p:spTgt spid="153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fade">
                                      <p:cBhvr>
                                        <p:cTn id="17" dur="1000"/>
                                        <p:tgtEl>
                                          <p:spTgt spid="15363"/>
                                        </p:tgtEl>
                                      </p:cBhvr>
                                    </p:animEffect>
                                    <p:anim calcmode="lin" valueType="num">
                                      <p:cBhvr>
                                        <p:cTn id="18" dur="1000" fill="hold"/>
                                        <p:tgtEl>
                                          <p:spTgt spid="15363"/>
                                        </p:tgtEl>
                                        <p:attrNameLst>
                                          <p:attrName>ppt_x</p:attrName>
                                        </p:attrNameLst>
                                      </p:cBhvr>
                                      <p:tavLst>
                                        <p:tav tm="0">
                                          <p:val>
                                            <p:strVal val="#ppt_x"/>
                                          </p:val>
                                        </p:tav>
                                        <p:tav tm="100000">
                                          <p:val>
                                            <p:strVal val="#ppt_x"/>
                                          </p:val>
                                        </p:tav>
                                      </p:tavLst>
                                    </p:anim>
                                    <p:anim calcmode="lin" valueType="num">
                                      <p:cBhvr>
                                        <p:cTn id="19" dur="1000" fill="hold"/>
                                        <p:tgtEl>
                                          <p:spTgt spid="1536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1000"/>
                                        <p:tgtEl>
                                          <p:spTgt spid="15364"/>
                                        </p:tgtEl>
                                      </p:cBhvr>
                                    </p:animEffect>
                                    <p:anim calcmode="lin" valueType="num">
                                      <p:cBhvr>
                                        <p:cTn id="23" dur="1000" fill="hold"/>
                                        <p:tgtEl>
                                          <p:spTgt spid="15364"/>
                                        </p:tgtEl>
                                        <p:attrNameLst>
                                          <p:attrName>ppt_x</p:attrName>
                                        </p:attrNameLst>
                                      </p:cBhvr>
                                      <p:tavLst>
                                        <p:tav tm="0">
                                          <p:val>
                                            <p:strVal val="#ppt_x"/>
                                          </p:val>
                                        </p:tav>
                                        <p:tav tm="100000">
                                          <p:val>
                                            <p:strVal val="#ppt_x"/>
                                          </p:val>
                                        </p:tav>
                                      </p:tavLst>
                                    </p:anim>
                                    <p:anim calcmode="lin" valueType="num">
                                      <p:cBhvr>
                                        <p:cTn id="24" dur="1000" fill="hold"/>
                                        <p:tgtEl>
                                          <p:spTgt spid="1536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fade">
                                      <p:cBhvr>
                                        <p:cTn id="27" dur="1000"/>
                                        <p:tgtEl>
                                          <p:spTgt spid="15365"/>
                                        </p:tgtEl>
                                      </p:cBhvr>
                                    </p:animEffect>
                                    <p:anim calcmode="lin" valueType="num">
                                      <p:cBhvr>
                                        <p:cTn id="28" dur="1000" fill="hold"/>
                                        <p:tgtEl>
                                          <p:spTgt spid="15365"/>
                                        </p:tgtEl>
                                        <p:attrNameLst>
                                          <p:attrName>ppt_x</p:attrName>
                                        </p:attrNameLst>
                                      </p:cBhvr>
                                      <p:tavLst>
                                        <p:tav tm="0">
                                          <p:val>
                                            <p:strVal val="#ppt_x"/>
                                          </p:val>
                                        </p:tav>
                                        <p:tav tm="100000">
                                          <p:val>
                                            <p:strVal val="#ppt_x"/>
                                          </p:val>
                                        </p:tav>
                                      </p:tavLst>
                                    </p:anim>
                                    <p:anim calcmode="lin" valueType="num">
                                      <p:cBhvr>
                                        <p:cTn id="29"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編制員額及預算員額</a:t>
            </a:r>
            <a:r>
              <a:rPr lang="en-US" altLang="zh-TW" sz="4000" b="1" dirty="0" smtClean="0">
                <a:solidFill>
                  <a:srgbClr val="002060"/>
                </a:solidFill>
                <a:latin typeface="標楷體" panose="03000509000000000000" pitchFamily="65" charset="-120"/>
                <a:ea typeface="標楷體" panose="03000509000000000000" pitchFamily="65" charset="-120"/>
              </a:rPr>
              <a:t>2</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420456600"/>
              </p:ext>
            </p:extLst>
          </p:nvPr>
        </p:nvGraphicFramePr>
        <p:xfrm>
          <a:off x="1403650" y="1412787"/>
          <a:ext cx="6408713" cy="4392480"/>
        </p:xfrm>
        <a:graphic>
          <a:graphicData uri="http://schemas.openxmlformats.org/drawingml/2006/table">
            <a:tbl>
              <a:tblPr/>
              <a:tblGrid>
                <a:gridCol w="982882"/>
                <a:gridCol w="575346"/>
                <a:gridCol w="575346"/>
                <a:gridCol w="575346"/>
                <a:gridCol w="575346"/>
                <a:gridCol w="575346"/>
                <a:gridCol w="575346"/>
                <a:gridCol w="575346"/>
                <a:gridCol w="575346"/>
                <a:gridCol w="823063"/>
              </a:tblGrid>
              <a:tr h="380475">
                <a:tc gridSpan="10">
                  <a:txBody>
                    <a:bodyPr/>
                    <a:lstStyle/>
                    <a:p>
                      <a:pPr algn="ctr" fontAlgn="b"/>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連江縣衛生福利局暨所屬機關近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年員額編列情形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68205">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類型</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編制員額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技工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工友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駕駛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b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總計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rowSpan="4">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80475">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0379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47667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非正式人員運用情形</a:t>
            </a:r>
            <a:r>
              <a:rPr lang="en-US" altLang="zh-TW" sz="4000" b="1" dirty="0" smtClean="0">
                <a:solidFill>
                  <a:srgbClr val="002060"/>
                </a:solidFill>
                <a:latin typeface="標楷體" panose="03000509000000000000" pitchFamily="65" charset="-120"/>
                <a:ea typeface="標楷體" panose="03000509000000000000" pitchFamily="65" charset="-120"/>
              </a:rPr>
              <a:t>1</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35998511"/>
              </p:ext>
            </p:extLst>
          </p:nvPr>
        </p:nvGraphicFramePr>
        <p:xfrm>
          <a:off x="1655674" y="1196753"/>
          <a:ext cx="5832646" cy="5376025"/>
        </p:xfrm>
        <a:graphic>
          <a:graphicData uri="http://schemas.openxmlformats.org/drawingml/2006/table">
            <a:tbl>
              <a:tblPr/>
              <a:tblGrid>
                <a:gridCol w="1278816"/>
                <a:gridCol w="748575"/>
                <a:gridCol w="810955"/>
                <a:gridCol w="748575"/>
                <a:gridCol w="748575"/>
                <a:gridCol w="748575"/>
                <a:gridCol w="748575"/>
              </a:tblGrid>
              <a:tr h="279327">
                <a:tc gridSpan="7">
                  <a:txBody>
                    <a:bodyPr/>
                    <a:lstStyle/>
                    <a:p>
                      <a:pPr algn="ctr" fontAlgn="b"/>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連江縣衛生福利局暨所屬機關近</a:t>
                      </a: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4</a:t>
                      </a: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年非正式人力運用情形</a:t>
                      </a: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23670">
                <a:tc rowSpan="2">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類型</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替代役</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志工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1" i="0" u="none" strike="noStrike">
                          <a:solidFill>
                            <a:srgbClr val="002060"/>
                          </a:solidFill>
                          <a:effectLst/>
                          <a:latin typeface="標楷體" panose="03000509000000000000" pitchFamily="65" charset="-120"/>
                          <a:ea typeface="標楷體" panose="03000509000000000000" pitchFamily="65" charset="-120"/>
                        </a:rPr>
                        <a:t>非正式人員合計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05828">
                <a:tc vMerge="1">
                  <a:txBody>
                    <a:bodyPr/>
                    <a:lstStyle/>
                    <a:p>
                      <a:endParaRPr lang="zh-TW" altLang="en-US"/>
                    </a:p>
                  </a:txBody>
                  <a:tcPr/>
                </a:tc>
                <a:tc vMerge="1">
                  <a:txBody>
                    <a:bodyPr/>
                    <a:lstStyle/>
                    <a:p>
                      <a:endParaRPr lang="zh-TW" altLang="en-US"/>
                    </a:p>
                  </a:txBody>
                  <a:tcPr/>
                </a:tc>
                <a:tc>
                  <a:txBody>
                    <a:bodyPr/>
                    <a:lstStyle/>
                    <a:p>
                      <a:pPr algn="l"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約用人員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按日按件計酬人員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03234">
                <a:tc rowSpan="4">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72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68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rowSpan="4">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東引衛生所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rowSpan="4">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北竿衛生所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rowSpan="4">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東莒衛生所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rowSpan="4">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西莒衛生所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3234">
                <a:tc vMerge="1">
                  <a:txBody>
                    <a:bodyPr/>
                    <a:lstStyle/>
                    <a:p>
                      <a:endParaRPr lang="zh-TW" altLang="en-US"/>
                    </a:p>
                  </a:txBody>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0322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a:solidFill>
                  <a:srgbClr val="002060"/>
                </a:solidFill>
                <a:latin typeface="標楷體" panose="03000509000000000000" pitchFamily="65" charset="-120"/>
                <a:ea typeface="標楷體" panose="03000509000000000000" pitchFamily="65" charset="-120"/>
              </a:rPr>
              <a:t>非正式人員運用</a:t>
            </a:r>
            <a:r>
              <a:rPr lang="zh-TW" altLang="en-US" sz="4000" b="1" dirty="0" smtClean="0">
                <a:solidFill>
                  <a:srgbClr val="002060"/>
                </a:solidFill>
                <a:latin typeface="標楷體" panose="03000509000000000000" pitchFamily="65" charset="-120"/>
                <a:ea typeface="標楷體" panose="03000509000000000000" pitchFamily="65" charset="-120"/>
              </a:rPr>
              <a:t>情形</a:t>
            </a:r>
            <a:r>
              <a:rPr lang="en-US" altLang="zh-TW" sz="4000" b="1" dirty="0" smtClean="0">
                <a:solidFill>
                  <a:srgbClr val="002060"/>
                </a:solidFill>
                <a:latin typeface="標楷體" panose="03000509000000000000" pitchFamily="65" charset="-120"/>
                <a:ea typeface="標楷體" panose="03000509000000000000" pitchFamily="65" charset="-120"/>
              </a:rPr>
              <a:t>2</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122658940"/>
              </p:ext>
            </p:extLst>
          </p:nvPr>
        </p:nvGraphicFramePr>
        <p:xfrm>
          <a:off x="1583664" y="1412776"/>
          <a:ext cx="5976666" cy="3744416"/>
        </p:xfrm>
        <a:graphic>
          <a:graphicData uri="http://schemas.openxmlformats.org/drawingml/2006/table">
            <a:tbl>
              <a:tblPr/>
              <a:tblGrid>
                <a:gridCol w="1310392"/>
                <a:gridCol w="767059"/>
                <a:gridCol w="830979"/>
                <a:gridCol w="767059"/>
                <a:gridCol w="767059"/>
                <a:gridCol w="767059"/>
                <a:gridCol w="767059"/>
              </a:tblGrid>
              <a:tr h="286238">
                <a:tc gridSpan="7">
                  <a:txBody>
                    <a:bodyPr/>
                    <a:lstStyle/>
                    <a:p>
                      <a:pPr algn="ctr" fontAlgn="b"/>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連江縣衛生福利局暨所屬機關近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年各類人力配置情形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5861">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類型</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替代役</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志工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非正式人員合計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12413">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按日按件計酬人員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86238">
                <a:tc rowSpan="4">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86238">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86238">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86238">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86238">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86238">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86238">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86238">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5543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323528" y="620688"/>
            <a:ext cx="8496944"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業務單位人力配置情形</a:t>
            </a:r>
            <a:r>
              <a:rPr lang="en-US" altLang="zh-TW" sz="4000" b="1" dirty="0" smtClean="0">
                <a:solidFill>
                  <a:srgbClr val="002060"/>
                </a:solidFill>
                <a:latin typeface="標楷體" panose="03000509000000000000" pitchFamily="65" charset="-120"/>
                <a:ea typeface="標楷體" panose="03000509000000000000" pitchFamily="65" charset="-120"/>
              </a:rPr>
              <a:t>1</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291563432"/>
              </p:ext>
            </p:extLst>
          </p:nvPr>
        </p:nvGraphicFramePr>
        <p:xfrm>
          <a:off x="1727681" y="1289747"/>
          <a:ext cx="5688632" cy="5097416"/>
        </p:xfrm>
        <a:graphic>
          <a:graphicData uri="http://schemas.openxmlformats.org/drawingml/2006/table">
            <a:tbl>
              <a:tblPr/>
              <a:tblGrid>
                <a:gridCol w="1291794"/>
                <a:gridCol w="1291794"/>
                <a:gridCol w="1019212"/>
                <a:gridCol w="521458"/>
                <a:gridCol w="521458"/>
                <a:gridCol w="521458"/>
                <a:gridCol w="521458"/>
              </a:tblGrid>
              <a:tr h="224062">
                <a:tc gridSpan="7">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機關人力配置情形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24062">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人力屬性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38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63837">
                <a:tc rowSpan="7">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63837">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63837">
                <a:tc vMerge="1">
                  <a:txBody>
                    <a:bodyPr/>
                    <a:lstStyle/>
                    <a:p>
                      <a:endParaRPr lang="zh-TW" altLang="en-US"/>
                    </a:p>
                  </a:txBody>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63837">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29959">
                <a:tc v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正式職員佔機關人力比重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12.5%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13.3%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29959">
                <a:tc v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借調人力佔機關人力比重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4.0%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4.9%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48125">
                <a:tc v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非正式人員佔機關人力比重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83.3%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82.7%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84.0%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83.8%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63837">
                <a:tc rowSpan="7">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各衛生所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263837">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263837">
                <a:tc v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263837">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224062">
                <a:tc v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正式職員佔機關人力比重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22.9%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22.9%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23.7%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28.1%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63837">
                <a:tc v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借調人力佔機關人力比重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36.8%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37.5%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78817">
                <a:tc v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非正式人員佔機關人力比重</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含借調</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46.9%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5" name="圓角矩形 4"/>
          <p:cNvSpPr/>
          <p:nvPr/>
        </p:nvSpPr>
        <p:spPr>
          <a:xfrm>
            <a:off x="5364088" y="3861048"/>
            <a:ext cx="2088232"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292080" y="5589240"/>
            <a:ext cx="2160240" cy="776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957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6" y="620688"/>
            <a:ext cx="8363275"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業務單位人力配置情形</a:t>
            </a:r>
            <a:r>
              <a:rPr lang="en-US" altLang="zh-TW" sz="4000" b="1" dirty="0" smtClean="0">
                <a:solidFill>
                  <a:srgbClr val="002060"/>
                </a:solidFill>
                <a:latin typeface="標楷體" panose="03000509000000000000" pitchFamily="65" charset="-120"/>
                <a:ea typeface="標楷體" panose="03000509000000000000" pitchFamily="65" charset="-120"/>
              </a:rPr>
              <a:t>2</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972308476"/>
              </p:ext>
            </p:extLst>
          </p:nvPr>
        </p:nvGraphicFramePr>
        <p:xfrm>
          <a:off x="1763684" y="1268760"/>
          <a:ext cx="5616626" cy="5177665"/>
        </p:xfrm>
        <a:graphic>
          <a:graphicData uri="http://schemas.openxmlformats.org/drawingml/2006/table">
            <a:tbl>
              <a:tblPr/>
              <a:tblGrid>
                <a:gridCol w="1275442"/>
                <a:gridCol w="1275442"/>
                <a:gridCol w="1006310"/>
                <a:gridCol w="514858"/>
                <a:gridCol w="514858"/>
                <a:gridCol w="514858"/>
                <a:gridCol w="514858"/>
              </a:tblGrid>
              <a:tr h="257028">
                <a:tc gridSpan="7">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機關人力配置情形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7028">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人力屬性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4609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2654">
                <a:tc rowSpan="7">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24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25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25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23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265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(12)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(12)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2654">
                <a:tc vMerge="1">
                  <a:txBody>
                    <a:bodyPr/>
                    <a:lstStyle/>
                    <a:p>
                      <a:endParaRPr lang="zh-TW" altLang="en-US"/>
                    </a:p>
                  </a:txBody>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28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30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265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借調</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46092">
                <a:tc v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正式職員佔機關人力比重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46.2%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47.2%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45.5%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43.4%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46092">
                <a:tc v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正式職員借調比重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33.3%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32.4%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34.2%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32.4%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49263">
                <a:tc v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非正式人員佔機關人力比重</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含借調</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52.8%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56.6%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2654">
                <a:tc row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2654">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在職</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46092">
                <a:tc v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正式職員佔機關人力比重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23.5%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22.2%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17.4%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14054">
                <a:tc vMerge="1">
                  <a:txBody>
                    <a:bodyPr/>
                    <a:lstStyle/>
                    <a:p>
                      <a:endParaRPr lang="zh-TW" altLang="en-US"/>
                    </a:p>
                  </a:txBody>
                  <a:tcPr/>
                </a:tc>
                <a:tc grid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非正式人員佔機關人力比重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76.5%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77.8%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83.3%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6" name="圓角矩形 5"/>
          <p:cNvSpPr/>
          <p:nvPr/>
        </p:nvSpPr>
        <p:spPr>
          <a:xfrm>
            <a:off x="5292080" y="3861048"/>
            <a:ext cx="2088232"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5314495" y="5949280"/>
            <a:ext cx="2088232"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867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83671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一、評鑑</a:t>
            </a:r>
            <a:r>
              <a:rPr lang="zh-TW" altLang="en-US" sz="4000" b="1" dirty="0">
                <a:solidFill>
                  <a:srgbClr val="002060"/>
                </a:solidFill>
                <a:latin typeface="標楷體" panose="03000509000000000000" pitchFamily="65" charset="-120"/>
                <a:ea typeface="標楷體" panose="03000509000000000000" pitchFamily="65" charset="-120"/>
              </a:rPr>
              <a:t>緣起及目的</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7" name="內容版面配置區 2"/>
          <p:cNvSpPr>
            <a:spLocks noGrp="1"/>
          </p:cNvSpPr>
          <p:nvPr>
            <p:ph idx="1"/>
          </p:nvPr>
        </p:nvSpPr>
        <p:spPr>
          <a:xfrm>
            <a:off x="457197" y="1844824"/>
            <a:ext cx="8229600" cy="4320480"/>
          </a:xfrm>
        </p:spPr>
        <p:txBody>
          <a:bodyPr>
            <a:normAutofit fontScale="70000" lnSpcReduction="20000"/>
          </a:bodyPr>
          <a:lstStyle/>
          <a:p>
            <a:pPr marL="457200" indent="-457200" algn="just">
              <a:lnSpc>
                <a:spcPts val="2900"/>
              </a:lnSpc>
              <a:buFont typeface="Wingdings" panose="05000000000000000000" pitchFamily="2" charset="2"/>
              <a:buChar char="u"/>
            </a:pPr>
            <a:r>
              <a:rPr lang="zh-TW" altLang="en-US" dirty="0" smtClean="0">
                <a:latin typeface="標楷體" panose="03000509000000000000" pitchFamily="65" charset="-120"/>
                <a:ea typeface="標楷體" panose="03000509000000000000" pitchFamily="65" charset="-120"/>
              </a:rPr>
              <a:t>地方行政機關組織準則第</a:t>
            </a:r>
            <a:r>
              <a:rPr lang="en-US" altLang="zh-TW" dirty="0" smtClean="0">
                <a:latin typeface="標楷體" panose="03000509000000000000" pitchFamily="65" charset="-120"/>
                <a:ea typeface="標楷體" panose="03000509000000000000" pitchFamily="65" charset="-120"/>
              </a:rPr>
              <a:t>27</a:t>
            </a:r>
            <a:r>
              <a:rPr lang="zh-TW" altLang="en-US" dirty="0" smtClean="0">
                <a:latin typeface="標楷體" panose="03000509000000000000" pitchFamily="65" charset="-120"/>
                <a:ea typeface="標楷體" panose="03000509000000000000" pitchFamily="65" charset="-120"/>
              </a:rPr>
              <a:t>條規定，地方行政機關應定期辦理組織及員額評鑑，作為機關組織之設立、調整、裁撤及員額調整之依據。</a:t>
            </a:r>
          </a:p>
          <a:p>
            <a:pPr marL="457200" indent="-457200" algn="just">
              <a:lnSpc>
                <a:spcPts val="2900"/>
              </a:lnSpc>
              <a:buFont typeface="Wingdings" panose="05000000000000000000" pitchFamily="2" charset="2"/>
              <a:buChar char="u"/>
            </a:pPr>
            <a:r>
              <a:rPr lang="zh-TW" altLang="en-US" dirty="0" smtClean="0">
                <a:latin typeface="標楷體" panose="03000509000000000000" pitchFamily="65" charset="-120"/>
                <a:ea typeface="標楷體" panose="03000509000000000000" pitchFamily="65" charset="-120"/>
              </a:rPr>
              <a:t>配合地方制度法修訂第</a:t>
            </a:r>
            <a:r>
              <a:rPr lang="en-US" altLang="zh-TW" dirty="0" smtClean="0">
                <a:latin typeface="標楷體" panose="03000509000000000000" pitchFamily="65" charset="-120"/>
                <a:ea typeface="標楷體" panose="03000509000000000000" pitchFamily="65" charset="-120"/>
              </a:rPr>
              <a:t>56</a:t>
            </a:r>
            <a:r>
              <a:rPr lang="zh-TW" altLang="en-US" dirty="0" smtClean="0">
                <a:latin typeface="標楷體" panose="03000509000000000000" pitchFamily="65" charset="-120"/>
                <a:ea typeface="標楷體" panose="03000509000000000000" pitchFamily="65" charset="-120"/>
              </a:rPr>
              <a:t>條及第</a:t>
            </a:r>
            <a:r>
              <a:rPr lang="en-US" altLang="zh-TW" dirty="0" smtClean="0">
                <a:latin typeface="標楷體" panose="03000509000000000000" pitchFamily="65" charset="-120"/>
                <a:ea typeface="標楷體" panose="03000509000000000000" pitchFamily="65" charset="-120"/>
              </a:rPr>
              <a:t>62</a:t>
            </a:r>
            <a:r>
              <a:rPr lang="zh-TW" altLang="en-US" dirty="0" smtClean="0">
                <a:latin typeface="標楷體" panose="03000509000000000000" pitchFamily="65" charset="-120"/>
                <a:ea typeface="標楷體" panose="03000509000000000000" pitchFamily="65" charset="-120"/>
              </a:rPr>
              <a:t>條規定，本府組織修編案業經考試院</a:t>
            </a:r>
            <a:r>
              <a:rPr lang="en-US" altLang="zh-TW" dirty="0" smtClean="0">
                <a:latin typeface="標楷體" panose="03000509000000000000" pitchFamily="65" charset="-120"/>
                <a:ea typeface="標楷體" panose="03000509000000000000" pitchFamily="65" charset="-120"/>
              </a:rPr>
              <a:t>105</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日考授銓法五字第</a:t>
            </a:r>
            <a:r>
              <a:rPr lang="en-US" altLang="zh-TW" dirty="0" smtClean="0">
                <a:latin typeface="標楷體" panose="03000509000000000000" pitchFamily="65" charset="-120"/>
                <a:ea typeface="標楷體" panose="03000509000000000000" pitchFamily="65" charset="-120"/>
              </a:rPr>
              <a:t>1054149005</a:t>
            </a:r>
            <a:r>
              <a:rPr lang="zh-TW" altLang="en-US" dirty="0" smtClean="0">
                <a:latin typeface="標楷體" panose="03000509000000000000" pitchFamily="65" charset="-120"/>
                <a:ea typeface="標楷體" panose="03000509000000000000" pitchFamily="65" charset="-120"/>
              </a:rPr>
              <a:t>號函同意備查，並自</a:t>
            </a:r>
            <a:r>
              <a:rPr lang="en-US" altLang="zh-TW" dirty="0" smtClean="0">
                <a:latin typeface="標楷體" panose="03000509000000000000" pitchFamily="65" charset="-120"/>
                <a:ea typeface="標楷體" panose="03000509000000000000" pitchFamily="65" charset="-120"/>
              </a:rPr>
              <a:t>106</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日生效。為瞭解組改後新機關業務運作狀況、人力運用情形及員額配置合理性，爰訂定員額評鑑計畫，就受評機關之組織面、業務面、人力面、財務面及工作方法及流程面等面向進行評鑑，期望能瞭解組織員額運用情形、業務消長狀況，作為業務改進、預算員額調整之參據，並提供具體興革意見，確保機關整體策略及業務目標之達成。</a:t>
            </a:r>
          </a:p>
          <a:p>
            <a:endParaRPr lang="zh-TW" altLang="en-US" dirty="0"/>
          </a:p>
        </p:txBody>
      </p:sp>
    </p:spTree>
    <p:extLst>
      <p:ext uri="{BB962C8B-B14F-4D97-AF65-F5344CB8AC3E}">
        <p14:creationId xmlns:p14="http://schemas.microsoft.com/office/powerpoint/2010/main" val="3972745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3600" b="1" dirty="0" smtClean="0">
                <a:solidFill>
                  <a:srgbClr val="002060"/>
                </a:solidFill>
                <a:latin typeface="標楷體" panose="03000509000000000000" pitchFamily="65" charset="-120"/>
                <a:ea typeface="標楷體" panose="03000509000000000000" pitchFamily="65" charset="-120"/>
              </a:rPr>
              <a:t>四、人力面</a:t>
            </a:r>
            <a:r>
              <a:rPr lang="en-US" altLang="zh-TW" sz="3600" b="1" dirty="0" smtClean="0">
                <a:solidFill>
                  <a:srgbClr val="002060"/>
                </a:solidFill>
                <a:latin typeface="標楷體" panose="03000509000000000000" pitchFamily="65" charset="-120"/>
                <a:ea typeface="標楷體" panose="03000509000000000000" pitchFamily="65" charset="-120"/>
              </a:rPr>
              <a:t>-</a:t>
            </a:r>
            <a:r>
              <a:rPr lang="zh-TW" altLang="en-US" sz="3600" b="1" dirty="0" smtClean="0">
                <a:solidFill>
                  <a:srgbClr val="002060"/>
                </a:solidFill>
                <a:latin typeface="標楷體" panose="03000509000000000000" pitchFamily="65" charset="-120"/>
                <a:ea typeface="標楷體" panose="03000509000000000000" pitchFamily="65" charset="-120"/>
              </a:rPr>
              <a:t>衛福局控管縣立醫院</a:t>
            </a:r>
            <a:r>
              <a:rPr lang="en-US" altLang="zh-TW" sz="3600" b="1" dirty="0" smtClean="0">
                <a:solidFill>
                  <a:srgbClr val="002060"/>
                </a:solidFill>
                <a:latin typeface="標楷體" panose="03000509000000000000" pitchFamily="65" charset="-120"/>
                <a:ea typeface="標楷體" panose="03000509000000000000" pitchFamily="65" charset="-120"/>
              </a:rPr>
              <a:t>12</a:t>
            </a:r>
            <a:r>
              <a:rPr lang="zh-TW" altLang="en-US" sz="3600" b="1" dirty="0" smtClean="0">
                <a:solidFill>
                  <a:srgbClr val="002060"/>
                </a:solidFill>
                <a:latin typeface="標楷體" panose="03000509000000000000" pitchFamily="65" charset="-120"/>
                <a:ea typeface="標楷體" panose="03000509000000000000" pitchFamily="65" charset="-120"/>
              </a:rPr>
              <a:t>員額案</a:t>
            </a:r>
            <a:endParaRPr lang="en-US" altLang="zh-TW" sz="3600"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258037"/>
            <a:ext cx="5455980" cy="51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圓角矩形 6"/>
          <p:cNvSpPr/>
          <p:nvPr/>
        </p:nvSpPr>
        <p:spPr>
          <a:xfrm>
            <a:off x="2483768" y="3423638"/>
            <a:ext cx="4680520" cy="144552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37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人力結構與素質</a:t>
            </a:r>
            <a:r>
              <a:rPr lang="en-US" altLang="zh-TW" sz="4000" b="1" dirty="0" smtClean="0">
                <a:solidFill>
                  <a:srgbClr val="002060"/>
                </a:solidFill>
                <a:latin typeface="標楷體" panose="03000509000000000000" pitchFamily="65" charset="-120"/>
                <a:ea typeface="標楷體" panose="03000509000000000000" pitchFamily="65" charset="-120"/>
              </a:rPr>
              <a:t>1</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837107931"/>
              </p:ext>
            </p:extLst>
          </p:nvPr>
        </p:nvGraphicFramePr>
        <p:xfrm>
          <a:off x="719570" y="1412776"/>
          <a:ext cx="7704854" cy="4805115"/>
        </p:xfrm>
        <a:graphic>
          <a:graphicData uri="http://schemas.openxmlformats.org/drawingml/2006/table">
            <a:tbl>
              <a:tblPr/>
              <a:tblGrid>
                <a:gridCol w="1296144"/>
                <a:gridCol w="1440160"/>
                <a:gridCol w="936104"/>
                <a:gridCol w="864096"/>
                <a:gridCol w="792088"/>
                <a:gridCol w="864096"/>
                <a:gridCol w="720080"/>
                <a:gridCol w="792086"/>
              </a:tblGrid>
              <a:tr h="171714">
                <a:tc gridSpan="8">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人力結構與素質</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1714">
                <a:tc row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r>
              <a:tr h="17171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rowSpan="23">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◎學歷部分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博士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碩士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16.7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大學及專科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38.9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16.7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高中（職）以下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16.7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◎年齡部分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22.2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33115">
                <a:tc vMerge="1">
                  <a:txBody>
                    <a:bodyPr/>
                    <a:lstStyle/>
                    <a:p>
                      <a:endParaRPr lang="zh-TW" altLang="en-US"/>
                    </a:p>
                  </a:txBody>
                  <a:tcPr/>
                </a:tc>
                <a:tc>
                  <a:txBody>
                    <a:bodyPr/>
                    <a:lstStyle/>
                    <a:p>
                      <a:pPr algn="l"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◎機關服務年資部分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16.7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16.7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16.7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759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人力結構與素質</a:t>
            </a:r>
            <a:r>
              <a:rPr lang="en-US" altLang="zh-TW" sz="4000" b="1" dirty="0" smtClean="0">
                <a:solidFill>
                  <a:srgbClr val="002060"/>
                </a:solidFill>
                <a:latin typeface="標楷體" panose="03000509000000000000" pitchFamily="65" charset="-120"/>
                <a:ea typeface="標楷體" panose="03000509000000000000" pitchFamily="65" charset="-120"/>
              </a:rPr>
              <a:t>2</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031180388"/>
              </p:ext>
            </p:extLst>
          </p:nvPr>
        </p:nvGraphicFramePr>
        <p:xfrm>
          <a:off x="719570" y="1412776"/>
          <a:ext cx="7704854" cy="4805115"/>
        </p:xfrm>
        <a:graphic>
          <a:graphicData uri="http://schemas.openxmlformats.org/drawingml/2006/table">
            <a:tbl>
              <a:tblPr/>
              <a:tblGrid>
                <a:gridCol w="1296144"/>
                <a:gridCol w="1440160"/>
                <a:gridCol w="936104"/>
                <a:gridCol w="864096"/>
                <a:gridCol w="792088"/>
                <a:gridCol w="864096"/>
                <a:gridCol w="720080"/>
                <a:gridCol w="792086"/>
              </a:tblGrid>
              <a:tr h="171714">
                <a:tc gridSpan="8">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人力結構與素質</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1714">
                <a:tc row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r>
              <a:tr h="17171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rowSpan="23">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各衛生所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◎學歷部分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博士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碩士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大學及專科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81.8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高中（職）以下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18.2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◎年齡部分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18.2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27.3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33115">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◎機關服務年資部分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18.2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834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人力結構與素質</a:t>
            </a:r>
            <a:r>
              <a:rPr lang="en-US" altLang="zh-TW" sz="4000" b="1" dirty="0" smtClean="0">
                <a:solidFill>
                  <a:srgbClr val="002060"/>
                </a:solidFill>
                <a:latin typeface="標楷體" panose="03000509000000000000" pitchFamily="65" charset="-120"/>
                <a:ea typeface="標楷體" panose="03000509000000000000" pitchFamily="65" charset="-120"/>
              </a:rPr>
              <a:t>3</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564413021"/>
              </p:ext>
            </p:extLst>
          </p:nvPr>
        </p:nvGraphicFramePr>
        <p:xfrm>
          <a:off x="719570" y="1412776"/>
          <a:ext cx="7704854" cy="4805115"/>
        </p:xfrm>
        <a:graphic>
          <a:graphicData uri="http://schemas.openxmlformats.org/drawingml/2006/table">
            <a:tbl>
              <a:tblPr/>
              <a:tblGrid>
                <a:gridCol w="1296144"/>
                <a:gridCol w="1440160"/>
                <a:gridCol w="936104"/>
                <a:gridCol w="864096"/>
                <a:gridCol w="792088"/>
                <a:gridCol w="864096"/>
                <a:gridCol w="720080"/>
                <a:gridCol w="792086"/>
              </a:tblGrid>
              <a:tr h="171714">
                <a:tc gridSpan="8">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人力結構與素質</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1714">
                <a:tc row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r>
              <a:tr h="17171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rowSpan="23">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◎學歷部分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博士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碩士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大學及專科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79.1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20.9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高中（職）以下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◎年齡部分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16.3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14.0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18.6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14.0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33115">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◎機關服務年資部分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11.6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7.0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18.6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7.0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0888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人力結構與素質</a:t>
            </a:r>
            <a:r>
              <a:rPr lang="en-US" altLang="zh-TW" sz="4000" b="1" dirty="0" smtClean="0">
                <a:solidFill>
                  <a:srgbClr val="002060"/>
                </a:solidFill>
                <a:latin typeface="標楷體" panose="03000509000000000000" pitchFamily="65" charset="-120"/>
                <a:ea typeface="標楷體" panose="03000509000000000000" pitchFamily="65" charset="-120"/>
              </a:rPr>
              <a:t>4</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822275647"/>
              </p:ext>
            </p:extLst>
          </p:nvPr>
        </p:nvGraphicFramePr>
        <p:xfrm>
          <a:off x="719570" y="1412776"/>
          <a:ext cx="7704854" cy="4805115"/>
        </p:xfrm>
        <a:graphic>
          <a:graphicData uri="http://schemas.openxmlformats.org/drawingml/2006/table">
            <a:tbl>
              <a:tblPr/>
              <a:tblGrid>
                <a:gridCol w="1296144"/>
                <a:gridCol w="1440160"/>
                <a:gridCol w="936104"/>
                <a:gridCol w="864096"/>
                <a:gridCol w="792088"/>
                <a:gridCol w="864096"/>
                <a:gridCol w="720080"/>
                <a:gridCol w="792086"/>
              </a:tblGrid>
              <a:tr h="171714">
                <a:tc gridSpan="8">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人力結構與素質</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1714">
                <a:tc row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r>
              <a:tr h="17171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人數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比率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rowSpan="23">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◎學歷部分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博士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碩士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大學及專科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75.0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高中（職）以下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◎年齡部分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60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40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歲</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33115">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◎機關服務年資部分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30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20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10</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50.0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年以上未滿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5</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25.0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71714">
                <a:tc vMerge="1">
                  <a:txBody>
                    <a:bodyPr/>
                    <a:lstStyle/>
                    <a:p>
                      <a:endParaRPr lang="zh-TW" altLang="en-US"/>
                    </a:p>
                  </a:txBody>
                  <a:tcPr/>
                </a:tc>
                <a:tc>
                  <a:txBody>
                    <a:bodyPr/>
                    <a:lstStyle/>
                    <a:p>
                      <a:pPr algn="l" fontAlgn="ctr"/>
                      <a:r>
                        <a:rPr lang="zh-TW" altLang="en-US" sz="1200" b="0" i="0" u="none" strike="noStrike">
                          <a:solidFill>
                            <a:srgbClr val="002060"/>
                          </a:solidFill>
                          <a:effectLst/>
                          <a:latin typeface="標楷體" panose="03000509000000000000" pitchFamily="65" charset="-120"/>
                          <a:ea typeface="標楷體" panose="03000509000000000000" pitchFamily="65" charset="-120"/>
                        </a:rPr>
                        <a:t>未滿</a:t>
                      </a:r>
                      <a:r>
                        <a:rPr lang="en-US" altLang="zh-TW" sz="1200" b="0" i="0" u="none" strike="noStrike">
                          <a:solidFill>
                            <a:srgbClr val="002060"/>
                          </a:solidFill>
                          <a:effectLst/>
                          <a:latin typeface="標楷體" panose="03000509000000000000" pitchFamily="65" charset="-120"/>
                          <a:ea typeface="標楷體" panose="03000509000000000000" pitchFamily="65" charset="-120"/>
                        </a:rPr>
                        <a:t>1</a:t>
                      </a:r>
                      <a:r>
                        <a:rPr lang="zh-TW" altLang="en-US" sz="12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3064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人力配置情形</a:t>
            </a:r>
            <a:r>
              <a:rPr lang="en-US" altLang="zh-TW" sz="4000" b="1" dirty="0" smtClean="0">
                <a:solidFill>
                  <a:srgbClr val="002060"/>
                </a:solidFill>
                <a:latin typeface="標楷體" panose="03000509000000000000" pitchFamily="65" charset="-120"/>
                <a:ea typeface="標楷體" panose="03000509000000000000" pitchFamily="65" charset="-120"/>
              </a:rPr>
              <a:t>1</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4209883525"/>
              </p:ext>
            </p:extLst>
          </p:nvPr>
        </p:nvGraphicFramePr>
        <p:xfrm>
          <a:off x="318354" y="1412776"/>
          <a:ext cx="8507285" cy="4465107"/>
        </p:xfrm>
        <a:graphic>
          <a:graphicData uri="http://schemas.openxmlformats.org/drawingml/2006/table">
            <a:tbl>
              <a:tblPr/>
              <a:tblGrid>
                <a:gridCol w="1208470"/>
                <a:gridCol w="1211294"/>
                <a:gridCol w="553411"/>
                <a:gridCol w="553411"/>
                <a:gridCol w="553411"/>
                <a:gridCol w="553411"/>
                <a:gridCol w="553411"/>
                <a:gridCol w="553411"/>
                <a:gridCol w="553411"/>
                <a:gridCol w="553411"/>
                <a:gridCol w="553411"/>
                <a:gridCol w="553411"/>
                <a:gridCol w="553411"/>
              </a:tblGrid>
              <a:tr h="387967">
                <a:tc gridSpan="13">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各單位人力</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3880">
                <a:tc rowSpan="3">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3">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單位別</a:t>
                      </a: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11">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配置人力情形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2801">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借調</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支援</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派遣人力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承攬人力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替代役</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其他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28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400" b="0" i="0" u="none" strike="noStrike">
                          <a:solidFill>
                            <a:srgbClr val="002060"/>
                          </a:solidFill>
                          <a:effectLst/>
                          <a:latin typeface="標楷體" panose="03000509000000000000" pitchFamily="65" charset="-120"/>
                          <a:ea typeface="標楷體" panose="03000509000000000000" pitchFamily="65" charset="-120"/>
                        </a:rPr>
                        <a:t>A</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400" b="0" i="0" u="none" strike="noStrike">
                          <a:solidFill>
                            <a:srgbClr val="002060"/>
                          </a:solidFill>
                          <a:effectLst/>
                          <a:latin typeface="標楷體" panose="03000509000000000000" pitchFamily="65" charset="-120"/>
                          <a:ea typeface="標楷體" panose="03000509000000000000" pitchFamily="65" charset="-120"/>
                        </a:rPr>
                        <a:t>B</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20436">
                <a:tc rowSpan="7">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保健科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醫政科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疾病管制科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長期照護科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社會福利科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食品藥物管理科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合計</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81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220436">
                <a:tc rowSpan="5">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各衛生所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東引衛生所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北竿衛生所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東莒衛生所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西莒衛生所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合計</a:t>
                      </a: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220436">
                <a:tc rowSpan="3">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安老養護組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育幼組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合計</a:t>
                      </a: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4066107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620688"/>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四、人力面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人力配置情形</a:t>
            </a:r>
            <a:r>
              <a:rPr lang="en-US" altLang="zh-TW" sz="4000" b="1" dirty="0">
                <a:solidFill>
                  <a:srgbClr val="002060"/>
                </a:solidFill>
                <a:latin typeface="標楷體" panose="03000509000000000000" pitchFamily="65" charset="-120"/>
                <a:ea typeface="標楷體" panose="03000509000000000000" pitchFamily="65" charset="-120"/>
              </a:rPr>
              <a:t>2</a:t>
            </a:r>
            <a:endParaRPr lang="en-US" altLang="zh-TW" sz="4000" b="1" dirty="0" smtClean="0">
              <a:solidFill>
                <a:srgbClr val="002060"/>
              </a:solidFill>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54348048"/>
              </p:ext>
            </p:extLst>
          </p:nvPr>
        </p:nvGraphicFramePr>
        <p:xfrm>
          <a:off x="318354" y="1124744"/>
          <a:ext cx="8507285" cy="5567287"/>
        </p:xfrm>
        <a:graphic>
          <a:graphicData uri="http://schemas.openxmlformats.org/drawingml/2006/table">
            <a:tbl>
              <a:tblPr/>
              <a:tblGrid>
                <a:gridCol w="1208470"/>
                <a:gridCol w="1211294"/>
                <a:gridCol w="553411"/>
                <a:gridCol w="553411"/>
                <a:gridCol w="553411"/>
                <a:gridCol w="553411"/>
                <a:gridCol w="553411"/>
                <a:gridCol w="553411"/>
                <a:gridCol w="553411"/>
                <a:gridCol w="553411"/>
                <a:gridCol w="553411"/>
                <a:gridCol w="553411"/>
                <a:gridCol w="553411"/>
              </a:tblGrid>
              <a:tr h="387967">
                <a:tc gridSpan="13">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各單位</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及人力配置情形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3880">
                <a:tc rowSpan="3">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3">
                  <a:txBody>
                    <a:bodyPr/>
                    <a:lstStyle/>
                    <a:p>
                      <a:pPr algn="ctr" fontAlgn="ctr"/>
                      <a:r>
                        <a:rPr lang="zh-TW" altLang="en-US" sz="1400" b="0" i="0" u="none" strike="noStrike" dirty="0" smtClean="0">
                          <a:solidFill>
                            <a:srgbClr val="002060"/>
                          </a:solidFill>
                          <a:effectLst/>
                          <a:latin typeface="標楷體" panose="03000509000000000000" pitchFamily="65" charset="-120"/>
                          <a:ea typeface="標楷體" panose="03000509000000000000" pitchFamily="65" charset="-120"/>
                        </a:rPr>
                        <a:t>單位別</a:t>
                      </a:r>
                      <a:endParaRPr lang="zh-TW" altLang="en-US"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11">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配置人力情形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2801">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聘用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約僱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借調</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支援</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派遣人力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承攬人力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替代役</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其他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028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400" b="0" i="0" u="none" strike="noStrike" dirty="0">
                          <a:solidFill>
                            <a:srgbClr val="002060"/>
                          </a:solidFill>
                          <a:effectLst/>
                          <a:latin typeface="標楷體" panose="03000509000000000000" pitchFamily="65" charset="-120"/>
                          <a:ea typeface="標楷體" panose="03000509000000000000" pitchFamily="65" charset="-120"/>
                        </a:rPr>
                        <a:t>A</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400" b="0" i="0" u="none" strike="noStrike">
                          <a:solidFill>
                            <a:srgbClr val="002060"/>
                          </a:solidFill>
                          <a:effectLst/>
                          <a:latin typeface="標楷體" panose="03000509000000000000" pitchFamily="65" charset="-120"/>
                          <a:ea typeface="標楷體" panose="03000509000000000000" pitchFamily="65" charset="-120"/>
                        </a:rPr>
                        <a:t>B</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20436">
                <a:tc rowSpan="20">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內科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外科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婦產科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小兒科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眼科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耳鼻喉科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牙科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放射線科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麻醉科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護理科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藥劑科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家庭醫學科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骨科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皮膚科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急診科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220436">
                <a:tc vMerge="1">
                  <a:txBody>
                    <a:bodyPr/>
                    <a:lstStyle/>
                    <a:p>
                      <a:endParaRPr lang="zh-TW" altLang="en-US"/>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精神科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復健科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檢驗科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營養科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20436">
                <a:tc vMerge="1">
                  <a:txBody>
                    <a:bodyPr/>
                    <a:lstStyle/>
                    <a:p>
                      <a:endParaRPr lang="zh-TW" altLang="en-US"/>
                    </a:p>
                  </a:txBody>
                  <a:tcPr/>
                </a:tc>
                <a:tc>
                  <a:txBody>
                    <a:bodyPr/>
                    <a:lstStyle/>
                    <a:p>
                      <a:pPr algn="ctr" fontAlgn="ctr"/>
                      <a:r>
                        <a:rPr lang="zh-TW" altLang="en-US" sz="1400" b="1" i="0" u="none" strike="noStrike" dirty="0" smtClean="0">
                          <a:solidFill>
                            <a:srgbClr val="002060"/>
                          </a:solidFill>
                          <a:effectLst/>
                          <a:latin typeface="標楷體" panose="03000509000000000000" pitchFamily="65" charset="-120"/>
                          <a:ea typeface="標楷體" panose="03000509000000000000" pitchFamily="65" charset="-120"/>
                        </a:rPr>
                        <a:t>合計</a:t>
                      </a:r>
                      <a:endParaRPr lang="zh-TW" altLang="en-US" sz="1400" b="1"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a:solidFill>
                            <a:srgbClr val="002060"/>
                          </a:solidFill>
                          <a:effectLst/>
                          <a:latin typeface="Times New Roman" panose="02020603050405020304" pitchFamily="18" charset="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0" i="0" u="none" strike="noStrike" dirty="0">
                          <a:solidFill>
                            <a:srgbClr val="002060"/>
                          </a:solidFill>
                          <a:effectLst/>
                          <a:latin typeface="Times New Roman" panose="02020603050405020304" pitchFamily="18" charset="0"/>
                          <a:cs typeface="Times New Roman" panose="02020603050405020304" pitchFamily="18" charset="0"/>
                        </a:rPr>
                        <a:t>55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bl>
          </a:graphicData>
        </a:graphic>
      </p:graphicFrame>
      <p:sp>
        <p:nvSpPr>
          <p:cNvPr id="4" name="圓角矩形 3"/>
          <p:cNvSpPr/>
          <p:nvPr/>
        </p:nvSpPr>
        <p:spPr>
          <a:xfrm>
            <a:off x="1547664" y="3179318"/>
            <a:ext cx="1152128" cy="432048"/>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1565723" y="4005064"/>
            <a:ext cx="1152128" cy="2880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1547664" y="5157192"/>
            <a:ext cx="1152128" cy="64807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1565723" y="6237312"/>
            <a:ext cx="1152128" cy="2880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58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404664"/>
            <a:ext cx="8229600"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四、人力面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連江縣衛生福利局輔助單位</a:t>
            </a:r>
            <a:endParaRPr lang="en-US" altLang="zh-TW" b="1" dirty="0" smtClean="0">
              <a:solidFill>
                <a:srgbClr val="002060"/>
              </a:solidFill>
              <a:latin typeface="標楷體" panose="03000509000000000000" pitchFamily="65" charset="-120"/>
              <a:ea typeface="標楷體" panose="03000509000000000000" pitchFamily="65" charset="-120"/>
            </a:endParaRPr>
          </a:p>
          <a:p>
            <a:pPr fontAlgn="base"/>
            <a:r>
              <a:rPr lang="zh-TW" altLang="en-US" b="1" dirty="0" smtClean="0">
                <a:solidFill>
                  <a:srgbClr val="002060"/>
                </a:solidFill>
                <a:latin typeface="標楷體" panose="03000509000000000000" pitchFamily="65" charset="-120"/>
                <a:ea typeface="標楷體" panose="03000509000000000000" pitchFamily="65" charset="-120"/>
              </a:rPr>
              <a:t>員額配置情形</a:t>
            </a:r>
            <a:endParaRPr lang="en-US" altLang="zh-TW" b="1" dirty="0" smtClean="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356694724"/>
              </p:ext>
            </p:extLst>
          </p:nvPr>
        </p:nvGraphicFramePr>
        <p:xfrm>
          <a:off x="539550" y="1772816"/>
          <a:ext cx="8147247" cy="3270043"/>
        </p:xfrm>
        <a:graphic>
          <a:graphicData uri="http://schemas.openxmlformats.org/drawingml/2006/table">
            <a:tbl>
              <a:tblPr/>
              <a:tblGrid>
                <a:gridCol w="953502"/>
                <a:gridCol w="955861"/>
                <a:gridCol w="332782"/>
                <a:gridCol w="332782"/>
                <a:gridCol w="332782"/>
                <a:gridCol w="332782"/>
                <a:gridCol w="332782"/>
                <a:gridCol w="332782"/>
                <a:gridCol w="332782"/>
                <a:gridCol w="297667"/>
                <a:gridCol w="3610743"/>
              </a:tblGrid>
              <a:tr h="207335">
                <a:tc gridSpan="11">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輔助單位組設</a:t>
                      </a: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及員額</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2900">
                <a:tc rowSpan="2">
                  <a:txBody>
                    <a:bodyPr/>
                    <a:lstStyle/>
                    <a:p>
                      <a:pPr algn="ctr"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單位職掌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業務與人力配置情形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884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972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辦理人事管理事項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前一年度辦理公文數：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667</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前一年度存查公文數：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553</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前一年度召開人事甄審、考績委員會次數：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060597">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會計室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依法掌理歲計、會計及統計事項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會計業務配置之預算員額數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以人事費進用之員額數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統計業務配置之預算員額數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以人事費進用之員額數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（如統計業務另置統計單位者，此部分免填）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3832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260648"/>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四、人力</a:t>
            </a:r>
            <a:r>
              <a:rPr lang="zh-TW" altLang="en-US" b="1" dirty="0">
                <a:solidFill>
                  <a:srgbClr val="002060"/>
                </a:solidFill>
                <a:latin typeface="標楷體" panose="03000509000000000000" pitchFamily="65" charset="-120"/>
                <a:ea typeface="標楷體" panose="03000509000000000000" pitchFamily="65" charset="-120"/>
              </a:rPr>
              <a:t>面</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連江縣立醫院輔助單位</a:t>
            </a:r>
            <a:endParaRPr lang="en-US" altLang="zh-TW" b="1" dirty="0" smtClean="0">
              <a:solidFill>
                <a:srgbClr val="002060"/>
              </a:solidFill>
              <a:latin typeface="標楷體" panose="03000509000000000000" pitchFamily="65" charset="-120"/>
              <a:ea typeface="標楷體" panose="03000509000000000000" pitchFamily="65" charset="-120"/>
            </a:endParaRPr>
          </a:p>
          <a:p>
            <a:pPr fontAlgn="base"/>
            <a:r>
              <a:rPr lang="zh-TW" altLang="en-US" b="1" dirty="0" smtClean="0">
                <a:solidFill>
                  <a:srgbClr val="002060"/>
                </a:solidFill>
                <a:latin typeface="標楷體" panose="03000509000000000000" pitchFamily="65" charset="-120"/>
                <a:ea typeface="標楷體" panose="03000509000000000000" pitchFamily="65" charset="-120"/>
              </a:rPr>
              <a:t>員額</a:t>
            </a:r>
            <a:r>
              <a:rPr lang="zh-TW" altLang="en-US" b="1" dirty="0">
                <a:solidFill>
                  <a:srgbClr val="002060"/>
                </a:solidFill>
                <a:latin typeface="標楷體" panose="03000509000000000000" pitchFamily="65" charset="-120"/>
                <a:ea typeface="標楷體" panose="03000509000000000000" pitchFamily="65" charset="-120"/>
              </a:rPr>
              <a:t>配置情形</a:t>
            </a: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364909368"/>
              </p:ext>
            </p:extLst>
          </p:nvPr>
        </p:nvGraphicFramePr>
        <p:xfrm>
          <a:off x="539550" y="1443658"/>
          <a:ext cx="8147247" cy="4922520"/>
        </p:xfrm>
        <a:graphic>
          <a:graphicData uri="http://schemas.openxmlformats.org/drawingml/2006/table">
            <a:tbl>
              <a:tblPr/>
              <a:tblGrid>
                <a:gridCol w="953502"/>
                <a:gridCol w="955861"/>
                <a:gridCol w="332782"/>
                <a:gridCol w="332782"/>
                <a:gridCol w="332782"/>
                <a:gridCol w="332782"/>
                <a:gridCol w="332782"/>
                <a:gridCol w="332782"/>
                <a:gridCol w="332782"/>
                <a:gridCol w="297667"/>
                <a:gridCol w="3610743"/>
              </a:tblGrid>
              <a:tr h="207335">
                <a:tc gridSpan="11">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輔助單位組設及員額配置情形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2900">
                <a:tc rowSpan="2">
                  <a:txBody>
                    <a:bodyPr/>
                    <a:lstStyle/>
                    <a:p>
                      <a:pPr algn="ctr"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單位職掌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業務與人力配置情形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884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9723">
                <a:tc>
                  <a:txBody>
                    <a:bodyPr/>
                    <a:lstStyle/>
                    <a:p>
                      <a:pPr algn="l"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醫療事務及資訊室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門診掛號、病患住出院之管理、醫藥費用之記帳申報及請款、病歷表填製、整理、保管、疾病分類統計及研究等事項。醫院電腦化之規劃推動、硬體設備維護管理、系統軟體、應用軟體之維護管理、教育訓練及諮詢服務等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t"/>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兼任室主任</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名：負責管考各類醫療計畫案、彙整議會工作報告、統籌醫院評鑑事務、辦理醫院營運維持計畫、辦理醫學中心支援計畫、辦理資訊相關業務</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軟硬體設備維護管理、機房管理、網路管理、電子郵件管理、官方網站管理、防毒管理、危機應變處理等</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、辦理院內相關教育訓練、辦理健保</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B,C</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肝炎個案管理、院長臨時交辦事項。</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辦理醫療費用申報、健保相關業務、醫療資訊系統維護</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軟硬體</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、疾病統計分析等業務、醫療費用相關帳目管理。</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：由約僱人員</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名、臨時人員 </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名負責。</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辦理馬祖地區醫療給付效益提升計畫</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(IDS)</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相關業務、辦理醫事人員報備支援相關業務、醫療資訊系統醫師排班業務。</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：由臨時人員</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名負責。</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辦理兒童發展及早期療育計畫相關業務、協助小兒科門診業務。</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：由臨時人員</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名負責。</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 </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辦理母嬰親善及提升婦女就醫品質相關業務、母嬰遷善醫院評鑑、連江縣醫師公會業務、協助婦產科門診業務、辦理醫師全聯會教育訓練</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數位遠距課程</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：由臨時人員</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名負責。</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健康檢查</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含成人健檢、自費健檢、團體健檢、學童健檢、勞工體檢、駕照體檢、高階健檢等各類健康檢查</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、辦理國際醫療相關業務、協助健體檢門診業務。</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：由臨時人員</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名負責。</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菸害防治服務</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含戒菸門診、宣導、衛教、辦理戒菸班、教育訓練進修</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等相關業務、辦理遠距會診相關業務、離島就醫服務窗口、眼科相關檢查服務</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視野、眼底檢查等</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、協助超音波門診、糖尿病門診等門診業務。</a:t>
                      </a:r>
                      <a:b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：由臨時人員</a:t>
                      </a:r>
                      <a:r>
                        <a:rPr lang="en-US" altLang="zh-TW"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名負責。</a:t>
                      </a:r>
                    </a:p>
                  </a:txBody>
                  <a:tcPr marL="0" marR="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6615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514733763"/>
              </p:ext>
            </p:extLst>
          </p:nvPr>
        </p:nvGraphicFramePr>
        <p:xfrm>
          <a:off x="498373" y="1475691"/>
          <a:ext cx="8147247" cy="4907280"/>
        </p:xfrm>
        <a:graphic>
          <a:graphicData uri="http://schemas.openxmlformats.org/drawingml/2006/table">
            <a:tbl>
              <a:tblPr/>
              <a:tblGrid>
                <a:gridCol w="953502"/>
                <a:gridCol w="955861"/>
                <a:gridCol w="332782"/>
                <a:gridCol w="332782"/>
                <a:gridCol w="332782"/>
                <a:gridCol w="332782"/>
                <a:gridCol w="332782"/>
                <a:gridCol w="332782"/>
                <a:gridCol w="332782"/>
                <a:gridCol w="297667"/>
                <a:gridCol w="3610743"/>
              </a:tblGrid>
              <a:tr h="207335">
                <a:tc gridSpan="11">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輔助單位組設及員額配置情形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2900">
                <a:tc rowSpan="2">
                  <a:txBody>
                    <a:bodyPr/>
                    <a:lstStyle/>
                    <a:p>
                      <a:pPr algn="ctr"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單位職掌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業務與人力配置情形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884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9723">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社會工作室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85725" indent="0"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醫務社會工作，病患疾病引起之個人、家庭、社會等適應處置與功能重建、醫療救助、身心障礙者鑑定、志願服務與社會工作業務訓練及研究等事項。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為組織修編後新設之輔助單位，限於員額有限，目前無法設置專任人力。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5" name="Content Placeholder 3"/>
          <p:cNvSpPr txBox="1">
            <a:spLocks/>
          </p:cNvSpPr>
          <p:nvPr/>
        </p:nvSpPr>
        <p:spPr>
          <a:xfrm>
            <a:off x="457197" y="260648"/>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四、人力</a:t>
            </a:r>
            <a:r>
              <a:rPr lang="zh-TW" altLang="en-US" b="1" dirty="0">
                <a:solidFill>
                  <a:srgbClr val="002060"/>
                </a:solidFill>
                <a:latin typeface="標楷體" panose="03000509000000000000" pitchFamily="65" charset="-120"/>
                <a:ea typeface="標楷體" panose="03000509000000000000" pitchFamily="65" charset="-120"/>
              </a:rPr>
              <a:t>面</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連江縣立醫院輔助單位</a:t>
            </a:r>
            <a:endParaRPr lang="en-US" altLang="zh-TW" b="1" dirty="0" smtClean="0">
              <a:solidFill>
                <a:srgbClr val="002060"/>
              </a:solidFill>
              <a:latin typeface="標楷體" panose="03000509000000000000" pitchFamily="65" charset="-120"/>
              <a:ea typeface="標楷體" panose="03000509000000000000" pitchFamily="65" charset="-120"/>
            </a:endParaRPr>
          </a:p>
          <a:p>
            <a:pPr fontAlgn="base"/>
            <a:r>
              <a:rPr lang="zh-TW" altLang="en-US" b="1" dirty="0" smtClean="0">
                <a:solidFill>
                  <a:srgbClr val="002060"/>
                </a:solidFill>
                <a:latin typeface="標楷體" panose="03000509000000000000" pitchFamily="65" charset="-120"/>
                <a:ea typeface="標楷體" panose="03000509000000000000" pitchFamily="65" charset="-120"/>
              </a:rPr>
              <a:t>員額</a:t>
            </a:r>
            <a:r>
              <a:rPr lang="zh-TW" altLang="en-US" b="1" dirty="0">
                <a:solidFill>
                  <a:srgbClr val="002060"/>
                </a:solidFill>
                <a:latin typeface="標楷體" panose="03000509000000000000" pitchFamily="65" charset="-120"/>
                <a:ea typeface="標楷體" panose="03000509000000000000" pitchFamily="65" charset="-120"/>
              </a:rPr>
              <a:t>配置情形</a:t>
            </a:r>
          </a:p>
        </p:txBody>
      </p:sp>
    </p:spTree>
    <p:extLst>
      <p:ext uri="{BB962C8B-B14F-4D97-AF65-F5344CB8AC3E}">
        <p14:creationId xmlns:p14="http://schemas.microsoft.com/office/powerpoint/2010/main" val="303476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83671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二、組織面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連江縣政府組織架構</a:t>
            </a:r>
            <a:endParaRPr lang="zh-TW" altLang="en-US" sz="40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272808" cy="496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669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38678510"/>
              </p:ext>
            </p:extLst>
          </p:nvPr>
        </p:nvGraphicFramePr>
        <p:xfrm>
          <a:off x="539552" y="1340768"/>
          <a:ext cx="8147247" cy="4480560"/>
        </p:xfrm>
        <a:graphic>
          <a:graphicData uri="http://schemas.openxmlformats.org/drawingml/2006/table">
            <a:tbl>
              <a:tblPr/>
              <a:tblGrid>
                <a:gridCol w="953502"/>
                <a:gridCol w="955861"/>
                <a:gridCol w="332782"/>
                <a:gridCol w="332782"/>
                <a:gridCol w="332782"/>
                <a:gridCol w="332782"/>
                <a:gridCol w="332782"/>
                <a:gridCol w="332782"/>
                <a:gridCol w="332782"/>
                <a:gridCol w="297667"/>
                <a:gridCol w="3610743"/>
              </a:tblGrid>
              <a:tr h="207335">
                <a:tc gridSpan="11">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輔助單位組設及員額配置情形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2900">
                <a:tc rowSpan="2">
                  <a:txBody>
                    <a:bodyPr/>
                    <a:lstStyle/>
                    <a:p>
                      <a:pPr algn="ctr"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單位職掌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業務與人力配置情形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884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972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總務室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印信典守、研考、文書、檔案、財務            管理、修繕養護電機設備與器械之管理與維護、庶務採購、出納、收費、病人住院管理、環境整潔及不屬於其他科、室之事項。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出納等相關業務配置約僱人員</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採購、財務管理、營繕、總務、勞工管理及職業安全等業務配置總務主任</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掛號批價及病歷管理配置助理員</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人及臨時人員</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公文及檔案管理配置臨時人員</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公文遞送、救護車及復康巴士公務車駕駛配置技工</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人、工友</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供繕、炊事及餐廳管理配置工友</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人、臨時人員</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b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洗衣清潔配置臨時人員</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5" name="Content Placeholder 3"/>
          <p:cNvSpPr txBox="1">
            <a:spLocks/>
          </p:cNvSpPr>
          <p:nvPr/>
        </p:nvSpPr>
        <p:spPr>
          <a:xfrm>
            <a:off x="457197" y="188640"/>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四、人力</a:t>
            </a:r>
            <a:r>
              <a:rPr lang="zh-TW" altLang="en-US" b="1" dirty="0">
                <a:solidFill>
                  <a:srgbClr val="002060"/>
                </a:solidFill>
                <a:latin typeface="標楷體" panose="03000509000000000000" pitchFamily="65" charset="-120"/>
                <a:ea typeface="標楷體" panose="03000509000000000000" pitchFamily="65" charset="-120"/>
              </a:rPr>
              <a:t>面</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連江縣立醫院輔助單位</a:t>
            </a:r>
            <a:endParaRPr lang="en-US" altLang="zh-TW" b="1" dirty="0" smtClean="0">
              <a:solidFill>
                <a:srgbClr val="002060"/>
              </a:solidFill>
              <a:latin typeface="標楷體" panose="03000509000000000000" pitchFamily="65" charset="-120"/>
              <a:ea typeface="標楷體" panose="03000509000000000000" pitchFamily="65" charset="-120"/>
            </a:endParaRPr>
          </a:p>
          <a:p>
            <a:pPr fontAlgn="base"/>
            <a:r>
              <a:rPr lang="zh-TW" altLang="en-US" b="1" dirty="0" smtClean="0">
                <a:solidFill>
                  <a:srgbClr val="002060"/>
                </a:solidFill>
                <a:latin typeface="標楷體" panose="03000509000000000000" pitchFamily="65" charset="-120"/>
                <a:ea typeface="標楷體" panose="03000509000000000000" pitchFamily="65" charset="-120"/>
              </a:rPr>
              <a:t>員額</a:t>
            </a:r>
            <a:r>
              <a:rPr lang="zh-TW" altLang="en-US" b="1" dirty="0">
                <a:solidFill>
                  <a:srgbClr val="002060"/>
                </a:solidFill>
                <a:latin typeface="標楷體" panose="03000509000000000000" pitchFamily="65" charset="-120"/>
                <a:ea typeface="標楷體" panose="03000509000000000000" pitchFamily="65" charset="-120"/>
              </a:rPr>
              <a:t>配置情形</a:t>
            </a:r>
          </a:p>
        </p:txBody>
      </p:sp>
    </p:spTree>
    <p:extLst>
      <p:ext uri="{BB962C8B-B14F-4D97-AF65-F5344CB8AC3E}">
        <p14:creationId xmlns:p14="http://schemas.microsoft.com/office/powerpoint/2010/main" val="38886771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428442717"/>
              </p:ext>
            </p:extLst>
          </p:nvPr>
        </p:nvGraphicFramePr>
        <p:xfrm>
          <a:off x="539550" y="1556792"/>
          <a:ext cx="8147247" cy="3200400"/>
        </p:xfrm>
        <a:graphic>
          <a:graphicData uri="http://schemas.openxmlformats.org/drawingml/2006/table">
            <a:tbl>
              <a:tblPr/>
              <a:tblGrid>
                <a:gridCol w="953502"/>
                <a:gridCol w="955861"/>
                <a:gridCol w="332782"/>
                <a:gridCol w="332782"/>
                <a:gridCol w="332782"/>
                <a:gridCol w="332782"/>
                <a:gridCol w="332782"/>
                <a:gridCol w="332782"/>
                <a:gridCol w="332782"/>
                <a:gridCol w="297667"/>
                <a:gridCol w="3610743"/>
              </a:tblGrid>
              <a:tr h="207335">
                <a:tc gridSpan="11">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輔助單位組設及員額配置情形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2900">
                <a:tc rowSpan="2">
                  <a:txBody>
                    <a:bodyPr/>
                    <a:lstStyle/>
                    <a:p>
                      <a:pPr algn="ctr"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單位職掌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業務與人力配置情形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884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972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人事管理事項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前一年度辦理公文數：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719</a:t>
                      </a:r>
                      <a:b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前一年度存查公文數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506</a:t>
                      </a:r>
                      <a:b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前一年度召開人事甄審、考績委員會次數：考績委員會</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次</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0972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會計室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歲計會計及統計事項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會計業務配置之預算員額數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以人事費進用之員額數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統計業務配置之預算員額數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以人事費進用之員額數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5" name="Content Placeholder 3"/>
          <p:cNvSpPr txBox="1">
            <a:spLocks/>
          </p:cNvSpPr>
          <p:nvPr/>
        </p:nvSpPr>
        <p:spPr>
          <a:xfrm>
            <a:off x="457197" y="260648"/>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四、人力</a:t>
            </a:r>
            <a:r>
              <a:rPr lang="zh-TW" altLang="en-US" b="1" dirty="0">
                <a:solidFill>
                  <a:srgbClr val="002060"/>
                </a:solidFill>
                <a:latin typeface="標楷體" panose="03000509000000000000" pitchFamily="65" charset="-120"/>
                <a:ea typeface="標楷體" panose="03000509000000000000" pitchFamily="65" charset="-120"/>
              </a:rPr>
              <a:t>面</a:t>
            </a:r>
            <a:r>
              <a:rPr lang="en-US" altLang="zh-TW" b="1" dirty="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連江縣立醫院輔助單位</a:t>
            </a:r>
            <a:endParaRPr lang="en-US" altLang="zh-TW" b="1" dirty="0" smtClean="0">
              <a:solidFill>
                <a:srgbClr val="002060"/>
              </a:solidFill>
              <a:latin typeface="標楷體" panose="03000509000000000000" pitchFamily="65" charset="-120"/>
              <a:ea typeface="標楷體" panose="03000509000000000000" pitchFamily="65" charset="-120"/>
            </a:endParaRPr>
          </a:p>
          <a:p>
            <a:pPr fontAlgn="base"/>
            <a:r>
              <a:rPr lang="zh-TW" altLang="en-US" b="1" dirty="0" smtClean="0">
                <a:solidFill>
                  <a:srgbClr val="002060"/>
                </a:solidFill>
                <a:latin typeface="標楷體" panose="03000509000000000000" pitchFamily="65" charset="-120"/>
                <a:ea typeface="標楷體" panose="03000509000000000000" pitchFamily="65" charset="-120"/>
              </a:rPr>
              <a:t>員額</a:t>
            </a:r>
            <a:r>
              <a:rPr lang="zh-TW" altLang="en-US" b="1" dirty="0">
                <a:solidFill>
                  <a:srgbClr val="002060"/>
                </a:solidFill>
                <a:latin typeface="標楷體" panose="03000509000000000000" pitchFamily="65" charset="-120"/>
                <a:ea typeface="標楷體" panose="03000509000000000000" pitchFamily="65" charset="-120"/>
              </a:rPr>
              <a:t>配置情形</a:t>
            </a:r>
          </a:p>
        </p:txBody>
      </p:sp>
    </p:spTree>
    <p:extLst>
      <p:ext uri="{BB962C8B-B14F-4D97-AF65-F5344CB8AC3E}">
        <p14:creationId xmlns:p14="http://schemas.microsoft.com/office/powerpoint/2010/main" val="2493255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523453371"/>
              </p:ext>
            </p:extLst>
          </p:nvPr>
        </p:nvGraphicFramePr>
        <p:xfrm>
          <a:off x="539552" y="1340768"/>
          <a:ext cx="8147247" cy="3056683"/>
        </p:xfrm>
        <a:graphic>
          <a:graphicData uri="http://schemas.openxmlformats.org/drawingml/2006/table">
            <a:tbl>
              <a:tblPr/>
              <a:tblGrid>
                <a:gridCol w="953502"/>
                <a:gridCol w="955861"/>
                <a:gridCol w="332782"/>
                <a:gridCol w="332782"/>
                <a:gridCol w="332782"/>
                <a:gridCol w="332782"/>
                <a:gridCol w="332782"/>
                <a:gridCol w="332782"/>
                <a:gridCol w="332782"/>
                <a:gridCol w="297667"/>
                <a:gridCol w="3610743"/>
              </a:tblGrid>
              <a:tr h="207335">
                <a:tc gridSpan="11">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輔助單位組設及員額配置情形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2900">
                <a:tc rowSpan="2">
                  <a:txBody>
                    <a:bodyPr/>
                    <a:lstStyle/>
                    <a:p>
                      <a:pPr algn="ctr"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輔助</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單位名稱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單位職掌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聘用人員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約僱人員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臨時人員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業務與人力配置情形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8849">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現有員額</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972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本家人事事項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前一年度辦理公文數：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386</a:t>
                      </a:r>
                      <a:b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前一年度存查公文數：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379</a:t>
                      </a:r>
                      <a:b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前一年度召開人事甄審、考績委員會次數：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依法免設</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09723">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會計室</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本家歲計、會計、及統計事項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會計業務配置之預算員額數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以人事費進用之員額數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兼任會計員</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b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前一年度辦理公文數：</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5" name="Content Placeholder 3"/>
          <p:cNvSpPr txBox="1">
            <a:spLocks/>
          </p:cNvSpPr>
          <p:nvPr/>
        </p:nvSpPr>
        <p:spPr>
          <a:xfrm>
            <a:off x="457197" y="404664"/>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2800" b="1" dirty="0" smtClean="0">
                <a:solidFill>
                  <a:srgbClr val="002060"/>
                </a:solidFill>
                <a:latin typeface="標楷體" panose="03000509000000000000" pitchFamily="65" charset="-120"/>
                <a:ea typeface="標楷體" panose="03000509000000000000" pitchFamily="65" charset="-120"/>
              </a:rPr>
              <a:t>四、人力</a:t>
            </a:r>
            <a:r>
              <a:rPr lang="zh-TW" altLang="en-US" sz="2800" b="1" dirty="0">
                <a:solidFill>
                  <a:srgbClr val="002060"/>
                </a:solidFill>
                <a:latin typeface="標楷體" panose="03000509000000000000" pitchFamily="65" charset="-120"/>
                <a:ea typeface="標楷體" panose="03000509000000000000" pitchFamily="65" charset="-120"/>
              </a:rPr>
              <a:t>面</a:t>
            </a:r>
            <a:r>
              <a:rPr lang="en-US" altLang="zh-TW" sz="2800" b="1" dirty="0">
                <a:solidFill>
                  <a:srgbClr val="002060"/>
                </a:solidFill>
                <a:latin typeface="標楷體" panose="03000509000000000000" pitchFamily="65" charset="-120"/>
                <a:ea typeface="標楷體" panose="03000509000000000000" pitchFamily="65" charset="-120"/>
              </a:rPr>
              <a:t>-</a:t>
            </a:r>
            <a:r>
              <a:rPr lang="zh-TW" altLang="en-US" sz="2800" b="1" dirty="0" smtClean="0">
                <a:solidFill>
                  <a:srgbClr val="002060"/>
                </a:solidFill>
                <a:latin typeface="標楷體" panose="03000509000000000000" pitchFamily="65" charset="-120"/>
                <a:ea typeface="標楷體" panose="03000509000000000000" pitchFamily="65" charset="-120"/>
              </a:rPr>
              <a:t>連江縣大同之家輔助</a:t>
            </a:r>
            <a:r>
              <a:rPr lang="zh-TW" altLang="en-US" sz="2800" b="1" dirty="0">
                <a:solidFill>
                  <a:srgbClr val="002060"/>
                </a:solidFill>
                <a:latin typeface="標楷體" panose="03000509000000000000" pitchFamily="65" charset="-120"/>
                <a:ea typeface="標楷體" panose="03000509000000000000" pitchFamily="65" charset="-120"/>
              </a:rPr>
              <a:t>單位員額配置情形</a:t>
            </a:r>
          </a:p>
        </p:txBody>
      </p:sp>
    </p:spTree>
    <p:extLst>
      <p:ext uri="{BB962C8B-B14F-4D97-AF65-F5344CB8AC3E}">
        <p14:creationId xmlns:p14="http://schemas.microsoft.com/office/powerpoint/2010/main" val="2274849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5" name="Content Placeholder 3"/>
          <p:cNvSpPr txBox="1">
            <a:spLocks/>
          </p:cNvSpPr>
          <p:nvPr/>
        </p:nvSpPr>
        <p:spPr>
          <a:xfrm>
            <a:off x="457197" y="404664"/>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四、人力</a:t>
            </a:r>
            <a:r>
              <a:rPr lang="zh-TW" altLang="en-US" b="1" dirty="0">
                <a:solidFill>
                  <a:srgbClr val="002060"/>
                </a:solidFill>
                <a:latin typeface="標楷體" panose="03000509000000000000" pitchFamily="65" charset="-120"/>
                <a:ea typeface="標楷體" panose="03000509000000000000" pitchFamily="65" charset="-120"/>
              </a:rPr>
              <a:t>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未來三年人力需求預測</a:t>
            </a:r>
            <a:endParaRPr lang="zh-TW" altLang="en-US" b="1" dirty="0">
              <a:solidFill>
                <a:srgbClr val="002060"/>
              </a:solidFill>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382165736"/>
              </p:ext>
            </p:extLst>
          </p:nvPr>
        </p:nvGraphicFramePr>
        <p:xfrm>
          <a:off x="539552" y="1052736"/>
          <a:ext cx="7848871" cy="5412684"/>
        </p:xfrm>
        <a:graphic>
          <a:graphicData uri="http://schemas.openxmlformats.org/drawingml/2006/table">
            <a:tbl>
              <a:tblPr/>
              <a:tblGrid>
                <a:gridCol w="720080"/>
                <a:gridCol w="720080"/>
                <a:gridCol w="1008112"/>
                <a:gridCol w="1152128"/>
                <a:gridCol w="576064"/>
                <a:gridCol w="2350867"/>
                <a:gridCol w="1321540"/>
              </a:tblGrid>
              <a:tr h="158443">
                <a:tc gridSpan="7">
                  <a:txBody>
                    <a:bodyPr/>
                    <a:lstStyle/>
                    <a:p>
                      <a:pPr algn="ctr" fontAlgn="ct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未來</a:t>
                      </a: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年機關人力需求預測及規劃情形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8443">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4">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人力需求</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人力素質</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須具備之能力或資格</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9997">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核心業務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所需人力類型</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數量</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人力來源規劃或業務檢討</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r>
              <a:tr h="309997">
                <a:tc rowSpan="3">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社會福利</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依據衛生福利部強化社會安全網計畫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具社工師執照或具社工師應考資格者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999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推動長期照顧服務項目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俱備相關證照及長照相關經驗</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999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社會福利</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依據衛生福利部強化社會安全網計畫</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具社工師執照或具社工師應考資格者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61552">
                <a:tc rowSpan="3">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門急診醫療、健檢中心</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醫師、護理師各</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醫事人員養成計畫之公費醫事人員返鄉服務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具相關醫事人事專業證照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47774">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門急診醫療、長照服務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社工、個管師各</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護理之家補助計畫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社工師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及失智症共照計畫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個管師</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具相關專業證照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61552">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門急診醫療</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醫師、護理師各</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醫事人員養成計畫之公費醫事人員返鄉服務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具相關醫事人事專業證照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598209">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老人安養養護</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日間照顧服務</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社區整體照顧體系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護理人員、照服員、社工員、駕駛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因應高齡化社會來臨，長期照顧需求人數遽增，本家為配合政府政策預計將於</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年提列擴床計畫增設安養床</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床，並依老人福利機構設立標準第</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條配置護理人員</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人、照服員</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人、廚工</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人、臨時人員</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相關科系畢業，領有專業證照者。</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6925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5" name="Content Placeholder 3"/>
          <p:cNvSpPr txBox="1">
            <a:spLocks/>
          </p:cNvSpPr>
          <p:nvPr/>
        </p:nvSpPr>
        <p:spPr>
          <a:xfrm>
            <a:off x="323528" y="404664"/>
            <a:ext cx="8568951"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四、人力</a:t>
            </a:r>
            <a:r>
              <a:rPr lang="zh-TW" altLang="en-US" b="1" dirty="0">
                <a:solidFill>
                  <a:srgbClr val="002060"/>
                </a:solidFill>
                <a:latin typeface="標楷體" panose="03000509000000000000" pitchFamily="65" charset="-120"/>
                <a:ea typeface="標楷體" panose="03000509000000000000" pitchFamily="65" charset="-120"/>
              </a:rPr>
              <a:t>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醫</a:t>
            </a:r>
            <a:r>
              <a:rPr lang="zh-TW" altLang="en-US" b="1" dirty="0">
                <a:solidFill>
                  <a:srgbClr val="002060"/>
                </a:solidFill>
                <a:latin typeface="標楷體" panose="03000509000000000000" pitchFamily="65" charset="-120"/>
                <a:ea typeface="標楷體" panose="03000509000000000000" pitchFamily="65" charset="-120"/>
              </a:rPr>
              <a:t>事人員養成計畫保送名額統計表</a:t>
            </a:r>
          </a:p>
        </p:txBody>
      </p:sp>
      <p:graphicFrame>
        <p:nvGraphicFramePr>
          <p:cNvPr id="2" name="表格 1"/>
          <p:cNvGraphicFramePr>
            <a:graphicFrameLocks noGrp="1"/>
          </p:cNvGraphicFramePr>
          <p:nvPr>
            <p:extLst>
              <p:ext uri="{D42A27DB-BD31-4B8C-83A1-F6EECF244321}">
                <p14:modId xmlns:p14="http://schemas.microsoft.com/office/powerpoint/2010/main" val="3553217908"/>
              </p:ext>
            </p:extLst>
          </p:nvPr>
        </p:nvGraphicFramePr>
        <p:xfrm>
          <a:off x="827584" y="1124746"/>
          <a:ext cx="7632847" cy="4968544"/>
        </p:xfrm>
        <a:graphic>
          <a:graphicData uri="http://schemas.openxmlformats.org/drawingml/2006/table">
            <a:tbl>
              <a:tblPr/>
              <a:tblGrid>
                <a:gridCol w="2441438"/>
                <a:gridCol w="845113"/>
                <a:gridCol w="845113"/>
                <a:gridCol w="845113"/>
                <a:gridCol w="845113"/>
                <a:gridCol w="845113"/>
                <a:gridCol w="965844"/>
              </a:tblGrid>
              <a:tr h="354896">
                <a:tc gridSpan="7">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年醫事人員養成計畫保送名額統計表</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54896">
                <a:tc>
                  <a:txBody>
                    <a:bodyPr/>
                    <a:lstStyle/>
                    <a:p>
                      <a:pPr algn="ctr" fontAlgn="ct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科系</a:t>
                      </a: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牙醫學系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物理治療學系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聽力暨語言學系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呼吸治療學系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醫事檢驗學系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營養學系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藥學系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護理學系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放射學系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職能治療學系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54896">
                <a:tc>
                  <a:txBody>
                    <a:bodyPr/>
                    <a:lstStyle/>
                    <a:p>
                      <a:pPr algn="ctr" fontAlgn="ct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總計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788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5" name="Content Placeholder 3"/>
          <p:cNvSpPr txBox="1">
            <a:spLocks/>
          </p:cNvSpPr>
          <p:nvPr/>
        </p:nvSpPr>
        <p:spPr>
          <a:xfrm>
            <a:off x="457197" y="404664"/>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a:solidFill>
                  <a:srgbClr val="002060"/>
                </a:solidFill>
                <a:latin typeface="標楷體" panose="03000509000000000000" pitchFamily="65" charset="-120"/>
                <a:ea typeface="標楷體" panose="03000509000000000000" pitchFamily="65" charset="-120"/>
              </a:rPr>
              <a:t>五</a:t>
            </a:r>
            <a:r>
              <a:rPr lang="zh-TW" altLang="en-US" b="1" dirty="0" smtClean="0">
                <a:solidFill>
                  <a:srgbClr val="002060"/>
                </a:solidFill>
                <a:latin typeface="標楷體" panose="03000509000000000000" pitchFamily="65" charset="-120"/>
                <a:ea typeface="標楷體" panose="03000509000000000000" pitchFamily="65" charset="-120"/>
              </a:rPr>
              <a:t>、財務面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近</a:t>
            </a:r>
            <a:r>
              <a:rPr lang="en-US" altLang="zh-TW" b="1" dirty="0" smtClean="0">
                <a:solidFill>
                  <a:srgbClr val="002060"/>
                </a:solidFill>
                <a:latin typeface="標楷體" panose="03000509000000000000" pitchFamily="65" charset="-120"/>
                <a:ea typeface="標楷體" panose="03000509000000000000" pitchFamily="65" charset="-120"/>
              </a:rPr>
              <a:t>4</a:t>
            </a:r>
            <a:r>
              <a:rPr lang="zh-TW" altLang="en-US" b="1" dirty="0" smtClean="0">
                <a:solidFill>
                  <a:srgbClr val="002060"/>
                </a:solidFill>
                <a:latin typeface="標楷體" panose="03000509000000000000" pitchFamily="65" charset="-120"/>
                <a:ea typeface="標楷體" panose="03000509000000000000" pitchFamily="65" charset="-120"/>
              </a:rPr>
              <a:t>年預算編列及執行情形</a:t>
            </a:r>
            <a:endParaRPr lang="zh-TW" altLang="en-US" b="1" dirty="0">
              <a:solidFill>
                <a:srgbClr val="002060"/>
              </a:solidFill>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712116010"/>
              </p:ext>
            </p:extLst>
          </p:nvPr>
        </p:nvGraphicFramePr>
        <p:xfrm>
          <a:off x="125754" y="1124744"/>
          <a:ext cx="8892486" cy="5354458"/>
        </p:xfrm>
        <a:graphic>
          <a:graphicData uri="http://schemas.openxmlformats.org/drawingml/2006/table">
            <a:tbl>
              <a:tblPr/>
              <a:tblGrid>
                <a:gridCol w="659925"/>
                <a:gridCol w="659925"/>
                <a:gridCol w="659925"/>
                <a:gridCol w="618679"/>
                <a:gridCol w="659925"/>
                <a:gridCol w="659925"/>
                <a:gridCol w="659925"/>
                <a:gridCol w="618679"/>
                <a:gridCol w="659925"/>
                <a:gridCol w="659925"/>
                <a:gridCol w="593932"/>
                <a:gridCol w="593932"/>
                <a:gridCol w="593932"/>
                <a:gridCol w="593932"/>
              </a:tblGrid>
              <a:tr h="241744">
                <a:tc gridSpan="14">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機關近</a:t>
                      </a: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年預算編列及執行情形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2731">
                <a:tc rowSpan="2">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4">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預算數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決算數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執行率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2731">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自辦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獎補助費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委辦費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自辦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獎補助費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委辦費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自辦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獎補助費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委辦費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83488">
                <a:tc rowSpan="5">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70,959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59,513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12,900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143,372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61,450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57,279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9,477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128,206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86.60%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96.25%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73.47%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89.42%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70,226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65,223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14,176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149,625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61,650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59,639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12,441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133,730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87.79%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91.44%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87.76%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89.38%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95,808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126,231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236,143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82,027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115,389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10,068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207,484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85.62%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91.41%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71.38%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87.86%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78,998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83,656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13,727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176,380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68,376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77,436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10,662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156,473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86.55%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92.56%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77.67%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88.71%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107,592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121,703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43,335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272,630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endPar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r>
              <a:tr h="252731">
                <a:tc rowSpan="5">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endPar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endPar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endPar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r>
              <a:tr h="483488">
                <a:tc rowSpan="5">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13,871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4,215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466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18,552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11,519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2,340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288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14,147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83.04%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55.52%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61.80%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76.26%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13,793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4,445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18,776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11,944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2,633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345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14,922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86.59%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59.24%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64.13%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79.47%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13,472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4,315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18,325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12,290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2,978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236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15,504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91.23%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69.02%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43.87%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84.61%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13,712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4,325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18,551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11,918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2,650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290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14,858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86.91%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61.28%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56.36%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80.09%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52731">
                <a:tc vMerge="1">
                  <a:txBody>
                    <a:bodyPr/>
                    <a:lstStyle/>
                    <a:p>
                      <a:endParaRPr lang="zh-TW" altLang="en-US"/>
                    </a:p>
                  </a:txBody>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13,094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4,675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537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18,306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2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endParaRPr lang="en-US" altLang="zh-TW"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r>
              <a:tr h="241744">
                <a:tc gridSpan="14">
                  <a:txBody>
                    <a:bodyPr/>
                    <a:lstStyle/>
                    <a:p>
                      <a:pPr algn="l"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單位：仟元</a:t>
                      </a:r>
                    </a:p>
                  </a:txBody>
                  <a:tcPr marL="0" marR="0" marT="0" marB="0" anchor="ctr">
                    <a:lnL>
                      <a:noFill/>
                    </a:lnL>
                    <a:lnR>
                      <a:noFill/>
                    </a:lnR>
                    <a:lnT w="12700" cap="flat" cmpd="sng" algn="ctr">
                      <a:solidFill>
                        <a:srgbClr val="00206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864220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5" name="Content Placeholder 3"/>
          <p:cNvSpPr txBox="1">
            <a:spLocks/>
          </p:cNvSpPr>
          <p:nvPr/>
        </p:nvSpPr>
        <p:spPr>
          <a:xfrm>
            <a:off x="323528" y="404664"/>
            <a:ext cx="8363269"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五、財務面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各</a:t>
            </a:r>
            <a:r>
              <a:rPr lang="zh-TW" altLang="en-US" b="1" dirty="0" smtClean="0">
                <a:solidFill>
                  <a:srgbClr val="002060"/>
                </a:solidFill>
                <a:latin typeface="標楷體" panose="03000509000000000000" pitchFamily="65" charset="-120"/>
                <a:ea typeface="標楷體" panose="03000509000000000000" pitchFamily="65" charset="-120"/>
              </a:rPr>
              <a:t>單位近</a:t>
            </a:r>
            <a:r>
              <a:rPr lang="en-US" altLang="zh-TW" b="1" dirty="0">
                <a:solidFill>
                  <a:srgbClr val="002060"/>
                </a:solidFill>
                <a:latin typeface="標楷體" panose="03000509000000000000" pitchFamily="65" charset="-120"/>
                <a:ea typeface="標楷體" panose="03000509000000000000" pitchFamily="65" charset="-120"/>
              </a:rPr>
              <a:t>3</a:t>
            </a:r>
            <a:r>
              <a:rPr lang="zh-TW" altLang="en-US" b="1" dirty="0">
                <a:solidFill>
                  <a:srgbClr val="002060"/>
                </a:solidFill>
                <a:latin typeface="標楷體" panose="03000509000000000000" pitchFamily="65" charset="-120"/>
                <a:ea typeface="標楷體" panose="03000509000000000000" pitchFamily="65" charset="-120"/>
              </a:rPr>
              <a:t>年預算編列及執行情形</a:t>
            </a:r>
          </a:p>
        </p:txBody>
      </p:sp>
      <p:graphicFrame>
        <p:nvGraphicFramePr>
          <p:cNvPr id="2" name="表格 1"/>
          <p:cNvGraphicFramePr>
            <a:graphicFrameLocks noGrp="1"/>
          </p:cNvGraphicFramePr>
          <p:nvPr>
            <p:extLst>
              <p:ext uri="{D42A27DB-BD31-4B8C-83A1-F6EECF244321}">
                <p14:modId xmlns:p14="http://schemas.microsoft.com/office/powerpoint/2010/main" val="68882964"/>
              </p:ext>
            </p:extLst>
          </p:nvPr>
        </p:nvGraphicFramePr>
        <p:xfrm>
          <a:off x="179508" y="980731"/>
          <a:ext cx="8784984" cy="5355122"/>
        </p:xfrm>
        <a:graphic>
          <a:graphicData uri="http://schemas.openxmlformats.org/drawingml/2006/table">
            <a:tbl>
              <a:tblPr/>
              <a:tblGrid>
                <a:gridCol w="675768"/>
                <a:gridCol w="675768"/>
                <a:gridCol w="675768"/>
                <a:gridCol w="675768"/>
                <a:gridCol w="675768"/>
                <a:gridCol w="675768"/>
                <a:gridCol w="675768"/>
                <a:gridCol w="675768"/>
                <a:gridCol w="675768"/>
                <a:gridCol w="675768"/>
                <a:gridCol w="675768"/>
                <a:gridCol w="675768"/>
                <a:gridCol w="675768"/>
              </a:tblGrid>
              <a:tr h="372052">
                <a:tc gridSpan="13">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各單位之職掌業務項目近</a:t>
                      </a: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年預算編列及執行情形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4629">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單位別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r>
              <a:tr h="82781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預算數</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仟元</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決算數</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仟元</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執行率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預算數</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仟元</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決算數</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仟元</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執行率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預算數</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仟元</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決算數</a:t>
                      </a: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或</a:t>
                      </a: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106.12.31</a:t>
                      </a: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實際執行數</a:t>
                      </a: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a:t>
                      </a:r>
                      <a:br>
                        <a:rPr lang="en-US" altLang="zh-TW" sz="12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200" b="0" i="0" u="none" strike="noStrike" dirty="0">
                          <a:solidFill>
                            <a:srgbClr val="002060"/>
                          </a:solidFill>
                          <a:effectLst/>
                          <a:latin typeface="標楷體" panose="03000509000000000000" pitchFamily="65" charset="-120"/>
                          <a:ea typeface="標楷體" panose="03000509000000000000" pitchFamily="65" charset="-120"/>
                        </a:rPr>
                        <a:t>仟元</a:t>
                      </a:r>
                      <a:r>
                        <a:rPr lang="en-US" altLang="zh-TW" sz="1200" b="0" i="0" u="none" strike="noStrike" dirty="0">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執行率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預算數</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仟元</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決算數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3929">
                <a:tc rowSpan="7">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保健科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19,180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15,374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80.16%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19,821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15,188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76.63%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19,791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15,287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77.24%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19,038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213929">
                <a:tc vMerge="1">
                  <a:txBody>
                    <a:bodyPr/>
                    <a:lstStyle/>
                    <a:p>
                      <a:endParaRPr lang="zh-TW" altLang="en-US"/>
                    </a:p>
                  </a:txBody>
                  <a:tcPr/>
                </a:tc>
                <a:tc>
                  <a:txBody>
                    <a:bodyPr/>
                    <a:lstStyle/>
                    <a:p>
                      <a:pPr algn="l"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醫政科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48,845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47,949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98.17%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46,319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45,929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99.16%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54,946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50,079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91.14%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49,120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418558">
                <a:tc vMerge="1">
                  <a:txBody>
                    <a:bodyPr/>
                    <a:lstStyle/>
                    <a:p>
                      <a:endParaRPr lang="zh-TW" altLang="en-US"/>
                    </a:p>
                  </a:txBody>
                  <a:tcPr/>
                </a:tc>
                <a:tc>
                  <a:txBody>
                    <a:bodyPr/>
                    <a:lstStyle/>
                    <a:p>
                      <a:pPr algn="l"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疾病管制科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1,901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1,901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1,920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5,312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418558">
                <a:tc vMerge="1">
                  <a:txBody>
                    <a:bodyPr/>
                    <a:lstStyle/>
                    <a:p>
                      <a:endParaRPr lang="zh-TW" altLang="en-US"/>
                    </a:p>
                  </a:txBody>
                  <a:tcPr/>
                </a:tc>
                <a:tc>
                  <a:txBody>
                    <a:bodyPr/>
                    <a:lstStyle/>
                    <a:p>
                      <a:pPr algn="l"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長期照護科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1,616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1,266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78.34%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1,571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1,186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75.49%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3,659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1,214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33.18%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6,323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418558">
                <a:tc vMerge="1">
                  <a:txBody>
                    <a:bodyPr/>
                    <a:lstStyle/>
                    <a:p>
                      <a:endParaRPr lang="zh-TW" altLang="en-US"/>
                    </a:p>
                  </a:txBody>
                  <a:tcPr/>
                </a:tc>
                <a:tc>
                  <a:txBody>
                    <a:bodyPr/>
                    <a:lstStyle/>
                    <a:p>
                      <a:pPr algn="l"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社會福利科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177,156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141,011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79.60%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244,421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167,208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68.41%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255,015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207,242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81.27%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239,064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418558">
                <a:tc vMerge="1">
                  <a:txBody>
                    <a:bodyPr/>
                    <a:lstStyle/>
                    <a:p>
                      <a:endParaRPr lang="zh-TW" altLang="en-US"/>
                    </a:p>
                  </a:txBody>
                  <a:tcPr/>
                </a:tc>
                <a:tc>
                  <a:txBody>
                    <a:bodyPr/>
                    <a:lstStyle/>
                    <a:p>
                      <a:pPr algn="l"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食品藥物科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889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889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978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968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98.98%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100.00%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771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256394">
                <a:tc vMerge="1">
                  <a:txBody>
                    <a:bodyPr/>
                    <a:lstStyle/>
                    <a:p>
                      <a:endParaRPr lang="zh-TW" altLang="en-US"/>
                    </a:p>
                  </a:txBody>
                  <a:tcPr/>
                </a:tc>
                <a:tc>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總計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249,587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208,390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83.49%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315,030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232,399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73.77%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334,838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275,249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82.20%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a:solidFill>
                            <a:srgbClr val="002060"/>
                          </a:solidFill>
                          <a:effectLst/>
                          <a:latin typeface="標楷體" panose="03000509000000000000" pitchFamily="65" charset="-120"/>
                          <a:ea typeface="標楷體" panose="03000509000000000000" pitchFamily="65" charset="-120"/>
                        </a:rPr>
                        <a:t>319,628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75000"/>
                      </a:schemeClr>
                    </a:solidFill>
                  </a:tcPr>
                </a:tc>
              </a:tr>
              <a:tr h="418558">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1" i="0" u="none" strike="noStrike">
                          <a:solidFill>
                            <a:srgbClr val="002060"/>
                          </a:solidFill>
                          <a:effectLst/>
                          <a:latin typeface="標楷體" panose="03000509000000000000" pitchFamily="65" charset="-120"/>
                          <a:ea typeface="標楷體" panose="03000509000000000000" pitchFamily="65" charset="-120"/>
                        </a:rPr>
                        <a:t>醫療作業基金</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51,435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45,318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88.11%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53,661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48,327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90.06%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58,342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50,306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86.23%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60,466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r h="418558">
                <a:tc rowSpan="3">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安老養護組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4,215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2,340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55.52%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4,445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2,633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59.24%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5,515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4,178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75.76%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4,675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213929">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育幼組</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4,617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4,282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92.74%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4,872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4,535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93.08%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4,872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4,186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85.92%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5,032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213929">
                <a:tc vMerge="1">
                  <a:txBody>
                    <a:bodyPr/>
                    <a:lstStyle/>
                    <a:p>
                      <a:endParaRPr lang="zh-TW" altLang="en-US"/>
                    </a:p>
                  </a:txBody>
                  <a:tcPr/>
                </a:tc>
                <a:tc>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全</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8,832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6,622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74.98%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9,317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7,168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76.93%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10,387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8,364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80.52%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9,707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1644721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5" name="Content Placeholder 3"/>
          <p:cNvSpPr txBox="1">
            <a:spLocks/>
          </p:cNvSpPr>
          <p:nvPr/>
        </p:nvSpPr>
        <p:spPr>
          <a:xfrm>
            <a:off x="457197" y="404664"/>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五、財務面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機關人事費編列及執行情形</a:t>
            </a:r>
          </a:p>
        </p:txBody>
      </p:sp>
      <p:graphicFrame>
        <p:nvGraphicFramePr>
          <p:cNvPr id="6" name="表格 5"/>
          <p:cNvGraphicFramePr>
            <a:graphicFrameLocks noGrp="1"/>
          </p:cNvGraphicFramePr>
          <p:nvPr>
            <p:extLst>
              <p:ext uri="{D42A27DB-BD31-4B8C-83A1-F6EECF244321}">
                <p14:modId xmlns:p14="http://schemas.microsoft.com/office/powerpoint/2010/main" val="1408495240"/>
              </p:ext>
            </p:extLst>
          </p:nvPr>
        </p:nvGraphicFramePr>
        <p:xfrm>
          <a:off x="107501" y="1124744"/>
          <a:ext cx="8928994" cy="5178560"/>
        </p:xfrm>
        <a:graphic>
          <a:graphicData uri="http://schemas.openxmlformats.org/drawingml/2006/table">
            <a:tbl>
              <a:tblPr/>
              <a:tblGrid>
                <a:gridCol w="604218"/>
                <a:gridCol w="1040597"/>
                <a:gridCol w="1040597"/>
                <a:gridCol w="1040597"/>
                <a:gridCol w="1040597"/>
                <a:gridCol w="1040597"/>
                <a:gridCol w="1040597"/>
                <a:gridCol w="1040597"/>
                <a:gridCol w="1040597"/>
              </a:tblGrid>
              <a:tr h="270320">
                <a:tc gridSpan="9">
                  <a:txBody>
                    <a:bodyPr/>
                    <a:lstStyle/>
                    <a:p>
                      <a:pPr algn="ctr" fontAlgn="ct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機關人事費編列及執行情形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87454">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機關總預算編列數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機關經常門預算編列數（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人事費編列數（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C</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人事費占總預算比率</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C/A*100</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人事費占經常門預算比率</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C/B*100</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人事費實際執行數（</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D</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人事費執行率</a:t>
                      </a:r>
                      <a:b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D/C*100</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rowSpan="5">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連江縣衛生福利局暨各衛生所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143,372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125,173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30,964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21.59%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24.74%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26,441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85.39%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149,665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137,060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30,404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20.31%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22.18%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25,818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84.92%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236,143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216,806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39,720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16.82%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32,191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81.04%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176,393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159,680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33,696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19.10%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21.14%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28,150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83.54%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272,630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245,625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41,504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15.20%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16.90%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r>
              <a:tr h="270320">
                <a:tc rowSpan="5">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147,038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147,038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95,603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65.02%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65.02%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93,218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97.51%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148,154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148,154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94,493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63.78%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63.78%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96,560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102.19%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167,879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167,879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109,537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65.25%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93,791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85.62%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154,357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154,357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99,878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64.71%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64.71%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94,523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94.64%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171,704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171,704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109,266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63.64%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63.64%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r>
              <a:tr h="270320">
                <a:tc rowSpan="5">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18,552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18,552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9,720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52.39%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52.39%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7,525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77.42%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18,776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18,776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9,459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50.38%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50.38%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7,754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81.97%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18,325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17,125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7,938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43.32%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46.35%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7,140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89.95%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zh-TW" altLang="en-US"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18,551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18,151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9,039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48.73%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49.80%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7,473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1"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82.68%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70320">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18,306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18,306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8,599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46.97%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46.97%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r>
            </a:tbl>
          </a:graphicData>
        </a:graphic>
      </p:graphicFrame>
    </p:spTree>
    <p:extLst>
      <p:ext uri="{BB962C8B-B14F-4D97-AF65-F5344CB8AC3E}">
        <p14:creationId xmlns:p14="http://schemas.microsoft.com/office/powerpoint/2010/main" val="27596880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3"/>
          <p:cNvSpPr txBox="1">
            <a:spLocks/>
          </p:cNvSpPr>
          <p:nvPr/>
        </p:nvSpPr>
        <p:spPr>
          <a:xfrm>
            <a:off x="158949" y="260648"/>
            <a:ext cx="8964488"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五、財務面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以</a:t>
            </a:r>
            <a:r>
              <a:rPr lang="zh-TW" altLang="en-US" b="1" dirty="0">
                <a:solidFill>
                  <a:srgbClr val="002060"/>
                </a:solidFill>
                <a:latin typeface="標楷體" panose="03000509000000000000" pitchFamily="65" charset="-120"/>
                <a:ea typeface="標楷體" panose="03000509000000000000" pitchFamily="65" charset="-120"/>
              </a:rPr>
              <a:t>業務費與工程費</a:t>
            </a:r>
            <a:r>
              <a:rPr lang="zh-TW" altLang="en-US" b="1" dirty="0" smtClean="0">
                <a:solidFill>
                  <a:srgbClr val="002060"/>
                </a:solidFill>
                <a:latin typeface="標楷體" panose="03000509000000000000" pitchFamily="65" charset="-120"/>
                <a:ea typeface="標楷體" panose="03000509000000000000" pitchFamily="65" charset="-120"/>
              </a:rPr>
              <a:t>編列人事</a:t>
            </a:r>
            <a:r>
              <a:rPr lang="zh-TW" altLang="en-US" b="1" dirty="0">
                <a:solidFill>
                  <a:srgbClr val="002060"/>
                </a:solidFill>
                <a:latin typeface="標楷體" panose="03000509000000000000" pitchFamily="65" charset="-120"/>
                <a:ea typeface="標楷體" panose="03000509000000000000" pitchFamily="65" charset="-120"/>
              </a:rPr>
              <a:t>支出情形</a:t>
            </a:r>
          </a:p>
        </p:txBody>
      </p:sp>
      <p:graphicFrame>
        <p:nvGraphicFramePr>
          <p:cNvPr id="2" name="表格 1"/>
          <p:cNvGraphicFramePr>
            <a:graphicFrameLocks noGrp="1"/>
          </p:cNvGraphicFramePr>
          <p:nvPr>
            <p:extLst>
              <p:ext uri="{D42A27DB-BD31-4B8C-83A1-F6EECF244321}">
                <p14:modId xmlns:p14="http://schemas.microsoft.com/office/powerpoint/2010/main" val="78181335"/>
              </p:ext>
            </p:extLst>
          </p:nvPr>
        </p:nvGraphicFramePr>
        <p:xfrm>
          <a:off x="179510" y="980724"/>
          <a:ext cx="8784980" cy="5637705"/>
        </p:xfrm>
        <a:graphic>
          <a:graphicData uri="http://schemas.openxmlformats.org/drawingml/2006/table">
            <a:tbl>
              <a:tblPr/>
              <a:tblGrid>
                <a:gridCol w="850158"/>
                <a:gridCol w="1133546"/>
                <a:gridCol w="1133546"/>
                <a:gridCol w="1133546"/>
                <a:gridCol w="1133546"/>
                <a:gridCol w="1133546"/>
                <a:gridCol w="1133546"/>
                <a:gridCol w="1133546"/>
              </a:tblGrid>
              <a:tr h="200249">
                <a:tc gridSpan="8">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機關以業務費與工程費編列之人事支出情形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0249">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業務費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工程費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583335">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機關業務費編列總數</a:t>
                      </a: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(A)</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以業務費進用之人事支出 </a:t>
                      </a: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(B)</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pt-BR" sz="1400" b="0" i="0" u="none" strike="noStrike" dirty="0">
                          <a:solidFill>
                            <a:srgbClr val="002060"/>
                          </a:solidFill>
                          <a:effectLst/>
                          <a:latin typeface="標楷體" panose="03000509000000000000" pitchFamily="65" charset="-120"/>
                          <a:ea typeface="標楷體" panose="03000509000000000000" pitchFamily="65" charset="-120"/>
                        </a:rPr>
                        <a:t>人事支出比率（B/A*100％）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機關工程費編列總數</a:t>
                      </a:r>
                      <a:r>
                        <a:rPr lang="en-US" altLang="zh-TW" sz="1400" b="0" i="0" u="none" strike="noStrike">
                          <a:solidFill>
                            <a:srgbClr val="002060"/>
                          </a:solidFill>
                          <a:effectLst/>
                          <a:latin typeface="標楷體" panose="03000509000000000000" pitchFamily="65" charset="-120"/>
                          <a:ea typeface="標楷體" panose="03000509000000000000" pitchFamily="65" charset="-120"/>
                        </a:rPr>
                        <a:t>(C)</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以工程費進用之人事支出</a:t>
                      </a:r>
                      <a:r>
                        <a:rPr lang="en-US" altLang="zh-TW" sz="1400" b="0" i="0" u="none" strike="noStrike">
                          <a:solidFill>
                            <a:srgbClr val="002060"/>
                          </a:solidFill>
                          <a:effectLst/>
                          <a:latin typeface="標楷體" panose="03000509000000000000" pitchFamily="65" charset="-120"/>
                          <a:ea typeface="標楷體" panose="03000509000000000000" pitchFamily="65" charset="-120"/>
                        </a:rPr>
                        <a:t>(D)</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人事支出比率（</a:t>
                      </a:r>
                      <a:r>
                        <a:rPr lang="en-US" sz="1400" b="0" i="0" u="none" strike="noStrike">
                          <a:solidFill>
                            <a:srgbClr val="002060"/>
                          </a:solidFill>
                          <a:effectLst/>
                          <a:latin typeface="標楷體" panose="03000509000000000000" pitchFamily="65" charset="-120"/>
                          <a:ea typeface="標楷體" panose="03000509000000000000" pitchFamily="65" charset="-120"/>
                        </a:rPr>
                        <a:t>D/C*100％）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rowSpan="5">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30,409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5,273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17.34%</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36,254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6,541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18.04%</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43,221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9,853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22.8%</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36,628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7,222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19.71%</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75,558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11,234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14.87%</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r>
              <a:tr h="304727">
                <a:tc rowSpan="5">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71,324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30,129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42.24%</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81,850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33,390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40.79%</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84,824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36,407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42.92%</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79,333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33,308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41.99%</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87,883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37,241</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42.38%</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r>
              <a:tr h="304727">
                <a:tc rowSpan="5">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連江縣立大同之家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4,617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1,615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34.98</a:t>
                      </a:r>
                      <a:r>
                        <a:rPr lang="en-US" altLang="zh-TW" sz="1400" b="0" i="0" u="none" strike="noStrike" dirty="0" smtClean="0">
                          <a:solidFill>
                            <a:srgbClr val="002060"/>
                          </a:solidFill>
                          <a:effectLst/>
                          <a:latin typeface="標楷體" panose="03000509000000000000" pitchFamily="65" charset="-120"/>
                          <a:ea typeface="標楷體" panose="03000509000000000000" pitchFamily="65" charset="-120"/>
                        </a:rPr>
                        <a:t>%</a:t>
                      </a:r>
                      <a:endParaRPr lang="en-US" altLang="zh-TW" sz="14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4,872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1,797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36.88%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4,872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1,797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36.88%</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1,200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4,787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1,736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36.26%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4727">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5,032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1,957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38.89%</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ap="flat" cmpd="sng" algn="ctr">
                      <a:solidFill>
                        <a:srgbClr val="002060"/>
                      </a:solidFill>
                      <a:prstDash val="solid"/>
                      <a:round/>
                      <a:headEnd type="none" w="med" len="med"/>
                      <a:tailEnd type="none" w="med" len="med"/>
                    </a:lnTlToBr>
                  </a:tcPr>
                </a:tc>
              </a:tr>
            </a:tbl>
          </a:graphicData>
        </a:graphic>
      </p:graphicFrame>
    </p:spTree>
    <p:extLst>
      <p:ext uri="{BB962C8B-B14F-4D97-AF65-F5344CB8AC3E}">
        <p14:creationId xmlns:p14="http://schemas.microsoft.com/office/powerpoint/2010/main" val="1868323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3"/>
          <p:cNvSpPr txBox="1">
            <a:spLocks/>
          </p:cNvSpPr>
          <p:nvPr/>
        </p:nvSpPr>
        <p:spPr>
          <a:xfrm>
            <a:off x="457197" y="404664"/>
            <a:ext cx="822960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五、財務面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a:solidFill>
                  <a:srgbClr val="002060"/>
                </a:solidFill>
                <a:latin typeface="標楷體" panose="03000509000000000000" pitchFamily="65" charset="-120"/>
                <a:ea typeface="標楷體" panose="03000509000000000000" pitchFamily="65" charset="-120"/>
              </a:rPr>
              <a:t>近</a:t>
            </a:r>
            <a:r>
              <a:rPr lang="en-US" altLang="zh-TW" b="1" dirty="0">
                <a:solidFill>
                  <a:srgbClr val="002060"/>
                </a:solidFill>
                <a:latin typeface="標楷體" panose="03000509000000000000" pitchFamily="65" charset="-120"/>
                <a:ea typeface="標楷體" panose="03000509000000000000" pitchFamily="65" charset="-120"/>
              </a:rPr>
              <a:t>3</a:t>
            </a:r>
            <a:r>
              <a:rPr lang="zh-TW" altLang="en-US" b="1" dirty="0">
                <a:solidFill>
                  <a:srgbClr val="002060"/>
                </a:solidFill>
                <a:latin typeface="標楷體" panose="03000509000000000000" pitchFamily="65" charset="-120"/>
                <a:ea typeface="標楷體" panose="03000509000000000000" pitchFamily="65" charset="-120"/>
              </a:rPr>
              <a:t>年單位人事成本</a:t>
            </a:r>
          </a:p>
          <a:p>
            <a:pPr fontAlgn="base"/>
            <a:endParaRPr lang="zh-TW" altLang="en-US" b="1" dirty="0">
              <a:solidFill>
                <a:srgbClr val="002060"/>
              </a:solidFill>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969768411"/>
              </p:ext>
            </p:extLst>
          </p:nvPr>
        </p:nvGraphicFramePr>
        <p:xfrm>
          <a:off x="107504" y="1146870"/>
          <a:ext cx="8928994" cy="4962931"/>
        </p:xfrm>
        <a:graphic>
          <a:graphicData uri="http://schemas.openxmlformats.org/drawingml/2006/table">
            <a:tbl>
              <a:tblPr/>
              <a:tblGrid>
                <a:gridCol w="631343"/>
                <a:gridCol w="631343"/>
                <a:gridCol w="851812"/>
                <a:gridCol w="851812"/>
                <a:gridCol w="851812"/>
                <a:gridCol w="851812"/>
                <a:gridCol w="851812"/>
                <a:gridCol w="851812"/>
                <a:gridCol w="851812"/>
                <a:gridCol w="851812"/>
                <a:gridCol w="851812"/>
              </a:tblGrid>
              <a:tr h="206885">
                <a:tc gridSpan="11">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近</a:t>
                      </a:r>
                      <a:r>
                        <a:rPr lang="en-US" altLang="zh-TW" sz="1400" b="1"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年單位人事成本</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16289">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年度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職員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聘用人員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約僱人員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630058">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預算員額數</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en-US" sz="1400" b="0" i="0" u="none" strike="noStrike">
                          <a:solidFill>
                            <a:srgbClr val="002060"/>
                          </a:solidFill>
                          <a:effectLst/>
                          <a:latin typeface="標楷體" panose="03000509000000000000" pitchFamily="65" charset="-120"/>
                          <a:ea typeface="標楷體" panose="03000509000000000000" pitchFamily="65" charset="-120"/>
                        </a:rPr>
                        <a:t>A)</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人事費</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en-US" sz="1400" b="0" i="0" u="none" strike="noStrike">
                          <a:solidFill>
                            <a:srgbClr val="002060"/>
                          </a:solidFill>
                          <a:effectLst/>
                          <a:latin typeface="標楷體" panose="03000509000000000000" pitchFamily="65" charset="-120"/>
                          <a:ea typeface="標楷體" panose="03000509000000000000" pitchFamily="65" charset="-120"/>
                        </a:rPr>
                        <a:t>B)</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單位成本</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zh-TW" altLang="en-US" sz="1400" b="0" i="0" u="none" strike="noStrike">
                          <a:solidFill>
                            <a:srgbClr val="002060"/>
                          </a:solidFill>
                          <a:effectLst/>
                          <a:latin typeface="標楷體" panose="03000509000000000000" pitchFamily="65" charset="-120"/>
                          <a:ea typeface="標楷體" panose="03000509000000000000" pitchFamily="65" charset="-120"/>
                        </a:rPr>
                        <a:t>（</a:t>
                      </a:r>
                      <a:r>
                        <a:rPr lang="en-US" sz="1400" b="0" i="0" u="none" strike="noStrike">
                          <a:solidFill>
                            <a:srgbClr val="002060"/>
                          </a:solidFill>
                          <a:effectLst/>
                          <a:latin typeface="標楷體" panose="03000509000000000000" pitchFamily="65" charset="-120"/>
                          <a:ea typeface="標楷體" panose="03000509000000000000" pitchFamily="65" charset="-120"/>
                        </a:rPr>
                        <a:t>B/A*100％）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預算員額數</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en-US" sz="1400" b="0" i="0" u="none" strike="noStrike">
                          <a:solidFill>
                            <a:srgbClr val="002060"/>
                          </a:solidFill>
                          <a:effectLst/>
                          <a:latin typeface="標楷體" panose="03000509000000000000" pitchFamily="65" charset="-120"/>
                          <a:ea typeface="標楷體" panose="03000509000000000000" pitchFamily="65" charset="-120"/>
                        </a:rPr>
                        <a:t>C)</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人事費</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en-US" sz="1400" b="0" i="0" u="none" strike="noStrike">
                          <a:solidFill>
                            <a:srgbClr val="002060"/>
                          </a:solidFill>
                          <a:effectLst/>
                          <a:latin typeface="標楷體" panose="03000509000000000000" pitchFamily="65" charset="-120"/>
                          <a:ea typeface="標楷體" panose="03000509000000000000" pitchFamily="65" charset="-120"/>
                        </a:rPr>
                        <a:t>D)</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單位成本</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zh-TW" altLang="en-US" sz="1400" b="0" i="0" u="none" strike="noStrike">
                          <a:solidFill>
                            <a:srgbClr val="002060"/>
                          </a:solidFill>
                          <a:effectLst/>
                          <a:latin typeface="標楷體" panose="03000509000000000000" pitchFamily="65" charset="-120"/>
                          <a:ea typeface="標楷體" panose="03000509000000000000" pitchFamily="65" charset="-120"/>
                        </a:rPr>
                        <a:t>（</a:t>
                      </a:r>
                      <a:r>
                        <a:rPr lang="en-US" altLang="zh-TW" sz="1400" b="0" i="0" u="none" strike="noStrike">
                          <a:solidFill>
                            <a:srgbClr val="002060"/>
                          </a:solidFill>
                          <a:effectLst/>
                          <a:latin typeface="標楷體" panose="03000509000000000000" pitchFamily="65" charset="-120"/>
                          <a:ea typeface="標楷體" panose="03000509000000000000" pitchFamily="65" charset="-120"/>
                        </a:rPr>
                        <a:t>D/C*100</a:t>
                      </a:r>
                      <a:r>
                        <a:rPr lang="zh-TW" altLang="en-US"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預算員額數</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Ｅ</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人事費</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en-US" sz="1400" b="0" i="0" u="none" strike="noStrike">
                          <a:solidFill>
                            <a:srgbClr val="002060"/>
                          </a:solidFill>
                          <a:effectLst/>
                          <a:latin typeface="標楷體" panose="03000509000000000000" pitchFamily="65" charset="-120"/>
                          <a:ea typeface="標楷體" panose="03000509000000000000" pitchFamily="65" charset="-120"/>
                        </a:rPr>
                        <a:t>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單位成本</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zh-TW" altLang="en-US" sz="1400" b="0" i="0" u="none" strike="noStrike">
                          <a:solidFill>
                            <a:srgbClr val="002060"/>
                          </a:solidFill>
                          <a:effectLst/>
                          <a:latin typeface="標楷體" panose="03000509000000000000" pitchFamily="65" charset="-120"/>
                          <a:ea typeface="標楷體" panose="03000509000000000000" pitchFamily="65" charset="-120"/>
                        </a:rPr>
                        <a:t>（Ｆ</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r>
                        <a:rPr lang="zh-TW" altLang="en-US" sz="1400" b="0" i="0" u="none" strike="noStrike">
                          <a:solidFill>
                            <a:srgbClr val="002060"/>
                          </a:solidFill>
                          <a:effectLst/>
                          <a:latin typeface="標楷體" panose="03000509000000000000" pitchFamily="65" charset="-120"/>
                          <a:ea typeface="標楷體" panose="03000509000000000000" pitchFamily="65" charset="-120"/>
                        </a:rPr>
                        <a:t>Ｅ*</a:t>
                      </a:r>
                      <a:r>
                        <a:rPr lang="en-US" altLang="zh-TW" sz="1400" b="0" i="0" u="none" strike="noStrike">
                          <a:solidFill>
                            <a:srgbClr val="002060"/>
                          </a:solidFill>
                          <a:effectLst/>
                          <a:latin typeface="標楷體" panose="03000509000000000000" pitchFamily="65" charset="-120"/>
                          <a:ea typeface="標楷體" panose="03000509000000000000" pitchFamily="65" charset="-120"/>
                        </a:rPr>
                        <a:t>100</a:t>
                      </a:r>
                      <a:r>
                        <a:rPr lang="zh-TW" altLang="en-US"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rowSpan="6">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30,300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1,595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2,133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29,740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1,565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2,133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39,056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1,562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2,133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年平均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33,032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1,573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2,133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711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40,840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1,571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2,133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4</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年平均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34,984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1,590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2,133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711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rowSpan="6">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84,896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1,887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9,200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1,507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754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83,786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1,862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9,200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1,507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754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98,559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2,190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9,000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692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1,978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989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89,080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1,980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9,133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1,664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832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98,294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2,184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9,000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692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1,972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986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91,384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2,031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9,100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1,741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871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rowSpan="6">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7,274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1,455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105</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1,401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106</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1,401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3</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7,094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1,419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107</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6,797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1,359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16289">
                <a:tc vMerge="1">
                  <a:txBody>
                    <a:bodyPr/>
                    <a:lstStyle/>
                    <a:p>
                      <a:endParaRPr lang="zh-TW" altLang="en-US"/>
                    </a:p>
                  </a:txBody>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4</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年平均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7,020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1,404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6" name="矩形 5"/>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02039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332656"/>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3600" b="1" dirty="0" smtClean="0">
                <a:solidFill>
                  <a:srgbClr val="002060"/>
                </a:solidFill>
                <a:latin typeface="標楷體" panose="03000509000000000000" pitchFamily="65" charset="-120"/>
                <a:ea typeface="標楷體" panose="03000509000000000000" pitchFamily="65" charset="-120"/>
              </a:rPr>
              <a:t>二、組織面</a:t>
            </a:r>
            <a:r>
              <a:rPr lang="en-US" altLang="zh-TW" sz="3600" b="1" dirty="0" smtClean="0">
                <a:solidFill>
                  <a:srgbClr val="002060"/>
                </a:solidFill>
                <a:latin typeface="標楷體" panose="03000509000000000000" pitchFamily="65" charset="-120"/>
                <a:ea typeface="標楷體" panose="03000509000000000000" pitchFamily="65" charset="-120"/>
              </a:rPr>
              <a:t>-</a:t>
            </a:r>
            <a:r>
              <a:rPr lang="zh-TW" altLang="en-US" sz="3600" b="1" dirty="0" smtClean="0">
                <a:solidFill>
                  <a:srgbClr val="002060"/>
                </a:solidFill>
                <a:latin typeface="標楷體" panose="03000509000000000000" pitchFamily="65" charset="-120"/>
                <a:ea typeface="標楷體" panose="03000509000000000000" pitchFamily="65" charset="-120"/>
              </a:rPr>
              <a:t>連江縣衛生福利局組織架構</a:t>
            </a:r>
            <a:endParaRPr lang="zh-TW" altLang="en-US" sz="36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102" y="1175921"/>
            <a:ext cx="5590339" cy="51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538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3"/>
          <p:cNvSpPr txBox="1">
            <a:spLocks/>
          </p:cNvSpPr>
          <p:nvPr/>
        </p:nvSpPr>
        <p:spPr>
          <a:xfrm>
            <a:off x="457196" y="404664"/>
            <a:ext cx="8579299"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六</a:t>
            </a:r>
            <a:r>
              <a:rPr lang="zh-TW" altLang="en-US" b="1" dirty="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流程面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行政</a:t>
            </a:r>
            <a:r>
              <a:rPr lang="zh-TW" altLang="en-US" b="1" dirty="0">
                <a:solidFill>
                  <a:srgbClr val="002060"/>
                </a:solidFill>
                <a:latin typeface="標楷體" panose="03000509000000000000" pitchFamily="65" charset="-120"/>
                <a:ea typeface="標楷體" panose="03000509000000000000" pitchFamily="65" charset="-120"/>
              </a:rPr>
              <a:t>流程變革及</a:t>
            </a:r>
            <a:r>
              <a:rPr lang="zh-TW" altLang="en-US" b="1" dirty="0" smtClean="0">
                <a:solidFill>
                  <a:srgbClr val="002060"/>
                </a:solidFill>
                <a:latin typeface="標楷體" panose="03000509000000000000" pitchFamily="65" charset="-120"/>
                <a:ea typeface="標楷體" panose="03000509000000000000" pitchFamily="65" charset="-120"/>
              </a:rPr>
              <a:t>工作效率評估情形</a:t>
            </a:r>
            <a:endParaRPr lang="zh-TW" altLang="en-US" b="1" dirty="0">
              <a:solidFill>
                <a:srgbClr val="002060"/>
              </a:solidFill>
              <a:latin typeface="標楷體" panose="03000509000000000000" pitchFamily="65" charset="-120"/>
              <a:ea typeface="標楷體" panose="03000509000000000000" pitchFamily="65" charset="-120"/>
            </a:endParaRPr>
          </a:p>
          <a:p>
            <a:pPr fontAlgn="base"/>
            <a:endParaRPr lang="zh-TW" altLang="en-US" b="1" dirty="0">
              <a:solidFill>
                <a:srgbClr val="002060"/>
              </a:solidFill>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727799953"/>
              </p:ext>
            </p:extLst>
          </p:nvPr>
        </p:nvGraphicFramePr>
        <p:xfrm>
          <a:off x="452658" y="1147639"/>
          <a:ext cx="8363275" cy="4801641"/>
        </p:xfrm>
        <a:graphic>
          <a:graphicData uri="http://schemas.openxmlformats.org/drawingml/2006/table">
            <a:tbl>
              <a:tblPr/>
              <a:tblGrid>
                <a:gridCol w="444843"/>
                <a:gridCol w="444843"/>
                <a:gridCol w="288324"/>
                <a:gridCol w="288324"/>
                <a:gridCol w="288324"/>
                <a:gridCol w="288324"/>
                <a:gridCol w="348168"/>
                <a:gridCol w="1152128"/>
                <a:gridCol w="1803077"/>
                <a:gridCol w="1178011"/>
                <a:gridCol w="1062681"/>
                <a:gridCol w="776228"/>
              </a:tblGrid>
              <a:tr h="210553">
                <a:tc gridSpan="12">
                  <a:txBody>
                    <a:bodyPr/>
                    <a:lstStyle/>
                    <a:p>
                      <a:pPr algn="ctr" fontAlgn="ctr"/>
                      <a:r>
                        <a:rPr lang="zh-TW" altLang="en-US" sz="14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重點業務之行政流程變革及工作效率情形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21105">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重點業務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5">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業務現況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業務流程變革及工作效率評估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業務資訊化作為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業務未來「不執行」之評估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05177">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項目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自辦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全面委外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部分委外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補助委辦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indent="0" algn="ctr" fontAlgn="ctr"/>
                      <a:r>
                        <a:rPr lang="zh-TW" altLang="en-US"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年簡化狀況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簡化後之工作執行效率改變情形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未來簡化可能性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1917873">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連江縣衛生福利局</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公共托育中心</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V</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目前成立兩間公托中心均委外辦理，節省辦理業務人力。</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業務單位負責管理、督導委辦單位營運及執行，減輕業務承辦人自辦業務量。</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已簡化辦理。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公共托育中心建立公開臉書社團可供大眾查詢點閱相關資訊。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不執行將影響本縣幼兒托育問題，造成幼兒無處可托育、家長育兒負擔。</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512168">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馬祖成人整合式健康篩檢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V</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大致不變。篩檢項目依實際需求增加，故變化不大。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無</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不宜再簡化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已有，已有掛號系統及成健登錄系統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影響極大。</a:t>
                      </a:r>
                      <a:endParaRPr lang="en-US" altLang="zh-TW"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fontAlgn="ct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停止</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辦理對於民眾健康早期發現影響甚</a:t>
                      </a:r>
                      <a:r>
                        <a:rPr lang="zh-TW" altLang="en-US" sz="14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鉅。</a:t>
                      </a:r>
                      <a:endPar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9246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3"/>
          <p:cNvSpPr txBox="1">
            <a:spLocks/>
          </p:cNvSpPr>
          <p:nvPr/>
        </p:nvSpPr>
        <p:spPr>
          <a:xfrm>
            <a:off x="323528" y="404664"/>
            <a:ext cx="864096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六、流程面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行政</a:t>
            </a:r>
            <a:r>
              <a:rPr lang="zh-TW" altLang="en-US" b="1" dirty="0">
                <a:solidFill>
                  <a:srgbClr val="002060"/>
                </a:solidFill>
                <a:latin typeface="標楷體" panose="03000509000000000000" pitchFamily="65" charset="-120"/>
                <a:ea typeface="標楷體" panose="03000509000000000000" pitchFamily="65" charset="-120"/>
              </a:rPr>
              <a:t>流程變革及</a:t>
            </a:r>
            <a:r>
              <a:rPr lang="zh-TW" altLang="en-US" b="1" dirty="0" smtClean="0">
                <a:solidFill>
                  <a:srgbClr val="002060"/>
                </a:solidFill>
                <a:latin typeface="標楷體" panose="03000509000000000000" pitchFamily="65" charset="-120"/>
                <a:ea typeface="標楷體" panose="03000509000000000000" pitchFamily="65" charset="-120"/>
              </a:rPr>
              <a:t>工作效率評估情形</a:t>
            </a:r>
            <a:endParaRPr lang="zh-TW" altLang="en-US" b="1" dirty="0">
              <a:solidFill>
                <a:srgbClr val="002060"/>
              </a:solidFill>
              <a:latin typeface="標楷體" panose="03000509000000000000" pitchFamily="65" charset="-120"/>
              <a:ea typeface="標楷體" panose="03000509000000000000" pitchFamily="65" charset="-120"/>
            </a:endParaRPr>
          </a:p>
          <a:p>
            <a:pPr fontAlgn="base"/>
            <a:endParaRPr lang="zh-TW" altLang="en-US" b="1" dirty="0">
              <a:solidFill>
                <a:srgbClr val="002060"/>
              </a:solidFill>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879515252"/>
              </p:ext>
            </p:extLst>
          </p:nvPr>
        </p:nvGraphicFramePr>
        <p:xfrm>
          <a:off x="457197" y="980726"/>
          <a:ext cx="8291265" cy="4944199"/>
        </p:xfrm>
        <a:graphic>
          <a:graphicData uri="http://schemas.openxmlformats.org/drawingml/2006/table">
            <a:tbl>
              <a:tblPr/>
              <a:tblGrid>
                <a:gridCol w="448175"/>
                <a:gridCol w="448175"/>
                <a:gridCol w="290485"/>
                <a:gridCol w="290485"/>
                <a:gridCol w="290485"/>
                <a:gridCol w="290485"/>
                <a:gridCol w="328321"/>
                <a:gridCol w="1812967"/>
                <a:gridCol w="1186838"/>
                <a:gridCol w="1186838"/>
                <a:gridCol w="1070644"/>
                <a:gridCol w="647367"/>
              </a:tblGrid>
              <a:tr h="205677">
                <a:tc gridSpan="12">
                  <a:txBody>
                    <a:bodyPr/>
                    <a:lstStyle/>
                    <a:p>
                      <a:pPr algn="ctr" fontAlgn="ct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重點業務之行政流程變革及工作效率情形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79912">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重點業務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5">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業務現況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業務流程變革及工作效率評估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業務資訊化作為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業務未來「不執行」之評估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822707">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項目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自辦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全面委外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部分委外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補助委辦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indent="0" algn="ctr" fontAlgn="ctr"/>
                      <a:r>
                        <a:rPr lang="zh-TW" altLang="en-US"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年簡化狀況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簡化後之工作執行效率改變情形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未來簡化可能性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2092106">
                <a:tc rowSpan="2">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連江縣立醫院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掛號批價作業</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400" b="0" i="0" u="none" strike="noStrike" dirty="0">
                          <a:solidFill>
                            <a:srgbClr val="002060"/>
                          </a:solidFill>
                          <a:effectLst/>
                          <a:latin typeface="標楷體" panose="03000509000000000000" pitchFamily="65" charset="-120"/>
                          <a:ea typeface="標楷體" panose="03000509000000000000" pitchFamily="65" charset="-120"/>
                        </a:rPr>
                        <a:t>V</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已曾相當簡化</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增加以信用卡繳費系統</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改善硬體，增加效率及減少當機率。</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減少人工收費金額錯誤率及每日赴銀行存款之程序，對工作執行效益明顯提昇。</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尚有小空間</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結合手機付費平台等多元支付</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可用資訊化但尚未建置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極大</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嚴重影響民眾就醫權益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343797">
                <a:tc vMerge="1">
                  <a:txBody>
                    <a:bodyPr/>
                    <a:lstStyle/>
                    <a:p>
                      <a:endParaRPr lang="zh-TW" altLang="en-US"/>
                    </a:p>
                  </a:txBody>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緊急病患後送業務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400" b="0" i="0" u="none" strike="noStrike">
                          <a:solidFill>
                            <a:srgbClr val="002060"/>
                          </a:solidFill>
                          <a:effectLst/>
                          <a:latin typeface="標楷體" panose="03000509000000000000" pitchFamily="65" charset="-120"/>
                          <a:ea typeface="標楷體" panose="03000509000000000000" pitchFamily="65" charset="-120"/>
                        </a:rPr>
                        <a:t>V</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已曾相當簡化</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zh-TW" altLang="en-US" sz="1400" b="0" i="0" u="none" strike="noStrike">
                          <a:solidFill>
                            <a:srgbClr val="002060"/>
                          </a:solidFill>
                          <a:effectLst/>
                          <a:latin typeface="標楷體" panose="03000509000000000000" pitchFamily="65" charset="-120"/>
                          <a:ea typeface="標楷體" panose="03000509000000000000" pitchFamily="65" charset="-120"/>
                        </a:rPr>
                        <a:t>整合轉診系統</a:t>
                      </a:r>
                      <a:r>
                        <a:rPr lang="en-US" altLang="zh-TW" sz="1400" b="0" i="0" u="none" strike="noStrike">
                          <a:solidFill>
                            <a:srgbClr val="002060"/>
                          </a:solidFill>
                          <a:effectLst/>
                          <a:latin typeface="標楷體" panose="03000509000000000000" pitchFamily="65" charset="-120"/>
                          <a:ea typeface="標楷體" panose="03000509000000000000" pitchFamily="65" charset="-120"/>
                        </a:rPr>
                        <a:t>(MARS</a:t>
                      </a:r>
                      <a:r>
                        <a:rPr lang="zh-TW" altLang="en-US" sz="1400" b="0" i="0" u="none" strike="noStrike">
                          <a:solidFill>
                            <a:srgbClr val="002060"/>
                          </a:solidFill>
                          <a:effectLst/>
                          <a:latin typeface="標楷體" panose="03000509000000000000" pitchFamily="65" charset="-120"/>
                          <a:ea typeface="標楷體" panose="03000509000000000000" pitchFamily="65" charset="-120"/>
                        </a:rPr>
                        <a:t>資訊系統</a:t>
                      </a:r>
                      <a:r>
                        <a:rPr lang="en-US" altLang="zh-TW" sz="14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減少手寫單張</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a:solidFill>
                            <a:srgbClr val="002060"/>
                          </a:solidFill>
                          <a:effectLst/>
                          <a:latin typeface="標楷體" panose="03000509000000000000" pitchFamily="65" charset="-120"/>
                          <a:ea typeface="標楷體" panose="03000509000000000000" pitchFamily="65" charset="-120"/>
                        </a:rPr>
                        <a:t>尚有小空間</a:t>
                      </a:r>
                      <a:br>
                        <a:rPr lang="zh-TW" altLang="en-US" sz="1400" b="0" i="0" u="none" strike="noStrike">
                          <a:solidFill>
                            <a:srgbClr val="002060"/>
                          </a:solidFill>
                          <a:effectLst/>
                          <a:latin typeface="標楷體" panose="03000509000000000000" pitchFamily="65" charset="-120"/>
                          <a:ea typeface="標楷體" panose="03000509000000000000" pitchFamily="65" charset="-120"/>
                        </a:rPr>
                      </a:br>
                      <a:r>
                        <a:rPr lang="zh-TW" altLang="en-US" sz="1400" b="0" i="0" u="none" strike="noStrike">
                          <a:solidFill>
                            <a:srgbClr val="002060"/>
                          </a:solidFill>
                          <a:effectLst/>
                          <a:latin typeface="標楷體" panose="03000509000000000000" pitchFamily="65" charset="-120"/>
                          <a:ea typeface="標楷體" panose="03000509000000000000" pitchFamily="65" charset="-120"/>
                        </a:rPr>
                        <a:t>簡化後送表單及後送表單電子化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可用資訊化但尚未建置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極大</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嚴重影響民眾就醫權益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6475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3"/>
          <p:cNvSpPr txBox="1">
            <a:spLocks/>
          </p:cNvSpPr>
          <p:nvPr/>
        </p:nvSpPr>
        <p:spPr>
          <a:xfrm>
            <a:off x="323528" y="404664"/>
            <a:ext cx="8640959"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六、流程面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行政</a:t>
            </a:r>
            <a:r>
              <a:rPr lang="zh-TW" altLang="en-US" b="1" dirty="0">
                <a:solidFill>
                  <a:srgbClr val="002060"/>
                </a:solidFill>
                <a:latin typeface="標楷體" panose="03000509000000000000" pitchFamily="65" charset="-120"/>
                <a:ea typeface="標楷體" panose="03000509000000000000" pitchFamily="65" charset="-120"/>
              </a:rPr>
              <a:t>流程變革及</a:t>
            </a:r>
            <a:r>
              <a:rPr lang="zh-TW" altLang="en-US" b="1" dirty="0" smtClean="0">
                <a:solidFill>
                  <a:srgbClr val="002060"/>
                </a:solidFill>
                <a:latin typeface="標楷體" panose="03000509000000000000" pitchFamily="65" charset="-120"/>
                <a:ea typeface="標楷體" panose="03000509000000000000" pitchFamily="65" charset="-120"/>
              </a:rPr>
              <a:t>工作效率評估情形</a:t>
            </a:r>
            <a:endParaRPr lang="zh-TW" altLang="en-US" b="1" dirty="0">
              <a:solidFill>
                <a:srgbClr val="002060"/>
              </a:solidFill>
              <a:latin typeface="標楷體" panose="03000509000000000000" pitchFamily="65" charset="-120"/>
              <a:ea typeface="標楷體" panose="03000509000000000000" pitchFamily="65" charset="-120"/>
            </a:endParaRPr>
          </a:p>
          <a:p>
            <a:pPr fontAlgn="base"/>
            <a:endParaRPr lang="zh-TW" altLang="en-US" b="1" dirty="0">
              <a:solidFill>
                <a:srgbClr val="002060"/>
              </a:solidFill>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33923792"/>
              </p:ext>
            </p:extLst>
          </p:nvPr>
        </p:nvGraphicFramePr>
        <p:xfrm>
          <a:off x="457197" y="980728"/>
          <a:ext cx="8291265" cy="5527927"/>
        </p:xfrm>
        <a:graphic>
          <a:graphicData uri="http://schemas.openxmlformats.org/drawingml/2006/table">
            <a:tbl>
              <a:tblPr/>
              <a:tblGrid>
                <a:gridCol w="448175"/>
                <a:gridCol w="448175"/>
                <a:gridCol w="290485"/>
                <a:gridCol w="290485"/>
                <a:gridCol w="290485"/>
                <a:gridCol w="290485"/>
                <a:gridCol w="400329"/>
                <a:gridCol w="1740959"/>
                <a:gridCol w="1186838"/>
                <a:gridCol w="1186838"/>
                <a:gridCol w="1070644"/>
                <a:gridCol w="647367"/>
              </a:tblGrid>
              <a:tr h="254887">
                <a:tc gridSpan="12">
                  <a:txBody>
                    <a:bodyPr/>
                    <a:lstStyle/>
                    <a:p>
                      <a:pPr algn="ctr" fontAlgn="ctr"/>
                      <a:r>
                        <a:rPr lang="zh-TW" altLang="en-US" sz="1200" b="1"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重點業務之行政流程變革及工作效率情形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3504">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重點業務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5">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業務現況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業務流程變革及工作效率評估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業務資訊化作為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業務未來「不執行」之評估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2248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項目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自辦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全面委外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部分委外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補助委辦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indent="0" algn="ctr" fontAlgn="ctr"/>
                      <a:r>
                        <a:rPr lang="zh-TW" altLang="en-US"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年簡化狀況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簡化後之工作執行效率改變情形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未來簡化可能性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627328">
                <a:tc>
                  <a:txBody>
                    <a:bodyPr/>
                    <a:lstStyle/>
                    <a:p>
                      <a:pPr algn="l" fontAlgn="ctr"/>
                      <a:r>
                        <a:rPr lang="zh-TW" altLang="en-US" sz="1050" b="0" i="0" u="none" strike="noStrike" dirty="0" smtClean="0">
                          <a:solidFill>
                            <a:srgbClr val="002060"/>
                          </a:solidFill>
                          <a:effectLst/>
                          <a:latin typeface="標楷體" panose="03000509000000000000" pitchFamily="65" charset="-120"/>
                          <a:ea typeface="標楷體" panose="03000509000000000000" pitchFamily="65" charset="-120"/>
                        </a:rPr>
                        <a:t>連江縣立醫院</a:t>
                      </a:r>
                      <a:endParaRPr lang="zh-TW" altLang="en-US" sz="105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流感疫苗接種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050" b="0" i="0" u="none" strike="noStrike" dirty="0">
                          <a:solidFill>
                            <a:srgbClr val="002060"/>
                          </a:solidFill>
                          <a:effectLst/>
                          <a:latin typeface="標楷體" panose="03000509000000000000" pitchFamily="65" charset="-120"/>
                          <a:ea typeface="標楷體" panose="03000509000000000000" pitchFamily="65" charset="-120"/>
                        </a:rPr>
                        <a:t>V</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05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已曾相當簡化</a:t>
                      </a:r>
                      <a:br>
                        <a:rPr lang="zh-TW" altLang="en-US" sz="105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流感疫苗接種計畫之實施對象進</a:t>
                      </a: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年來已有大福編列接種者條件，本縣接種人口的涵蓋率至</a:t>
                      </a: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106</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年已為</a:t>
                      </a: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50.7%</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逐年增加，依照衛生福利部疾病管制署之接種計畫執行，並提供計畫執行前之專業教育訓練，讓醫療院所之醫療人員能熟悉作業流程，提供相關之管理系統，相關醫療專區供參，以利流感疫苗業務順利推動。本院為合約醫療院所，為連江縣南竿相惟一之醫療院所，接種人口數為最大宗，負責的業務量實為繁重，舊人力物力部份使用標準作業執行，在執行前彙整相關資料以利業務順利遂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由流感業物之標準作業流程之建立，及連江縣衛生福利局疾病管制科協助支援下得以順利進行，該業務執行前，疾管科承辦人員負責統籌疫苗數量之編列，就依本縣可符合條件之人口數及往年接種數來概估當年須接種之疫苗總量進行採購，依序再作醫療人員之相關人員進行流感業務協調工作會議，與會人員集思廣益，以達零失誤、零缺點目標。</a:t>
                      </a:r>
                      <a:br>
                        <a:rPr lang="zh-TW" altLang="en-US" sz="105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近三年來由於因地制宜推動該業務，深獲民眾及衛生福利局好評。</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0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000" b="0" i="0" u="none" strike="noStrike" dirty="0">
                          <a:solidFill>
                            <a:srgbClr val="002060"/>
                          </a:solidFill>
                          <a:effectLst/>
                          <a:latin typeface="標楷體" panose="03000509000000000000" pitchFamily="65" charset="-120"/>
                          <a:ea typeface="標楷體" panose="03000509000000000000" pitchFamily="65" charset="-120"/>
                        </a:rPr>
                        <a:t>不宜再簡化</a:t>
                      </a:r>
                      <a:br>
                        <a:rPr lang="zh-TW" altLang="en-US" sz="10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000" b="0" i="0" u="none" strike="noStrike" dirty="0">
                          <a:solidFill>
                            <a:srgbClr val="002060"/>
                          </a:solidFill>
                          <a:effectLst/>
                          <a:latin typeface="標楷體" panose="03000509000000000000" pitchFamily="65" charset="-120"/>
                          <a:ea typeface="標楷體" panose="03000509000000000000" pitchFamily="65" charset="-120"/>
                        </a:rPr>
                        <a:t>就流感業務之執行未來簡化可能性，因近年來逐年修正，討論已不宜再簡化，該業務之執行依衛生福利部疾病管制署公告之工作要點進行推動，按照該標準工作要點依序執行並以電腦系統回報作業，以利主管機關掌握動態進行業務分析。</a:t>
                      </a:r>
                      <a:br>
                        <a:rPr lang="zh-TW" altLang="en-US" sz="10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000" b="0" i="0" u="none" strike="noStrike" dirty="0">
                          <a:solidFill>
                            <a:srgbClr val="002060"/>
                          </a:solidFill>
                          <a:effectLst/>
                          <a:latin typeface="標楷體" panose="03000509000000000000" pitchFamily="65" charset="-120"/>
                          <a:ea typeface="標楷體" panose="03000509000000000000" pitchFamily="65" charset="-120"/>
                        </a:rPr>
                        <a:t>流感接種為醫療保健業務，門診執行上要確認身分，填寫相關之同意書，量測體溫血壓及醫師診療，再進行三讀五對之接種，接種後仍須在醫院休息</a:t>
                      </a:r>
                      <a:r>
                        <a:rPr lang="en-US" altLang="zh-TW" sz="1000" b="0" i="0" u="none" strike="noStrike" dirty="0">
                          <a:solidFill>
                            <a:srgbClr val="002060"/>
                          </a:solidFill>
                          <a:effectLst/>
                          <a:latin typeface="標楷體" panose="03000509000000000000" pitchFamily="65" charset="-120"/>
                          <a:ea typeface="標楷體" panose="03000509000000000000" pitchFamily="65" charset="-120"/>
                        </a:rPr>
                        <a:t>30</a:t>
                      </a:r>
                      <a:r>
                        <a:rPr lang="zh-TW" altLang="en-US" sz="1000" b="0" i="0" u="none" strike="noStrike" dirty="0">
                          <a:solidFill>
                            <a:srgbClr val="002060"/>
                          </a:solidFill>
                          <a:effectLst/>
                          <a:latin typeface="標楷體" panose="03000509000000000000" pitchFamily="65" charset="-120"/>
                          <a:ea typeface="標楷體" panose="03000509000000000000" pitchFamily="65" charset="-120"/>
                        </a:rPr>
                        <a:t>分鐘，無不適才可返家，醫護人員會給予衛教及接種後注意須知，讓接種者了解可自行觀察整個流程，已不宜再簡化。</a:t>
                      </a:r>
                      <a:br>
                        <a:rPr lang="zh-TW" altLang="en-US" sz="1000" b="0" i="0" u="none" strike="noStrike" dirty="0">
                          <a:solidFill>
                            <a:srgbClr val="002060"/>
                          </a:solidFill>
                          <a:effectLst/>
                          <a:latin typeface="標楷體" panose="03000509000000000000" pitchFamily="65" charset="-120"/>
                          <a:ea typeface="標楷體" panose="03000509000000000000" pitchFamily="65" charset="-120"/>
                        </a:rPr>
                      </a:br>
                      <a:endParaRPr lang="zh-TW" altLang="en-US" sz="10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已有</a:t>
                      </a:r>
                      <a:br>
                        <a:rPr lang="zh-TW" altLang="en-US" sz="105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流感業務執行目前已有網路資訊系統提供醫療相關人員及民眾供參，醫療相關人員可利用衛生福利部疾病管制署之專業人員網站來點選，其中之可參考內容非常廣泛，可依相關指引進行參閱，而公務人員</a:t>
                      </a: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e</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政府也有提供該業務之教育訓練，醫療人員更能得心應手來執行。民眾亦可善用</a:t>
                      </a: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Q&amp;A</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及流感衛教園地，在管理層面，則提供流感之管理系統，以掌握動向及管理。</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altLang="zh-TW" sz="105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極大</a:t>
                      </a:r>
                      <a:br>
                        <a:rPr lang="zh-TW" altLang="en-US" sz="105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050" b="0" i="0" u="none" strike="noStrike" dirty="0">
                          <a:solidFill>
                            <a:srgbClr val="002060"/>
                          </a:solidFill>
                          <a:effectLst/>
                          <a:latin typeface="標楷體" panose="03000509000000000000" pitchFamily="65" charset="-120"/>
                          <a:ea typeface="標楷體" panose="03000509000000000000" pitchFamily="65" charset="-120"/>
                        </a:rPr>
                        <a:t>影響民眾醫療保健權益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7928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3"/>
          <p:cNvSpPr txBox="1">
            <a:spLocks/>
          </p:cNvSpPr>
          <p:nvPr/>
        </p:nvSpPr>
        <p:spPr>
          <a:xfrm>
            <a:off x="323528" y="404664"/>
            <a:ext cx="8640960"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b="1" dirty="0" smtClean="0">
                <a:solidFill>
                  <a:srgbClr val="002060"/>
                </a:solidFill>
                <a:latin typeface="標楷體" panose="03000509000000000000" pitchFamily="65" charset="-120"/>
                <a:ea typeface="標楷體" panose="03000509000000000000" pitchFamily="65" charset="-120"/>
              </a:rPr>
              <a:t>六、流程面</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行政</a:t>
            </a:r>
            <a:r>
              <a:rPr lang="zh-TW" altLang="en-US" b="1" dirty="0">
                <a:solidFill>
                  <a:srgbClr val="002060"/>
                </a:solidFill>
                <a:latin typeface="標楷體" panose="03000509000000000000" pitchFamily="65" charset="-120"/>
                <a:ea typeface="標楷體" panose="03000509000000000000" pitchFamily="65" charset="-120"/>
              </a:rPr>
              <a:t>流程變革及</a:t>
            </a:r>
            <a:r>
              <a:rPr lang="zh-TW" altLang="en-US" b="1" dirty="0" smtClean="0">
                <a:solidFill>
                  <a:srgbClr val="002060"/>
                </a:solidFill>
                <a:latin typeface="標楷體" panose="03000509000000000000" pitchFamily="65" charset="-120"/>
                <a:ea typeface="標楷體" panose="03000509000000000000" pitchFamily="65" charset="-120"/>
              </a:rPr>
              <a:t>工作效率評估情形</a:t>
            </a:r>
            <a:endParaRPr lang="zh-TW" altLang="en-US" b="1" dirty="0">
              <a:solidFill>
                <a:srgbClr val="002060"/>
              </a:solidFill>
              <a:latin typeface="標楷體" panose="03000509000000000000" pitchFamily="65" charset="-120"/>
              <a:ea typeface="標楷體" panose="03000509000000000000" pitchFamily="65" charset="-120"/>
            </a:endParaRPr>
          </a:p>
          <a:p>
            <a:pPr fontAlgn="base"/>
            <a:endParaRPr lang="zh-TW" altLang="en-US" b="1" dirty="0">
              <a:solidFill>
                <a:srgbClr val="002060"/>
              </a:solidFill>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982771063"/>
              </p:ext>
            </p:extLst>
          </p:nvPr>
        </p:nvGraphicFramePr>
        <p:xfrm>
          <a:off x="498375" y="1196752"/>
          <a:ext cx="8291265" cy="3528393"/>
        </p:xfrm>
        <a:graphic>
          <a:graphicData uri="http://schemas.openxmlformats.org/drawingml/2006/table">
            <a:tbl>
              <a:tblPr/>
              <a:tblGrid>
                <a:gridCol w="448175"/>
                <a:gridCol w="1290364"/>
                <a:gridCol w="216024"/>
                <a:gridCol w="216024"/>
                <a:gridCol w="216024"/>
                <a:gridCol w="288032"/>
                <a:gridCol w="288032"/>
                <a:gridCol w="1236903"/>
                <a:gridCol w="1186838"/>
                <a:gridCol w="1186838"/>
                <a:gridCol w="1070644"/>
                <a:gridCol w="647367"/>
              </a:tblGrid>
              <a:tr h="285368">
                <a:tc gridSpan="12">
                  <a:txBody>
                    <a:bodyPr/>
                    <a:lstStyle/>
                    <a:p>
                      <a:pPr algn="ctr" fontAlgn="ctr"/>
                      <a:r>
                        <a:rPr lang="zh-TW" altLang="en-US" sz="1400" b="1" i="0" u="none" strike="noStrike" dirty="0">
                          <a:solidFill>
                            <a:srgbClr val="002060"/>
                          </a:solidFill>
                          <a:effectLst/>
                          <a:latin typeface="標楷體" panose="03000509000000000000" pitchFamily="65" charset="-120"/>
                          <a:ea typeface="標楷體" panose="03000509000000000000" pitchFamily="65" charset="-120"/>
                        </a:rPr>
                        <a:t>重點業務之行政流程變革及工作效率情形</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3504">
                <a:tc rowSpan="2">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機關別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重點業務</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5">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業務現況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業務流程變革及工作效率評估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業務資訊化作為</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2">
                  <a:txBody>
                    <a:bodyPr/>
                    <a:lstStyle/>
                    <a:p>
                      <a:pPr algn="ctr" fontAlgn="ctr"/>
                      <a:r>
                        <a:rPr lang="zh-TW" altLang="en-US" sz="1400" b="0" i="0" u="none" strike="noStrike">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業務未來「不執行」之評估</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22486">
                <a:tc vMerge="1">
                  <a:txBody>
                    <a:bodyPr/>
                    <a:lstStyle/>
                    <a:p>
                      <a:endParaRPr lang="zh-TW" altLang="en-US"/>
                    </a:p>
                  </a:txBody>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項目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自辦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全面委外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部分委外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補助委辦</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indent="0" algn="ctr" fontAlgn="ctr"/>
                      <a:r>
                        <a:rPr lang="zh-TW" altLang="en-US" sz="1200" b="0" i="0" u="none" strike="noStrike" dirty="0" smtClean="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12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年簡化狀況</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簡化後之工作執行效率改變情形</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Times New Roman" panose="02020603050405020304" pitchFamily="18" charset="0"/>
                          <a:ea typeface="標楷體" panose="03000509000000000000" pitchFamily="65" charset="-120"/>
                          <a:cs typeface="Times New Roman" panose="02020603050405020304" pitchFamily="18" charset="0"/>
                        </a:rPr>
                        <a:t>未來簡化可能性</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2298145">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連江縣大同之家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老人安養養護</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日間照顧服務</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en-US" altLang="zh-TW" sz="1400" b="0" i="0" u="none" strike="noStrike" dirty="0">
                          <a:solidFill>
                            <a:srgbClr val="002060"/>
                          </a:solidFill>
                          <a:effectLst/>
                          <a:latin typeface="標楷體" panose="03000509000000000000" pitchFamily="65" charset="-120"/>
                          <a:ea typeface="標楷體" panose="03000509000000000000" pitchFamily="65" charset="-120"/>
                        </a:rPr>
                        <a:t>3.</a:t>
                      </a: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社區整體照顧體系</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sz="1400" b="0" i="0" u="none" strike="noStrike">
                          <a:solidFill>
                            <a:srgbClr val="002060"/>
                          </a:solidFill>
                          <a:effectLst/>
                          <a:latin typeface="標楷體" panose="03000509000000000000" pitchFamily="65" charset="-120"/>
                          <a:ea typeface="標楷體" panose="03000509000000000000" pitchFamily="65" charset="-120"/>
                        </a:rPr>
                        <a:t>V</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業務流程與內容屬既定方針，大致不變。</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業務流程屬重要項目，不宜再簡化。</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a:solidFill>
                            <a:srgbClr val="002060"/>
                          </a:solidFill>
                          <a:effectLst/>
                          <a:latin typeface="標楷體" panose="03000509000000000000" pitchFamily="65" charset="-120"/>
                          <a:ea typeface="標楷體" panose="03000509000000000000" pitchFamily="65" charset="-120"/>
                        </a:rPr>
                        <a:t>已有網路資訊系統，含公文系統、網站網頁等建置。</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極大。</a:t>
                      </a:r>
                      <a:br>
                        <a:rPr lang="zh-TW" altLang="en-US" sz="1400" b="0" i="0" u="none" strike="noStrike" dirty="0">
                          <a:solidFill>
                            <a:srgbClr val="002060"/>
                          </a:solidFill>
                          <a:effectLst/>
                          <a:latin typeface="標楷體" panose="03000509000000000000" pitchFamily="65" charset="-120"/>
                          <a:ea typeface="標楷體" panose="03000509000000000000" pitchFamily="65" charset="-120"/>
                        </a:rPr>
                      </a:br>
                      <a:r>
                        <a:rPr lang="zh-TW" altLang="en-US" sz="1400" b="0" i="0" u="none" strike="noStrike" dirty="0">
                          <a:solidFill>
                            <a:srgbClr val="002060"/>
                          </a:solidFill>
                          <a:effectLst/>
                          <a:latin typeface="標楷體" panose="03000509000000000000" pitchFamily="65" charset="-120"/>
                          <a:ea typeface="標楷體" panose="03000509000000000000" pitchFamily="65" charset="-120"/>
                        </a:rPr>
                        <a:t>本業務屬本家重大工作項目，必須持續執行。</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8443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3"/>
          <p:cNvSpPr txBox="1">
            <a:spLocks/>
          </p:cNvSpPr>
          <p:nvPr/>
        </p:nvSpPr>
        <p:spPr>
          <a:xfrm>
            <a:off x="485028" y="2276872"/>
            <a:ext cx="8229600" cy="1872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400" b="1" dirty="0">
                <a:solidFill>
                  <a:srgbClr val="002060"/>
                </a:solidFill>
                <a:latin typeface="標楷體" panose="03000509000000000000" pitchFamily="65" charset="-120"/>
                <a:ea typeface="標楷體" panose="03000509000000000000" pitchFamily="65" charset="-120"/>
              </a:rPr>
              <a:t>謝謝聆聽</a:t>
            </a:r>
            <a:br>
              <a:rPr lang="zh-TW" altLang="en-US" sz="4400" b="1" dirty="0">
                <a:solidFill>
                  <a:srgbClr val="002060"/>
                </a:solidFill>
                <a:latin typeface="標楷體" panose="03000509000000000000" pitchFamily="65" charset="-120"/>
                <a:ea typeface="標楷體" panose="03000509000000000000" pitchFamily="65" charset="-120"/>
              </a:rPr>
            </a:br>
            <a:r>
              <a:rPr lang="zh-TW" altLang="en-US" sz="4400" b="1" dirty="0">
                <a:solidFill>
                  <a:srgbClr val="002060"/>
                </a:solidFill>
                <a:latin typeface="標楷體" panose="03000509000000000000" pitchFamily="65" charset="-120"/>
                <a:ea typeface="標楷體" panose="03000509000000000000" pitchFamily="65" charset="-120"/>
              </a:rPr>
              <a:t>敬請</a:t>
            </a:r>
            <a:r>
              <a:rPr lang="zh-TW" altLang="en-US" sz="4400" b="1" dirty="0" smtClean="0">
                <a:solidFill>
                  <a:srgbClr val="002060"/>
                </a:solidFill>
                <a:latin typeface="標楷體" panose="03000509000000000000" pitchFamily="65" charset="-120"/>
                <a:ea typeface="標楷體" panose="03000509000000000000" pitchFamily="65" charset="-120"/>
              </a:rPr>
              <a:t>指教</a:t>
            </a:r>
            <a:endParaRPr lang="zh-TW" altLang="en-US"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342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323528" y="836712"/>
            <a:ext cx="8568952"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二、組織面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連江縣大同之家組織架構</a:t>
            </a:r>
            <a:endParaRPr lang="zh-TW" altLang="en-US" sz="40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11" y="1676623"/>
            <a:ext cx="7427171" cy="42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60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83671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二、組織面</a:t>
            </a:r>
            <a:r>
              <a:rPr lang="en-US" altLang="zh-TW" sz="4000" b="1" dirty="0" smtClean="0">
                <a:solidFill>
                  <a:srgbClr val="002060"/>
                </a:solidFill>
                <a:latin typeface="標楷體" panose="03000509000000000000" pitchFamily="65" charset="-120"/>
                <a:ea typeface="標楷體" panose="03000509000000000000" pitchFamily="65" charset="-120"/>
              </a:rPr>
              <a:t>-</a:t>
            </a:r>
            <a:r>
              <a:rPr lang="zh-TW" altLang="en-US" sz="4000" b="1" dirty="0" smtClean="0">
                <a:solidFill>
                  <a:srgbClr val="002060"/>
                </a:solidFill>
                <a:latin typeface="標楷體" panose="03000509000000000000" pitchFamily="65" charset="-120"/>
                <a:ea typeface="標楷體" panose="03000509000000000000" pitchFamily="65" charset="-120"/>
              </a:rPr>
              <a:t>連江縣立醫院組織架構</a:t>
            </a:r>
            <a:endParaRPr lang="zh-TW" altLang="en-US" sz="40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7" y="1549843"/>
            <a:ext cx="7992888" cy="51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81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395536" y="83671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連江縣地理位置圖</a:t>
            </a:r>
            <a:endParaRPr lang="en-US" sz="4000" b="1" dirty="0" smtClean="0">
              <a:solidFill>
                <a:srgbClr val="002060"/>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628800"/>
            <a:ext cx="7120880" cy="4765834"/>
          </a:xfrm>
          <a:prstGeom prst="rect">
            <a:avLst/>
          </a:prstGeom>
        </p:spPr>
      </p:pic>
      <p:sp>
        <p:nvSpPr>
          <p:cNvPr id="11" name="矩形 10"/>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sp>
        <p:nvSpPr>
          <p:cNvPr id="3" name="五角星形 2"/>
          <p:cNvSpPr/>
          <p:nvPr/>
        </p:nvSpPr>
        <p:spPr>
          <a:xfrm>
            <a:off x="2267744" y="4116402"/>
            <a:ext cx="216024" cy="2093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23693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 name="Content Placeholder 3"/>
          <p:cNvSpPr txBox="1">
            <a:spLocks/>
          </p:cNvSpPr>
          <p:nvPr/>
        </p:nvSpPr>
        <p:spPr>
          <a:xfrm>
            <a:off x="457197" y="836712"/>
            <a:ext cx="822960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zh-TW" altLang="en-US" sz="4000" b="1" dirty="0" smtClean="0">
                <a:solidFill>
                  <a:srgbClr val="002060"/>
                </a:solidFill>
                <a:latin typeface="標楷體" panose="03000509000000000000" pitchFamily="65" charset="-120"/>
                <a:ea typeface="標楷體" panose="03000509000000000000" pitchFamily="65" charset="-120"/>
              </a:rPr>
              <a:t>連江縣各</a:t>
            </a:r>
            <a:r>
              <a:rPr lang="zh-TW" altLang="en-US" sz="4000" b="1" dirty="0">
                <a:solidFill>
                  <a:srgbClr val="002060"/>
                </a:solidFill>
                <a:latin typeface="標楷體" panose="03000509000000000000" pitchFamily="65" charset="-120"/>
                <a:ea typeface="標楷體" panose="03000509000000000000" pitchFamily="65" charset="-120"/>
              </a:rPr>
              <a:t>鄉</a:t>
            </a:r>
            <a:r>
              <a:rPr lang="zh-TW" altLang="en-US" sz="4000" b="1" dirty="0" smtClean="0">
                <a:solidFill>
                  <a:srgbClr val="002060"/>
                </a:solidFill>
                <a:latin typeface="標楷體" panose="03000509000000000000" pitchFamily="65" charset="-120"/>
                <a:ea typeface="標楷體" panose="03000509000000000000" pitchFamily="65" charset="-120"/>
              </a:rPr>
              <a:t>土地面積及人口統計表</a:t>
            </a:r>
            <a:endParaRPr lang="zh-TW" altLang="en-US" sz="40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33266" y="6366178"/>
            <a:ext cx="2162470" cy="338554"/>
          </a:xfrm>
          <a:prstGeom prst="rect">
            <a:avLst/>
          </a:prstGeom>
          <a:noFill/>
          <a:ln>
            <a:noFill/>
          </a:ln>
          <a:effectLst>
            <a:outerShdw blurRad="152400" dist="317500" dir="5400000" sx="102000" sy="102000" rotWithShape="0">
              <a:prstClr val="black">
                <a:alpha val="0"/>
              </a:prstClr>
            </a:outerShdw>
          </a:effectLst>
        </p:spPr>
        <p:txBody>
          <a:bodyPr wrap="square" lIns="91440" tIns="45720" rIns="91440" bIns="45720">
            <a:spAutoFit/>
            <a:scene3d>
              <a:camera prst="orthographicFront">
                <a:rot lat="0" lon="0" rev="0"/>
              </a:camera>
              <a:lightRig rig="contrasting" dir="t">
                <a:rot lat="0" lon="0" rev="4500000"/>
              </a:lightRig>
            </a:scene3d>
            <a:sp3d extrusionH="57150" contourW="6350" prstMaterial="matte">
              <a:bevelT w="127000" h="31750" prst="hardEdge"/>
              <a:contourClr>
                <a:schemeClr val="accent1">
                  <a:shade val="75000"/>
                </a:schemeClr>
              </a:contourClr>
            </a:sp3d>
          </a:bodyPr>
          <a:lstStyle/>
          <a:p>
            <a:pPr algn="ctr"/>
            <a:r>
              <a:rPr lang="en-US" altLang="zh-TW"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By</a:t>
            </a:r>
            <a:r>
              <a:rPr lang="zh-TW" altLang="en-US" sz="1600" cap="all" dirty="0" smtClean="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rPr>
              <a:t>連江縣政府人事處</a:t>
            </a:r>
            <a:endParaRPr lang="zh-TW" altLang="en-US" sz="1600" cap="all" spc="0" dirty="0">
              <a:ln w="0"/>
              <a:gradFill>
                <a:gsLst>
                  <a:gs pos="0">
                    <a:schemeClr val="accent1">
                      <a:tint val="66000"/>
                      <a:satMod val="160000"/>
                    </a:schemeClr>
                  </a:gs>
                  <a:gs pos="100000">
                    <a:srgbClr val="002060"/>
                  </a:gs>
                  <a:gs pos="100000">
                    <a:schemeClr val="accent1">
                      <a:tint val="23500"/>
                      <a:satMod val="160000"/>
                    </a:schemeClr>
                  </a:gs>
                </a:gsLst>
                <a:lin ang="5400000" scaled="0"/>
              </a:gradFill>
              <a:effectLst>
                <a:reflection blurRad="6350" stA="60000" endA="900" endPos="60000" dist="60007" dir="5400000" sy="-100000" algn="bl" rotWithShape="0"/>
              </a:effectLst>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180900366"/>
              </p:ext>
            </p:extLst>
          </p:nvPr>
        </p:nvGraphicFramePr>
        <p:xfrm>
          <a:off x="323528" y="1628802"/>
          <a:ext cx="8496943" cy="4464494"/>
        </p:xfrm>
        <a:graphic>
          <a:graphicData uri="http://schemas.openxmlformats.org/drawingml/2006/table">
            <a:tbl>
              <a:tblPr/>
              <a:tblGrid>
                <a:gridCol w="807097"/>
                <a:gridCol w="807097"/>
                <a:gridCol w="1188228"/>
                <a:gridCol w="1401210"/>
                <a:gridCol w="1502098"/>
                <a:gridCol w="1322744"/>
                <a:gridCol w="1468469"/>
              </a:tblGrid>
              <a:tr h="388067">
                <a:tc gridSpan="7">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表</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1-1</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連江縣縣境面積統計</a:t>
                      </a:r>
                    </a:p>
                  </a:txBody>
                  <a:tcPr marL="0" marR="0" marT="0" marB="0" anchor="ctr">
                    <a:lnL>
                      <a:noFill/>
                    </a:lnL>
                    <a:lnR>
                      <a:noFill/>
                    </a:lnR>
                    <a:lnT>
                      <a:noFill/>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43904">
                <a:tc gridSpan="2">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區域別</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人口</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面積</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平方公里</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每平方公里人口數</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佔總面積（</a:t>
                      </a:r>
                      <a:r>
                        <a:rPr lang="en-US" altLang="zh-TW" sz="1600" b="0" i="0" u="none" strike="noStrike">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海岸線長度</a:t>
                      </a:r>
                      <a:r>
                        <a:rPr lang="en-US" altLang="zh-TW" sz="1600" b="0" i="0" u="none" strike="noStrike">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a:solidFill>
                            <a:srgbClr val="002060"/>
                          </a:solidFill>
                          <a:effectLst/>
                          <a:latin typeface="標楷體" panose="03000509000000000000" pitchFamily="65" charset="-120"/>
                          <a:ea typeface="標楷體" panose="03000509000000000000" pitchFamily="65" charset="-120"/>
                        </a:rPr>
                        <a:t>公里</a:t>
                      </a:r>
                      <a:r>
                        <a:rPr lang="en-US" altLang="zh-TW" sz="1600" b="0" i="0" u="none" strike="noStrike">
                          <a:solidFill>
                            <a:srgbClr val="002060"/>
                          </a:solidFill>
                          <a:effectLst/>
                          <a:latin typeface="標楷體" panose="03000509000000000000" pitchFamily="65" charset="-120"/>
                          <a:ea typeface="標楷體" panose="03000509000000000000" pitchFamily="65" charset="-120"/>
                        </a:rPr>
                        <a:t>)</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52203">
                <a:tc gridSpan="2">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總計</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zh-TW" altLang="en-US"/>
                    </a:p>
                  </a:txBody>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13,044.0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29.6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440.7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100</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138.06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04056">
                <a:tc>
                  <a:txBody>
                    <a:bodyPr/>
                    <a:lstStyle/>
                    <a:p>
                      <a:pPr algn="ctr" fontAlgn="ct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馬祖</a:t>
                      </a:r>
                      <a:endPar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endParaRPr>
                    </a:p>
                    <a:p>
                      <a:pPr algn="ctr" fontAlgn="ct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本</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南竿鄉</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7,652.0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10.64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719.2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35.95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35.7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04056">
                <a:tc rowSpan="3">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離島</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北竿鄉</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2,404.0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9.3</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258.5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31.42</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48.57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04056">
                <a:tc vMerge="1">
                  <a:txBody>
                    <a:bodyPr/>
                    <a:lstStyle/>
                    <a:p>
                      <a:endParaRPr lang="zh-TW" altLang="en-US"/>
                    </a:p>
                  </a:txBody>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莒光鄉</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1,638.0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5.26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311.4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17.77</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25.84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04056">
                <a:tc vMerge="1">
                  <a:txBody>
                    <a:bodyPr/>
                    <a:lstStyle/>
                    <a:p>
                      <a:endParaRPr lang="zh-TW" altLang="en-US"/>
                    </a:p>
                  </a:txBody>
                  <a:tcPr/>
                </a:tc>
                <a:tc>
                  <a:txBody>
                    <a:bodyPr/>
                    <a:lstStyle/>
                    <a:p>
                      <a:pPr algn="ctr" fontAlgn="ctr"/>
                      <a:r>
                        <a:rPr lang="zh-TW" altLang="en-US" sz="1600" b="0" i="0" u="none" strike="noStrike">
                          <a:solidFill>
                            <a:srgbClr val="002060"/>
                          </a:solidFill>
                          <a:effectLst/>
                          <a:latin typeface="標楷體" panose="03000509000000000000" pitchFamily="65" charset="-120"/>
                          <a:ea typeface="標楷體" panose="03000509000000000000" pitchFamily="65" charset="-120"/>
                        </a:rPr>
                        <a:t>東引鄉</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1,350.0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4.4</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306.8 </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14.86</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US" altLang="zh-TW" sz="1600" b="0" i="0" u="none" strike="noStrike">
                          <a:solidFill>
                            <a:srgbClr val="002060"/>
                          </a:solidFill>
                          <a:effectLst/>
                          <a:latin typeface="標楷體" panose="03000509000000000000" pitchFamily="65" charset="-120"/>
                          <a:ea typeface="標楷體" panose="03000509000000000000" pitchFamily="65" charset="-120"/>
                        </a:rPr>
                        <a:t>27.95</a:t>
                      </a:r>
                    </a:p>
                  </a:txBody>
                  <a:tcPr marL="0" marR="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864096">
                <a:tc gridSpan="7">
                  <a:txBody>
                    <a:bodyPr/>
                    <a:lstStyle/>
                    <a:p>
                      <a:pPr algn="l" fontAlgn="ct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資料來源：</a:t>
                      </a:r>
                      <a:b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1.</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土地面積</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連江縣政府民政局</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(101</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年</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11</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月份查詢</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a:t>
                      </a:r>
                      <a:b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b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2.</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人口統計</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-107</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年</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6</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月份資料</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dirty="0" smtClean="0">
                          <a:solidFill>
                            <a:srgbClr val="002060"/>
                          </a:solidFill>
                          <a:effectLst/>
                          <a:latin typeface="標楷體" panose="03000509000000000000" pitchFamily="65" charset="-120"/>
                          <a:ea typeface="標楷體" panose="03000509000000000000" pitchFamily="65" charset="-120"/>
                        </a:rPr>
                        <a:t>內政部統計處</a:t>
                      </a:r>
                      <a:r>
                        <a:rPr lang="en-US" altLang="zh-TW" sz="1600" b="0" i="0" u="none" strike="noStrike" dirty="0" smtClean="0">
                          <a:solidFill>
                            <a:srgbClr val="002060"/>
                          </a:solidFill>
                          <a:effectLst/>
                          <a:latin typeface="標楷體" panose="03000509000000000000" pitchFamily="65" charset="-120"/>
                          <a:ea typeface="標楷體" panose="03000509000000000000" pitchFamily="65" charset="-120"/>
                        </a:rPr>
                        <a:t>)</a:t>
                      </a:r>
                      <a:endParaRPr lang="en-US" altLang="zh-TW" sz="1600" b="0" i="0" u="none" strike="noStrike" dirty="0">
                        <a:solidFill>
                          <a:srgbClr val="002060"/>
                        </a:solidFill>
                        <a:effectLst/>
                        <a:latin typeface="標楷體" panose="03000509000000000000" pitchFamily="65" charset="-120"/>
                        <a:ea typeface="標楷體" panose="03000509000000000000" pitchFamily="65" charset="-120"/>
                      </a:endParaRPr>
                    </a:p>
                  </a:txBody>
                  <a:tcPr marL="0" marR="0" marT="0" marB="0" anchor="ctr">
                    <a:lnL>
                      <a:noFill/>
                    </a:lnL>
                    <a:lnR>
                      <a:noFill/>
                    </a:lnR>
                    <a:lnT w="12700" cap="flat" cmpd="sng" algn="ctr">
                      <a:solidFill>
                        <a:srgbClr val="00206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418790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153</Template>
  <TotalTime>7430</TotalTime>
  <Words>7946</Words>
  <Application>Microsoft Office PowerPoint</Application>
  <PresentationFormat>如螢幕大小 (4:3)</PresentationFormat>
  <Paragraphs>3860</Paragraphs>
  <Slides>54</Slides>
  <Notes>30</Notes>
  <HiddenSlides>0</HiddenSlides>
  <MMClips>0</MMClips>
  <ScaleCrop>false</ScaleCrop>
  <HeadingPairs>
    <vt:vector size="4" baseType="variant">
      <vt:variant>
        <vt:lpstr>佈景主題</vt:lpstr>
      </vt:variant>
      <vt:variant>
        <vt:i4>1</vt:i4>
      </vt:variant>
      <vt:variant>
        <vt:lpstr>投影片標題</vt:lpstr>
      </vt:variant>
      <vt:variant>
        <vt:i4>54</vt:i4>
      </vt:variant>
    </vt:vector>
  </HeadingPairs>
  <TitlesOfParts>
    <vt:vector size="55" baseType="lpstr">
      <vt:lpstr>153</vt:lpstr>
      <vt:lpstr>連江縣衛生福利局暨所屬各機關員額評鑑彙整報告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Administrator</dc:creator>
  <cp:lastModifiedBy>Administrator</cp:lastModifiedBy>
  <cp:revision>81</cp:revision>
  <cp:lastPrinted>2018-08-07T15:24:05Z</cp:lastPrinted>
  <dcterms:created xsi:type="dcterms:W3CDTF">2018-08-02T05:47:32Z</dcterms:created>
  <dcterms:modified xsi:type="dcterms:W3CDTF">2018-08-08T00:47:11Z</dcterms:modified>
</cp:coreProperties>
</file>