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38"/>
  </p:notesMasterIdLst>
  <p:handoutMasterIdLst>
    <p:handoutMasterId r:id="rId39"/>
  </p:handoutMasterIdLst>
  <p:sldIdLst>
    <p:sldId id="256" r:id="rId3"/>
    <p:sldId id="271" r:id="rId4"/>
    <p:sldId id="313" r:id="rId5"/>
    <p:sldId id="312" r:id="rId6"/>
    <p:sldId id="281" r:id="rId7"/>
    <p:sldId id="326" r:id="rId8"/>
    <p:sldId id="288" r:id="rId9"/>
    <p:sldId id="317" r:id="rId10"/>
    <p:sldId id="319" r:id="rId11"/>
    <p:sldId id="325" r:id="rId12"/>
    <p:sldId id="320" r:id="rId13"/>
    <p:sldId id="315" r:id="rId14"/>
    <p:sldId id="290" r:id="rId15"/>
    <p:sldId id="316" r:id="rId16"/>
    <p:sldId id="300" r:id="rId17"/>
    <p:sldId id="287" r:id="rId18"/>
    <p:sldId id="289" r:id="rId19"/>
    <p:sldId id="291" r:id="rId20"/>
    <p:sldId id="292" r:id="rId21"/>
    <p:sldId id="295" r:id="rId22"/>
    <p:sldId id="293" r:id="rId23"/>
    <p:sldId id="296" r:id="rId24"/>
    <p:sldId id="297" r:id="rId25"/>
    <p:sldId id="298" r:id="rId26"/>
    <p:sldId id="299" r:id="rId27"/>
    <p:sldId id="318" r:id="rId28"/>
    <p:sldId id="303" r:id="rId29"/>
    <p:sldId id="305" r:id="rId30"/>
    <p:sldId id="304" r:id="rId31"/>
    <p:sldId id="306" r:id="rId32"/>
    <p:sldId id="307" r:id="rId33"/>
    <p:sldId id="308" r:id="rId34"/>
    <p:sldId id="322" r:id="rId35"/>
    <p:sldId id="268" r:id="rId36"/>
    <p:sldId id="309" r:id="rId3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33" autoAdjust="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88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265B6-3D02-4C74-9606-4BEDA6C318AC}" type="datetimeFigureOut">
              <a:rPr lang="zh-TW" altLang="en-US" smtClean="0"/>
              <a:pPr/>
              <a:t>2017/5/3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83C39-1103-452E-AC4D-B6441FE0191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8569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43B347-7E50-4419-8D23-7724AE19C1EC}" type="datetimeFigureOut">
              <a:rPr lang="zh-TW" altLang="en-US" smtClean="0"/>
              <a:pPr/>
              <a:t>2017/5/3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B4B5D-5FA8-4BDA-919E-039CAF84294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6556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B4B5D-5FA8-4BDA-919E-039CAF842940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50588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點選輪班表名稱，進入可確認同仁班表排班狀況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B4B5D-5FA8-4BDA-919E-039CAF842940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89729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1.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同仁可至排單查詢，查詢個人的輪班排班狀況</a:t>
            </a:r>
            <a:endParaRPr lang="en-US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輪班同仁可至調班申請，選擇輪班時間及選擇欲被調班人之紀錄，填寫事由，即送出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確認送出申請單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B4B5D-5FA8-4BDA-919E-039CAF842940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66285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輪班轉出勤，請先查詢班表，進行刷卡轉出勤作業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B4B5D-5FA8-4BDA-919E-039CAF842940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07176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輪班出勤異常，可查詢輪班同仁之出勤狀態，並可更正出勤狀態，另外也可寄通知給當事人及主管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B4B5D-5FA8-4BDA-919E-039CAF842940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49285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至輪班加班可查詢同仁的加班時數，確認後點選加班時數寫入選擇，另提供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excel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檔案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可供列印</a:t>
            </a:r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B4B5D-5FA8-4BDA-919E-039CAF842940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21901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B4B5D-5FA8-4BDA-919E-039CAF842940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52576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需設定為值班表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下拉可補休時數及填寫值班費，依機關狀況設定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B4B5D-5FA8-4BDA-919E-039CAF842940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02460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勾選欲申請的值班費，按下申請，確認請領成功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B4B5D-5FA8-4BDA-919E-039CAF842940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69574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於補休申請功能，下拉值班補休，進行申請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B4B5D-5FA8-4BDA-919E-039CAF842940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23191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可於班表實施介面，點選列印，進入輪班子系統報表列印作業，挑選所需列印報表格式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B4B5D-5FA8-4BDA-919E-039CAF842940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8618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操作手冊更新版本均會放置於協作平台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B4B5D-5FA8-4BDA-919E-039CAF842940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0874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操作手冊更新版本均會放置於協作平台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B4B5D-5FA8-4BDA-919E-039CAF842940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0874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B4B5D-5FA8-4BDA-919E-039CAF842940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7526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任務：業務組服務台輪班表</a:t>
            </a:r>
            <a:endParaRPr lang="zh-TW" alt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可於任務中，編輯班表呈核長官流程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B4B5D-5FA8-4BDA-919E-039CAF842940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379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任務：業務組服務台輪班表</a:t>
            </a:r>
            <a:endParaRPr lang="zh-TW" alt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可於任務中，編輯班表呈核長官流程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B4B5D-5FA8-4BDA-919E-039CAF842940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6137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班表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：業務組服務台輪班表</a:t>
            </a:r>
            <a:endParaRPr lang="en-US" altLang="zh-TW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班別：早班、晚班、行政班</a:t>
            </a:r>
            <a:endParaRPr lang="en-US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編製輪班表，告知跨夜輪班表，需設定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00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跟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01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，以判別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B4B5D-5FA8-4BDA-919E-039CAF842940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4334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1.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可選取人員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多人亦可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，再點選※，按下儲存修改，即完成排班表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B4B5D-5FA8-4BDA-919E-039CAF842940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43611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於動作點選實施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確定是否實施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是否要通知同仁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B4B5D-5FA8-4BDA-919E-039CAF842940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4183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539552" y="2132856"/>
            <a:ext cx="7772400" cy="1254001"/>
          </a:xfrm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dirty="0" smtClean="0"/>
              <a:t>同上一頁</a:t>
            </a:r>
            <a:r>
              <a:rPr lang="en-US" altLang="zh-TW" dirty="0" smtClean="0"/>
              <a:t>, </a:t>
            </a:r>
            <a:r>
              <a:rPr lang="zh-TW" altLang="en-US" dirty="0" smtClean="0"/>
              <a:t>縮小</a:t>
            </a:r>
            <a:r>
              <a:rPr lang="en-US" altLang="zh-TW" dirty="0" smtClean="0"/>
              <a:t>,</a:t>
            </a:r>
            <a:r>
              <a:rPr lang="zh-TW" altLang="en-US" dirty="0" smtClean="0"/>
              <a:t> 右下移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96CA2-83C7-44FF-906A-B82AAE376612}" type="datetime1">
              <a:rPr lang="zh-TW" altLang="en-US" smtClean="0"/>
              <a:pPr/>
              <a:t>2017/5/3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8227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  <a:lvl2pPr>
              <a:defRPr>
                <a:latin typeface="微軟正黑體" pitchFamily="34" charset="-120"/>
                <a:ea typeface="微軟正黑體" pitchFamily="34" charset="-120"/>
              </a:defRPr>
            </a:lvl2pPr>
            <a:lvl3pPr>
              <a:defRPr>
                <a:latin typeface="微軟正黑體" pitchFamily="34" charset="-120"/>
                <a:ea typeface="微軟正黑體" pitchFamily="34" charset="-120"/>
              </a:defRPr>
            </a:lvl3pPr>
            <a:lvl4pPr>
              <a:defRPr>
                <a:latin typeface="微軟正黑體" pitchFamily="34" charset="-120"/>
                <a:ea typeface="微軟正黑體" pitchFamily="34" charset="-120"/>
              </a:defRPr>
            </a:lvl4pPr>
            <a:lvl5pPr>
              <a:defRPr>
                <a:latin typeface="微軟正黑體" pitchFamily="34" charset="-120"/>
                <a:ea typeface="微軟正黑體" pitchFamily="34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05F6-5856-478B-96BB-DF4A01C92D88}" type="datetime1">
              <a:rPr lang="zh-TW" altLang="en-US" smtClean="0"/>
              <a:pPr/>
              <a:t>2017/5/3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5B272D-84CC-4B9A-ADCF-FE75B7F79B0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0021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67544" y="23580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右下方的字體及</a:t>
            </a:r>
            <a:r>
              <a:rPr lang="en-US" altLang="zh-TW" dirty="0" smtClean="0"/>
              <a:t>logo</a:t>
            </a:r>
            <a:r>
              <a:rPr lang="zh-TW" altLang="en-US" dirty="0" smtClean="0"/>
              <a:t>皆縮小</a:t>
            </a:r>
            <a:r>
              <a:rPr lang="en-US" altLang="zh-TW" dirty="0" smtClean="0"/>
              <a:t>,</a:t>
            </a:r>
            <a:r>
              <a:rPr lang="zh-TW" altLang="en-US" dirty="0" smtClean="0"/>
              <a:t> 再往右下 角偏移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CAEC6-F2AA-4F8E-8154-0ADEE779D4EC}" type="datetime1">
              <a:rPr lang="zh-TW" altLang="en-US" smtClean="0"/>
              <a:pPr/>
              <a:t>2017/5/3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964686"/>
            <a:ext cx="2675938" cy="70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474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5000" b="1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6816" y="404664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FD738-C052-43E0-867A-C9AF06444454}" type="datetime1">
              <a:rPr lang="zh-TW" altLang="en-US" smtClean="0"/>
              <a:pPr/>
              <a:t>2017/5/3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526" y="6162593"/>
            <a:ext cx="1650962" cy="43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79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611560" y="2174999"/>
            <a:ext cx="7772400" cy="1254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000" b="1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zh-TW" altLang="en-US" sz="5400" dirty="0" smtClean="0">
                <a:solidFill>
                  <a:srgbClr val="FF3300"/>
                </a:solidFill>
                <a:latin typeface="微軟正黑體" pitchFamily="34" charset="-120"/>
                <a:ea typeface="微軟正黑體" pitchFamily="34" charset="-120"/>
              </a:rPr>
              <a:t>全國共享版機關內部差勤電子表單系統</a:t>
            </a:r>
            <a:r>
              <a:rPr lang="en-US" altLang="zh-TW" sz="5400" dirty="0" smtClean="0">
                <a:solidFill>
                  <a:srgbClr val="FF3300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5400" dirty="0" smtClean="0">
                <a:solidFill>
                  <a:srgbClr val="FF3300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5400" dirty="0" smtClean="0">
                <a:solidFill>
                  <a:srgbClr val="FF3300"/>
                </a:solidFill>
                <a:latin typeface="微軟正黑體" pitchFamily="34" charset="-120"/>
                <a:ea typeface="微軟正黑體" pitchFamily="34" charset="-120"/>
              </a:rPr>
              <a:t>輪值班人員教育訓練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508104" y="4725144"/>
            <a:ext cx="3096344" cy="1129680"/>
          </a:xfrm>
        </p:spPr>
        <p:txBody>
          <a:bodyPr/>
          <a:lstStyle/>
          <a:p>
            <a:pPr algn="r"/>
            <a:r>
              <a:rPr lang="zh-TW" altLang="en-US" sz="2400" dirty="0"/>
              <a:t>講師</a:t>
            </a:r>
            <a:r>
              <a:rPr lang="zh-TW" altLang="en-US" sz="2400" dirty="0" smtClean="0"/>
              <a:t>：黃信銘</a:t>
            </a:r>
            <a:endParaRPr lang="zh-TW" altLang="en-US" sz="2400" dirty="0"/>
          </a:p>
          <a:p>
            <a:pPr algn="r"/>
            <a:r>
              <a:rPr lang="zh-TW" altLang="en-US" sz="2400" dirty="0" smtClean="0"/>
              <a:t>時間：</a:t>
            </a:r>
            <a:r>
              <a:rPr lang="en-US" altLang="zh-TW" sz="2400" dirty="0" smtClean="0"/>
              <a:t>2017-5-3</a:t>
            </a:r>
            <a:endParaRPr lang="zh-TW" altLang="en-US" sz="2400" dirty="0" smtClean="0"/>
          </a:p>
          <a:p>
            <a:pPr algn="l"/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34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54935" y="548680"/>
            <a:ext cx="4392488" cy="5328592"/>
          </a:xfrm>
        </p:spPr>
        <p:txBody>
          <a:bodyPr/>
          <a:lstStyle/>
          <a:p>
            <a:endParaRPr lang="en-US" altLang="zh-TW" sz="2400" b="1" dirty="0" smtClean="0"/>
          </a:p>
          <a:p>
            <a:endParaRPr lang="en-US" altLang="zh-TW" sz="2400" b="1" dirty="0" smtClean="0"/>
          </a:p>
          <a:p>
            <a:r>
              <a:rPr lang="zh-TW" altLang="en-US" sz="2400" b="1" dirty="0" smtClean="0"/>
              <a:t>上班前、上班後、下班前、下班後：為系統抓同仁刷卡的時間。「上班前」就表示上班時間往前多少小時可被核算。 </a:t>
            </a:r>
            <a:endParaRPr lang="en-US" altLang="zh-TW" sz="2400" b="1" dirty="0" smtClean="0"/>
          </a:p>
          <a:p>
            <a:r>
              <a:rPr lang="en-US" altLang="zh-TW" sz="2400" b="1" dirty="0" smtClean="0"/>
              <a:t>EX.</a:t>
            </a:r>
            <a:r>
              <a:rPr lang="zh-TW" altLang="en-US" sz="2400" b="1" dirty="0" smtClean="0"/>
              <a:t>輪班時間為</a:t>
            </a:r>
            <a:r>
              <a:rPr lang="en-US" altLang="zh-TW" sz="2400" b="1" dirty="0" smtClean="0"/>
              <a:t>0700~1600</a:t>
            </a:r>
          </a:p>
          <a:p>
            <a:pPr>
              <a:buNone/>
            </a:pPr>
            <a:r>
              <a:rPr lang="en-US" altLang="zh-TW" sz="2400" b="1" dirty="0" smtClean="0"/>
              <a:t>	</a:t>
            </a:r>
            <a:r>
              <a:rPr lang="zh-TW" altLang="en-US" sz="2400" b="1" dirty="0" smtClean="0"/>
              <a:t>上班前設定</a:t>
            </a:r>
            <a:r>
              <a:rPr lang="en-US" altLang="zh-TW" sz="2400" b="1" dirty="0" smtClean="0"/>
              <a:t>2.0</a:t>
            </a:r>
            <a:r>
              <a:rPr lang="zh-TW" altLang="en-US" sz="2400" b="1" dirty="0" smtClean="0"/>
              <a:t>，系統會抓</a:t>
            </a:r>
            <a:r>
              <a:rPr lang="zh-TW" altLang="en-US" sz="2400" b="1" dirty="0"/>
              <a:t>取</a:t>
            </a:r>
            <a:r>
              <a:rPr lang="en-US" altLang="zh-TW" sz="2400" b="1" dirty="0" smtClean="0"/>
              <a:t>0500~0700</a:t>
            </a:r>
            <a:r>
              <a:rPr lang="zh-TW" altLang="en-US" sz="2400" b="1" dirty="0" smtClean="0"/>
              <a:t>刷的上班卡。</a:t>
            </a:r>
            <a:endParaRPr lang="en-US" altLang="zh-TW" sz="2400" b="1" dirty="0" smtClean="0"/>
          </a:p>
          <a:p>
            <a:pPr>
              <a:buNone/>
            </a:pPr>
            <a:r>
              <a:rPr lang="en-US" altLang="zh-TW" sz="2400" b="1" dirty="0"/>
              <a:t>	</a:t>
            </a:r>
            <a:r>
              <a:rPr lang="zh-TW" altLang="en-US" sz="2400" b="1" dirty="0" smtClean="0"/>
              <a:t>下班後設定</a:t>
            </a:r>
            <a:r>
              <a:rPr lang="en-US" altLang="zh-TW" sz="2400" b="1" dirty="0" smtClean="0"/>
              <a:t>6.0</a:t>
            </a:r>
            <a:r>
              <a:rPr lang="zh-TW" altLang="en-US" sz="2400" b="1" dirty="0" smtClean="0"/>
              <a:t>，系統</a:t>
            </a:r>
            <a:r>
              <a:rPr lang="zh-TW" altLang="en-US" sz="2400" b="1" dirty="0"/>
              <a:t>會</a:t>
            </a:r>
            <a:r>
              <a:rPr lang="zh-TW" altLang="en-US" sz="2400" b="1" dirty="0" smtClean="0"/>
              <a:t>抓取</a:t>
            </a:r>
            <a:r>
              <a:rPr lang="en-US" altLang="zh-TW" sz="2400" b="1" dirty="0" smtClean="0"/>
              <a:t>1600~2200</a:t>
            </a:r>
            <a:r>
              <a:rPr lang="zh-TW" altLang="en-US" sz="2400" b="1" dirty="0" smtClean="0"/>
              <a:t>刷的下班卡。</a:t>
            </a:r>
            <a:endParaRPr lang="en-US" altLang="zh-TW" sz="2400" b="1" dirty="0" smtClean="0"/>
          </a:p>
          <a:p>
            <a:pPr>
              <a:buNone/>
            </a:pPr>
            <a:r>
              <a:rPr lang="en-US" altLang="zh-TW" sz="2400" b="1" dirty="0"/>
              <a:t>	</a:t>
            </a:r>
            <a:endParaRPr lang="en-US" altLang="zh-TW" sz="2400" b="1" dirty="0" smtClean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272D-84CC-4B9A-ADCF-FE75B7F79B03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1023" y="1552589"/>
            <a:ext cx="3705225" cy="38766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230832" y="548680"/>
            <a:ext cx="8229600" cy="720080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班別屬性維護</a:t>
            </a:r>
            <a:r>
              <a:rPr lang="zh-TW" alt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設定 </a:t>
            </a:r>
            <a:r>
              <a:rPr lang="en-US" altLang="zh-TW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(2/3)</a:t>
            </a:r>
            <a:endParaRPr lang="zh-TW" alt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442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44008" y="1268760"/>
            <a:ext cx="4392488" cy="4536504"/>
          </a:xfrm>
        </p:spPr>
        <p:txBody>
          <a:bodyPr/>
          <a:lstStyle/>
          <a:p>
            <a:r>
              <a:rPr lang="zh-TW" altLang="en-US" sz="2400" b="1" dirty="0" smtClean="0"/>
              <a:t>前刷可算</a:t>
            </a:r>
            <a:r>
              <a:rPr lang="en-US" altLang="zh-TW" sz="2400" b="1" dirty="0" smtClean="0"/>
              <a:t>:</a:t>
            </a:r>
            <a:r>
              <a:rPr lang="zh-TW" altLang="en-US" sz="2400" b="1" dirty="0" smtClean="0">
                <a:solidFill>
                  <a:srgbClr val="002060"/>
                </a:solidFill>
              </a:rPr>
              <a:t>是</a:t>
            </a:r>
            <a:r>
              <a:rPr lang="en-US" altLang="zh-TW" sz="2400" b="1" dirty="0" smtClean="0">
                <a:solidFill>
                  <a:srgbClr val="002060"/>
                </a:solidFill>
              </a:rPr>
              <a:t>(</a:t>
            </a:r>
            <a:r>
              <a:rPr lang="zh-TW" altLang="en-US" sz="2400" b="1" dirty="0" smtClean="0">
                <a:solidFill>
                  <a:srgbClr val="002060"/>
                </a:solidFill>
              </a:rPr>
              <a:t>跟輪班加班有關</a:t>
            </a:r>
            <a:r>
              <a:rPr lang="en-US" altLang="zh-TW" sz="2400" b="1" dirty="0" smtClean="0">
                <a:solidFill>
                  <a:srgbClr val="002060"/>
                </a:solidFill>
              </a:rPr>
              <a:t>)</a:t>
            </a:r>
          </a:p>
          <a:p>
            <a:r>
              <a:rPr lang="zh-TW" altLang="en-US" sz="2400" b="1" dirty="0" smtClean="0"/>
              <a:t>後刷可算</a:t>
            </a:r>
            <a:r>
              <a:rPr lang="en-US" altLang="zh-TW" sz="2400" b="1" dirty="0" smtClean="0"/>
              <a:t>:</a:t>
            </a:r>
            <a:r>
              <a:rPr lang="zh-TW" altLang="en-US" sz="2400" b="1" dirty="0" smtClean="0">
                <a:solidFill>
                  <a:srgbClr val="002060"/>
                </a:solidFill>
              </a:rPr>
              <a:t>是</a:t>
            </a:r>
            <a:r>
              <a:rPr lang="en-US" altLang="zh-TW" sz="2400" b="1" dirty="0" smtClean="0">
                <a:solidFill>
                  <a:srgbClr val="002060"/>
                </a:solidFill>
              </a:rPr>
              <a:t>(</a:t>
            </a:r>
            <a:r>
              <a:rPr lang="zh-TW" altLang="en-US" sz="2400" b="1" dirty="0" smtClean="0">
                <a:solidFill>
                  <a:srgbClr val="002060"/>
                </a:solidFill>
              </a:rPr>
              <a:t>跟輪班加班有關</a:t>
            </a:r>
            <a:r>
              <a:rPr lang="en-US" altLang="zh-TW" sz="2400" b="1" dirty="0" smtClean="0">
                <a:solidFill>
                  <a:srgbClr val="002060"/>
                </a:solidFill>
              </a:rPr>
              <a:t>)</a:t>
            </a:r>
          </a:p>
          <a:p>
            <a:r>
              <a:rPr lang="zh-TW" altLang="en-US" sz="2400" b="1" dirty="0" smtClean="0"/>
              <a:t>休息開始時間、結束時間</a:t>
            </a:r>
            <a:r>
              <a:rPr lang="en-US" altLang="zh-TW" sz="2400" b="1" dirty="0" smtClean="0"/>
              <a:t>:</a:t>
            </a:r>
          </a:p>
          <a:p>
            <a:pPr>
              <a:buNone/>
            </a:pPr>
            <a:r>
              <a:rPr lang="zh-TW" altLang="en-US" sz="2400" b="1" dirty="0" smtClean="0"/>
              <a:t>     </a:t>
            </a:r>
            <a:r>
              <a:rPr lang="zh-TW" altLang="en-US" sz="2400" b="1" dirty="0" smtClean="0">
                <a:solidFill>
                  <a:srgbClr val="002060"/>
                </a:solidFill>
              </a:rPr>
              <a:t>班別中，同仁是否有休息時 </a:t>
            </a:r>
            <a:endParaRPr lang="en-US" altLang="zh-TW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zh-TW" altLang="en-US" sz="2400" b="1" dirty="0" smtClean="0">
                <a:solidFill>
                  <a:srgbClr val="002060"/>
                </a:solidFill>
              </a:rPr>
              <a:t>     間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(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此部分不可以為空白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zh-TW" altLang="en-US" sz="2400" b="1" dirty="0" smtClean="0"/>
              <a:t>超過算不算</a:t>
            </a:r>
            <a:r>
              <a:rPr lang="en-US" altLang="zh-TW" sz="2400" b="1" dirty="0" smtClean="0"/>
              <a:t>:</a:t>
            </a:r>
          </a:p>
          <a:p>
            <a:pPr>
              <a:buNone/>
            </a:pPr>
            <a:r>
              <a:rPr lang="zh-TW" altLang="en-US" sz="2400" b="1" dirty="0" smtClean="0">
                <a:solidFill>
                  <a:srgbClr val="002060"/>
                </a:solidFill>
              </a:rPr>
              <a:t>     超過算不算加班時數</a:t>
            </a:r>
            <a:endParaRPr lang="en-US" altLang="zh-TW" sz="2400" b="1" dirty="0" smtClean="0">
              <a:solidFill>
                <a:srgbClr val="002060"/>
              </a:solidFill>
            </a:endParaRPr>
          </a:p>
          <a:p>
            <a:r>
              <a:rPr lang="zh-TW" altLang="en-US" sz="2400" b="1" dirty="0" smtClean="0"/>
              <a:t>彈性前、後</a:t>
            </a:r>
            <a:r>
              <a:rPr lang="en-US" altLang="zh-TW" sz="2400" b="1" dirty="0" smtClean="0"/>
              <a:t>:</a:t>
            </a:r>
          </a:p>
          <a:p>
            <a:pPr>
              <a:buNone/>
            </a:pPr>
            <a:r>
              <a:rPr lang="zh-TW" altLang="en-US" sz="2400" b="1" dirty="0" smtClean="0"/>
              <a:t>     </a:t>
            </a:r>
            <a:r>
              <a:rPr lang="zh-TW" altLang="en-US" sz="2400" b="1" dirty="0" smtClean="0">
                <a:solidFill>
                  <a:srgbClr val="002060"/>
                </a:solidFill>
              </a:rPr>
              <a:t>是否有彈性上下班時間</a:t>
            </a:r>
            <a:endParaRPr lang="en-US" altLang="zh-TW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altLang="zh-TW" sz="2400" b="1" dirty="0" smtClean="0">
                <a:solidFill>
                  <a:srgbClr val="002060"/>
                </a:solidFill>
              </a:rPr>
              <a:t>	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(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早來早走、晚來晚走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)</a:t>
            </a:r>
          </a:p>
          <a:p>
            <a:endParaRPr lang="en-US" altLang="zh-TW" sz="2400" dirty="0" smtClean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272D-84CC-4B9A-ADCF-FE75B7F79B03}" type="slidenum">
              <a:rPr lang="zh-TW" altLang="en-US" smtClean="0"/>
              <a:pPr/>
              <a:t>11</a:t>
            </a:fld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3905250" cy="44005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230832" y="548680"/>
            <a:ext cx="8229600" cy="720080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班別屬性維護</a:t>
            </a:r>
            <a:r>
              <a:rPr lang="zh-TW" alt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設定 </a:t>
            </a:r>
            <a:r>
              <a:rPr lang="en-US" altLang="zh-TW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(3/3)</a:t>
            </a:r>
            <a:endParaRPr lang="zh-TW" alt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268760"/>
            <a:ext cx="780097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6816" y="548680"/>
            <a:ext cx="8229600" cy="72008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從範本中建立班表</a:t>
            </a:r>
            <a:endParaRPr lang="zh-TW" alt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2924944"/>
            <a:ext cx="7332566" cy="3373835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矩形 6"/>
          <p:cNvSpPr/>
          <p:nvPr/>
        </p:nvSpPr>
        <p:spPr>
          <a:xfrm>
            <a:off x="1475656" y="3140968"/>
            <a:ext cx="4032448" cy="864096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272D-84CC-4B9A-ADCF-FE75B7F79B03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6816" y="476672"/>
            <a:ext cx="8229600" cy="72008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排班</a:t>
            </a:r>
            <a:endParaRPr lang="zh-TW" alt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924944"/>
            <a:ext cx="7800975" cy="3505969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文字方塊 3"/>
          <p:cNvSpPr txBox="1"/>
          <p:nvPr/>
        </p:nvSpPr>
        <p:spPr>
          <a:xfrm>
            <a:off x="395536" y="1196752"/>
            <a:ext cx="79928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點選人員名單中的人員姓名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buAutoNum type="arabicPeriod"/>
            </a:pP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點選班別上的*字號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buAutoNum type="arabicPeriod"/>
            </a:pP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點選儲存修改，就可將人員加入班表中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buAutoNum type="arabicPeriod"/>
            </a:pP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點選組別名稱，可將整組人員加入班表中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buAutoNum type="arabicPeriod"/>
            </a:pPr>
            <a:endParaRPr lang="zh-TW" altLang="en-US" sz="2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272D-84CC-4B9A-ADCF-FE75B7F79B03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班表實施與通知</a:t>
            </a:r>
            <a:endParaRPr lang="zh-TW" alt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124744"/>
            <a:ext cx="1326570" cy="2592288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矩形 4"/>
          <p:cNvSpPr/>
          <p:nvPr/>
        </p:nvSpPr>
        <p:spPr>
          <a:xfrm>
            <a:off x="827584" y="2564904"/>
            <a:ext cx="576064" cy="2880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20784" y="3486951"/>
            <a:ext cx="3816424" cy="18299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91262" y="3548949"/>
            <a:ext cx="265747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24432" y="1163986"/>
            <a:ext cx="6120680" cy="2160240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文字方塊 7"/>
          <p:cNvSpPr txBox="1"/>
          <p:nvPr/>
        </p:nvSpPr>
        <p:spPr>
          <a:xfrm>
            <a:off x="611560" y="5445224"/>
            <a:ext cx="5679702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PS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：班表要先「實施</a:t>
            </a:r>
            <a:r>
              <a:rPr lang="zh-TW" altLang="en-US" sz="2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」，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同仁才</a:t>
            </a:r>
            <a:r>
              <a:rPr lang="zh-TW" altLang="en-US" sz="2800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能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查到排班紀錄，並且做調代班申請。</a:t>
            </a:r>
            <a:endParaRPr lang="zh-TW" altLang="en-US" sz="28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272D-84CC-4B9A-ADCF-FE75B7F79B03}" type="slidenum">
              <a:rPr lang="zh-TW" altLang="en-US" smtClean="0"/>
              <a:pPr/>
              <a:t>14</a:t>
            </a:fld>
            <a:endParaRPr lang="zh-TW" altLang="en-US"/>
          </a:p>
        </p:txBody>
      </p:sp>
      <p:sp>
        <p:nvSpPr>
          <p:cNvPr id="10" name="圓角矩形圖說文字 9"/>
          <p:cNvSpPr/>
          <p:nvPr/>
        </p:nvSpPr>
        <p:spPr>
          <a:xfrm>
            <a:off x="86816" y="4135468"/>
            <a:ext cx="2098576" cy="1021724"/>
          </a:xfrm>
          <a:prstGeom prst="wedgeRoundRectCallout">
            <a:avLst>
              <a:gd name="adj1" fmla="val 16607"/>
              <a:gd name="adj2" fmla="val -158399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勿使用本功能複製舊班表直接修改為新班表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6816" y="548680"/>
            <a:ext cx="8229600" cy="72008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查看同仁排班</a:t>
            </a:r>
            <a:endParaRPr lang="zh-TW" alt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700808"/>
            <a:ext cx="7877175" cy="3552825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272D-84CC-4B9A-ADCF-FE75B7F79B03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6816" y="620688"/>
            <a:ext cx="8229600" cy="72008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輪班表查詢與調班申請</a:t>
            </a:r>
            <a:endParaRPr lang="zh-TW" alt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556792"/>
            <a:ext cx="8220075" cy="914400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矩形 5"/>
          <p:cNvSpPr/>
          <p:nvPr/>
        </p:nvSpPr>
        <p:spPr>
          <a:xfrm>
            <a:off x="5796136" y="1844824"/>
            <a:ext cx="792088" cy="36004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3068960"/>
            <a:ext cx="5534025" cy="3362325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矩形 6"/>
          <p:cNvSpPr/>
          <p:nvPr/>
        </p:nvSpPr>
        <p:spPr>
          <a:xfrm>
            <a:off x="4427984" y="6093296"/>
            <a:ext cx="576064" cy="36004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272D-84CC-4B9A-ADCF-FE75B7F79B03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48680"/>
            <a:ext cx="8229600" cy="72008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輪班轉出勤</a:t>
            </a:r>
            <a:r>
              <a:rPr lang="en-US" altLang="zh-TW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zh-TW" alt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輪班人員管理</a:t>
            </a:r>
            <a:r>
              <a:rPr lang="en-US" altLang="zh-TW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zh-TW" alt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492896"/>
            <a:ext cx="8229600" cy="3804183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矩形 4"/>
          <p:cNvSpPr/>
          <p:nvPr/>
        </p:nvSpPr>
        <p:spPr>
          <a:xfrm>
            <a:off x="4139952" y="2780928"/>
            <a:ext cx="792088" cy="36004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395536" y="1292567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先查詢班表，勾選要轉出勤的班表。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buAutoNum type="arabicPeriod"/>
            </a:pP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點選刷卡轉出勤，可以讓系統做出勤比對</a:t>
            </a:r>
            <a:endParaRPr lang="en-US" altLang="zh-TW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     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刷卡資料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VS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班表時間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2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272D-84CC-4B9A-ADCF-FE75B7F79B03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6816" y="548680"/>
            <a:ext cx="8229600" cy="72008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輪班出勤異常</a:t>
            </a:r>
            <a:endParaRPr lang="zh-TW" alt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5148064" y="4725144"/>
            <a:ext cx="2232248" cy="2880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988840"/>
            <a:ext cx="8229600" cy="1617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645024"/>
            <a:ext cx="8181975" cy="2009775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矩形 4"/>
          <p:cNvSpPr/>
          <p:nvPr/>
        </p:nvSpPr>
        <p:spPr>
          <a:xfrm>
            <a:off x="3563888" y="4509120"/>
            <a:ext cx="2016224" cy="36004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467544" y="1268760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可查詢同仁出勤異常情況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272D-84CC-4B9A-ADCF-FE75B7F79B03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6816" y="620688"/>
            <a:ext cx="8229600" cy="72008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輪班加班</a:t>
            </a:r>
            <a:endParaRPr lang="zh-TW" alt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204864"/>
            <a:ext cx="8229600" cy="2904565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矩形 4"/>
          <p:cNvSpPr/>
          <p:nvPr/>
        </p:nvSpPr>
        <p:spPr>
          <a:xfrm>
            <a:off x="3923928" y="2780928"/>
            <a:ext cx="1224136" cy="36004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5004048" y="4653136"/>
            <a:ext cx="720080" cy="2880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272D-84CC-4B9A-ADCF-FE75B7F79B03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0832" y="620688"/>
            <a:ext cx="8229600" cy="720080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相關名詞</a:t>
            </a:r>
            <a:endParaRPr lang="zh-TW" alt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/>
              <a:t>輪班人員 </a:t>
            </a:r>
            <a:r>
              <a:rPr lang="en-US" altLang="zh-TW" b="1" dirty="0" err="1" smtClean="0"/>
              <a:t>vs</a:t>
            </a:r>
            <a:r>
              <a:rPr lang="en-US" altLang="zh-TW" b="1" dirty="0" smtClean="0"/>
              <a:t> </a:t>
            </a:r>
            <a:r>
              <a:rPr lang="zh-TW" altLang="en-US" b="1" dirty="0" smtClean="0"/>
              <a:t>值班人員</a:t>
            </a:r>
          </a:p>
          <a:p>
            <a:r>
              <a:rPr lang="zh-TW" altLang="en-US" b="1" dirty="0" smtClean="0"/>
              <a:t>輪班表  </a:t>
            </a:r>
            <a:r>
              <a:rPr lang="en-US" altLang="zh-TW" b="1" dirty="0" err="1" smtClean="0"/>
              <a:t>vs</a:t>
            </a:r>
            <a:r>
              <a:rPr lang="en-US" altLang="zh-TW" b="1" dirty="0" smtClean="0"/>
              <a:t>  </a:t>
            </a:r>
            <a:r>
              <a:rPr lang="zh-TW" altLang="en-US" b="1" dirty="0" smtClean="0"/>
              <a:t>值班表</a:t>
            </a:r>
          </a:p>
          <a:p>
            <a:r>
              <a:rPr lang="zh-TW" altLang="en-US" b="1" dirty="0" smtClean="0"/>
              <a:t>任務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範本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、建立班表、設定班別</a:t>
            </a:r>
          </a:p>
          <a:p>
            <a:r>
              <a:rPr lang="zh-TW" altLang="en-US" b="1" dirty="0" smtClean="0"/>
              <a:t>班表的組成要素：</a:t>
            </a:r>
          </a:p>
          <a:p>
            <a:pPr>
              <a:buNone/>
            </a:pPr>
            <a:r>
              <a:rPr lang="en-US" altLang="zh-TW" b="1" dirty="0" smtClean="0"/>
              <a:t>    </a:t>
            </a:r>
            <a:r>
              <a:rPr lang="en-US" altLang="zh-TW" b="1" dirty="0" smtClean="0">
                <a:solidFill>
                  <a:srgbClr val="FF0000"/>
                </a:solidFill>
              </a:rPr>
              <a:t>1. </a:t>
            </a:r>
            <a:r>
              <a:rPr lang="zh-TW" altLang="en-US" b="1" dirty="0" smtClean="0">
                <a:solidFill>
                  <a:srgbClr val="FF0000"/>
                </a:solidFill>
              </a:rPr>
              <a:t>日期</a:t>
            </a:r>
          </a:p>
          <a:p>
            <a:pPr>
              <a:buNone/>
            </a:pPr>
            <a:r>
              <a:rPr lang="en-US" altLang="zh-TW" b="1" dirty="0" smtClean="0">
                <a:solidFill>
                  <a:srgbClr val="FF0000"/>
                </a:solidFill>
              </a:rPr>
              <a:t>    2. </a:t>
            </a:r>
            <a:r>
              <a:rPr lang="zh-TW" altLang="en-US" b="1" dirty="0" smtClean="0">
                <a:solidFill>
                  <a:srgbClr val="FF0000"/>
                </a:solidFill>
              </a:rPr>
              <a:t>班別</a:t>
            </a:r>
          </a:p>
          <a:p>
            <a:pPr>
              <a:buNone/>
            </a:pPr>
            <a:r>
              <a:rPr lang="en-US" altLang="zh-TW" b="1" dirty="0" smtClean="0">
                <a:solidFill>
                  <a:srgbClr val="FF0000"/>
                </a:solidFill>
              </a:rPr>
              <a:t>    3. </a:t>
            </a:r>
            <a:r>
              <a:rPr lang="zh-TW" altLang="en-US" b="1" dirty="0" smtClean="0">
                <a:solidFill>
                  <a:srgbClr val="FF0000"/>
                </a:solidFill>
              </a:rPr>
              <a:t>組別人員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</a:pPr>
            <a:endParaRPr lang="en-US" altLang="zh-TW" dirty="0" smtClean="0">
              <a:latin typeface="Arial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</a:pPr>
            <a:endParaRPr lang="en-US" altLang="zh-TW" dirty="0" smtClean="0"/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</a:pPr>
            <a:endParaRPr lang="zh-TW" altLang="en-US" dirty="0" smtClean="0"/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</a:pPr>
            <a:endParaRPr lang="zh-TW" altLang="en-US" dirty="0">
              <a:latin typeface="Arial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272D-84CC-4B9A-ADCF-FE75B7F79B03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916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6816" y="620688"/>
            <a:ext cx="8229600" cy="72008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輪值班作業相關人員</a:t>
            </a:r>
            <a:endParaRPr lang="zh-TW" alt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323528" y="1628800"/>
          <a:ext cx="8496944" cy="41367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82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186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zh-TW" altLang="en-US" sz="3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組員</a:t>
                      </a:r>
                      <a:endParaRPr lang="zh-TW" altLang="en-US" sz="30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班表上人員</a:t>
                      </a:r>
                      <a:endParaRPr lang="zh-TW" altLang="en-US" sz="30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1000">
                <a:tc>
                  <a:txBody>
                    <a:bodyPr/>
                    <a:lstStyle/>
                    <a:p>
                      <a:r>
                        <a:rPr lang="zh-TW" altLang="en-US" sz="3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業務單位主管</a:t>
                      </a:r>
                      <a:endParaRPr lang="zh-TW" altLang="en-US" sz="30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0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班表經其核可才可實施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0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或班表負責人向其報備後公佈實施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7768">
                <a:tc>
                  <a:txBody>
                    <a:bodyPr/>
                    <a:lstStyle/>
                    <a:p>
                      <a:r>
                        <a:rPr lang="zh-TW" altLang="en-US" sz="30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班表負責人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0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負責排班及維護每一個月的班表</a:t>
                      </a:r>
                      <a:endParaRPr lang="en-US" altLang="zh-TW" sz="3000" b="1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98619">
                <a:tc>
                  <a:txBody>
                    <a:bodyPr/>
                    <a:lstStyle/>
                    <a:p>
                      <a:r>
                        <a:rPr lang="zh-TW" altLang="en-US" sz="3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輪值班負責人</a:t>
                      </a:r>
                      <a:endParaRPr lang="zh-TW" altLang="en-US" sz="30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0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負責排班及維護每一個月的班表</a:t>
                      </a:r>
                      <a:endParaRPr lang="en-US" altLang="zh-TW" sz="3000" b="1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0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輪值班出勤管理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98619">
                <a:tc>
                  <a:txBody>
                    <a:bodyPr/>
                    <a:lstStyle/>
                    <a:p>
                      <a:r>
                        <a:rPr lang="zh-TW" altLang="en-US" sz="3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系統管理人</a:t>
                      </a:r>
                      <a:endParaRPr lang="zh-TW" altLang="en-US" sz="30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000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系統基本設定資料的維護</a:t>
                      </a:r>
                      <a:endParaRPr lang="zh-TW" altLang="en-US" sz="30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272D-84CC-4B9A-ADCF-FE75B7F79B03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6816" y="620688"/>
            <a:ext cx="8229600" cy="720080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輪值班負責人的工作</a:t>
            </a:r>
            <a:endParaRPr lang="zh-TW" alt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/>
              <a:t>排下個月的輪值班表</a:t>
            </a:r>
          </a:p>
          <a:p>
            <a:r>
              <a:rPr lang="zh-TW" altLang="en-US" b="1" dirty="0" smtClean="0"/>
              <a:t>要陳核</a:t>
            </a:r>
            <a:r>
              <a:rPr lang="en-US" altLang="zh-TW" b="1" dirty="0" smtClean="0"/>
              <a:t>﹝</a:t>
            </a:r>
            <a:r>
              <a:rPr lang="zh-TW" altLang="en-US" b="1" dirty="0" smtClean="0"/>
              <a:t>或報備</a:t>
            </a:r>
            <a:r>
              <a:rPr lang="en-US" altLang="zh-TW" b="1" dirty="0" smtClean="0"/>
              <a:t>﹞</a:t>
            </a:r>
            <a:r>
              <a:rPr lang="zh-TW" altLang="en-US" b="1" dirty="0" smtClean="0"/>
              <a:t>主管</a:t>
            </a:r>
          </a:p>
          <a:p>
            <a:r>
              <a:rPr lang="zh-TW" altLang="en-US" b="1" dirty="0" smtClean="0"/>
              <a:t>公佈實施</a:t>
            </a:r>
          </a:p>
          <a:p>
            <a:r>
              <a:rPr lang="zh-TW" altLang="en-US" b="1" dirty="0" smtClean="0"/>
              <a:t>通知組員</a:t>
            </a:r>
          </a:p>
          <a:p>
            <a:r>
              <a:rPr lang="zh-TW" altLang="en-US" b="1" dirty="0" smtClean="0"/>
              <a:t>因應組員調換班的需求</a:t>
            </a:r>
            <a:endParaRPr lang="en-US" altLang="zh-TW" b="1" dirty="0" smtClean="0"/>
          </a:p>
          <a:p>
            <a:r>
              <a:rPr lang="zh-TW" altLang="en-US" b="1" dirty="0" smtClean="0"/>
              <a:t>輪班人員出勤管理</a:t>
            </a:r>
            <a:endParaRPr lang="en-US" altLang="zh-TW" b="1" dirty="0" smtClean="0"/>
          </a:p>
          <a:p>
            <a:pPr>
              <a:buNone/>
            </a:pPr>
            <a:endParaRPr lang="zh-TW" altLang="en-US" b="1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272D-84CC-4B9A-ADCF-FE75B7F79B03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6816" y="620688"/>
            <a:ext cx="8229600" cy="72008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設定值班表管理規定</a:t>
            </a:r>
            <a:endParaRPr lang="zh-TW" alt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484784"/>
            <a:ext cx="7130056" cy="4525963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矩形 6"/>
          <p:cNvSpPr/>
          <p:nvPr/>
        </p:nvSpPr>
        <p:spPr>
          <a:xfrm>
            <a:off x="2555776" y="2492896"/>
            <a:ext cx="720080" cy="2880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6660232" y="3717032"/>
            <a:ext cx="1080120" cy="1224136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272D-84CC-4B9A-ADCF-FE75B7F79B03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6816" y="620688"/>
            <a:ext cx="8229600" cy="72008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值班費請領</a:t>
            </a:r>
            <a:endParaRPr lang="zh-TW" alt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720230"/>
            <a:ext cx="8191500" cy="2581275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矩形 8"/>
          <p:cNvSpPr/>
          <p:nvPr/>
        </p:nvSpPr>
        <p:spPr>
          <a:xfrm>
            <a:off x="755576" y="2368302"/>
            <a:ext cx="504056" cy="36004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4744566"/>
            <a:ext cx="4295775" cy="628650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272D-84CC-4B9A-ADCF-FE75B7F79B03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6816" y="620688"/>
            <a:ext cx="8229600" cy="72008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值班補休申請</a:t>
            </a:r>
            <a:endParaRPr lang="zh-TW" alt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8295" y="1600200"/>
            <a:ext cx="6367409" cy="4525963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矩形 4"/>
          <p:cNvSpPr/>
          <p:nvPr/>
        </p:nvSpPr>
        <p:spPr>
          <a:xfrm>
            <a:off x="1547664" y="2204864"/>
            <a:ext cx="1368152" cy="2880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272D-84CC-4B9A-ADCF-FE75B7F79B03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6816" y="620688"/>
            <a:ext cx="8229600" cy="72008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輪值班報表列印作業</a:t>
            </a:r>
            <a:endParaRPr lang="zh-TW" alt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5373216"/>
            <a:ext cx="2905125" cy="657225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419200"/>
            <a:ext cx="8077200" cy="3810000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矩形 4"/>
          <p:cNvSpPr/>
          <p:nvPr/>
        </p:nvSpPr>
        <p:spPr>
          <a:xfrm>
            <a:off x="539552" y="2499320"/>
            <a:ext cx="576064" cy="2880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272D-84CC-4B9A-ADCF-FE75B7F79B03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     </a:t>
            </a:r>
            <a:endParaRPr lang="en-US" altLang="zh-TW" sz="4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>
              <a:buNone/>
            </a:pPr>
            <a:endParaRPr lang="en-US" altLang="zh-TW" sz="4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        </a:t>
            </a:r>
            <a:r>
              <a:rPr lang="zh-TW" altLang="en-US" sz="4000" b="1" dirty="0" smtClean="0">
                <a:solidFill>
                  <a:schemeClr val="accent1">
                    <a:lumMod val="75000"/>
                  </a:schemeClr>
                </a:solidFill>
                <a:cs typeface="+mj-cs"/>
              </a:rPr>
              <a:t>班表建立、排班流程總整理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272D-84CC-4B9A-ADCF-FE75B7F79B03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504" y="620688"/>
            <a:ext cx="8229600" cy="72008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班表建立、排班流程總整理 </a:t>
            </a:r>
            <a:r>
              <a:rPr lang="en-US" altLang="zh-TW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(1/6)</a:t>
            </a:r>
            <a:endParaRPr lang="zh-TW" alt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sz="2800" b="1" dirty="0" smtClean="0">
                <a:solidFill>
                  <a:srgbClr val="FF0000"/>
                </a:solidFill>
              </a:rPr>
              <a:t>建立任務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-</a:t>
            </a:r>
            <a:r>
              <a:rPr lang="zh-TW" altLang="en-US" sz="2800" b="1" dirty="0" smtClean="0"/>
              <a:t>輸入任務名稱及預設班表名稱</a:t>
            </a:r>
            <a:endParaRPr lang="en-US" altLang="zh-TW" sz="2800" b="1" dirty="0" smtClean="0"/>
          </a:p>
          <a:p>
            <a:pPr marL="514350" indent="-514350">
              <a:buNone/>
            </a:pPr>
            <a:endParaRPr lang="en-US" altLang="zh-TW" b="1" dirty="0" smtClean="0"/>
          </a:p>
          <a:p>
            <a:pPr marL="514350" indent="-514350">
              <a:buNone/>
            </a:pPr>
            <a:endParaRPr lang="en-US" altLang="zh-TW" b="1" dirty="0" smtClean="0"/>
          </a:p>
          <a:p>
            <a:pPr marL="514350" indent="-514350">
              <a:buNone/>
            </a:pPr>
            <a:endParaRPr lang="en-US" altLang="zh-TW" b="1" dirty="0" smtClean="0"/>
          </a:p>
          <a:p>
            <a:pPr marL="514350" indent="-514350">
              <a:buNone/>
            </a:pPr>
            <a:endParaRPr lang="en-US" altLang="zh-TW" b="1" dirty="0" smtClean="0"/>
          </a:p>
          <a:p>
            <a:pPr marL="514350" indent="-514350">
              <a:buNone/>
            </a:pPr>
            <a:endParaRPr lang="en-US" altLang="zh-TW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276872"/>
            <a:ext cx="6861939" cy="1080120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矩形 6"/>
          <p:cNvSpPr/>
          <p:nvPr/>
        </p:nvSpPr>
        <p:spPr>
          <a:xfrm>
            <a:off x="2555776" y="2636912"/>
            <a:ext cx="864096" cy="2880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717032"/>
            <a:ext cx="8001000" cy="2057400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矩形 8"/>
          <p:cNvSpPr/>
          <p:nvPr/>
        </p:nvSpPr>
        <p:spPr>
          <a:xfrm>
            <a:off x="755576" y="4005064"/>
            <a:ext cx="7920880" cy="57606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272D-84CC-4B9A-ADCF-FE75B7F79B03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395536" y="1052736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編輯任務的範本</a:t>
            </a:r>
            <a:r>
              <a:rPr lang="en-US" altLang="zh-TW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確認名稱、班別屬性、新增班別、組別及新增班表中的人員、新增負責人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060848"/>
            <a:ext cx="6936682" cy="1241301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140968"/>
            <a:ext cx="5820398" cy="3592590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矩形 8"/>
          <p:cNvSpPr/>
          <p:nvPr/>
        </p:nvSpPr>
        <p:spPr>
          <a:xfrm>
            <a:off x="971600" y="4725144"/>
            <a:ext cx="5184576" cy="1944216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272D-84CC-4B9A-ADCF-FE75B7F79B03}" type="slidenum">
              <a:rPr lang="zh-TW" altLang="en-US" smtClean="0"/>
              <a:pPr/>
              <a:t>28</a:t>
            </a:fld>
            <a:endParaRPr lang="zh-TW" altLang="en-US"/>
          </a:p>
        </p:txBody>
      </p:sp>
      <p:sp>
        <p:nvSpPr>
          <p:cNvPr id="11" name="標題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229600" cy="72008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班表建立、排班流程總整理 </a:t>
            </a:r>
            <a:r>
              <a:rPr lang="en-US" altLang="zh-TW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(2/6)</a:t>
            </a:r>
            <a:endParaRPr lang="zh-TW" alt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11560" y="1052736"/>
            <a:ext cx="71287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從任務中建立班表</a:t>
            </a:r>
            <a:endParaRPr lang="en-US" altLang="zh-TW" sz="28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/>
            <a:endParaRPr lang="en-US" altLang="zh-TW" sz="32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/>
            <a:endParaRPr lang="en-US" altLang="zh-TW" sz="32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/>
            <a:endParaRPr lang="en-US" altLang="zh-TW" sz="32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編輯班表</a:t>
            </a:r>
            <a:r>
              <a:rPr lang="en-US" altLang="zh-TW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確定班表、設定開始時間、檢查班表相關之基本資料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772816"/>
            <a:ext cx="49625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05064"/>
            <a:ext cx="8201025" cy="2000250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矩形 6"/>
          <p:cNvSpPr/>
          <p:nvPr/>
        </p:nvSpPr>
        <p:spPr>
          <a:xfrm>
            <a:off x="7812360" y="3933056"/>
            <a:ext cx="864096" cy="108012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272D-84CC-4B9A-ADCF-FE75B7F79B03}" type="slidenum">
              <a:rPr lang="zh-TW" altLang="en-US" smtClean="0"/>
              <a:pPr/>
              <a:t>29</a:t>
            </a:fld>
            <a:endParaRPr lang="zh-TW" altLang="en-US"/>
          </a:p>
        </p:txBody>
      </p:sp>
      <p:sp>
        <p:nvSpPr>
          <p:cNvPr id="10" name="標題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229600" cy="72008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班表建立、排班流程總整理 </a:t>
            </a:r>
            <a:r>
              <a:rPr lang="en-US" altLang="zh-TW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(3/6)</a:t>
            </a:r>
            <a:endParaRPr lang="zh-TW" alt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0832" y="548680"/>
            <a:ext cx="8229600" cy="720080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輪班、值班管理作業之區分 </a:t>
            </a:r>
            <a:r>
              <a:rPr lang="en-US" altLang="zh-TW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(1/2)</a:t>
            </a:r>
            <a:endParaRPr lang="zh-TW" alt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268760"/>
            <a:ext cx="8435280" cy="4525963"/>
          </a:xfrm>
        </p:spPr>
        <p:txBody>
          <a:bodyPr/>
          <a:lstStyle/>
          <a:p>
            <a:r>
              <a:rPr lang="zh-TW" altLang="en-US" b="1" dirty="0" smtClean="0"/>
              <a:t>輪班人員</a:t>
            </a:r>
            <a:endParaRPr lang="en-US" altLang="zh-TW" b="1" dirty="0" smtClean="0"/>
          </a:p>
          <a:p>
            <a:pPr>
              <a:buNone/>
            </a:pPr>
            <a:r>
              <a:rPr lang="zh-TW" altLang="en-US" b="1" dirty="0" smtClean="0"/>
              <a:t>    </a:t>
            </a:r>
            <a:r>
              <a:rPr lang="zh-TW" altLang="en-US" b="1" dirty="0" smtClean="0">
                <a:solidFill>
                  <a:srgbClr val="FF0000"/>
                </a:solidFill>
              </a:rPr>
              <a:t>依照班表排班的時間上班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b="1" dirty="0" smtClean="0"/>
              <a:t>    例如：駐衛警</a:t>
            </a:r>
            <a:endParaRPr lang="en-US" altLang="zh-TW" b="1" dirty="0" smtClean="0"/>
          </a:p>
          <a:p>
            <a:pPr>
              <a:buNone/>
            </a:pPr>
            <a:r>
              <a:rPr lang="zh-TW" altLang="en-US" b="1" dirty="0" smtClean="0"/>
              <a:t>                上班時間分為早班、午班、晚班</a:t>
            </a:r>
            <a:endParaRPr lang="en-US" altLang="zh-TW" b="1" dirty="0" smtClean="0"/>
          </a:p>
          <a:p>
            <a:r>
              <a:rPr lang="zh-TW" altLang="en-US" b="1" dirty="0" smtClean="0"/>
              <a:t>值班人員</a:t>
            </a:r>
            <a:endParaRPr lang="en-US" altLang="zh-TW" b="1" dirty="0" smtClean="0"/>
          </a:p>
          <a:p>
            <a:pPr>
              <a:buNone/>
            </a:pPr>
            <a:r>
              <a:rPr lang="zh-TW" altLang="en-US" b="1" dirty="0" smtClean="0"/>
              <a:t>    </a:t>
            </a:r>
            <a:r>
              <a:rPr lang="zh-TW" altLang="en-US" b="1" dirty="0" smtClean="0">
                <a:solidFill>
                  <a:srgbClr val="FF0000"/>
                </a:solidFill>
              </a:rPr>
              <a:t>上班時間之外，需值勤</a:t>
            </a:r>
            <a:endParaRPr lang="en-US" altLang="zh-TW" b="1" dirty="0"/>
          </a:p>
          <a:p>
            <a:pPr>
              <a:buNone/>
            </a:pPr>
            <a:r>
              <a:rPr lang="en-US" altLang="zh-TW" b="1" dirty="0" smtClean="0"/>
              <a:t>    </a:t>
            </a:r>
            <a:r>
              <a:rPr lang="zh-TW" altLang="en-US" b="1" dirty="0" smtClean="0"/>
              <a:t>可領固定值班費或補休</a:t>
            </a:r>
            <a:endParaRPr lang="en-US" altLang="zh-TW" b="1" dirty="0" smtClean="0"/>
          </a:p>
          <a:p>
            <a:pPr>
              <a:buNone/>
            </a:pPr>
            <a:r>
              <a:rPr lang="zh-TW" altLang="en-US" b="1" dirty="0" smtClean="0"/>
              <a:t>    </a:t>
            </a:r>
            <a:r>
              <a:rPr lang="zh-TW" altLang="en-US" b="1" dirty="0"/>
              <a:t>例如：中午</a:t>
            </a:r>
            <a:r>
              <a:rPr lang="zh-TW" altLang="en-US" b="1" dirty="0" smtClean="0"/>
              <a:t>午休值班櫃檯、下班後執勤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zh-TW" dirty="0" smtClean="0">
              <a:latin typeface="Arial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</a:pPr>
            <a:endParaRPr lang="en-US" altLang="zh-TW" dirty="0" smtClean="0"/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</a:pPr>
            <a:endParaRPr lang="zh-TW" altLang="en-US" dirty="0" smtClean="0"/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</a:pPr>
            <a:endParaRPr lang="zh-TW" altLang="en-US" dirty="0">
              <a:latin typeface="Arial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272D-84CC-4B9A-ADCF-FE75B7F79B03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916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55576" y="1196752"/>
            <a:ext cx="7128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zh-TW" altLang="en-US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編輯班表</a:t>
            </a:r>
            <a:r>
              <a:rPr lang="en-US" altLang="zh-TW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確定班表、設定開始時間、檢查班表相關之基本資料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132856"/>
            <a:ext cx="7200800" cy="4151969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矩形 5"/>
          <p:cNvSpPr/>
          <p:nvPr/>
        </p:nvSpPr>
        <p:spPr>
          <a:xfrm>
            <a:off x="323528" y="2348880"/>
            <a:ext cx="864096" cy="38884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272D-84CC-4B9A-ADCF-FE75B7F79B03}" type="slidenum">
              <a:rPr lang="zh-TW" altLang="en-US" smtClean="0"/>
              <a:pPr/>
              <a:t>30</a:t>
            </a:fld>
            <a:endParaRPr lang="zh-TW" altLang="en-US"/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8229600" cy="72008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班表建立、排班流程總整理 </a:t>
            </a:r>
            <a:r>
              <a:rPr lang="en-US" altLang="zh-TW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(4/6)</a:t>
            </a:r>
            <a:endParaRPr lang="zh-TW" alt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1196752"/>
            <a:ext cx="8229600" cy="648072"/>
          </a:xfrm>
        </p:spPr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zh-TW" altLang="en-US" sz="2800" b="1" dirty="0" smtClean="0">
                <a:solidFill>
                  <a:srgbClr val="FF0000"/>
                </a:solidFill>
              </a:rPr>
              <a:t>開始排班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772816"/>
            <a:ext cx="5464721" cy="1332859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矩形 6"/>
          <p:cNvSpPr/>
          <p:nvPr/>
        </p:nvSpPr>
        <p:spPr>
          <a:xfrm>
            <a:off x="6516216" y="1772816"/>
            <a:ext cx="864096" cy="792088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3429000"/>
            <a:ext cx="5731793" cy="2576165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272D-84CC-4B9A-ADCF-FE75B7F79B03}" type="slidenum">
              <a:rPr lang="zh-TW" altLang="en-US" smtClean="0"/>
              <a:pPr/>
              <a:t>31</a:t>
            </a:fld>
            <a:endParaRPr lang="zh-TW" altLang="en-US"/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8229600" cy="72008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班表建立、排班流程總整理 </a:t>
            </a:r>
            <a:r>
              <a:rPr lang="en-US" altLang="zh-TW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(5/6)</a:t>
            </a:r>
            <a:endParaRPr lang="zh-TW" alt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648072"/>
          </a:xfrm>
        </p:spPr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zh-TW" altLang="en-US" sz="2800" b="1" dirty="0" smtClean="0">
                <a:solidFill>
                  <a:srgbClr val="FF0000"/>
                </a:solidFill>
              </a:rPr>
              <a:t>實施班表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-</a:t>
            </a:r>
            <a:r>
              <a:rPr lang="zh-TW" altLang="en-US" sz="2800" b="1" dirty="0" smtClean="0"/>
              <a:t>班表要實施同仁才能做查詢</a:t>
            </a:r>
            <a:endParaRPr lang="zh-TW" altLang="en-US" sz="28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772816"/>
            <a:ext cx="5464721" cy="1332859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矩形 6"/>
          <p:cNvSpPr/>
          <p:nvPr/>
        </p:nvSpPr>
        <p:spPr>
          <a:xfrm>
            <a:off x="6516216" y="1772816"/>
            <a:ext cx="864096" cy="93610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212976"/>
            <a:ext cx="7128792" cy="2719855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272D-84CC-4B9A-ADCF-FE75B7F79B03}" type="slidenum">
              <a:rPr lang="zh-TW" altLang="en-US" smtClean="0"/>
              <a:pPr/>
              <a:t>32</a:t>
            </a:fld>
            <a:endParaRPr lang="zh-TW" altLang="en-US"/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8229600" cy="72008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班表建立、排班流程總整理 </a:t>
            </a:r>
            <a:r>
              <a:rPr lang="en-US" altLang="zh-TW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(6/6)</a:t>
            </a:r>
            <a:endParaRPr lang="zh-TW" alt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20080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假單申請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zh-TW" altLang="en-US" b="1" dirty="0" smtClean="0"/>
              <a:t>假單送出，出現錯誤訊息如下，是因為班表</a:t>
            </a:r>
            <a:endParaRPr lang="en-US" altLang="zh-TW" b="1" dirty="0" smtClean="0"/>
          </a:p>
          <a:p>
            <a:pPr>
              <a:buNone/>
            </a:pPr>
            <a:r>
              <a:rPr lang="zh-TW" altLang="en-US" b="1" dirty="0" smtClean="0">
                <a:solidFill>
                  <a:srgbClr val="FF0000"/>
                </a:solidFill>
              </a:rPr>
              <a:t>尚未實施</a:t>
            </a:r>
            <a:r>
              <a:rPr lang="zh-TW" altLang="en-US" b="1" dirty="0" smtClean="0"/>
              <a:t>或負責人</a:t>
            </a:r>
            <a:r>
              <a:rPr lang="zh-TW" altLang="en-US" b="1" dirty="0" smtClean="0">
                <a:solidFill>
                  <a:srgbClr val="FF0000"/>
                </a:solidFill>
              </a:rPr>
              <a:t>尚未排班表</a:t>
            </a:r>
            <a:r>
              <a:rPr lang="zh-TW" altLang="en-US" b="1" dirty="0" smtClean="0"/>
              <a:t>。</a:t>
            </a:r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272D-84CC-4B9A-ADCF-FE75B7F79B03}" type="slidenum">
              <a:rPr lang="zh-TW" altLang="en-US" smtClean="0"/>
              <a:pPr/>
              <a:t>33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780928"/>
            <a:ext cx="6250118" cy="273955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WordArt 7"/>
          <p:cNvSpPr>
            <a:spLocks noChangeArrowheads="1" noChangeShapeType="1" noTextEdit="1"/>
          </p:cNvSpPr>
          <p:nvPr/>
        </p:nvSpPr>
        <p:spPr bwMode="gray">
          <a:xfrm>
            <a:off x="2915816" y="2780928"/>
            <a:ext cx="3600400" cy="1240904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27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altLang="zh-TW" sz="5400" b="1" kern="10" dirty="0" smtClean="0">
                <a:ln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微軟正黑體" pitchFamily="34" charset="-120"/>
                <a:ea typeface="微軟正黑體" pitchFamily="34" charset="-120"/>
                <a:cs typeface="Verdana"/>
              </a:rPr>
              <a:t>Q&amp;A</a:t>
            </a:r>
            <a:endParaRPr lang="zh-TW" altLang="en-US" sz="5400" b="1" kern="10" dirty="0">
              <a:ln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微軟正黑體" pitchFamily="34" charset="-120"/>
              <a:ea typeface="微軟正黑體" pitchFamily="34" charset="-120"/>
              <a:cs typeface="Verdan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272D-84CC-4B9A-ADCF-FE75B7F79B03}" type="slidenum">
              <a:rPr lang="zh-TW" altLang="en-US" smtClean="0"/>
              <a:pPr/>
              <a:t>34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736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WordArt 7"/>
          <p:cNvSpPr>
            <a:spLocks noChangeArrowheads="1" noChangeShapeType="1" noTextEdit="1"/>
          </p:cNvSpPr>
          <p:nvPr/>
        </p:nvSpPr>
        <p:spPr bwMode="gray">
          <a:xfrm>
            <a:off x="2133600" y="3124200"/>
            <a:ext cx="4876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altLang="zh-TW" sz="5400" b="1" kern="10" dirty="0">
                <a:ln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微軟正黑體" pitchFamily="34" charset="-120"/>
                <a:ea typeface="微軟正黑體" pitchFamily="34" charset="-120"/>
                <a:cs typeface="Verdana"/>
              </a:rPr>
              <a:t>Thank You !</a:t>
            </a:r>
            <a:endParaRPr lang="zh-TW" altLang="en-US" sz="5400" b="1" kern="10" dirty="0">
              <a:ln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微軟正黑體" pitchFamily="34" charset="-120"/>
              <a:ea typeface="微軟正黑體" pitchFamily="34" charset="-120"/>
              <a:cs typeface="Verdan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272D-84CC-4B9A-ADCF-FE75B7F79B03}" type="slidenum">
              <a:rPr lang="zh-TW" altLang="en-US" smtClean="0"/>
              <a:pPr/>
              <a:t>35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736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b="1" dirty="0" smtClean="0"/>
              <a:t>後續的管理作業做區分：</a:t>
            </a:r>
          </a:p>
          <a:p>
            <a:r>
              <a:rPr lang="zh-TW" altLang="en-US" b="1" dirty="0" smtClean="0">
                <a:solidFill>
                  <a:srgbClr val="FF0000"/>
                </a:solidFill>
              </a:rPr>
              <a:t>輪班表</a:t>
            </a:r>
          </a:p>
          <a:p>
            <a:pPr lvl="1"/>
            <a:r>
              <a:rPr lang="zh-TW" altLang="en-US" b="1" dirty="0" smtClean="0"/>
              <a:t>輪班人員上下班的日期、時間</a:t>
            </a:r>
          </a:p>
          <a:p>
            <a:pPr lvl="1"/>
            <a:r>
              <a:rPr lang="zh-TW" altLang="en-US" b="1" dirty="0" smtClean="0"/>
              <a:t>加班費</a:t>
            </a:r>
            <a:r>
              <a:rPr lang="en-US" altLang="zh-TW" b="1" dirty="0" smtClean="0"/>
              <a:t>=</a:t>
            </a:r>
            <a:r>
              <a:rPr lang="zh-TW" altLang="en-US" b="1" dirty="0" smtClean="0"/>
              <a:t>加班費</a:t>
            </a:r>
            <a:r>
              <a:rPr lang="en-US" altLang="zh-TW" b="1" dirty="0" smtClean="0"/>
              <a:t> * </a:t>
            </a:r>
            <a:r>
              <a:rPr lang="zh-TW" altLang="en-US" b="1" dirty="0" smtClean="0"/>
              <a:t>時數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r>
              <a:rPr lang="zh-TW" altLang="en-US" b="1" dirty="0" smtClean="0">
                <a:solidFill>
                  <a:srgbClr val="FF0000"/>
                </a:solidFill>
              </a:rPr>
              <a:t>值班表</a:t>
            </a:r>
          </a:p>
          <a:p>
            <a:pPr lvl="1"/>
            <a:r>
              <a:rPr lang="zh-TW" altLang="en-US" b="1" dirty="0" smtClean="0"/>
              <a:t>值班可值班補休</a:t>
            </a:r>
            <a:r>
              <a:rPr lang="en-US" altLang="zh-TW" b="1" dirty="0" smtClean="0"/>
              <a:t>4</a:t>
            </a:r>
            <a:r>
              <a:rPr lang="zh-TW" altLang="en-US" b="1" dirty="0" smtClean="0"/>
              <a:t>小時</a:t>
            </a:r>
          </a:p>
          <a:p>
            <a:pPr lvl="1"/>
            <a:r>
              <a:rPr lang="zh-TW" altLang="en-US" b="1" dirty="0" smtClean="0"/>
              <a:t>值班可領固定金額值班費 </a:t>
            </a:r>
            <a:r>
              <a:rPr lang="en-US" altLang="zh-TW" b="1" dirty="0" smtClean="0"/>
              <a:t>$500</a:t>
            </a:r>
            <a:endParaRPr lang="zh-TW" altLang="en-US" b="1" dirty="0" smtClean="0"/>
          </a:p>
          <a:p>
            <a:endParaRPr lang="en-US" altLang="zh-TW" dirty="0" smtClean="0">
              <a:latin typeface="Arial" charset="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272D-84CC-4B9A-ADCF-FE75B7F79B03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230832" y="548680"/>
            <a:ext cx="8229600" cy="720080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輪班、值班管理作業之區分 </a:t>
            </a:r>
            <a:r>
              <a:rPr lang="en-US" altLang="zh-TW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(2/2)</a:t>
            </a:r>
            <a:endParaRPr lang="zh-TW" alt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5" y="2204864"/>
            <a:ext cx="8401050" cy="376237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b="1" dirty="0" smtClean="0"/>
              <a:t>輪班人員上班別設定</a:t>
            </a:r>
            <a:endParaRPr lang="en-US" altLang="zh-TW" b="1" dirty="0" smtClean="0"/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zh-TW" dirty="0" smtClean="0">
              <a:latin typeface="Arial" charset="0"/>
            </a:endParaRPr>
          </a:p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272D-84CC-4B9A-ADCF-FE75B7F79B03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4716016" y="5229200"/>
            <a:ext cx="3240360" cy="288032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230832" y="548680"/>
            <a:ext cx="8229600" cy="720080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輪值班人員 </a:t>
            </a:r>
            <a:r>
              <a:rPr lang="en-US" altLang="zh-TW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 </a:t>
            </a:r>
            <a:r>
              <a:rPr lang="zh-TW" alt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正常班人員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272D-84CC-4B9A-ADCF-FE75B7F79B03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11" name="內容版面配置區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389707"/>
            <a:ext cx="5544616" cy="4631581"/>
          </a:xfrm>
        </p:spPr>
      </p:pic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230832" y="548680"/>
            <a:ext cx="8229600" cy="720080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輪</a:t>
            </a:r>
            <a:r>
              <a:rPr lang="en-US" altLang="zh-TW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zh-TW" alt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值班表製作流程</a:t>
            </a:r>
          </a:p>
        </p:txBody>
      </p:sp>
    </p:spTree>
    <p:extLst>
      <p:ext uri="{BB962C8B-B14F-4D97-AF65-F5344CB8AC3E}">
        <p14:creationId xmlns:p14="http://schemas.microsoft.com/office/powerpoint/2010/main" val="271734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44824"/>
            <a:ext cx="8162925" cy="3495675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矩形 7"/>
          <p:cNvSpPr/>
          <p:nvPr/>
        </p:nvSpPr>
        <p:spPr>
          <a:xfrm>
            <a:off x="1547664" y="2132856"/>
            <a:ext cx="1656184" cy="432048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272D-84CC-4B9A-ADCF-FE75B7F79B03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2512820" y="5479092"/>
            <a:ext cx="597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※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最後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一個步驟一定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要選擇</a:t>
            </a:r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2-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無條件傳遞、</a:t>
            </a:r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結束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-5)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230832" y="548680"/>
            <a:ext cx="8229600" cy="720080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輪班表</a:t>
            </a:r>
            <a:r>
              <a:rPr lang="zh-TW" alt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製作：建立</a:t>
            </a:r>
            <a:r>
              <a:rPr lang="zh-TW" alt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任務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268760"/>
            <a:ext cx="7886700" cy="52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2915816" y="2996952"/>
            <a:ext cx="1656184" cy="100811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272D-84CC-4B9A-ADCF-FE75B7F79B03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1043608" y="1484784"/>
            <a:ext cx="3600400" cy="93610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899592" y="4869160"/>
            <a:ext cx="7416824" cy="1512168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標題 1"/>
          <p:cNvSpPr>
            <a:spLocks noGrp="1"/>
          </p:cNvSpPr>
          <p:nvPr>
            <p:ph type="title"/>
          </p:nvPr>
        </p:nvSpPr>
        <p:spPr>
          <a:xfrm>
            <a:off x="230832" y="548680"/>
            <a:ext cx="8229600" cy="720080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輪班表</a:t>
            </a:r>
            <a:r>
              <a:rPr lang="zh-TW" alt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製作：編輯</a:t>
            </a:r>
            <a:r>
              <a:rPr lang="zh-TW" alt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任務中的範本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24128" y="1340768"/>
            <a:ext cx="3024336" cy="2592288"/>
          </a:xfrm>
        </p:spPr>
        <p:txBody>
          <a:bodyPr/>
          <a:lstStyle/>
          <a:p>
            <a:r>
              <a:rPr lang="zh-TW" altLang="en-US" dirty="0" smtClean="0"/>
              <a:t>輪班作業</a:t>
            </a:r>
            <a:r>
              <a:rPr lang="en-US" altLang="zh-TW" dirty="0" smtClean="0"/>
              <a:t>-&gt;</a:t>
            </a:r>
            <a:r>
              <a:rPr lang="zh-TW" altLang="en-US" dirty="0" smtClean="0"/>
              <a:t>班別屬性維護</a:t>
            </a:r>
            <a:endParaRPr lang="en-US" altLang="zh-TW" dirty="0" smtClean="0"/>
          </a:p>
          <a:p>
            <a:r>
              <a:rPr lang="zh-TW" altLang="en-US" dirty="0" smtClean="0"/>
              <a:t>先新增一組班組別定義</a:t>
            </a:r>
            <a:endParaRPr lang="zh-TW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79773"/>
            <a:ext cx="5133975" cy="4181475"/>
          </a:xfrm>
          <a:prstGeom prst="rect">
            <a:avLst/>
          </a:prstGeom>
          <a:ln w="127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B272D-84CC-4B9A-ADCF-FE75B7F79B03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230832" y="548680"/>
            <a:ext cx="8229600" cy="720080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班別屬性維護</a:t>
            </a:r>
            <a:r>
              <a:rPr lang="zh-TW" alt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設定 </a:t>
            </a:r>
            <a:r>
              <a:rPr lang="en-US" altLang="zh-TW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(1/3)</a:t>
            </a:r>
            <a:endParaRPr lang="zh-TW" alt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9022</TotalTime>
  <Words>1241</Words>
  <Application>Microsoft Office PowerPoint</Application>
  <PresentationFormat>如螢幕大小 (4:3)</PresentationFormat>
  <Paragraphs>207</Paragraphs>
  <Slides>35</Slides>
  <Notes>19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35</vt:i4>
      </vt:variant>
    </vt:vector>
  </HeadingPairs>
  <TitlesOfParts>
    <vt:vector size="42" baseType="lpstr">
      <vt:lpstr>微軟正黑體</vt:lpstr>
      <vt:lpstr>新細明體</vt:lpstr>
      <vt:lpstr>Arial</vt:lpstr>
      <vt:lpstr>Calibri</vt:lpstr>
      <vt:lpstr>Verdana</vt:lpstr>
      <vt:lpstr>Office 佈景主題</vt:lpstr>
      <vt:lpstr>自訂設計</vt:lpstr>
      <vt:lpstr>PowerPoint 簡報</vt:lpstr>
      <vt:lpstr>相關名詞</vt:lpstr>
      <vt:lpstr>輪班、值班管理作業之區分 (1/2)</vt:lpstr>
      <vt:lpstr>輪班、值班管理作業之區分 (2/2)</vt:lpstr>
      <vt:lpstr>輪值班人員 vs 正常班人員</vt:lpstr>
      <vt:lpstr>輪/值班表製作流程</vt:lpstr>
      <vt:lpstr>輪班表製作：建立任務</vt:lpstr>
      <vt:lpstr>輪班表製作：編輯任務中的範本</vt:lpstr>
      <vt:lpstr>班別屬性維護設定 (1/3)</vt:lpstr>
      <vt:lpstr>班別屬性維護設定 (2/3)</vt:lpstr>
      <vt:lpstr>班別屬性維護設定 (3/3)</vt:lpstr>
      <vt:lpstr>從範本中建立班表</vt:lpstr>
      <vt:lpstr>排班</vt:lpstr>
      <vt:lpstr>班表實施與通知</vt:lpstr>
      <vt:lpstr>查看同仁排班</vt:lpstr>
      <vt:lpstr>輪班表查詢與調班申請</vt:lpstr>
      <vt:lpstr>輪班轉出勤(輪班人員管理)</vt:lpstr>
      <vt:lpstr>輪班出勤異常</vt:lpstr>
      <vt:lpstr>輪班加班</vt:lpstr>
      <vt:lpstr>輪值班作業相關人員</vt:lpstr>
      <vt:lpstr>輪值班負責人的工作</vt:lpstr>
      <vt:lpstr>設定值班表管理規定</vt:lpstr>
      <vt:lpstr>值班費請領</vt:lpstr>
      <vt:lpstr>值班補休申請</vt:lpstr>
      <vt:lpstr>輪值班報表列印作業</vt:lpstr>
      <vt:lpstr>PowerPoint 簡報</vt:lpstr>
      <vt:lpstr>班表建立、排班流程總整理 (1/6)</vt:lpstr>
      <vt:lpstr>班表建立、排班流程總整理 (2/6)</vt:lpstr>
      <vt:lpstr>班表建立、排班流程總整理 (3/6)</vt:lpstr>
      <vt:lpstr>班表建立、排班流程總整理 (4/6)</vt:lpstr>
      <vt:lpstr>班表建立、排班流程總整理 (5/6)</vt:lpstr>
      <vt:lpstr>班表建立、排班流程總整理 (6/6)</vt:lpstr>
      <vt:lpstr>假單申請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SimonLiao</dc:creator>
  <cp:lastModifiedBy>Ming</cp:lastModifiedBy>
  <cp:revision>395</cp:revision>
  <dcterms:created xsi:type="dcterms:W3CDTF">2011-12-23T06:00:13Z</dcterms:created>
  <dcterms:modified xsi:type="dcterms:W3CDTF">2017-05-03T04:18:03Z</dcterms:modified>
</cp:coreProperties>
</file>