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handoutMasterIdLst>
    <p:handoutMasterId r:id="rId29"/>
  </p:handoutMasterIdLst>
  <p:sldIdLst>
    <p:sldId id="256" r:id="rId2"/>
    <p:sldId id="257" r:id="rId3"/>
    <p:sldId id="305" r:id="rId4"/>
    <p:sldId id="258" r:id="rId5"/>
    <p:sldId id="306" r:id="rId6"/>
    <p:sldId id="259" r:id="rId7"/>
    <p:sldId id="307" r:id="rId8"/>
    <p:sldId id="308" r:id="rId9"/>
    <p:sldId id="309" r:id="rId10"/>
    <p:sldId id="310" r:id="rId11"/>
    <p:sldId id="311" r:id="rId12"/>
    <p:sldId id="313" r:id="rId13"/>
    <p:sldId id="314" r:id="rId14"/>
    <p:sldId id="315" r:id="rId15"/>
    <p:sldId id="317" r:id="rId16"/>
    <p:sldId id="301" r:id="rId17"/>
    <p:sldId id="318" r:id="rId18"/>
    <p:sldId id="273" r:id="rId19"/>
    <p:sldId id="303" r:id="rId20"/>
    <p:sldId id="304" r:id="rId21"/>
    <p:sldId id="319" r:id="rId22"/>
    <p:sldId id="320" r:id="rId23"/>
    <p:sldId id="321" r:id="rId24"/>
    <p:sldId id="322" r:id="rId25"/>
    <p:sldId id="323" r:id="rId26"/>
    <p:sldId id="324" r:id="rId2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7" d="100"/>
          <a:sy n="117" d="100"/>
        </p:scale>
        <p:origin x="-36" y="9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C75B10-534A-49E4-B365-8C40B3D02810}" type="datetimeFigureOut">
              <a:rPr lang="zh-TW" altLang="en-US" smtClean="0"/>
              <a:pPr/>
              <a:t>2021/7/1</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CA3248-63B6-4045-8773-09597CBF4F76}" type="slidenum">
              <a:rPr lang="zh-TW" altLang="en-US" smtClean="0"/>
              <a:pPr/>
              <a:t>‹#›</a:t>
            </a:fld>
            <a:endParaRPr lang="zh-TW" altLang="en-US"/>
          </a:p>
        </p:txBody>
      </p:sp>
    </p:spTree>
    <p:extLst>
      <p:ext uri="{BB962C8B-B14F-4D97-AF65-F5344CB8AC3E}">
        <p14:creationId xmlns:p14="http://schemas.microsoft.com/office/powerpoint/2010/main" val="584078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3D157-D72D-4369-990F-DB515342B2C4}" type="datetimeFigureOut">
              <a:rPr lang="zh-TW" altLang="en-US" smtClean="0"/>
              <a:pPr/>
              <a:t>2021/7/1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7B3962-FCA1-47D8-AE48-A7460FC4697D}" type="slidenum">
              <a:rPr lang="zh-TW" altLang="en-US" smtClean="0"/>
              <a:pPr/>
              <a:t>‹#›</a:t>
            </a:fld>
            <a:endParaRPr lang="zh-TW" altLang="en-US"/>
          </a:p>
        </p:txBody>
      </p:sp>
    </p:spTree>
    <p:extLst>
      <p:ext uri="{BB962C8B-B14F-4D97-AF65-F5344CB8AC3E}">
        <p14:creationId xmlns:p14="http://schemas.microsoft.com/office/powerpoint/2010/main" val="1139010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2725C463-EEB8-4560-A2D5-2258683BD200}" type="datetime1">
              <a:rPr lang="zh-TW" altLang="en-US" smtClean="0"/>
              <a:t>2021/7/1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8C86B49-5E9F-4094-B021-AD4F6F8FEFA9}" type="slidenum">
              <a:rPr lang="zh-TW" altLang="en-US" smtClean="0"/>
              <a:pPr/>
              <a:t>‹#›</a:t>
            </a:fld>
            <a:endParaRPr lang="zh-TW"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zh-TW" altLang="en-US" smtClean="0"/>
              <a:t>按一下以編輯母片標題樣式</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E881BD92-BEA6-4189-8CE8-5DA353A8CD75}" type="datetime1">
              <a:rPr lang="zh-TW" altLang="en-US" smtClean="0"/>
              <a:t>2021/7/1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8C86B49-5E9F-4094-B021-AD4F6F8FEFA9}"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37371CA5-B791-4B0B-AD48-772829E96309}" type="datetime1">
              <a:rPr lang="zh-TW" altLang="en-US" smtClean="0"/>
              <a:t>2021/7/1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8C86B49-5E9F-4094-B021-AD4F6F8FEFA9}"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DCFD624-4105-47F4-B024-ED1445EA811A}" type="datetime1">
              <a:rPr lang="zh-TW" altLang="en-US" smtClean="0"/>
              <a:t>2021/7/1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8C86B49-5E9F-4094-B021-AD4F6F8FEFA9}" type="slidenum">
              <a:rPr lang="zh-TW" altLang="en-US" smtClean="0"/>
              <a:pPr/>
              <a:t>‹#›</a:t>
            </a:fld>
            <a:endParaRPr lang="zh-TW" altLang="en-US"/>
          </a:p>
        </p:txBody>
      </p:sp>
      <p:sp>
        <p:nvSpPr>
          <p:cNvPr id="8" name="Title 7"/>
          <p:cNvSpPr>
            <a:spLocks noGrp="1"/>
          </p:cNvSpPr>
          <p:nvPr>
            <p:ph type="title"/>
          </p:nvPr>
        </p:nvSpPr>
        <p:spPr/>
        <p:txBody>
          <a:bodyPr/>
          <a:lstStyle/>
          <a:p>
            <a:r>
              <a:rPr lang="zh-TW" altLang="en-US" smtClean="0"/>
              <a:t>按一下以編輯母片標題樣式</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18214A80-1400-439D-A5A9-509B39659B7C}" type="datetime1">
              <a:rPr lang="zh-TW" altLang="en-US" smtClean="0"/>
              <a:t>2021/7/1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8C86B49-5E9F-4094-B021-AD4F6F8FEFA9}"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1C128D1-BDF7-44DD-BE37-82D989B3652A}" type="datetime1">
              <a:rPr lang="zh-TW" altLang="en-US" smtClean="0"/>
              <a:t>2021/7/1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8C86B49-5E9F-4094-B021-AD4F6F8FEFA9}" type="slidenum">
              <a:rPr lang="zh-TW" altLang="en-US" smtClean="0"/>
              <a:pPr/>
              <a:t>‹#›</a:t>
            </a:fld>
            <a:endParaRPr lang="zh-TW" altLang="en-US"/>
          </a:p>
        </p:txBody>
      </p:sp>
      <p:sp>
        <p:nvSpPr>
          <p:cNvPr id="8" name="Title 7"/>
          <p:cNvSpPr>
            <a:spLocks noGrp="1"/>
          </p:cNvSpPr>
          <p:nvPr>
            <p:ph type="title"/>
          </p:nvPr>
        </p:nvSpPr>
        <p:spPr/>
        <p:txBody>
          <a:bodyPr/>
          <a:lstStyle/>
          <a:p>
            <a:r>
              <a:rPr lang="zh-TW" altLang="en-US" smtClean="0"/>
              <a:t>按一下以編輯母片標題樣式</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zh-TW" altLang="en-US" smtClean="0"/>
              <a:t>按一下以編輯母片文字樣式</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8869CB2C-7AA1-418F-A6C1-C019D0F488BE}" type="datetime1">
              <a:rPr lang="zh-TW" altLang="en-US" smtClean="0"/>
              <a:t>2021/7/1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98C86B49-5E9F-4094-B021-AD4F6F8FEFA9}" type="slidenum">
              <a:rPr lang="zh-TW" altLang="en-US" smtClean="0"/>
              <a:pPr/>
              <a:t>‹#›</a:t>
            </a:fld>
            <a:endParaRPr lang="zh-TW" altLang="en-US"/>
          </a:p>
        </p:txBody>
      </p:sp>
      <p:sp>
        <p:nvSpPr>
          <p:cNvPr id="10" name="Title 9"/>
          <p:cNvSpPr>
            <a:spLocks noGrp="1"/>
          </p:cNvSpPr>
          <p:nvPr>
            <p:ph type="title"/>
          </p:nvPr>
        </p:nvSpPr>
        <p:spPr/>
        <p:txBody>
          <a:bodyPr/>
          <a:lstStyle/>
          <a:p>
            <a:r>
              <a:rPr lang="zh-TW" altLang="en-US" smtClean="0"/>
              <a:t>按一下以編輯母片標題樣式</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CC09AA0C-0934-48AF-A1FA-DAE36E4CF217}" type="datetime1">
              <a:rPr lang="zh-TW" altLang="en-US" smtClean="0"/>
              <a:t>2021/7/1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98C86B49-5E9F-4094-B021-AD4F6F8FEFA9}"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4745FC-7C4B-4EB3-B1FF-815F733EF31A}" type="datetime1">
              <a:rPr lang="zh-TW" altLang="en-US" smtClean="0"/>
              <a:t>2021/7/1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98C86B49-5E9F-4094-B021-AD4F6F8FEFA9}"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AC15845C-2271-4668-9771-ED9DFAE180C3}" type="datetime1">
              <a:rPr lang="zh-TW" altLang="en-US" smtClean="0"/>
              <a:t>2021/7/1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8C86B49-5E9F-4094-B021-AD4F6F8FEFA9}"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875D064A-6D8A-491C-B6A5-6D2BFE807674}" type="datetime1">
              <a:rPr lang="zh-TW" altLang="en-US" smtClean="0"/>
              <a:t>2021/7/1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8C86B49-5E9F-4094-B021-AD4F6F8FEFA9}" type="slidenum">
              <a:rPr lang="zh-TW" altLang="en-US" smtClean="0"/>
              <a:pPr/>
              <a:t>‹#›</a:t>
            </a:fld>
            <a:endParaRPr lang="zh-TW"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zh-TW" altLang="en-US" smtClean="0"/>
              <a:t>按一下以編輯母片標題樣式</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CC9F6913-2274-4775-B8E2-B6ADFB4BE2C3}" type="datetime1">
              <a:rPr lang="zh-TW" altLang="en-US" smtClean="0"/>
              <a:t>2021/7/1</a:t>
            </a:fld>
            <a:endParaRPr lang="zh-TW"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zh-TW"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8C86B49-5E9F-4094-B021-AD4F6F8FEFA9}"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23478;&#25206;&#24494;&#38651;&#24433;&#12298;&#21463;&#34384;&#20818;&#21435;&#21738;&#35041;&#12299;-&#23436;&#25972;.mp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sfaa.gov.tw/SFAA/File/Attach/316/File_22159.jpg"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sfaa.gov.tw/SFAA/File/Attach/313/File_22160.jpg"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sfaa.gov.tw/SFAA/File/Attach/311/File_22162.jpg"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sfaa.gov.tw/SFAA/File/Attach/308/File_22165.jpg"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sfaa.gov.tw/SFAA/File/Attach/306/File_22166.jpg"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29980;&#34588;&#30340;&#23478;&#24237;.mp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20818;&#31461;&#27402;&#21033;&#20844;&#32004;CRC-05%20&#32102;&#20818;&#31461;&#19968;&#20491;&#23433;&#20840;&#30340;&#23478;.mp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475656" y="3861048"/>
            <a:ext cx="5637010" cy="882119"/>
          </a:xfrm>
        </p:spPr>
        <p:txBody>
          <a:bodyPr/>
          <a:lstStyle/>
          <a:p>
            <a:r>
              <a:rPr lang="zh-TW" altLang="en-US" dirty="0" smtClean="0"/>
              <a:t>課程設計</a:t>
            </a:r>
            <a:r>
              <a:rPr lang="en-US" altLang="zh-TW" dirty="0" smtClean="0"/>
              <a:t>:</a:t>
            </a:r>
            <a:r>
              <a:rPr lang="zh-TW" altLang="en-US" dirty="0" smtClean="0"/>
              <a:t>高雄市 林勝發</a:t>
            </a:r>
            <a:endParaRPr lang="zh-TW" altLang="en-US" dirty="0"/>
          </a:p>
        </p:txBody>
      </p:sp>
      <p:sp>
        <p:nvSpPr>
          <p:cNvPr id="2" name="標題 1"/>
          <p:cNvSpPr>
            <a:spLocks noGrp="1"/>
          </p:cNvSpPr>
          <p:nvPr>
            <p:ph type="ctrTitle"/>
          </p:nvPr>
        </p:nvSpPr>
        <p:spPr>
          <a:xfrm>
            <a:off x="827584" y="1484784"/>
            <a:ext cx="7175351" cy="1793167"/>
          </a:xfrm>
        </p:spPr>
        <p:txBody>
          <a:bodyPr/>
          <a:lstStyle/>
          <a:p>
            <a:r>
              <a:rPr lang="zh-TW" altLang="zh-TW" dirty="0">
                <a:effectLst/>
              </a:rPr>
              <a:t>兒童權利公約</a:t>
            </a:r>
            <a:r>
              <a:rPr lang="en-US" altLang="zh-TW" dirty="0">
                <a:effectLst/>
              </a:rPr>
              <a:t>(CRC)</a:t>
            </a:r>
            <a:r>
              <a:rPr lang="zh-TW" altLang="zh-TW" dirty="0">
                <a:effectLst/>
              </a:rPr>
              <a:t>影片及課程設計</a:t>
            </a:r>
            <a:br>
              <a:rPr lang="zh-TW" altLang="zh-TW" dirty="0">
                <a:effectLst/>
              </a:rPr>
            </a:br>
            <a:endParaRPr lang="zh-TW" altLang="en-US" dirty="0"/>
          </a:p>
        </p:txBody>
      </p:sp>
      <p:sp>
        <p:nvSpPr>
          <p:cNvPr id="4" name="投影片編號版面配置區 3"/>
          <p:cNvSpPr>
            <a:spLocks noGrp="1"/>
          </p:cNvSpPr>
          <p:nvPr>
            <p:ph type="sldNum" sz="quarter" idx="12"/>
          </p:nvPr>
        </p:nvSpPr>
        <p:spPr/>
        <p:txBody>
          <a:bodyPr/>
          <a:lstStyle/>
          <a:p>
            <a:fld id="{98C86B49-5E9F-4094-B021-AD4F6F8FEFA9}" type="slidenum">
              <a:rPr lang="zh-TW" altLang="en-US" smtClean="0"/>
              <a:pPr/>
              <a:t>1</a:t>
            </a:fld>
            <a:endParaRPr lang="zh-TW" altLang="en-US"/>
          </a:p>
        </p:txBody>
      </p:sp>
    </p:spTree>
    <p:extLst>
      <p:ext uri="{BB962C8B-B14F-4D97-AF65-F5344CB8AC3E}">
        <p14:creationId xmlns:p14="http://schemas.microsoft.com/office/powerpoint/2010/main" val="3407069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75656" y="476672"/>
            <a:ext cx="6512511" cy="1143000"/>
          </a:xfrm>
        </p:spPr>
        <p:txBody>
          <a:bodyPr/>
          <a:lstStyle/>
          <a:p>
            <a:pPr marL="228600" indent="-182880">
              <a:spcBef>
                <a:spcPct val="20000"/>
              </a:spcBef>
              <a:spcAft>
                <a:spcPts val="300"/>
              </a:spcAft>
            </a:pPr>
            <a:r>
              <a:rPr lang="zh-TW" altLang="en-US" sz="3600" dirty="0"/>
              <a:t>活動一</a:t>
            </a:r>
            <a:r>
              <a:rPr lang="en-US" altLang="zh-TW" sz="3600" dirty="0" smtClean="0">
                <a:latin typeface="新細明體"/>
                <a:ea typeface="新細明體"/>
              </a:rPr>
              <a:t>〜</a:t>
            </a:r>
            <a:r>
              <a:rPr lang="zh-TW" altLang="en-US" sz="3600" dirty="0"/>
              <a:t>家庭就是避風港</a:t>
            </a:r>
            <a:br>
              <a:rPr lang="zh-TW" altLang="en-US" sz="3600" dirty="0"/>
            </a:br>
            <a:r>
              <a:rPr lang="zh-TW" altLang="zh-TW" sz="3600" b="0" dirty="0">
                <a:solidFill>
                  <a:prstClr val="black">
                    <a:lumMod val="75000"/>
                    <a:lumOff val="25000"/>
                  </a:prstClr>
                </a:solidFill>
                <a:effectLst/>
                <a:cs typeface="+mn-cs"/>
              </a:rPr>
              <a:t/>
            </a:r>
            <a:br>
              <a:rPr lang="zh-TW" altLang="zh-TW" sz="3600" b="0" dirty="0">
                <a:solidFill>
                  <a:prstClr val="black">
                    <a:lumMod val="75000"/>
                    <a:lumOff val="25000"/>
                  </a:prstClr>
                </a:solidFill>
                <a:effectLst/>
                <a:cs typeface="+mn-cs"/>
              </a:rPr>
            </a:br>
            <a:endParaRPr lang="zh-TW" altLang="en-US" dirty="0"/>
          </a:p>
        </p:txBody>
      </p:sp>
      <p:sp>
        <p:nvSpPr>
          <p:cNvPr id="3" name="內容版面配置區 2"/>
          <p:cNvSpPr>
            <a:spLocks noGrp="1"/>
          </p:cNvSpPr>
          <p:nvPr>
            <p:ph sz="quarter" idx="13"/>
          </p:nvPr>
        </p:nvSpPr>
        <p:spPr>
          <a:xfrm>
            <a:off x="1403648" y="1916832"/>
            <a:ext cx="6400800" cy="3474720"/>
          </a:xfrm>
        </p:spPr>
        <p:txBody>
          <a:bodyPr>
            <a:normAutofit/>
          </a:bodyPr>
          <a:lstStyle/>
          <a:p>
            <a:pPr marL="45720" indent="0">
              <a:buNone/>
            </a:pPr>
            <a:r>
              <a:rPr lang="en-US" altLang="zh-TW" sz="3200" kern="0" dirty="0">
                <a:ea typeface="標楷體"/>
                <a:cs typeface="Times New Roman"/>
              </a:rPr>
              <a:t>(5)	</a:t>
            </a:r>
            <a:r>
              <a:rPr lang="zh-TW" altLang="en-US" sz="3200" kern="0" dirty="0">
                <a:ea typeface="標楷體"/>
                <a:cs typeface="Times New Roman"/>
              </a:rPr>
              <a:t>當家庭發生變故，例如</a:t>
            </a:r>
            <a:r>
              <a:rPr lang="zh-TW" altLang="en-US" sz="3200" kern="0" dirty="0" smtClean="0">
                <a:ea typeface="標楷體"/>
                <a:cs typeface="Times New Roman"/>
              </a:rPr>
              <a:t>：</a:t>
            </a:r>
            <a:r>
              <a:rPr lang="zh-TW" altLang="en-US" sz="3200" kern="0" dirty="0">
                <a:ea typeface="標楷體"/>
                <a:cs typeface="Times New Roman"/>
              </a:rPr>
              <a:t>照顧兒童的親人</a:t>
            </a:r>
            <a:r>
              <a:rPr lang="zh-TW" altLang="en-US" sz="3200" kern="0" dirty="0" smtClean="0">
                <a:ea typeface="標楷體"/>
                <a:cs typeface="Times New Roman"/>
              </a:rPr>
              <a:t>入</a:t>
            </a:r>
            <a:r>
              <a:rPr lang="zh-TW" altLang="en-US" sz="3200" kern="0" dirty="0">
                <a:ea typeface="標楷體"/>
                <a:cs typeface="Times New Roman"/>
              </a:rPr>
              <a:t>監服刑，這時候兒童需要什麼照顧？</a:t>
            </a:r>
            <a:endParaRPr lang="en-US" altLang="zh-TW" sz="3200" kern="0" dirty="0" smtClean="0">
              <a:ea typeface="標楷體"/>
              <a:cs typeface="Times New Roman"/>
            </a:endParaRPr>
          </a:p>
        </p:txBody>
      </p:sp>
      <p:sp>
        <p:nvSpPr>
          <p:cNvPr id="4" name="投影片編號版面配置區 3"/>
          <p:cNvSpPr>
            <a:spLocks noGrp="1"/>
          </p:cNvSpPr>
          <p:nvPr>
            <p:ph type="sldNum" sz="quarter" idx="12"/>
          </p:nvPr>
        </p:nvSpPr>
        <p:spPr/>
        <p:txBody>
          <a:bodyPr/>
          <a:lstStyle/>
          <a:p>
            <a:fld id="{98C86B49-5E9F-4094-B021-AD4F6F8FEFA9}" type="slidenum">
              <a:rPr lang="zh-TW" altLang="en-US" smtClean="0"/>
              <a:pPr/>
              <a:t>10</a:t>
            </a:fld>
            <a:endParaRPr lang="zh-TW" altLang="en-US"/>
          </a:p>
        </p:txBody>
      </p:sp>
    </p:spTree>
    <p:extLst>
      <p:ext uri="{BB962C8B-B14F-4D97-AF65-F5344CB8AC3E}">
        <p14:creationId xmlns:p14="http://schemas.microsoft.com/office/powerpoint/2010/main" val="344529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75656" y="476672"/>
            <a:ext cx="6512511" cy="1143000"/>
          </a:xfrm>
        </p:spPr>
        <p:txBody>
          <a:bodyPr/>
          <a:lstStyle/>
          <a:p>
            <a:pPr marL="228600" indent="-182880">
              <a:spcBef>
                <a:spcPct val="20000"/>
              </a:spcBef>
              <a:spcAft>
                <a:spcPts val="300"/>
              </a:spcAft>
            </a:pPr>
            <a:r>
              <a:rPr lang="zh-TW" altLang="en-US" sz="3600" dirty="0"/>
              <a:t>活動一</a:t>
            </a:r>
            <a:r>
              <a:rPr lang="en-US" altLang="zh-TW" sz="3600" dirty="0" smtClean="0">
                <a:latin typeface="新細明體"/>
                <a:ea typeface="新細明體"/>
              </a:rPr>
              <a:t>〜</a:t>
            </a:r>
            <a:r>
              <a:rPr lang="zh-TW" altLang="en-US" sz="3600" dirty="0"/>
              <a:t>家庭就是避風港</a:t>
            </a:r>
            <a:br>
              <a:rPr lang="zh-TW" altLang="en-US" sz="3600" dirty="0"/>
            </a:br>
            <a:r>
              <a:rPr lang="zh-TW" altLang="zh-TW" sz="3600" b="0" dirty="0">
                <a:solidFill>
                  <a:prstClr val="black">
                    <a:lumMod val="75000"/>
                    <a:lumOff val="25000"/>
                  </a:prstClr>
                </a:solidFill>
                <a:effectLst/>
                <a:cs typeface="+mn-cs"/>
              </a:rPr>
              <a:t/>
            </a:r>
            <a:br>
              <a:rPr lang="zh-TW" altLang="zh-TW" sz="3600" b="0" dirty="0">
                <a:solidFill>
                  <a:prstClr val="black">
                    <a:lumMod val="75000"/>
                    <a:lumOff val="25000"/>
                  </a:prstClr>
                </a:solidFill>
                <a:effectLst/>
                <a:cs typeface="+mn-cs"/>
              </a:rPr>
            </a:br>
            <a:endParaRPr lang="zh-TW" altLang="en-US" dirty="0"/>
          </a:p>
        </p:txBody>
      </p:sp>
      <p:sp>
        <p:nvSpPr>
          <p:cNvPr id="3" name="內容版面配置區 2"/>
          <p:cNvSpPr>
            <a:spLocks noGrp="1"/>
          </p:cNvSpPr>
          <p:nvPr>
            <p:ph sz="quarter" idx="13"/>
          </p:nvPr>
        </p:nvSpPr>
        <p:spPr>
          <a:xfrm>
            <a:off x="1403648" y="1916832"/>
            <a:ext cx="6400800" cy="3474720"/>
          </a:xfrm>
        </p:spPr>
        <p:txBody>
          <a:bodyPr>
            <a:normAutofit/>
          </a:bodyPr>
          <a:lstStyle/>
          <a:p>
            <a:pPr marL="45720" indent="0">
              <a:buNone/>
            </a:pPr>
            <a:r>
              <a:rPr lang="en-US" altLang="zh-TW" sz="3200" kern="0" dirty="0">
                <a:ea typeface="標楷體"/>
                <a:cs typeface="Times New Roman"/>
              </a:rPr>
              <a:t>(6)	</a:t>
            </a:r>
            <a:r>
              <a:rPr lang="zh-TW" altLang="en-US" sz="3200" kern="0" dirty="0">
                <a:ea typeface="標楷體"/>
                <a:cs typeface="Times New Roman"/>
              </a:rPr>
              <a:t>如果災害造成家庭破碎，例如：地震造成家人死亡</a:t>
            </a:r>
            <a:r>
              <a:rPr lang="zh-TW" altLang="en-US" sz="3200" kern="0" dirty="0" smtClean="0">
                <a:ea typeface="標楷體"/>
                <a:cs typeface="Times New Roman"/>
              </a:rPr>
              <a:t>，</a:t>
            </a:r>
            <a:r>
              <a:rPr lang="zh-TW" altLang="en-US" sz="3200" kern="0" dirty="0">
                <a:ea typeface="標楷體"/>
                <a:cs typeface="Times New Roman"/>
              </a:rPr>
              <a:t>應該</a:t>
            </a:r>
            <a:r>
              <a:rPr lang="zh-TW" altLang="en-US" sz="3200" kern="0" dirty="0" smtClean="0">
                <a:ea typeface="標楷體"/>
                <a:cs typeface="Times New Roman"/>
              </a:rPr>
              <a:t>提供</a:t>
            </a:r>
            <a:r>
              <a:rPr lang="zh-TW" altLang="en-US" sz="3200" kern="0" dirty="0">
                <a:ea typeface="標楷體"/>
                <a:cs typeface="Times New Roman"/>
              </a:rPr>
              <a:t>兒童那些照顧？</a:t>
            </a:r>
            <a:endParaRPr lang="en-US" altLang="zh-TW" sz="3200" kern="0" dirty="0" smtClean="0">
              <a:ea typeface="標楷體"/>
              <a:cs typeface="Times New Roman"/>
            </a:endParaRPr>
          </a:p>
        </p:txBody>
      </p:sp>
      <p:sp>
        <p:nvSpPr>
          <p:cNvPr id="4" name="投影片編號版面配置區 3"/>
          <p:cNvSpPr>
            <a:spLocks noGrp="1"/>
          </p:cNvSpPr>
          <p:nvPr>
            <p:ph type="sldNum" sz="quarter" idx="12"/>
          </p:nvPr>
        </p:nvSpPr>
        <p:spPr/>
        <p:txBody>
          <a:bodyPr/>
          <a:lstStyle/>
          <a:p>
            <a:fld id="{98C86B49-5E9F-4094-B021-AD4F6F8FEFA9}" type="slidenum">
              <a:rPr lang="zh-TW" altLang="en-US" smtClean="0"/>
              <a:pPr/>
              <a:t>11</a:t>
            </a:fld>
            <a:endParaRPr lang="zh-TW" altLang="en-US"/>
          </a:p>
        </p:txBody>
      </p:sp>
    </p:spTree>
    <p:extLst>
      <p:ext uri="{BB962C8B-B14F-4D97-AF65-F5344CB8AC3E}">
        <p14:creationId xmlns:p14="http://schemas.microsoft.com/office/powerpoint/2010/main" val="400979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人生不如意事十常八九</a:t>
            </a:r>
            <a:endParaRPr lang="zh-TW" altLang="en-US" dirty="0"/>
          </a:p>
        </p:txBody>
      </p:sp>
      <p:pic>
        <p:nvPicPr>
          <p:cNvPr id="26626"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563370" y="731838"/>
            <a:ext cx="5560059" cy="3475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2"/>
          </p:nvPr>
        </p:nvSpPr>
        <p:spPr/>
        <p:txBody>
          <a:bodyPr/>
          <a:lstStyle/>
          <a:p>
            <a:fld id="{98C86B49-5E9F-4094-B021-AD4F6F8FEFA9}" type="slidenum">
              <a:rPr lang="zh-TW" altLang="en-US" smtClean="0"/>
              <a:pPr/>
              <a:t>12</a:t>
            </a:fld>
            <a:endParaRPr lang="zh-TW" altLang="en-US"/>
          </a:p>
        </p:txBody>
      </p:sp>
    </p:spTree>
    <p:extLst>
      <p:ext uri="{BB962C8B-B14F-4D97-AF65-F5344CB8AC3E}">
        <p14:creationId xmlns:p14="http://schemas.microsoft.com/office/powerpoint/2010/main" val="2026276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人生不如意事十常八九</a:t>
            </a:r>
          </a:p>
        </p:txBody>
      </p:sp>
      <p:pic>
        <p:nvPicPr>
          <p:cNvPr id="27650"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962150" y="1069180"/>
            <a:ext cx="5360386" cy="3151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2"/>
          </p:nvPr>
        </p:nvSpPr>
        <p:spPr/>
        <p:txBody>
          <a:bodyPr/>
          <a:lstStyle/>
          <a:p>
            <a:fld id="{98C86B49-5E9F-4094-B021-AD4F6F8FEFA9}" type="slidenum">
              <a:rPr lang="zh-TW" altLang="en-US" smtClean="0"/>
              <a:pPr/>
              <a:t>13</a:t>
            </a:fld>
            <a:endParaRPr lang="zh-TW" altLang="en-US"/>
          </a:p>
        </p:txBody>
      </p:sp>
    </p:spTree>
    <p:extLst>
      <p:ext uri="{BB962C8B-B14F-4D97-AF65-F5344CB8AC3E}">
        <p14:creationId xmlns:p14="http://schemas.microsoft.com/office/powerpoint/2010/main" val="3941562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人生不如意事十常八九</a:t>
            </a:r>
          </a:p>
        </p:txBody>
      </p:sp>
      <p:pic>
        <p:nvPicPr>
          <p:cNvPr id="28674"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735492" y="731838"/>
            <a:ext cx="5215815" cy="3475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2"/>
          </p:nvPr>
        </p:nvSpPr>
        <p:spPr/>
        <p:txBody>
          <a:bodyPr/>
          <a:lstStyle/>
          <a:p>
            <a:fld id="{98C86B49-5E9F-4094-B021-AD4F6F8FEFA9}" type="slidenum">
              <a:rPr lang="zh-TW" altLang="en-US" smtClean="0"/>
              <a:pPr/>
              <a:t>14</a:t>
            </a:fld>
            <a:endParaRPr lang="zh-TW" altLang="en-US"/>
          </a:p>
        </p:txBody>
      </p:sp>
    </p:spTree>
    <p:extLst>
      <p:ext uri="{BB962C8B-B14F-4D97-AF65-F5344CB8AC3E}">
        <p14:creationId xmlns:p14="http://schemas.microsoft.com/office/powerpoint/2010/main" val="4191826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1785926"/>
            <a:ext cx="8280920" cy="1143000"/>
          </a:xfrm>
        </p:spPr>
        <p:txBody>
          <a:bodyPr/>
          <a:lstStyle/>
          <a:p>
            <a:r>
              <a:rPr lang="zh-TW" altLang="en-US" dirty="0" smtClean="0"/>
              <a:t>別擔心</a:t>
            </a:r>
            <a:r>
              <a:rPr lang="en-US" altLang="zh-TW" dirty="0" smtClean="0"/>
              <a:t>!!</a:t>
            </a:r>
            <a:r>
              <a:rPr lang="zh-TW" altLang="en-US" dirty="0" smtClean="0"/>
              <a:t>政府會出面</a:t>
            </a:r>
            <a:r>
              <a:rPr lang="zh-TW" altLang="en-US" dirty="0"/>
              <a:t>並且保護大家在良好的環境下長大</a:t>
            </a:r>
          </a:p>
        </p:txBody>
      </p:sp>
      <p:sp>
        <p:nvSpPr>
          <p:cNvPr id="4" name="內容版面配置區 3"/>
          <p:cNvSpPr>
            <a:spLocks noGrp="1"/>
          </p:cNvSpPr>
          <p:nvPr>
            <p:ph sz="quarter" idx="13"/>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8C86B49-5E9F-4094-B021-AD4F6F8FEFA9}" type="slidenum">
              <a:rPr lang="zh-TW" altLang="en-US" smtClean="0"/>
              <a:pPr/>
              <a:t>15</a:t>
            </a:fld>
            <a:endParaRPr lang="zh-TW" altLang="en-US"/>
          </a:p>
        </p:txBody>
      </p:sp>
    </p:spTree>
    <p:extLst>
      <p:ext uri="{BB962C8B-B14F-4D97-AF65-F5344CB8AC3E}">
        <p14:creationId xmlns:p14="http://schemas.microsoft.com/office/powerpoint/2010/main" val="285695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p:txBody>
          <a:bodyPr>
            <a:normAutofit/>
          </a:bodyPr>
          <a:lstStyle/>
          <a:p>
            <a:pPr marL="45720" indent="0" algn="just">
              <a:buNone/>
            </a:pPr>
            <a:r>
              <a:rPr lang="zh-TW" altLang="en-US" sz="3200" dirty="0" smtClean="0">
                <a:solidFill>
                  <a:srgbClr val="FF0000"/>
                </a:solidFill>
                <a:latin typeface="標楷體" panose="03000509000000000000" pitchFamily="65" charset="-120"/>
                <a:ea typeface="標楷體" panose="03000509000000000000" pitchFamily="65" charset="-120"/>
              </a:rPr>
              <a:t>因為</a:t>
            </a:r>
            <a:r>
              <a:rPr lang="en-US" altLang="zh-TW" sz="3200" dirty="0" smtClean="0">
                <a:solidFill>
                  <a:srgbClr val="FF0000"/>
                </a:solidFill>
                <a:latin typeface="標楷體" panose="03000509000000000000" pitchFamily="65" charset="-120"/>
                <a:ea typeface="標楷體" panose="03000509000000000000" pitchFamily="65" charset="-120"/>
              </a:rPr>
              <a:t>……</a:t>
            </a:r>
          </a:p>
          <a:p>
            <a:pPr marL="45720" indent="0" algn="just">
              <a:buNone/>
            </a:pPr>
            <a:r>
              <a:rPr lang="zh-TW" altLang="en-US" sz="3200" dirty="0" smtClean="0">
                <a:solidFill>
                  <a:srgbClr val="FF0000"/>
                </a:solidFill>
                <a:latin typeface="標楷體" panose="03000509000000000000" pitchFamily="65" charset="-120"/>
                <a:ea typeface="標楷體" panose="03000509000000000000" pitchFamily="65" charset="-120"/>
              </a:rPr>
              <a:t>世界</a:t>
            </a:r>
            <a:r>
              <a:rPr lang="zh-TW" altLang="en-US" sz="3200" dirty="0">
                <a:solidFill>
                  <a:srgbClr val="FF0000"/>
                </a:solidFill>
                <a:latin typeface="標楷體" panose="03000509000000000000" pitchFamily="65" charset="-120"/>
                <a:ea typeface="標楷體" panose="03000509000000000000" pitchFamily="65" charset="-120"/>
              </a:rPr>
              <a:t>上有</a:t>
            </a:r>
            <a:r>
              <a:rPr lang="en-US" altLang="zh-TW" sz="3200" dirty="0">
                <a:solidFill>
                  <a:srgbClr val="FF0000"/>
                </a:solidFill>
                <a:latin typeface="標楷體" panose="03000509000000000000" pitchFamily="65" charset="-120"/>
                <a:ea typeface="標楷體" panose="03000509000000000000" pitchFamily="65" charset="-120"/>
              </a:rPr>
              <a:t>196</a:t>
            </a:r>
            <a:r>
              <a:rPr lang="zh-TW" altLang="en-US" sz="3200" dirty="0">
                <a:solidFill>
                  <a:srgbClr val="FF0000"/>
                </a:solidFill>
                <a:latin typeface="標楷體" panose="03000509000000000000" pitchFamily="65" charset="-120"/>
                <a:ea typeface="標楷體" panose="03000509000000000000" pitchFamily="65" charset="-120"/>
              </a:rPr>
              <a:t>個</a:t>
            </a:r>
            <a:r>
              <a:rPr lang="zh-TW" altLang="en-US" sz="3200" dirty="0" smtClean="0">
                <a:solidFill>
                  <a:srgbClr val="FF0000"/>
                </a:solidFill>
                <a:latin typeface="標楷體" panose="03000509000000000000" pitchFamily="65" charset="-120"/>
                <a:ea typeface="標楷體" panose="03000509000000000000" pitchFamily="65" charset="-120"/>
              </a:rPr>
              <a:t>國家</a:t>
            </a:r>
            <a:r>
              <a:rPr lang="en-US" altLang="zh-TW" sz="3200" dirty="0" smtClean="0">
                <a:solidFill>
                  <a:srgbClr val="FF0000"/>
                </a:solidFill>
                <a:latin typeface="標楷體" panose="03000509000000000000" pitchFamily="65" charset="-120"/>
                <a:ea typeface="標楷體" panose="03000509000000000000" pitchFamily="65" charset="-120"/>
              </a:rPr>
              <a:t>(</a:t>
            </a:r>
            <a:r>
              <a:rPr lang="zh-TW" altLang="en-US" sz="3200" dirty="0" smtClean="0">
                <a:solidFill>
                  <a:srgbClr val="FF0000"/>
                </a:solidFill>
                <a:latin typeface="標楷體" panose="03000509000000000000" pitchFamily="65" charset="-120"/>
                <a:ea typeface="標楷體" panose="03000509000000000000" pitchFamily="65" charset="-120"/>
              </a:rPr>
              <a:t>含政治實體</a:t>
            </a:r>
            <a:r>
              <a:rPr lang="en-US" altLang="zh-TW" sz="3200" dirty="0" smtClean="0">
                <a:solidFill>
                  <a:srgbClr val="FF0000"/>
                </a:solidFill>
                <a:latin typeface="標楷體" panose="03000509000000000000" pitchFamily="65" charset="-120"/>
                <a:ea typeface="標楷體" panose="03000509000000000000" pitchFamily="65" charset="-120"/>
              </a:rPr>
              <a:t>)</a:t>
            </a:r>
            <a:r>
              <a:rPr lang="zh-TW" altLang="en-US" sz="3200" dirty="0" smtClean="0">
                <a:solidFill>
                  <a:srgbClr val="FF0000"/>
                </a:solidFill>
                <a:latin typeface="標楷體" panose="03000509000000000000" pitchFamily="65" charset="-120"/>
                <a:ea typeface="標楷體" panose="03000509000000000000" pitchFamily="65" charset="-120"/>
              </a:rPr>
              <a:t>加入了</a:t>
            </a:r>
            <a:r>
              <a:rPr lang="zh-TW" altLang="en-US" sz="3200" dirty="0">
                <a:solidFill>
                  <a:srgbClr val="FF0000"/>
                </a:solidFill>
                <a:latin typeface="標楷體" panose="03000509000000000000" pitchFamily="65" charset="-120"/>
                <a:ea typeface="標楷體" panose="03000509000000000000" pitchFamily="65" charset="-120"/>
              </a:rPr>
              <a:t>兒童權利公約，臺灣也在</a:t>
            </a:r>
            <a:r>
              <a:rPr lang="en-US" altLang="zh-TW" sz="3200" dirty="0">
                <a:solidFill>
                  <a:srgbClr val="FF0000"/>
                </a:solidFill>
                <a:latin typeface="標楷體" panose="03000509000000000000" pitchFamily="65" charset="-120"/>
                <a:ea typeface="標楷體" panose="03000509000000000000" pitchFamily="65" charset="-120"/>
              </a:rPr>
              <a:t>2014</a:t>
            </a:r>
            <a:r>
              <a:rPr lang="zh-TW" altLang="en-US" sz="3200" dirty="0">
                <a:solidFill>
                  <a:srgbClr val="FF0000"/>
                </a:solidFill>
                <a:latin typeface="標楷體" panose="03000509000000000000" pitchFamily="65" charset="-120"/>
                <a:ea typeface="標楷體" panose="03000509000000000000" pitchFamily="65" charset="-120"/>
              </a:rPr>
              <a:t>年</a:t>
            </a:r>
            <a:r>
              <a:rPr lang="en-US" altLang="zh-TW" sz="3200" dirty="0">
                <a:solidFill>
                  <a:srgbClr val="FF0000"/>
                </a:solidFill>
                <a:latin typeface="標楷體" panose="03000509000000000000" pitchFamily="65" charset="-120"/>
                <a:ea typeface="標楷體" panose="03000509000000000000" pitchFamily="65" charset="-120"/>
              </a:rPr>
              <a:t>11</a:t>
            </a:r>
            <a:r>
              <a:rPr lang="zh-TW" altLang="en-US" sz="3200" dirty="0">
                <a:solidFill>
                  <a:srgbClr val="FF0000"/>
                </a:solidFill>
                <a:latin typeface="標楷體" panose="03000509000000000000" pitchFamily="65" charset="-120"/>
                <a:ea typeface="標楷體" panose="03000509000000000000" pitchFamily="65" charset="-120"/>
              </a:rPr>
              <a:t>月</a:t>
            </a:r>
            <a:r>
              <a:rPr lang="en-US" altLang="zh-TW" sz="3200" dirty="0">
                <a:solidFill>
                  <a:srgbClr val="FF0000"/>
                </a:solidFill>
                <a:latin typeface="標楷體" panose="03000509000000000000" pitchFamily="65" charset="-120"/>
                <a:ea typeface="標楷體" panose="03000509000000000000" pitchFamily="65" charset="-120"/>
              </a:rPr>
              <a:t>20</a:t>
            </a:r>
            <a:r>
              <a:rPr lang="zh-TW" altLang="en-US" sz="3200" dirty="0">
                <a:solidFill>
                  <a:srgbClr val="FF0000"/>
                </a:solidFill>
                <a:latin typeface="標楷體" panose="03000509000000000000" pitchFamily="65" charset="-120"/>
                <a:ea typeface="標楷體" panose="03000509000000000000" pitchFamily="65" charset="-120"/>
              </a:rPr>
              <a:t>日施行「兒童權利公約施行法」</a:t>
            </a:r>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79" y="3068960"/>
            <a:ext cx="4778613" cy="3247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2"/>
          </p:nvPr>
        </p:nvSpPr>
        <p:spPr/>
        <p:txBody>
          <a:bodyPr/>
          <a:lstStyle/>
          <a:p>
            <a:fld id="{98C86B49-5E9F-4094-B021-AD4F6F8FEFA9}" type="slidenum">
              <a:rPr lang="zh-TW" altLang="en-US" smtClean="0"/>
              <a:pPr/>
              <a:t>16</a:t>
            </a:fld>
            <a:endParaRPr lang="zh-TW" altLang="en-US"/>
          </a:p>
        </p:txBody>
      </p:sp>
    </p:spTree>
    <p:extLst>
      <p:ext uri="{BB962C8B-B14F-4D97-AF65-F5344CB8AC3E}">
        <p14:creationId xmlns:p14="http://schemas.microsoft.com/office/powerpoint/2010/main" val="417390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1000" fill="hold"/>
                                        <p:tgtEl>
                                          <p:spTgt spid="22530"/>
                                        </p:tgtEl>
                                        <p:attrNameLst>
                                          <p:attrName>ppt_w</p:attrName>
                                        </p:attrNameLst>
                                      </p:cBhvr>
                                      <p:tavLst>
                                        <p:tav tm="0">
                                          <p:val>
                                            <p:fltVal val="0"/>
                                          </p:val>
                                        </p:tav>
                                        <p:tav tm="100000">
                                          <p:val>
                                            <p:strVal val="#ppt_w"/>
                                          </p:val>
                                        </p:tav>
                                      </p:tavLst>
                                    </p:anim>
                                    <p:anim calcmode="lin" valueType="num">
                                      <p:cBhvr>
                                        <p:cTn id="8" dur="1000" fill="hold"/>
                                        <p:tgtEl>
                                          <p:spTgt spid="22530"/>
                                        </p:tgtEl>
                                        <p:attrNameLst>
                                          <p:attrName>ppt_h</p:attrName>
                                        </p:attrNameLst>
                                      </p:cBhvr>
                                      <p:tavLst>
                                        <p:tav tm="0">
                                          <p:val>
                                            <p:fltVal val="0"/>
                                          </p:val>
                                        </p:tav>
                                        <p:tav tm="100000">
                                          <p:val>
                                            <p:strVal val="#ppt_h"/>
                                          </p:val>
                                        </p:tav>
                                      </p:tavLst>
                                    </p:anim>
                                    <p:anim calcmode="lin" valueType="num">
                                      <p:cBhvr>
                                        <p:cTn id="9" dur="1000" fill="hold"/>
                                        <p:tgtEl>
                                          <p:spTgt spid="22530"/>
                                        </p:tgtEl>
                                        <p:attrNameLst>
                                          <p:attrName>style.rotation</p:attrName>
                                        </p:attrNameLst>
                                      </p:cBhvr>
                                      <p:tavLst>
                                        <p:tav tm="0">
                                          <p:val>
                                            <p:fltVal val="90"/>
                                          </p:val>
                                        </p:tav>
                                        <p:tav tm="100000">
                                          <p:val>
                                            <p:fltVal val="0"/>
                                          </p:val>
                                        </p:tav>
                                      </p:tavLst>
                                    </p:anim>
                                    <p:animEffect transition="in" filter="fade">
                                      <p:cBhvr>
                                        <p:cTn id="10" dur="1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你們覺得兒童權利公約重不重要</a:t>
            </a:r>
            <a:r>
              <a:rPr lang="en-US" altLang="zh-TW" dirty="0"/>
              <a:t>?</a:t>
            </a:r>
            <a:endParaRPr lang="zh-TW" altLang="en-US" dirty="0"/>
          </a:p>
        </p:txBody>
      </p:sp>
      <p:pic>
        <p:nvPicPr>
          <p:cNvPr id="31746"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2308835" y="731838"/>
            <a:ext cx="4069129" cy="3475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2"/>
          </p:nvPr>
        </p:nvSpPr>
        <p:spPr/>
        <p:txBody>
          <a:bodyPr/>
          <a:lstStyle/>
          <a:p>
            <a:fld id="{98C86B49-5E9F-4094-B021-AD4F6F8FEFA9}" type="slidenum">
              <a:rPr lang="zh-TW" altLang="en-US" smtClean="0"/>
              <a:pPr/>
              <a:t>17</a:t>
            </a:fld>
            <a:endParaRPr lang="zh-TW" altLang="en-US"/>
          </a:p>
        </p:txBody>
      </p:sp>
    </p:spTree>
    <p:extLst>
      <p:ext uri="{BB962C8B-B14F-4D97-AF65-F5344CB8AC3E}">
        <p14:creationId xmlns:p14="http://schemas.microsoft.com/office/powerpoint/2010/main" val="1464837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75656" y="476672"/>
            <a:ext cx="6512511" cy="1143000"/>
          </a:xfrm>
        </p:spPr>
        <p:txBody>
          <a:bodyPr/>
          <a:lstStyle/>
          <a:p>
            <a:pPr marL="228600" indent="-182880">
              <a:spcBef>
                <a:spcPct val="20000"/>
              </a:spcBef>
              <a:spcAft>
                <a:spcPts val="300"/>
              </a:spcAft>
            </a:pPr>
            <a:r>
              <a:rPr lang="zh-TW" altLang="en-US" sz="3600" dirty="0" smtClean="0"/>
              <a:t>活動二</a:t>
            </a:r>
            <a:r>
              <a:rPr lang="en-US" altLang="zh-TW" sz="3600" dirty="0" smtClean="0">
                <a:latin typeface="新細明體"/>
                <a:ea typeface="新細明體"/>
              </a:rPr>
              <a:t>〜</a:t>
            </a:r>
            <a:r>
              <a:rPr lang="en-US" altLang="zh-TW" sz="3600" dirty="0" smtClean="0"/>
              <a:t>  </a:t>
            </a:r>
            <a:r>
              <a:rPr lang="zh-TW" altLang="en-US" sz="3600" dirty="0"/>
              <a:t>即刻救援</a:t>
            </a:r>
            <a:r>
              <a:rPr lang="zh-TW" altLang="zh-TW" sz="3600" dirty="0"/>
              <a:t/>
            </a:r>
            <a:br>
              <a:rPr lang="zh-TW" altLang="zh-TW" sz="3600" dirty="0"/>
            </a:br>
            <a:r>
              <a:rPr lang="zh-TW" altLang="zh-TW" sz="3600" b="0" dirty="0">
                <a:solidFill>
                  <a:prstClr val="black">
                    <a:lumMod val="75000"/>
                    <a:lumOff val="25000"/>
                  </a:prstClr>
                </a:solidFill>
                <a:effectLst/>
                <a:cs typeface="+mn-cs"/>
              </a:rPr>
              <a:t/>
            </a:r>
            <a:br>
              <a:rPr lang="zh-TW" altLang="zh-TW" sz="3600" b="0" dirty="0">
                <a:solidFill>
                  <a:prstClr val="black">
                    <a:lumMod val="75000"/>
                    <a:lumOff val="25000"/>
                  </a:prstClr>
                </a:solidFill>
                <a:effectLst/>
                <a:cs typeface="+mn-cs"/>
              </a:rPr>
            </a:br>
            <a:endParaRPr lang="zh-TW" altLang="en-US" dirty="0"/>
          </a:p>
        </p:txBody>
      </p:sp>
      <p:sp>
        <p:nvSpPr>
          <p:cNvPr id="3" name="內容版面配置區 2"/>
          <p:cNvSpPr>
            <a:spLocks noGrp="1"/>
          </p:cNvSpPr>
          <p:nvPr>
            <p:ph sz="quarter" idx="13"/>
          </p:nvPr>
        </p:nvSpPr>
        <p:spPr>
          <a:xfrm>
            <a:off x="1331640" y="1268760"/>
            <a:ext cx="6400800" cy="3474720"/>
          </a:xfrm>
        </p:spPr>
        <p:txBody>
          <a:bodyPr>
            <a:normAutofit/>
          </a:bodyPr>
          <a:lstStyle/>
          <a:p>
            <a:pPr marL="45720" indent="0">
              <a:buNone/>
            </a:pPr>
            <a:r>
              <a:rPr lang="zh-TW" altLang="zh-TW" sz="3200" dirty="0"/>
              <a:t>《新聞閱讀與解析》</a:t>
            </a:r>
          </a:p>
          <a:p>
            <a:pPr marL="45720" indent="0">
              <a:buNone/>
            </a:pPr>
            <a:endParaRPr lang="zh-TW" altLang="en-US" sz="3200" dirty="0">
              <a:solidFill>
                <a:srgbClr val="FF0000"/>
              </a:solidFill>
              <a:latin typeface="標楷體" panose="03000509000000000000" pitchFamily="65" charset="-120"/>
              <a:ea typeface="標楷體" panose="03000509000000000000" pitchFamily="65" charset="-120"/>
            </a:endParaRPr>
          </a:p>
        </p:txBody>
      </p:sp>
      <p:pic>
        <p:nvPicPr>
          <p:cNvPr id="23566" name="Picture 1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446" t="25286" r="40777" b="41229"/>
          <a:stretch/>
        </p:blipFill>
        <p:spPr bwMode="auto">
          <a:xfrm>
            <a:off x="2267744" y="2132856"/>
            <a:ext cx="4824536" cy="4373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投影片編號版面配置區 4"/>
          <p:cNvSpPr>
            <a:spLocks noGrp="1"/>
          </p:cNvSpPr>
          <p:nvPr>
            <p:ph type="sldNum" sz="quarter" idx="12"/>
          </p:nvPr>
        </p:nvSpPr>
        <p:spPr/>
        <p:txBody>
          <a:bodyPr/>
          <a:lstStyle/>
          <a:p>
            <a:fld id="{98C86B49-5E9F-4094-B021-AD4F6F8FEFA9}" type="slidenum">
              <a:rPr lang="zh-TW" altLang="en-US" smtClean="0"/>
              <a:pPr/>
              <a:t>18</a:t>
            </a:fld>
            <a:endParaRPr lang="zh-TW" altLang="en-US"/>
          </a:p>
        </p:txBody>
      </p:sp>
    </p:spTree>
    <p:extLst>
      <p:ext uri="{BB962C8B-B14F-4D97-AF65-F5344CB8AC3E}">
        <p14:creationId xmlns:p14="http://schemas.microsoft.com/office/powerpoint/2010/main" val="1357905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75656" y="476672"/>
            <a:ext cx="6512511" cy="1143000"/>
          </a:xfrm>
        </p:spPr>
        <p:txBody>
          <a:bodyPr/>
          <a:lstStyle/>
          <a:p>
            <a:pPr marL="228600" indent="-182880">
              <a:spcBef>
                <a:spcPct val="20000"/>
              </a:spcBef>
              <a:spcAft>
                <a:spcPts val="300"/>
              </a:spcAft>
            </a:pPr>
            <a:r>
              <a:rPr lang="zh-TW" altLang="en-US" sz="3600" dirty="0" smtClean="0"/>
              <a:t>活動二</a:t>
            </a:r>
            <a:r>
              <a:rPr lang="en-US" altLang="zh-TW" sz="3600" dirty="0" smtClean="0">
                <a:latin typeface="新細明體"/>
                <a:ea typeface="新細明體"/>
              </a:rPr>
              <a:t>〜</a:t>
            </a:r>
            <a:r>
              <a:rPr lang="en-US" altLang="zh-TW" sz="3600" dirty="0" smtClean="0"/>
              <a:t>  </a:t>
            </a:r>
            <a:r>
              <a:rPr lang="zh-TW" altLang="en-US" sz="3600" dirty="0"/>
              <a:t>即刻救援</a:t>
            </a:r>
            <a:r>
              <a:rPr lang="zh-TW" altLang="zh-TW" sz="3600" dirty="0"/>
              <a:t/>
            </a:r>
            <a:br>
              <a:rPr lang="zh-TW" altLang="zh-TW" sz="3600" dirty="0"/>
            </a:br>
            <a:r>
              <a:rPr lang="zh-TW" altLang="zh-TW" sz="3600" b="0" dirty="0">
                <a:solidFill>
                  <a:prstClr val="black">
                    <a:lumMod val="75000"/>
                    <a:lumOff val="25000"/>
                  </a:prstClr>
                </a:solidFill>
                <a:effectLst/>
                <a:cs typeface="+mn-cs"/>
              </a:rPr>
              <a:t/>
            </a:r>
            <a:br>
              <a:rPr lang="zh-TW" altLang="zh-TW" sz="3600" b="0" dirty="0">
                <a:solidFill>
                  <a:prstClr val="black">
                    <a:lumMod val="75000"/>
                    <a:lumOff val="25000"/>
                  </a:prstClr>
                </a:solidFill>
                <a:effectLst/>
                <a:cs typeface="+mn-cs"/>
              </a:rPr>
            </a:br>
            <a:endParaRPr lang="zh-TW" altLang="en-US" dirty="0"/>
          </a:p>
        </p:txBody>
      </p:sp>
      <p:sp>
        <p:nvSpPr>
          <p:cNvPr id="3" name="內容版面配置區 2"/>
          <p:cNvSpPr>
            <a:spLocks noGrp="1"/>
          </p:cNvSpPr>
          <p:nvPr>
            <p:ph sz="quarter" idx="13"/>
          </p:nvPr>
        </p:nvSpPr>
        <p:spPr>
          <a:xfrm>
            <a:off x="1331640" y="1268760"/>
            <a:ext cx="6400800" cy="3474720"/>
          </a:xfrm>
        </p:spPr>
        <p:txBody>
          <a:bodyPr>
            <a:normAutofit fontScale="92500" lnSpcReduction="20000"/>
          </a:bodyPr>
          <a:lstStyle/>
          <a:p>
            <a:pPr marL="45720" indent="0">
              <a:buNone/>
            </a:pPr>
            <a:r>
              <a:rPr lang="en-US" altLang="zh-TW" sz="3200" dirty="0"/>
              <a:t>《</a:t>
            </a:r>
            <a:r>
              <a:rPr lang="zh-TW" altLang="en-US" sz="3200" dirty="0"/>
              <a:t>即刻救援</a:t>
            </a:r>
            <a:r>
              <a:rPr lang="en-US" altLang="zh-TW" sz="3200" dirty="0" smtClean="0"/>
              <a:t>》</a:t>
            </a:r>
          </a:p>
          <a:p>
            <a:pPr marL="45720" indent="0">
              <a:buNone/>
            </a:pPr>
            <a:r>
              <a:rPr lang="zh-TW" altLang="en-US" sz="3200" dirty="0"/>
              <a:t> </a:t>
            </a:r>
            <a:r>
              <a:rPr lang="zh-TW" altLang="en-US" sz="3200" dirty="0" smtClean="0"/>
              <a:t>     </a:t>
            </a:r>
            <a:r>
              <a:rPr lang="en-US" altLang="zh-TW" sz="3200" dirty="0" smtClean="0"/>
              <a:t>—</a:t>
            </a:r>
            <a:r>
              <a:rPr lang="zh-TW" altLang="en-US" sz="3200" dirty="0"/>
              <a:t>幫助受虐兒平安健康</a:t>
            </a:r>
            <a:r>
              <a:rPr lang="zh-TW" altLang="en-US" sz="3200" dirty="0" smtClean="0"/>
              <a:t>長大</a:t>
            </a:r>
            <a:endParaRPr lang="en-US" altLang="zh-TW" sz="3200" dirty="0" smtClean="0"/>
          </a:p>
          <a:p>
            <a:pPr marL="45720" indent="0">
              <a:buNone/>
            </a:pPr>
            <a:r>
              <a:rPr lang="zh-TW" altLang="en-US" sz="3200" dirty="0">
                <a:solidFill>
                  <a:srgbClr val="FF0000"/>
                </a:solidFill>
                <a:latin typeface="標楷體" panose="03000509000000000000" pitchFamily="65" charset="-120"/>
                <a:ea typeface="標楷體" panose="03000509000000000000" pitchFamily="65" charset="-120"/>
              </a:rPr>
              <a:t>一、影片中的案例一被爸爸綁在房間裡，社會局該不該進行強制安置呢</a:t>
            </a:r>
            <a:r>
              <a:rPr lang="en-US" altLang="zh-TW" sz="3200" dirty="0">
                <a:solidFill>
                  <a:srgbClr val="FF0000"/>
                </a:solidFill>
                <a:latin typeface="標楷體" panose="03000509000000000000" pitchFamily="65" charset="-120"/>
                <a:ea typeface="標楷體" panose="03000509000000000000" pitchFamily="65" charset="-120"/>
              </a:rPr>
              <a:t>?</a:t>
            </a:r>
            <a:r>
              <a:rPr lang="zh-TW" altLang="en-US" sz="3200" dirty="0">
                <a:solidFill>
                  <a:srgbClr val="FF0000"/>
                </a:solidFill>
                <a:latin typeface="標楷體" panose="03000509000000000000" pitchFamily="65" charset="-120"/>
                <a:ea typeface="標楷體" panose="03000509000000000000" pitchFamily="65" charset="-120"/>
              </a:rPr>
              <a:t>為什麼</a:t>
            </a:r>
            <a:r>
              <a:rPr lang="en-US" altLang="zh-TW" sz="3200" dirty="0" smtClean="0">
                <a:solidFill>
                  <a:srgbClr val="FF0000"/>
                </a:solidFill>
                <a:latin typeface="標楷體" panose="03000509000000000000" pitchFamily="65" charset="-120"/>
                <a:ea typeface="標楷體" panose="03000509000000000000" pitchFamily="65" charset="-120"/>
              </a:rPr>
              <a:t>?</a:t>
            </a:r>
          </a:p>
          <a:p>
            <a:pPr marL="45720" indent="0">
              <a:buNone/>
            </a:pPr>
            <a:r>
              <a:rPr lang="zh-TW" altLang="en-US" sz="3200" dirty="0">
                <a:solidFill>
                  <a:srgbClr val="FF0000"/>
                </a:solidFill>
                <a:latin typeface="標楷體" panose="03000509000000000000" pitchFamily="65" charset="-120"/>
                <a:ea typeface="標楷體" panose="03000509000000000000" pitchFamily="65" charset="-120"/>
              </a:rPr>
              <a:t>二、影片中的案例二很想念媽媽，媽媽也很愛她，社會局該不該停止安置，讓她回到媽身邊呢</a:t>
            </a:r>
            <a:r>
              <a:rPr lang="en-US" altLang="zh-TW" sz="3200" dirty="0">
                <a:solidFill>
                  <a:srgbClr val="FF0000"/>
                </a:solidFill>
                <a:latin typeface="標楷體" panose="03000509000000000000" pitchFamily="65" charset="-120"/>
                <a:ea typeface="標楷體" panose="03000509000000000000" pitchFamily="65" charset="-120"/>
              </a:rPr>
              <a:t>?</a:t>
            </a:r>
            <a:r>
              <a:rPr lang="zh-TW" altLang="en-US" sz="3200" dirty="0">
                <a:solidFill>
                  <a:srgbClr val="FF0000"/>
                </a:solidFill>
                <a:latin typeface="標楷體" panose="03000509000000000000" pitchFamily="65" charset="-120"/>
                <a:ea typeface="標楷體" panose="03000509000000000000" pitchFamily="65" charset="-120"/>
              </a:rPr>
              <a:t>為什麼</a:t>
            </a:r>
            <a:r>
              <a:rPr lang="en-US" altLang="zh-TW" sz="3200" dirty="0" smtClean="0">
                <a:solidFill>
                  <a:srgbClr val="FF0000"/>
                </a:solidFill>
                <a:latin typeface="標楷體" panose="03000509000000000000" pitchFamily="65" charset="-120"/>
                <a:ea typeface="標楷體" panose="03000509000000000000" pitchFamily="65" charset="-120"/>
              </a:rPr>
              <a:t>?</a:t>
            </a:r>
          </a:p>
        </p:txBody>
      </p:sp>
      <p:pic>
        <p:nvPicPr>
          <p:cNvPr id="1027" name="Picture 3">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4389438"/>
            <a:ext cx="256698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投影片編號版面配置區 4"/>
          <p:cNvSpPr>
            <a:spLocks noGrp="1"/>
          </p:cNvSpPr>
          <p:nvPr>
            <p:ph type="sldNum" sz="quarter" idx="12"/>
          </p:nvPr>
        </p:nvSpPr>
        <p:spPr/>
        <p:txBody>
          <a:bodyPr/>
          <a:lstStyle/>
          <a:p>
            <a:fld id="{98C86B49-5E9F-4094-B021-AD4F6F8FEFA9}" type="slidenum">
              <a:rPr lang="zh-TW" altLang="en-US" smtClean="0"/>
              <a:pPr/>
              <a:t>19</a:t>
            </a:fld>
            <a:endParaRPr lang="zh-TW" altLang="en-US"/>
          </a:p>
        </p:txBody>
      </p:sp>
    </p:spTree>
    <p:extLst>
      <p:ext uri="{BB962C8B-B14F-4D97-AF65-F5344CB8AC3E}">
        <p14:creationId xmlns:p14="http://schemas.microsoft.com/office/powerpoint/2010/main" val="2690870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75656" y="476672"/>
            <a:ext cx="6512511" cy="1143000"/>
          </a:xfrm>
        </p:spPr>
        <p:txBody>
          <a:bodyPr/>
          <a:lstStyle/>
          <a:p>
            <a:pPr algn="l"/>
            <a:r>
              <a:rPr lang="zh-TW" altLang="en-US" dirty="0" smtClean="0">
                <a:effectLst/>
              </a:rPr>
              <a:t>主題</a:t>
            </a:r>
            <a:r>
              <a:rPr lang="en-US" altLang="zh-TW" dirty="0" smtClean="0">
                <a:effectLst/>
              </a:rPr>
              <a:t>:</a:t>
            </a:r>
            <a:r>
              <a:rPr lang="zh-TW" altLang="en-US" dirty="0">
                <a:effectLst/>
              </a:rPr>
              <a:t>給兒童一個安全的家</a:t>
            </a:r>
            <a:endParaRPr lang="zh-TW" altLang="en-US" dirty="0"/>
          </a:p>
        </p:txBody>
      </p:sp>
      <p:sp>
        <p:nvSpPr>
          <p:cNvPr id="3" name="內容版面配置區 2"/>
          <p:cNvSpPr>
            <a:spLocks noGrp="1"/>
          </p:cNvSpPr>
          <p:nvPr>
            <p:ph sz="quarter" idx="13"/>
          </p:nvPr>
        </p:nvSpPr>
        <p:spPr>
          <a:xfrm>
            <a:off x="1043608" y="1916832"/>
            <a:ext cx="6400800" cy="3474720"/>
          </a:xfrm>
        </p:spPr>
        <p:txBody>
          <a:bodyPr/>
          <a:lstStyle/>
          <a:p>
            <a:r>
              <a:rPr lang="zh-TW" altLang="en-US" sz="3600" dirty="0"/>
              <a:t>活動</a:t>
            </a:r>
            <a:r>
              <a:rPr lang="zh-TW" altLang="en-US" sz="3600" dirty="0" smtClean="0"/>
              <a:t>一</a:t>
            </a:r>
            <a:r>
              <a:rPr lang="en-US" altLang="zh-TW" sz="3600" dirty="0" smtClean="0">
                <a:latin typeface="新細明體"/>
                <a:ea typeface="新細明體"/>
              </a:rPr>
              <a:t>〜</a:t>
            </a:r>
            <a:r>
              <a:rPr lang="zh-TW" altLang="en-US" sz="3600" dirty="0"/>
              <a:t>家庭就是避風港</a:t>
            </a:r>
            <a:endParaRPr lang="zh-TW" altLang="en-US"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381"/>
          <a:stretch/>
        </p:blipFill>
        <p:spPr bwMode="auto">
          <a:xfrm>
            <a:off x="3347864" y="2996952"/>
            <a:ext cx="4229216"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投影片編號版面配置區 4"/>
          <p:cNvSpPr>
            <a:spLocks noGrp="1"/>
          </p:cNvSpPr>
          <p:nvPr>
            <p:ph type="sldNum" sz="quarter" idx="12"/>
          </p:nvPr>
        </p:nvSpPr>
        <p:spPr/>
        <p:txBody>
          <a:bodyPr/>
          <a:lstStyle/>
          <a:p>
            <a:fld id="{98C86B49-5E9F-4094-B021-AD4F6F8FEFA9}" type="slidenum">
              <a:rPr lang="zh-TW" altLang="en-US" smtClean="0"/>
              <a:pPr/>
              <a:t>2</a:t>
            </a:fld>
            <a:endParaRPr lang="zh-TW" altLang="en-US"/>
          </a:p>
        </p:txBody>
      </p:sp>
    </p:spTree>
    <p:extLst>
      <p:ext uri="{BB962C8B-B14F-4D97-AF65-F5344CB8AC3E}">
        <p14:creationId xmlns:p14="http://schemas.microsoft.com/office/powerpoint/2010/main" val="3904683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75656" y="476672"/>
            <a:ext cx="6512511" cy="1143000"/>
          </a:xfrm>
        </p:spPr>
        <p:txBody>
          <a:bodyPr/>
          <a:lstStyle/>
          <a:p>
            <a:pPr marL="228600" indent="-182880">
              <a:spcBef>
                <a:spcPct val="20000"/>
              </a:spcBef>
              <a:spcAft>
                <a:spcPts val="300"/>
              </a:spcAft>
            </a:pPr>
            <a:r>
              <a:rPr lang="zh-TW" altLang="en-US" sz="3600" dirty="0" smtClean="0"/>
              <a:t>活動二</a:t>
            </a:r>
            <a:r>
              <a:rPr lang="en-US" altLang="zh-TW" sz="3600" dirty="0" smtClean="0">
                <a:latin typeface="新細明體"/>
                <a:ea typeface="新細明體"/>
              </a:rPr>
              <a:t>〜</a:t>
            </a:r>
            <a:r>
              <a:rPr lang="en-US" altLang="zh-TW" sz="3600" dirty="0" smtClean="0"/>
              <a:t>  </a:t>
            </a:r>
            <a:r>
              <a:rPr lang="zh-TW" altLang="en-US" sz="3600" dirty="0"/>
              <a:t>即刻救援</a:t>
            </a:r>
            <a:r>
              <a:rPr lang="zh-TW" altLang="zh-TW" sz="3600" dirty="0"/>
              <a:t/>
            </a:r>
            <a:br>
              <a:rPr lang="zh-TW" altLang="zh-TW" sz="3600" dirty="0"/>
            </a:br>
            <a:r>
              <a:rPr lang="zh-TW" altLang="zh-TW" sz="3600" b="0" dirty="0">
                <a:solidFill>
                  <a:prstClr val="black">
                    <a:lumMod val="75000"/>
                    <a:lumOff val="25000"/>
                  </a:prstClr>
                </a:solidFill>
                <a:effectLst/>
                <a:cs typeface="+mn-cs"/>
              </a:rPr>
              <a:t/>
            </a:r>
            <a:br>
              <a:rPr lang="zh-TW" altLang="zh-TW" sz="3600" b="0" dirty="0">
                <a:solidFill>
                  <a:prstClr val="black">
                    <a:lumMod val="75000"/>
                    <a:lumOff val="25000"/>
                  </a:prstClr>
                </a:solidFill>
                <a:effectLst/>
                <a:cs typeface="+mn-cs"/>
              </a:rPr>
            </a:br>
            <a:endParaRPr lang="zh-TW" altLang="en-US" dirty="0"/>
          </a:p>
        </p:txBody>
      </p:sp>
      <p:sp>
        <p:nvSpPr>
          <p:cNvPr id="3" name="內容版面配置區 2"/>
          <p:cNvSpPr>
            <a:spLocks noGrp="1"/>
          </p:cNvSpPr>
          <p:nvPr>
            <p:ph sz="quarter" idx="13"/>
          </p:nvPr>
        </p:nvSpPr>
        <p:spPr>
          <a:xfrm>
            <a:off x="1331640" y="1268760"/>
            <a:ext cx="6400800" cy="3474720"/>
          </a:xfrm>
        </p:spPr>
        <p:txBody>
          <a:bodyPr>
            <a:normAutofit/>
          </a:bodyPr>
          <a:lstStyle/>
          <a:p>
            <a:pPr marL="45720" indent="0">
              <a:buNone/>
            </a:pPr>
            <a:r>
              <a:rPr lang="en-US" altLang="zh-TW" sz="3200" dirty="0"/>
              <a:t>《</a:t>
            </a:r>
            <a:r>
              <a:rPr lang="zh-TW" altLang="en-US" sz="3200" dirty="0"/>
              <a:t>即刻救援</a:t>
            </a:r>
            <a:r>
              <a:rPr lang="en-US" altLang="zh-TW" sz="3200" dirty="0" smtClean="0"/>
              <a:t>》</a:t>
            </a:r>
          </a:p>
          <a:p>
            <a:pPr marL="45720" indent="0">
              <a:buNone/>
            </a:pPr>
            <a:r>
              <a:rPr lang="zh-TW" altLang="en-US" sz="3200" dirty="0"/>
              <a:t> </a:t>
            </a:r>
            <a:r>
              <a:rPr lang="zh-TW" altLang="en-US" sz="3200" dirty="0" smtClean="0"/>
              <a:t>     </a:t>
            </a:r>
            <a:r>
              <a:rPr lang="en-US" altLang="zh-TW" sz="3200" dirty="0" smtClean="0"/>
              <a:t>—</a:t>
            </a:r>
            <a:r>
              <a:rPr lang="zh-TW" altLang="en-US" sz="3200" dirty="0"/>
              <a:t>幫助受虐兒平安健康</a:t>
            </a:r>
            <a:r>
              <a:rPr lang="zh-TW" altLang="en-US" sz="3200" dirty="0" smtClean="0"/>
              <a:t>長大</a:t>
            </a:r>
            <a:endParaRPr lang="en-US" altLang="zh-TW" sz="3200" dirty="0" smtClean="0"/>
          </a:p>
          <a:p>
            <a:pPr marL="45720" indent="0">
              <a:buNone/>
            </a:pPr>
            <a:r>
              <a:rPr lang="zh-TW" altLang="en-US" sz="3200" dirty="0">
                <a:solidFill>
                  <a:srgbClr val="FF0000"/>
                </a:solidFill>
                <a:latin typeface="標楷體" panose="03000509000000000000" pitchFamily="65" charset="-120"/>
                <a:ea typeface="標楷體" panose="03000509000000000000" pitchFamily="65" charset="-120"/>
              </a:rPr>
              <a:t>三、請設計一句口號，可以貼在公共場所，提醒大家，幫助受虐兒平安健康長大</a:t>
            </a:r>
            <a:r>
              <a:rPr lang="en-US" altLang="zh-TW" sz="3200" dirty="0">
                <a:solidFill>
                  <a:srgbClr val="FF0000"/>
                </a:solidFill>
                <a:latin typeface="標楷體" panose="03000509000000000000" pitchFamily="65" charset="-120"/>
                <a:ea typeface="標楷體" panose="03000509000000000000" pitchFamily="65" charset="-120"/>
              </a:rPr>
              <a:t>!!</a:t>
            </a:r>
          </a:p>
          <a:p>
            <a:pPr marL="45720" indent="0">
              <a:buNone/>
            </a:pPr>
            <a:endParaRPr lang="en-US" altLang="zh-TW" sz="3200" dirty="0" smtClean="0">
              <a:solidFill>
                <a:srgbClr val="FF0000"/>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98C86B49-5E9F-4094-B021-AD4F6F8FEFA9}" type="slidenum">
              <a:rPr lang="zh-TW" altLang="en-US" smtClean="0"/>
              <a:pPr/>
              <a:t>20</a:t>
            </a:fld>
            <a:endParaRPr lang="zh-TW" altLang="en-US"/>
          </a:p>
        </p:txBody>
      </p:sp>
    </p:spTree>
    <p:extLst>
      <p:ext uri="{BB962C8B-B14F-4D97-AF65-F5344CB8AC3E}">
        <p14:creationId xmlns:p14="http://schemas.microsoft.com/office/powerpoint/2010/main" val="3215482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4"/>
          <p:cNvSpPr txBox="1"/>
          <p:nvPr/>
        </p:nvSpPr>
        <p:spPr>
          <a:xfrm>
            <a:off x="899595" y="1052739"/>
            <a:ext cx="8136907" cy="2769991"/>
          </a:xfrm>
          <a:prstGeom prst="rect">
            <a:avLst/>
          </a:prstGeom>
          <a:noFill/>
          <a:ln>
            <a:noFill/>
          </a:ln>
        </p:spPr>
        <p:txBody>
          <a:bodyPr vert="horz" wrap="square" lIns="91440" tIns="45720" rIns="91440" bIns="45720" anchor="t" anchorCtr="1" compatLnSpc="1">
            <a:spAutoFit/>
          </a:bodyPr>
          <a:lstStyle/>
          <a:p>
            <a:pPr algn="ctr">
              <a:lnSpc>
                <a:spcPct val="150000"/>
              </a:lnSpc>
              <a:defRPr sz="1800" b="0" i="0" u="none" strike="noStrike" kern="0" cap="none" spc="0" baseline="0">
                <a:solidFill>
                  <a:srgbClr val="000000"/>
                </a:solidFill>
                <a:uFillTx/>
              </a:defRPr>
            </a:pPr>
            <a:r>
              <a:rPr lang="zh-TW" altLang="en-US" sz="3600" b="1">
                <a:solidFill>
                  <a:srgbClr val="000000"/>
                </a:solidFill>
                <a:latin typeface="微軟正黑體" pitchFamily="34"/>
                <a:ea typeface="微軟正黑體" pitchFamily="34"/>
              </a:rPr>
              <a:t>一起來認識兒童權利公約</a:t>
            </a:r>
            <a:r>
              <a:rPr lang="en-US" sz="3600" b="1">
                <a:solidFill>
                  <a:srgbClr val="000000"/>
                </a:solidFill>
                <a:latin typeface="微軟正黑體" pitchFamily="34"/>
                <a:ea typeface="微軟正黑體" pitchFamily="34"/>
              </a:rPr>
              <a:t/>
            </a:r>
            <a:br>
              <a:rPr lang="en-US" sz="3600" b="1">
                <a:solidFill>
                  <a:srgbClr val="000000"/>
                </a:solidFill>
                <a:latin typeface="微軟正黑體" pitchFamily="34"/>
                <a:ea typeface="微軟正黑體" pitchFamily="34"/>
              </a:rPr>
            </a:br>
            <a:r>
              <a:rPr lang="en-US" sz="2800">
                <a:solidFill>
                  <a:srgbClr val="000000"/>
                </a:solidFill>
                <a:latin typeface="Times New Roman" pitchFamily="18"/>
                <a:ea typeface="微軟正黑體" pitchFamily="34"/>
                <a:cs typeface="Times New Roman" pitchFamily="18"/>
              </a:rPr>
              <a:t>Let us learn this "Convention on the Rights of the Child" all together!</a:t>
            </a:r>
            <a:r>
              <a:rPr lang="en-US" sz="2400" b="1">
                <a:solidFill>
                  <a:srgbClr val="000000"/>
                </a:solidFill>
                <a:latin typeface="Times New Roman" pitchFamily="18"/>
                <a:ea typeface="微軟正黑體" pitchFamily="34"/>
                <a:cs typeface="Times New Roman" pitchFamily="18"/>
              </a:rPr>
              <a:t/>
            </a:r>
            <a:br>
              <a:rPr lang="en-US" sz="2400" b="1">
                <a:solidFill>
                  <a:srgbClr val="000000"/>
                </a:solidFill>
                <a:latin typeface="Times New Roman" pitchFamily="18"/>
                <a:ea typeface="微軟正黑體" pitchFamily="34"/>
                <a:cs typeface="Times New Roman" pitchFamily="18"/>
              </a:rPr>
            </a:br>
            <a:endParaRPr lang="en-US" sz="2400" b="1">
              <a:solidFill>
                <a:srgbClr val="000000"/>
              </a:solidFill>
              <a:latin typeface="Times New Roman" pitchFamily="18"/>
              <a:ea typeface="微軟正黑體" pitchFamily="34"/>
              <a:cs typeface="Times New Roman" pitchFamily="18"/>
            </a:endParaRPr>
          </a:p>
        </p:txBody>
      </p:sp>
      <p:pic>
        <p:nvPicPr>
          <p:cNvPr id="3" name="Picture 2" descr="公約一.jpg">
            <a:hlinkClick r:id="rId2"/>
          </p:cNvPr>
          <p:cNvPicPr>
            <a:picLocks noChangeAspect="1"/>
          </p:cNvPicPr>
          <p:nvPr/>
        </p:nvPicPr>
        <p:blipFill>
          <a:blip r:embed="rId3" cstate="print"/>
          <a:srcRect/>
          <a:stretch>
            <a:fillRect/>
          </a:stretch>
        </p:blipFill>
        <p:spPr>
          <a:xfrm>
            <a:off x="683568" y="3356990"/>
            <a:ext cx="4085676" cy="3240359"/>
          </a:xfrm>
          <a:prstGeom prst="rect">
            <a:avLst/>
          </a:prstGeom>
          <a:noFill/>
          <a:ln>
            <a:noFill/>
          </a:ln>
        </p:spPr>
      </p:pic>
      <p:sp>
        <p:nvSpPr>
          <p:cNvPr id="4" name="雲朵形圖說文字 6"/>
          <p:cNvSpPr/>
          <p:nvPr/>
        </p:nvSpPr>
        <p:spPr>
          <a:xfrm>
            <a:off x="4067946" y="3861044"/>
            <a:ext cx="4824538" cy="2232251"/>
          </a:xfrm>
          <a:custGeom>
            <a:avLst>
              <a:gd name="f0" fmla="val 2463"/>
              <a:gd name="f1" fmla="val -1496"/>
            </a:avLst>
            <a:gdLst>
              <a:gd name="f2" fmla="val 10800000"/>
              <a:gd name="f3" fmla="val 5400000"/>
              <a:gd name="f4" fmla="val 180"/>
              <a:gd name="f5" fmla="val w"/>
              <a:gd name="f6" fmla="val h"/>
              <a:gd name="f7" fmla="val 0"/>
              <a:gd name="f8" fmla="val 21600"/>
              <a:gd name="f9" fmla="*/ 5419351 1 1725033"/>
              <a:gd name="f10" fmla="val 2147483647"/>
              <a:gd name="f11" fmla="val 1930"/>
              <a:gd name="f12" fmla="val 7160"/>
              <a:gd name="f13" fmla="val 1530"/>
              <a:gd name="f14" fmla="val 4490"/>
              <a:gd name="f15" fmla="val 3400"/>
              <a:gd name="f16" fmla="val 1970"/>
              <a:gd name="f17" fmla="val 5270"/>
              <a:gd name="f18" fmla="val 5860"/>
              <a:gd name="f19" fmla="val 1950"/>
              <a:gd name="f20" fmla="val 6470"/>
              <a:gd name="f21" fmla="val 2210"/>
              <a:gd name="f22" fmla="val 6970"/>
              <a:gd name="f23" fmla="val 2600"/>
              <a:gd name="f24" fmla="val 7450"/>
              <a:gd name="f25" fmla="val 1390"/>
              <a:gd name="f26" fmla="val 8340"/>
              <a:gd name="f27" fmla="val 650"/>
              <a:gd name="f28" fmla="val 9340"/>
              <a:gd name="f29" fmla="val 10004"/>
              <a:gd name="f30" fmla="val 690"/>
              <a:gd name="f31" fmla="val 10710"/>
              <a:gd name="f32" fmla="val 1050"/>
              <a:gd name="f33" fmla="val 11210"/>
              <a:gd name="f34" fmla="val 1700"/>
              <a:gd name="f35" fmla="val 11570"/>
              <a:gd name="f36" fmla="val 630"/>
              <a:gd name="f37" fmla="val 12330"/>
              <a:gd name="f38" fmla="val 13150"/>
              <a:gd name="f39" fmla="val 13840"/>
              <a:gd name="f40" fmla="val 14470"/>
              <a:gd name="f41" fmla="val 460"/>
              <a:gd name="f42" fmla="val 14870"/>
              <a:gd name="f43" fmla="val 1160"/>
              <a:gd name="f44" fmla="val 15330"/>
              <a:gd name="f45" fmla="val 440"/>
              <a:gd name="f46" fmla="val 16020"/>
              <a:gd name="f47" fmla="val 16740"/>
              <a:gd name="f48" fmla="val 17910"/>
              <a:gd name="f49" fmla="val 18900"/>
              <a:gd name="f50" fmla="val 1130"/>
              <a:gd name="f51" fmla="val 19110"/>
              <a:gd name="f52" fmla="val 2710"/>
              <a:gd name="f53" fmla="val 20240"/>
              <a:gd name="f54" fmla="val 3150"/>
              <a:gd name="f55" fmla="val 21060"/>
              <a:gd name="f56" fmla="val 4580"/>
              <a:gd name="f57" fmla="val 6220"/>
              <a:gd name="f58" fmla="val 6720"/>
              <a:gd name="f59" fmla="val 21000"/>
              <a:gd name="f60" fmla="val 7200"/>
              <a:gd name="f61" fmla="val 20830"/>
              <a:gd name="f62" fmla="val 7660"/>
              <a:gd name="f63" fmla="val 21310"/>
              <a:gd name="f64" fmla="val 8460"/>
              <a:gd name="f65" fmla="val 9450"/>
              <a:gd name="f66" fmla="val 10460"/>
              <a:gd name="f67" fmla="val 12750"/>
              <a:gd name="f68" fmla="val 20310"/>
              <a:gd name="f69" fmla="val 14680"/>
              <a:gd name="f70" fmla="val 18650"/>
              <a:gd name="f71" fmla="val 15010"/>
              <a:gd name="f72" fmla="val 17200"/>
              <a:gd name="f73" fmla="val 17370"/>
              <a:gd name="f74" fmla="val 18920"/>
              <a:gd name="f75" fmla="val 15770"/>
              <a:gd name="f76" fmla="val 15220"/>
              <a:gd name="f77" fmla="val 14700"/>
              <a:gd name="f78" fmla="val 18710"/>
              <a:gd name="f79" fmla="val 14240"/>
              <a:gd name="f80" fmla="val 18310"/>
              <a:gd name="f81" fmla="val 13820"/>
              <a:gd name="f82" fmla="val 12490"/>
              <a:gd name="f83" fmla="val 11000"/>
              <a:gd name="f84" fmla="val 9890"/>
              <a:gd name="f85" fmla="val 8840"/>
              <a:gd name="f86" fmla="val 20790"/>
              <a:gd name="f87" fmla="val 8210"/>
              <a:gd name="f88" fmla="val 19510"/>
              <a:gd name="f89" fmla="val 7620"/>
              <a:gd name="f90" fmla="val 20000"/>
              <a:gd name="f91" fmla="val 7930"/>
              <a:gd name="f92" fmla="val 20290"/>
              <a:gd name="f93" fmla="val 6240"/>
              <a:gd name="f94" fmla="val 4850"/>
              <a:gd name="f95" fmla="val 3570"/>
              <a:gd name="f96" fmla="val 19280"/>
              <a:gd name="f97" fmla="val 2900"/>
              <a:gd name="f98" fmla="val 17640"/>
              <a:gd name="f99" fmla="val 1300"/>
              <a:gd name="f100" fmla="val 17600"/>
              <a:gd name="f101" fmla="val 480"/>
              <a:gd name="f102" fmla="val 16300"/>
              <a:gd name="f103" fmla="val 14660"/>
              <a:gd name="f104" fmla="val 13900"/>
              <a:gd name="f105" fmla="val 13210"/>
              <a:gd name="f106" fmla="val 1070"/>
              <a:gd name="f107" fmla="val 12640"/>
              <a:gd name="f108" fmla="val 380"/>
              <a:gd name="f109" fmla="val 12160"/>
              <a:gd name="f110" fmla="val 10120"/>
              <a:gd name="f111" fmla="val 8590"/>
              <a:gd name="f112" fmla="val 840"/>
              <a:gd name="f113" fmla="val 7330"/>
              <a:gd name="f114" fmla="val 7410"/>
              <a:gd name="f115" fmla="val 2040"/>
              <a:gd name="f116" fmla="val 7690"/>
              <a:gd name="f117" fmla="val 2090"/>
              <a:gd name="f118" fmla="val 7920"/>
              <a:gd name="f119" fmla="val 2790"/>
              <a:gd name="f120" fmla="val 7480"/>
              <a:gd name="f121" fmla="val 3050"/>
              <a:gd name="f122" fmla="val 7670"/>
              <a:gd name="f123" fmla="val 3310"/>
              <a:gd name="f124" fmla="val 11130"/>
              <a:gd name="f125" fmla="val 1910"/>
              <a:gd name="f126" fmla="val 11080"/>
              <a:gd name="f127" fmla="val 2160"/>
              <a:gd name="f128" fmla="val 11030"/>
              <a:gd name="f129" fmla="val 2400"/>
              <a:gd name="f130" fmla="val 14720"/>
              <a:gd name="f131" fmla="val 1400"/>
              <a:gd name="f132" fmla="val 14640"/>
              <a:gd name="f133" fmla="val 1720"/>
              <a:gd name="f134" fmla="val 14540"/>
              <a:gd name="f135" fmla="val 2010"/>
              <a:gd name="f136" fmla="val 19130"/>
              <a:gd name="f137" fmla="val 2890"/>
              <a:gd name="f138" fmla="val 19230"/>
              <a:gd name="f139" fmla="val 3290"/>
              <a:gd name="f140" fmla="val 19190"/>
              <a:gd name="f141" fmla="val 3380"/>
              <a:gd name="f142" fmla="val 20660"/>
              <a:gd name="f143" fmla="val 8170"/>
              <a:gd name="f144" fmla="val 20430"/>
              <a:gd name="f145" fmla="val 8620"/>
              <a:gd name="f146" fmla="val 20110"/>
              <a:gd name="f147" fmla="val 8990"/>
              <a:gd name="f148" fmla="val 18660"/>
              <a:gd name="f149" fmla="val 18740"/>
              <a:gd name="f150" fmla="val 14200"/>
              <a:gd name="f151" fmla="val 18280"/>
              <a:gd name="f152" fmla="val 12200"/>
              <a:gd name="f153" fmla="val 17000"/>
              <a:gd name="f154" fmla="val 11450"/>
              <a:gd name="f155" fmla="val 14320"/>
              <a:gd name="f156" fmla="val 17980"/>
              <a:gd name="f157" fmla="val 14350"/>
              <a:gd name="f158" fmla="val 17680"/>
              <a:gd name="f159" fmla="val 14370"/>
              <a:gd name="f160" fmla="val 17360"/>
              <a:gd name="f161" fmla="val 8220"/>
              <a:gd name="f162" fmla="val 8060"/>
              <a:gd name="f163" fmla="val 19250"/>
              <a:gd name="f164" fmla="val 7960"/>
              <a:gd name="f165" fmla="val 18950"/>
              <a:gd name="f166" fmla="val 7860"/>
              <a:gd name="f167" fmla="val 18640"/>
              <a:gd name="f168" fmla="val 3090"/>
              <a:gd name="f169" fmla="val 3280"/>
              <a:gd name="f170" fmla="val 17540"/>
              <a:gd name="f171" fmla="val 3460"/>
              <a:gd name="f172" fmla="val 17450"/>
              <a:gd name="f173" fmla="val 12900"/>
              <a:gd name="f174" fmla="val 1780"/>
              <a:gd name="f175" fmla="val 13130"/>
              <a:gd name="f176" fmla="val 2330"/>
              <a:gd name="f177" fmla="val 13040"/>
              <a:gd name="f178" fmla="*/ 1800 1800 1"/>
              <a:gd name="f179" fmla="+- 0 0 23592960"/>
              <a:gd name="f180" fmla="val 1800"/>
              <a:gd name="f181" fmla="*/ 1200 1200 1"/>
              <a:gd name="f182" fmla="val 1200"/>
              <a:gd name="f183" fmla="*/ 700 700 1"/>
              <a:gd name="f184" fmla="val 700"/>
              <a:gd name="f185" fmla="val -2147483647"/>
              <a:gd name="f186" fmla="+- 0 0 -270"/>
              <a:gd name="f187" fmla="+- 0 0 180"/>
              <a:gd name="f188" fmla="+- 0 0 -90"/>
              <a:gd name="f189" fmla="+- 0 0 0"/>
              <a:gd name="f190" fmla="+- 0 0 -212"/>
              <a:gd name="f191" fmla="*/ f5 1 21600"/>
              <a:gd name="f192" fmla="*/ f6 1 21600"/>
              <a:gd name="f193" fmla="val f7"/>
              <a:gd name="f194" fmla="val f8"/>
              <a:gd name="f195" fmla="*/ 0 f9 1"/>
              <a:gd name="f196" fmla="*/ f7 f2 1"/>
              <a:gd name="f197" fmla="*/ f179 f2 1"/>
              <a:gd name="f198" fmla="pin -2147483647 f0 2147483647"/>
              <a:gd name="f199" fmla="pin -2147483647 f1 2147483647"/>
              <a:gd name="f200" fmla="*/ f186 f2 1"/>
              <a:gd name="f201" fmla="*/ f187 f2 1"/>
              <a:gd name="f202" fmla="*/ f188 f2 1"/>
              <a:gd name="f203" fmla="*/ f189 f2 1"/>
              <a:gd name="f204" fmla="*/ f190 f2 1"/>
              <a:gd name="f205" fmla="+- f194 0 f193"/>
              <a:gd name="f206" fmla="val f198"/>
              <a:gd name="f207" fmla="val f199"/>
              <a:gd name="f208" fmla="*/ f195 1 f4"/>
              <a:gd name="f209" fmla="*/ f196 1 f4"/>
              <a:gd name="f210" fmla="*/ f197 1 f4"/>
              <a:gd name="f211" fmla="*/ f198 f191 1"/>
              <a:gd name="f212" fmla="*/ f199 f192 1"/>
              <a:gd name="f213" fmla="*/ f200 1 f4"/>
              <a:gd name="f214" fmla="*/ f201 1 f4"/>
              <a:gd name="f215" fmla="*/ f202 1 f4"/>
              <a:gd name="f216" fmla="*/ f203 1 f4"/>
              <a:gd name="f217" fmla="*/ f204 1 f4"/>
              <a:gd name="f218" fmla="*/ f205 1 21600"/>
              <a:gd name="f219" fmla="+- f206 0 10800"/>
              <a:gd name="f220" fmla="+- f207 0 10800"/>
              <a:gd name="f221" fmla="+- 0 0 f208"/>
              <a:gd name="f222" fmla="+- f209 0 f3"/>
              <a:gd name="f223" fmla="+- f210 0 f3"/>
              <a:gd name="f224" fmla="+- f213 0 f3"/>
              <a:gd name="f225" fmla="+- f214 0 f3"/>
              <a:gd name="f226" fmla="+- f215 0 f3"/>
              <a:gd name="f227" fmla="+- f216 0 f3"/>
              <a:gd name="f228" fmla="*/ f206 f191 1"/>
              <a:gd name="f229" fmla="*/ f207 f192 1"/>
              <a:gd name="f230" fmla="+- f217 0 f3"/>
              <a:gd name="f231" fmla="*/ 3000 f218 1"/>
              <a:gd name="f232" fmla="*/ 17110 f218 1"/>
              <a:gd name="f233" fmla="*/ 17330 f218 1"/>
              <a:gd name="f234" fmla="*/ 3320 f218 1"/>
              <a:gd name="f235" fmla="*/ 0 f218 1"/>
              <a:gd name="f236" fmla="*/ 10800 f218 1"/>
              <a:gd name="f237" fmla="*/ 21600 f218 1"/>
              <a:gd name="f238" fmla="+- 0 0 f220"/>
              <a:gd name="f239" fmla="+- 0 0 f219"/>
              <a:gd name="f240" fmla="*/ f221 f2 1"/>
              <a:gd name="f241" fmla="+- f223 0 f222"/>
              <a:gd name="f242" fmla="+- 0 0 f238"/>
              <a:gd name="f243" fmla="+- 0 0 f239"/>
              <a:gd name="f244" fmla="*/ f240 1 f9"/>
              <a:gd name="f245" fmla="*/ f235 1 f218"/>
              <a:gd name="f246" fmla="*/ f236 1 f218"/>
              <a:gd name="f247" fmla="*/ f237 1 f218"/>
              <a:gd name="f248" fmla="*/ f231 1 f218"/>
              <a:gd name="f249" fmla="*/ f232 1 f218"/>
              <a:gd name="f250" fmla="*/ f234 1 f218"/>
              <a:gd name="f251" fmla="*/ f233 1 f218"/>
              <a:gd name="f252" fmla="+- 0 0 f242"/>
              <a:gd name="f253" fmla="+- 0 0 f243"/>
              <a:gd name="f254" fmla="+- f244 0 f3"/>
              <a:gd name="f255" fmla="*/ f248 f191 1"/>
              <a:gd name="f256" fmla="*/ f249 f191 1"/>
              <a:gd name="f257" fmla="*/ f251 f192 1"/>
              <a:gd name="f258" fmla="*/ f250 f192 1"/>
              <a:gd name="f259" fmla="*/ f245 f191 1"/>
              <a:gd name="f260" fmla="*/ f246 f192 1"/>
              <a:gd name="f261" fmla="*/ f246 f191 1"/>
              <a:gd name="f262" fmla="*/ f247 f192 1"/>
              <a:gd name="f263" fmla="*/ f247 f191 1"/>
              <a:gd name="f264" fmla="*/ f245 f192 1"/>
              <a:gd name="f265" fmla="at2 f252 f253"/>
              <a:gd name="f266" fmla="+- f254 f3 0"/>
              <a:gd name="f267" fmla="+- f265 f3 0"/>
              <a:gd name="f268" fmla="*/ f266 f9 1"/>
              <a:gd name="f269" fmla="*/ f267 f9 1"/>
              <a:gd name="f270" fmla="*/ f268 1 f2"/>
              <a:gd name="f271" fmla="*/ f269 1 f2"/>
              <a:gd name="f272" fmla="+- 0 0 f270"/>
              <a:gd name="f273" fmla="+- 0 0 f271"/>
              <a:gd name="f274" fmla="+- 0 0 f272"/>
              <a:gd name="f275" fmla="val f273"/>
              <a:gd name="f276" fmla="*/ f274 f2 1"/>
              <a:gd name="f277" fmla="+- 0 0 f275"/>
              <a:gd name="f278" fmla="*/ f276 1 f9"/>
              <a:gd name="f279" fmla="*/ f277 f2 1"/>
              <a:gd name="f280" fmla="+- f278 0 f3"/>
              <a:gd name="f281" fmla="*/ f279 1 f9"/>
              <a:gd name="f282" fmla="cos 1 f280"/>
              <a:gd name="f283" fmla="sin 1 f280"/>
              <a:gd name="f284" fmla="+- f281 0 f3"/>
              <a:gd name="f285" fmla="+- 0 0 f282"/>
              <a:gd name="f286" fmla="+- 0 0 f283"/>
              <a:gd name="f287" fmla="+- 0 0 f285"/>
              <a:gd name="f288" fmla="+- 0 0 f286"/>
              <a:gd name="f289" fmla="+- f284 f3 0"/>
              <a:gd name="f290" fmla="val f287"/>
              <a:gd name="f291" fmla="val f288"/>
              <a:gd name="f292" fmla="*/ f289 f9 1"/>
              <a:gd name="f293" fmla="+- 0 0 f290"/>
              <a:gd name="f294" fmla="+- 0 0 f291"/>
              <a:gd name="f295" fmla="*/ f292 1 f2"/>
              <a:gd name="f296" fmla="*/ 1800 f293 1"/>
              <a:gd name="f297" fmla="*/ 1800 f294 1"/>
              <a:gd name="f298" fmla="*/ 1200 f293 1"/>
              <a:gd name="f299" fmla="*/ 1200 f294 1"/>
              <a:gd name="f300" fmla="*/ 700 f293 1"/>
              <a:gd name="f301" fmla="*/ 700 f294 1"/>
              <a:gd name="f302" fmla="+- 0 0 f295"/>
              <a:gd name="f303" fmla="*/ f296 f296 1"/>
              <a:gd name="f304" fmla="*/ f297 f297 1"/>
              <a:gd name="f305" fmla="*/ f298 f298 1"/>
              <a:gd name="f306" fmla="*/ f299 f299 1"/>
              <a:gd name="f307" fmla="*/ f300 f300 1"/>
              <a:gd name="f308" fmla="*/ f301 f301 1"/>
              <a:gd name="f309" fmla="+- 0 0 f302"/>
              <a:gd name="f310" fmla="+- f303 f304 0"/>
              <a:gd name="f311" fmla="+- f305 f306 0"/>
              <a:gd name="f312" fmla="+- f307 f308 0"/>
              <a:gd name="f313" fmla="*/ f309 f2 1"/>
              <a:gd name="f314" fmla="sqrt f310"/>
              <a:gd name="f315" fmla="sqrt f311"/>
              <a:gd name="f316" fmla="sqrt f312"/>
              <a:gd name="f317" fmla="*/ f313 1 f9"/>
              <a:gd name="f318" fmla="*/ f178 1 f314"/>
              <a:gd name="f319" fmla="*/ f181 1 f315"/>
              <a:gd name="f320" fmla="*/ f183 1 f316"/>
              <a:gd name="f321" fmla="+- f317 0 f3"/>
              <a:gd name="f322" fmla="*/ f293 f318 1"/>
              <a:gd name="f323" fmla="*/ f294 f318 1"/>
              <a:gd name="f324" fmla="*/ f293 f319 1"/>
              <a:gd name="f325" fmla="*/ f294 f319 1"/>
              <a:gd name="f326" fmla="*/ f293 f320 1"/>
              <a:gd name="f327" fmla="*/ f294 f320 1"/>
              <a:gd name="f328" fmla="sin 1 f321"/>
              <a:gd name="f329" fmla="cos 1 f321"/>
              <a:gd name="f330" fmla="+- f206 0 f326"/>
              <a:gd name="f331" fmla="+- f207 0 f327"/>
              <a:gd name="f332" fmla="+- 0 0 f328"/>
              <a:gd name="f333" fmla="+- 0 0 f329"/>
              <a:gd name="f334" fmla="+- 0 0 f332"/>
              <a:gd name="f335" fmla="+- 0 0 f333"/>
              <a:gd name="f336" fmla="val f334"/>
              <a:gd name="f337" fmla="val f335"/>
              <a:gd name="f338" fmla="+- 0 0 f336"/>
              <a:gd name="f339" fmla="+- 0 0 f337"/>
              <a:gd name="f340" fmla="*/ 10800 f338 1"/>
              <a:gd name="f341" fmla="*/ 10800 f339 1"/>
              <a:gd name="f342" fmla="+- f340 10800 0"/>
              <a:gd name="f343" fmla="+- f341 10800 0"/>
              <a:gd name="f344" fmla="*/ f340 1 12"/>
              <a:gd name="f345" fmla="*/ f341 1 12"/>
              <a:gd name="f346" fmla="+- f206 0 f342"/>
              <a:gd name="f347" fmla="+- f207 0 f343"/>
              <a:gd name="f348" fmla="*/ f346 1 3"/>
              <a:gd name="f349" fmla="*/ f347 1 3"/>
              <a:gd name="f350" fmla="*/ f346 2 1"/>
              <a:gd name="f351" fmla="*/ f347 2 1"/>
              <a:gd name="f352" fmla="*/ f350 1 3"/>
              <a:gd name="f353" fmla="*/ f351 1 3"/>
              <a:gd name="f354" fmla="+- f348 f342 0"/>
              <a:gd name="f355" fmla="+- f349 f343 0"/>
              <a:gd name="f356" fmla="+- f354 0 f344"/>
              <a:gd name="f357" fmla="+- f355 0 f345"/>
              <a:gd name="f358" fmla="+- f352 f342 0"/>
              <a:gd name="f359" fmla="+- f353 f343 0"/>
              <a:gd name="f360" fmla="+- f356 0 f322"/>
              <a:gd name="f361" fmla="+- f357 0 f323"/>
              <a:gd name="f362" fmla="+- f358 0 f324"/>
              <a:gd name="f363" fmla="+- f359 0 f325"/>
            </a:gdLst>
            <a:ahLst>
              <a:ahXY gdRefX="f0" minX="f185" maxX="f10" gdRefY="f1" minY="f185" maxY="f10">
                <a:pos x="f211" y="f212"/>
              </a:ahXY>
            </a:ahLst>
            <a:cxnLst>
              <a:cxn ang="3cd4">
                <a:pos x="hc" y="t"/>
              </a:cxn>
              <a:cxn ang="0">
                <a:pos x="r" y="vc"/>
              </a:cxn>
              <a:cxn ang="cd4">
                <a:pos x="hc" y="b"/>
              </a:cxn>
              <a:cxn ang="cd2">
                <a:pos x="l" y="vc"/>
              </a:cxn>
              <a:cxn ang="f224">
                <a:pos x="f259" y="f260"/>
              </a:cxn>
              <a:cxn ang="f225">
                <a:pos x="f261" y="f262"/>
              </a:cxn>
              <a:cxn ang="f226">
                <a:pos x="f263" y="f260"/>
              </a:cxn>
              <a:cxn ang="f227">
                <a:pos x="f261" y="f264"/>
              </a:cxn>
              <a:cxn ang="f230">
                <a:pos x="f228" y="f229"/>
              </a:cxn>
            </a:cxnLst>
            <a:rect l="f255" t="f258" r="f256" b="f257"/>
            <a:pathLst>
              <a:path w="21600" h="21600">
                <a:moveTo>
                  <a:pt x="f11" y="f12"/>
                </a:moveTo>
                <a:cubicBezTo>
                  <a:pt x="f13" y="f14"/>
                  <a:pt x="f15" y="f16"/>
                  <a:pt x="f17" y="f16"/>
                </a:cubicBezTo>
                <a:cubicBezTo>
                  <a:pt x="f18" y="f19"/>
                  <a:pt x="f20" y="f21"/>
                  <a:pt x="f22" y="f23"/>
                </a:cubicBezTo>
                <a:cubicBezTo>
                  <a:pt x="f24" y="f25"/>
                  <a:pt x="f26" y="f27"/>
                  <a:pt x="f28" y="f27"/>
                </a:cubicBezTo>
                <a:cubicBezTo>
                  <a:pt x="f29" y="f30"/>
                  <a:pt x="f31" y="f32"/>
                  <a:pt x="f33" y="f34"/>
                </a:cubicBezTo>
                <a:cubicBezTo>
                  <a:pt x="f35" y="f36"/>
                  <a:pt x="f37" y="f7"/>
                  <a:pt x="f38" y="f7"/>
                </a:cubicBezTo>
                <a:cubicBezTo>
                  <a:pt x="f39" y="f7"/>
                  <a:pt x="f40" y="f41"/>
                  <a:pt x="f42" y="f43"/>
                </a:cubicBezTo>
                <a:cubicBezTo>
                  <a:pt x="f44" y="f45"/>
                  <a:pt x="f46" y="f7"/>
                  <a:pt x="f47" y="f7"/>
                </a:cubicBezTo>
                <a:cubicBezTo>
                  <a:pt x="f48" y="f7"/>
                  <a:pt x="f49" y="f50"/>
                  <a:pt x="f51" y="f52"/>
                </a:cubicBezTo>
                <a:cubicBezTo>
                  <a:pt x="f53" y="f54"/>
                  <a:pt x="f55" y="f56"/>
                  <a:pt x="f55" y="f57"/>
                </a:cubicBezTo>
                <a:cubicBezTo>
                  <a:pt x="f55" y="f58"/>
                  <a:pt x="f59" y="f60"/>
                  <a:pt x="f61" y="f62"/>
                </a:cubicBezTo>
                <a:cubicBezTo>
                  <a:pt x="f63" y="f64"/>
                  <a:pt x="f8" y="f65"/>
                  <a:pt x="f8" y="f66"/>
                </a:cubicBezTo>
                <a:cubicBezTo>
                  <a:pt x="f8" y="f67"/>
                  <a:pt x="f68" y="f69"/>
                  <a:pt x="f70" y="f71"/>
                </a:cubicBezTo>
                <a:cubicBezTo>
                  <a:pt x="f70" y="f72"/>
                  <a:pt x="f73" y="f74"/>
                  <a:pt x="f75" y="f74"/>
                </a:cubicBezTo>
                <a:cubicBezTo>
                  <a:pt x="f76" y="f74"/>
                  <a:pt x="f77" y="f78"/>
                  <a:pt x="f79" y="f80"/>
                </a:cubicBezTo>
                <a:cubicBezTo>
                  <a:pt x="f81" y="f53"/>
                  <a:pt x="f82" y="f8"/>
                  <a:pt x="f83" y="f8"/>
                </a:cubicBezTo>
                <a:cubicBezTo>
                  <a:pt x="f84" y="f8"/>
                  <a:pt x="f85" y="f86"/>
                  <a:pt x="f87" y="f88"/>
                </a:cubicBezTo>
                <a:cubicBezTo>
                  <a:pt x="f89" y="f90"/>
                  <a:pt x="f91" y="f92"/>
                  <a:pt x="f93" y="f92"/>
                </a:cubicBezTo>
                <a:cubicBezTo>
                  <a:pt x="f94" y="f92"/>
                  <a:pt x="f95" y="f96"/>
                  <a:pt x="f97" y="f98"/>
                </a:cubicBezTo>
                <a:cubicBezTo>
                  <a:pt x="f99" y="f100"/>
                  <a:pt x="f101" y="f102"/>
                  <a:pt x="f101" y="f103"/>
                </a:cubicBezTo>
                <a:cubicBezTo>
                  <a:pt x="f101" y="f104"/>
                  <a:pt x="f30" y="f105"/>
                  <a:pt x="f106" y="f107"/>
                </a:cubicBezTo>
                <a:cubicBezTo>
                  <a:pt x="f108" y="f109"/>
                  <a:pt x="f7" y="f33"/>
                  <a:pt x="f7" y="f110"/>
                </a:cubicBezTo>
                <a:cubicBezTo>
                  <a:pt x="f7" y="f111"/>
                  <a:pt x="f112" y="f113"/>
                  <a:pt x="f11" y="f12"/>
                </a:cubicBezTo>
                <a:close/>
              </a:path>
              <a:path w="21600" h="21600" fill="none">
                <a:moveTo>
                  <a:pt x="f11" y="f12"/>
                </a:moveTo>
                <a:cubicBezTo>
                  <a:pt x="f19" y="f114"/>
                  <a:pt x="f115" y="f116"/>
                  <a:pt x="f117" y="f118"/>
                </a:cubicBezTo>
              </a:path>
              <a:path w="21600" h="21600" fill="none">
                <a:moveTo>
                  <a:pt x="f22" y="f23"/>
                </a:moveTo>
                <a:cubicBezTo>
                  <a:pt x="f60" y="f119"/>
                  <a:pt x="f120" y="f121"/>
                  <a:pt x="f122" y="f123"/>
                </a:cubicBezTo>
              </a:path>
              <a:path w="21600" h="21600" fill="none">
                <a:moveTo>
                  <a:pt x="f33" y="f34"/>
                </a:moveTo>
                <a:cubicBezTo>
                  <a:pt x="f124" y="f125"/>
                  <a:pt x="f126" y="f127"/>
                  <a:pt x="f128" y="f129"/>
                </a:cubicBezTo>
              </a:path>
              <a:path w="21600" h="21600" fill="none">
                <a:moveTo>
                  <a:pt x="f42" y="f43"/>
                </a:moveTo>
                <a:cubicBezTo>
                  <a:pt x="f130" y="f131"/>
                  <a:pt x="f132" y="f133"/>
                  <a:pt x="f134" y="f135"/>
                </a:cubicBezTo>
              </a:path>
              <a:path w="21600" h="21600" fill="none">
                <a:moveTo>
                  <a:pt x="f51" y="f52"/>
                </a:moveTo>
                <a:cubicBezTo>
                  <a:pt x="f136" y="f137"/>
                  <a:pt x="f138" y="f139"/>
                  <a:pt x="f140" y="f141"/>
                </a:cubicBezTo>
              </a:path>
              <a:path w="21600" h="21600" fill="none">
                <a:moveTo>
                  <a:pt x="f61" y="f62"/>
                </a:moveTo>
                <a:cubicBezTo>
                  <a:pt x="f142" y="f143"/>
                  <a:pt x="f144" y="f145"/>
                  <a:pt x="f146" y="f147"/>
                </a:cubicBezTo>
              </a:path>
              <a:path w="21600" h="21600" fill="none">
                <a:moveTo>
                  <a:pt x="f148" y="f71"/>
                </a:moveTo>
                <a:cubicBezTo>
                  <a:pt x="f149" y="f150"/>
                  <a:pt x="f151" y="f152"/>
                  <a:pt x="f153" y="f154"/>
                </a:cubicBezTo>
              </a:path>
              <a:path w="21600" h="21600" fill="none">
                <a:moveTo>
                  <a:pt x="f79" y="f80"/>
                </a:moveTo>
                <a:cubicBezTo>
                  <a:pt x="f155" y="f156"/>
                  <a:pt x="f157" y="f158"/>
                  <a:pt x="f159" y="f160"/>
                </a:cubicBezTo>
              </a:path>
              <a:path w="21600" h="21600" fill="none">
                <a:moveTo>
                  <a:pt x="f161" y="f88"/>
                </a:moveTo>
                <a:cubicBezTo>
                  <a:pt x="f162" y="f163"/>
                  <a:pt x="f164" y="f165"/>
                  <a:pt x="f166" y="f167"/>
                </a:cubicBezTo>
              </a:path>
              <a:path w="21600" h="21600" fill="none">
                <a:moveTo>
                  <a:pt x="f97" y="f98"/>
                </a:moveTo>
                <a:cubicBezTo>
                  <a:pt x="f168" y="f100"/>
                  <a:pt x="f169" y="f170"/>
                  <a:pt x="f171" y="f172"/>
                </a:cubicBezTo>
              </a:path>
              <a:path w="21600" h="21600" fill="none">
                <a:moveTo>
                  <a:pt x="f106" y="f107"/>
                </a:moveTo>
                <a:cubicBezTo>
                  <a:pt x="f131" y="f173"/>
                  <a:pt x="f174" y="f175"/>
                  <a:pt x="f176" y="f177"/>
                </a:cubicBezTo>
              </a:path>
              <a:path w="21600" h="21600">
                <a:moveTo>
                  <a:pt x="f360" y="f361"/>
                </a:moveTo>
                <a:arcTo wR="f180" hR="f180" stAng="f222" swAng="f241"/>
                <a:close/>
              </a:path>
              <a:path w="21600" h="21600">
                <a:moveTo>
                  <a:pt x="f362" y="f363"/>
                </a:moveTo>
                <a:arcTo wR="f182" hR="f182" stAng="f222" swAng="f241"/>
                <a:close/>
              </a:path>
              <a:path w="21600" h="21600">
                <a:moveTo>
                  <a:pt x="f330" y="f331"/>
                </a:moveTo>
                <a:arcTo wR="f184" hR="f184" stAng="f222" swAng="f241"/>
                <a:close/>
              </a:path>
            </a:pathLst>
          </a:custGeom>
          <a:solidFill>
            <a:srgbClr val="FBD3F7"/>
          </a:solidFill>
          <a:ln w="25402">
            <a:solidFill>
              <a:srgbClr val="000000"/>
            </a:solidFill>
            <a:prstDash val="solid"/>
          </a:ln>
        </p:spPr>
        <p:txBody>
          <a:bodyPr vert="horz" wrap="square" lIns="91440" tIns="45720" rIns="91440" bIns="45720" anchor="ctr" anchorCtr="1" compatLnSpc="1"/>
          <a:lstStyle/>
          <a:p>
            <a:pPr algn="ctr">
              <a:lnSpc>
                <a:spcPct val="150000"/>
              </a:lnSpc>
              <a:defRPr sz="1800" b="0" i="0" u="none" strike="noStrike" kern="0" cap="none" spc="0" baseline="0">
                <a:solidFill>
                  <a:srgbClr val="000000"/>
                </a:solidFill>
                <a:uFillTx/>
              </a:defRPr>
            </a:pPr>
            <a:r>
              <a:rPr lang="zh-TW" altLang="en-US" sz="2400" b="1" u="sng">
                <a:solidFill>
                  <a:srgbClr val="000000"/>
                </a:solidFill>
                <a:latin typeface="微軟正黑體" pitchFamily="34"/>
                <a:ea typeface="微軟正黑體" pitchFamily="34"/>
              </a:rPr>
              <a:t>好好愛自己，</a:t>
            </a:r>
            <a:endParaRPr lang="en-US" sz="2400" b="1" u="sng">
              <a:solidFill>
                <a:srgbClr val="000000"/>
              </a:solidFill>
              <a:latin typeface="微軟正黑體" pitchFamily="34"/>
              <a:ea typeface="微軟正黑體" pitchFamily="34"/>
            </a:endParaRPr>
          </a:p>
          <a:p>
            <a:pPr algn="ctr">
              <a:lnSpc>
                <a:spcPct val="150000"/>
              </a:lnSpc>
              <a:defRPr sz="1800" b="0" i="0" u="none" strike="noStrike" kern="0" cap="none" spc="0" baseline="0">
                <a:solidFill>
                  <a:srgbClr val="000000"/>
                </a:solidFill>
                <a:uFillTx/>
              </a:defRPr>
            </a:pPr>
            <a:r>
              <a:rPr lang="zh-TW" altLang="en-US" sz="2400" b="1" u="sng">
                <a:solidFill>
                  <a:srgbClr val="000000"/>
                </a:solidFill>
                <a:latin typeface="微軟正黑體" pitchFamily="34"/>
                <a:ea typeface="微軟正黑體" pitchFamily="34"/>
              </a:rPr>
              <a:t>也要好好愛每個人喔</a:t>
            </a:r>
            <a:r>
              <a:rPr lang="en-US" sz="2400" b="1" u="sng">
                <a:solidFill>
                  <a:srgbClr val="000000"/>
                </a:solidFill>
                <a:latin typeface="微軟正黑體" pitchFamily="34"/>
                <a:ea typeface="微軟正黑體" pitchFamily="34"/>
              </a:rPr>
              <a:t>!</a:t>
            </a:r>
            <a:endParaRPr lang="en-US" sz="2400" b="1" u="sng">
              <a:solidFill>
                <a:srgbClr val="FFFFFF"/>
              </a:solidFill>
              <a:latin typeface="微軟正黑體" pitchFamily="34"/>
              <a:ea typeface="微軟正黑體" pitchFamily="34"/>
            </a:endParaRPr>
          </a:p>
        </p:txBody>
      </p:sp>
      <p:pic>
        <p:nvPicPr>
          <p:cNvPr id="5" name="Picture 2"/>
          <p:cNvPicPr>
            <a:picLocks noChangeAspect="1"/>
          </p:cNvPicPr>
          <p:nvPr/>
        </p:nvPicPr>
        <p:blipFill>
          <a:blip r:embed="rId4" cstate="print"/>
          <a:srcRect/>
          <a:stretch>
            <a:fillRect/>
          </a:stretch>
        </p:blipFill>
        <p:spPr>
          <a:xfrm>
            <a:off x="0" y="0"/>
            <a:ext cx="2630171" cy="908721"/>
          </a:xfrm>
          <a:prstGeom prst="rect">
            <a:avLst/>
          </a:prstGeom>
          <a:noFill/>
          <a:ln>
            <a:noFill/>
          </a:ln>
        </p:spPr>
      </p:pic>
      <p:sp>
        <p:nvSpPr>
          <p:cNvPr id="6" name="心形 5"/>
          <p:cNvSpPr/>
          <p:nvPr/>
        </p:nvSpPr>
        <p:spPr>
          <a:xfrm>
            <a:off x="7236296" y="5373215"/>
            <a:ext cx="1800197" cy="1296143"/>
          </a:xfrm>
          <a:custGeom>
            <a:avLst/>
            <a:gdLst>
              <a:gd name="f0" fmla="val 10800000"/>
              <a:gd name="f1" fmla="val 5400000"/>
              <a:gd name="f2" fmla="val 180"/>
              <a:gd name="f3" fmla="val w"/>
              <a:gd name="f4" fmla="val h"/>
              <a:gd name="f5" fmla="val ss"/>
              <a:gd name="f6" fmla="val 0"/>
              <a:gd name="f7" fmla="+- 0 0 -360"/>
              <a:gd name="f8" fmla="abs f3"/>
              <a:gd name="f9" fmla="abs f4"/>
              <a:gd name="f10" fmla="abs f5"/>
              <a:gd name="f11" fmla="*/ f7 f0 1"/>
              <a:gd name="f12" fmla="?: f8 f3 1"/>
              <a:gd name="f13" fmla="?: f9 f4 1"/>
              <a:gd name="f14" fmla="?: f10 f5 1"/>
              <a:gd name="f15" fmla="*/ f11 1 f2"/>
              <a:gd name="f16" fmla="*/ f12 1 21600"/>
              <a:gd name="f17" fmla="*/ f13 1 21600"/>
              <a:gd name="f18" fmla="*/ 21600 f12 1"/>
              <a:gd name="f19" fmla="*/ 21600 f13 1"/>
              <a:gd name="f20" fmla="+- f15 0 f1"/>
              <a:gd name="f21" fmla="min f17 f16"/>
              <a:gd name="f22" fmla="*/ f18 1 f14"/>
              <a:gd name="f23" fmla="*/ f19 1 f14"/>
              <a:gd name="f24" fmla="val f22"/>
              <a:gd name="f25" fmla="val f23"/>
              <a:gd name="f26" fmla="+- f25 0 f6"/>
              <a:gd name="f27" fmla="+- f24 0 f6"/>
              <a:gd name="f28" fmla="*/ f25 f21 1"/>
              <a:gd name="f29" fmla="*/ f26 1 3"/>
              <a:gd name="f30" fmla="*/ f26 1 4"/>
              <a:gd name="f31" fmla="*/ f27 1 2"/>
              <a:gd name="f32" fmla="*/ f27 1 6"/>
              <a:gd name="f33" fmla="*/ f27 49 1"/>
              <a:gd name="f34" fmla="*/ f27 10 1"/>
              <a:gd name="f35" fmla="*/ f27 5 1"/>
              <a:gd name="f36" fmla="*/ f26 2 1"/>
              <a:gd name="f37" fmla="+- f6 f31 0"/>
              <a:gd name="f38" fmla="*/ f33 1 48"/>
              <a:gd name="f39" fmla="*/ f34 1 48"/>
              <a:gd name="f40" fmla="+- f6 0 f29"/>
              <a:gd name="f41" fmla="*/ f35 1 6"/>
              <a:gd name="f42" fmla="*/ f36 1 3"/>
              <a:gd name="f43" fmla="*/ f32 f21 1"/>
              <a:gd name="f44" fmla="*/ f30 f21 1"/>
              <a:gd name="f45" fmla="+- f37 0 f38"/>
              <a:gd name="f46" fmla="+- f37 0 f39"/>
              <a:gd name="f47" fmla="+- f37 f39 0"/>
              <a:gd name="f48" fmla="+- f37 f38 0"/>
              <a:gd name="f49" fmla="*/ f41 f21 1"/>
              <a:gd name="f50" fmla="*/ f42 f21 1"/>
              <a:gd name="f51" fmla="*/ f37 f21 1"/>
              <a:gd name="f52" fmla="*/ f40 f21 1"/>
              <a:gd name="f53" fmla="*/ f47 f21 1"/>
              <a:gd name="f54" fmla="*/ f48 f21 1"/>
              <a:gd name="f55" fmla="*/ f45 f21 1"/>
              <a:gd name="f56" fmla="*/ f46 f21 1"/>
            </a:gdLst>
            <a:ahLst/>
            <a:cxnLst>
              <a:cxn ang="3cd4">
                <a:pos x="hc" y="t"/>
              </a:cxn>
              <a:cxn ang="0">
                <a:pos x="r" y="vc"/>
              </a:cxn>
              <a:cxn ang="cd4">
                <a:pos x="hc" y="b"/>
              </a:cxn>
              <a:cxn ang="cd2">
                <a:pos x="l" y="vc"/>
              </a:cxn>
              <a:cxn ang="f20">
                <a:pos x="f51" y="f44"/>
              </a:cxn>
            </a:cxnLst>
            <a:rect l="f43" t="f44" r="f49" b="f50"/>
            <a:pathLst>
              <a:path>
                <a:moveTo>
                  <a:pt x="f51" y="f44"/>
                </a:moveTo>
                <a:cubicBezTo>
                  <a:pt x="f53" y="f52"/>
                  <a:pt x="f54" y="f44"/>
                  <a:pt x="f51" y="f28"/>
                </a:cubicBezTo>
                <a:cubicBezTo>
                  <a:pt x="f55" y="f44"/>
                  <a:pt x="f56" y="f52"/>
                  <a:pt x="f51" y="f44"/>
                </a:cubicBezTo>
                <a:close/>
              </a:path>
            </a:pathLst>
          </a:custGeom>
          <a:solidFill>
            <a:srgbClr val="FF0000"/>
          </a:solidFill>
          <a:ln w="25402">
            <a:solidFill>
              <a:srgbClr val="FF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a:solidFill>
                <a:srgbClr val="FFFFFF"/>
              </a:solidFill>
              <a:ea typeface="新細明體"/>
            </a:endParaRPr>
          </a:p>
        </p:txBody>
      </p:sp>
      <p:sp>
        <p:nvSpPr>
          <p:cNvPr id="7" name="心形 8"/>
          <p:cNvSpPr/>
          <p:nvPr/>
        </p:nvSpPr>
        <p:spPr>
          <a:xfrm>
            <a:off x="6732242" y="5661251"/>
            <a:ext cx="1512170" cy="1196748"/>
          </a:xfrm>
          <a:custGeom>
            <a:avLst/>
            <a:gdLst>
              <a:gd name="f0" fmla="val 10800000"/>
              <a:gd name="f1" fmla="val 5400000"/>
              <a:gd name="f2" fmla="val 180"/>
              <a:gd name="f3" fmla="val w"/>
              <a:gd name="f4" fmla="val h"/>
              <a:gd name="f5" fmla="val ss"/>
              <a:gd name="f6" fmla="val 0"/>
              <a:gd name="f7" fmla="+- 0 0 -360"/>
              <a:gd name="f8" fmla="abs f3"/>
              <a:gd name="f9" fmla="abs f4"/>
              <a:gd name="f10" fmla="abs f5"/>
              <a:gd name="f11" fmla="*/ f7 f0 1"/>
              <a:gd name="f12" fmla="?: f8 f3 1"/>
              <a:gd name="f13" fmla="?: f9 f4 1"/>
              <a:gd name="f14" fmla="?: f10 f5 1"/>
              <a:gd name="f15" fmla="*/ f11 1 f2"/>
              <a:gd name="f16" fmla="*/ f12 1 21600"/>
              <a:gd name="f17" fmla="*/ f13 1 21600"/>
              <a:gd name="f18" fmla="*/ 21600 f12 1"/>
              <a:gd name="f19" fmla="*/ 21600 f13 1"/>
              <a:gd name="f20" fmla="+- f15 0 f1"/>
              <a:gd name="f21" fmla="min f17 f16"/>
              <a:gd name="f22" fmla="*/ f18 1 f14"/>
              <a:gd name="f23" fmla="*/ f19 1 f14"/>
              <a:gd name="f24" fmla="val f22"/>
              <a:gd name="f25" fmla="val f23"/>
              <a:gd name="f26" fmla="+- f25 0 f6"/>
              <a:gd name="f27" fmla="+- f24 0 f6"/>
              <a:gd name="f28" fmla="*/ f25 f21 1"/>
              <a:gd name="f29" fmla="*/ f26 1 3"/>
              <a:gd name="f30" fmla="*/ f26 1 4"/>
              <a:gd name="f31" fmla="*/ f27 1 2"/>
              <a:gd name="f32" fmla="*/ f27 1 6"/>
              <a:gd name="f33" fmla="*/ f27 49 1"/>
              <a:gd name="f34" fmla="*/ f27 10 1"/>
              <a:gd name="f35" fmla="*/ f27 5 1"/>
              <a:gd name="f36" fmla="*/ f26 2 1"/>
              <a:gd name="f37" fmla="+- f6 f31 0"/>
              <a:gd name="f38" fmla="*/ f33 1 48"/>
              <a:gd name="f39" fmla="*/ f34 1 48"/>
              <a:gd name="f40" fmla="+- f6 0 f29"/>
              <a:gd name="f41" fmla="*/ f35 1 6"/>
              <a:gd name="f42" fmla="*/ f36 1 3"/>
              <a:gd name="f43" fmla="*/ f32 f21 1"/>
              <a:gd name="f44" fmla="*/ f30 f21 1"/>
              <a:gd name="f45" fmla="+- f37 0 f38"/>
              <a:gd name="f46" fmla="+- f37 0 f39"/>
              <a:gd name="f47" fmla="+- f37 f39 0"/>
              <a:gd name="f48" fmla="+- f37 f38 0"/>
              <a:gd name="f49" fmla="*/ f41 f21 1"/>
              <a:gd name="f50" fmla="*/ f42 f21 1"/>
              <a:gd name="f51" fmla="*/ f37 f21 1"/>
              <a:gd name="f52" fmla="*/ f40 f21 1"/>
              <a:gd name="f53" fmla="*/ f47 f21 1"/>
              <a:gd name="f54" fmla="*/ f48 f21 1"/>
              <a:gd name="f55" fmla="*/ f45 f21 1"/>
              <a:gd name="f56" fmla="*/ f46 f21 1"/>
            </a:gdLst>
            <a:ahLst/>
            <a:cxnLst>
              <a:cxn ang="3cd4">
                <a:pos x="hc" y="t"/>
              </a:cxn>
              <a:cxn ang="0">
                <a:pos x="r" y="vc"/>
              </a:cxn>
              <a:cxn ang="cd4">
                <a:pos x="hc" y="b"/>
              </a:cxn>
              <a:cxn ang="cd2">
                <a:pos x="l" y="vc"/>
              </a:cxn>
              <a:cxn ang="f20">
                <a:pos x="f51" y="f44"/>
              </a:cxn>
            </a:cxnLst>
            <a:rect l="f43" t="f44" r="f49" b="f50"/>
            <a:pathLst>
              <a:path>
                <a:moveTo>
                  <a:pt x="f51" y="f44"/>
                </a:moveTo>
                <a:cubicBezTo>
                  <a:pt x="f53" y="f52"/>
                  <a:pt x="f54" y="f44"/>
                  <a:pt x="f51" y="f28"/>
                </a:cubicBezTo>
                <a:cubicBezTo>
                  <a:pt x="f55" y="f44"/>
                  <a:pt x="f56" y="f52"/>
                  <a:pt x="f51" y="f44"/>
                </a:cubicBezTo>
                <a:close/>
              </a:path>
            </a:pathLst>
          </a:custGeom>
          <a:solidFill>
            <a:srgbClr val="FF0000"/>
          </a:solidFill>
          <a:ln w="25402">
            <a:solidFill>
              <a:srgbClr val="FFFFFF"/>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a:solidFill>
                <a:srgbClr val="FFFFFF"/>
              </a:solidFill>
              <a:ea typeface="新細明體"/>
            </a:endParaRPr>
          </a:p>
        </p:txBody>
      </p:sp>
      <p:sp>
        <p:nvSpPr>
          <p:cNvPr id="8" name="投影片編號版面配置區 7"/>
          <p:cNvSpPr>
            <a:spLocks noGrp="1"/>
          </p:cNvSpPr>
          <p:nvPr>
            <p:ph type="sldNum" sz="quarter" idx="12"/>
          </p:nvPr>
        </p:nvSpPr>
        <p:spPr/>
        <p:txBody>
          <a:bodyPr/>
          <a:lstStyle/>
          <a:p>
            <a:fld id="{98C86B49-5E9F-4094-B021-AD4F6F8FEFA9}" type="slidenum">
              <a:rPr lang="zh-TW" altLang="en-US" smtClean="0"/>
              <a:pPr/>
              <a:t>21</a:t>
            </a:fld>
            <a:endParaRPr lang="zh-TW" altLang="en-US"/>
          </a:p>
        </p:txBody>
      </p:sp>
    </p:spTree>
    <p:extLst>
      <p:ext uri="{BB962C8B-B14F-4D97-AF65-F5344CB8AC3E}">
        <p14:creationId xmlns:p14="http://schemas.microsoft.com/office/powerpoint/2010/main" val="1862723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公約二.jpg">
            <a:hlinkClick r:id="rId2"/>
          </p:cNvPr>
          <p:cNvPicPr>
            <a:picLocks noChangeAspect="1"/>
          </p:cNvPicPr>
          <p:nvPr/>
        </p:nvPicPr>
        <p:blipFill>
          <a:blip r:embed="rId3" cstate="print"/>
          <a:srcRect/>
          <a:stretch>
            <a:fillRect/>
          </a:stretch>
        </p:blipFill>
        <p:spPr>
          <a:xfrm>
            <a:off x="5364089" y="4277526"/>
            <a:ext cx="3779910" cy="2580473"/>
          </a:xfrm>
          <a:prstGeom prst="rect">
            <a:avLst/>
          </a:prstGeom>
          <a:noFill/>
          <a:ln>
            <a:noFill/>
          </a:ln>
        </p:spPr>
      </p:pic>
      <p:sp>
        <p:nvSpPr>
          <p:cNvPr id="3" name="矩形 4"/>
          <p:cNvSpPr/>
          <p:nvPr/>
        </p:nvSpPr>
        <p:spPr>
          <a:xfrm>
            <a:off x="1043604" y="692694"/>
            <a:ext cx="6768754" cy="4339650"/>
          </a:xfrm>
          <a:prstGeom prst="rect">
            <a:avLst/>
          </a:prstGeom>
          <a:noFill/>
          <a:ln>
            <a:noFill/>
            <a:prstDash val="solid"/>
          </a:ln>
        </p:spPr>
        <p:txBody>
          <a:bodyPr vert="horz" wrap="square" lIns="91440" tIns="45720" rIns="91440" bIns="45720" anchor="t" anchorCtr="1" compatLnSpc="1">
            <a:spAutoFit/>
          </a:bodyPr>
          <a:lstStyle/>
          <a:p>
            <a:pPr algn="ctr">
              <a:lnSpc>
                <a:spcPct val="150000"/>
              </a:lnSpc>
              <a:defRPr sz="1800" b="0" i="0" u="none" strike="noStrike" kern="0" cap="none" spc="0" baseline="0">
                <a:solidFill>
                  <a:srgbClr val="000000"/>
                </a:solidFill>
                <a:uFillTx/>
              </a:defRPr>
            </a:pPr>
            <a:r>
              <a:rPr lang="zh-TW" altLang="en-US" sz="2800" b="1" dirty="0">
                <a:solidFill>
                  <a:srgbClr val="000000"/>
                </a:solidFill>
                <a:latin typeface="Times New Roman" pitchFamily="18"/>
                <a:ea typeface="微軟正黑體" pitchFamily="34"/>
                <a:cs typeface="Times New Roman" pitchFamily="18"/>
              </a:rPr>
              <a:t>我們要有同情心，</a:t>
            </a:r>
            <a:endParaRPr lang="en-US" sz="2800" b="1" dirty="0">
              <a:solidFill>
                <a:srgbClr val="000000"/>
              </a:solidFill>
              <a:latin typeface="Times New Roman" pitchFamily="18"/>
              <a:ea typeface="微軟正黑體" pitchFamily="34"/>
              <a:cs typeface="Times New Roman" pitchFamily="18"/>
            </a:endParaRPr>
          </a:p>
          <a:p>
            <a:pPr algn="ctr">
              <a:lnSpc>
                <a:spcPct val="150000"/>
              </a:lnSpc>
              <a:defRPr sz="1800" b="0" i="0" u="none" strike="noStrike" kern="0" cap="none" spc="0" baseline="0">
                <a:solidFill>
                  <a:srgbClr val="000000"/>
                </a:solidFill>
                <a:uFillTx/>
              </a:defRPr>
            </a:pPr>
            <a:r>
              <a:rPr lang="zh-TW" altLang="en-US" sz="2800" b="1" dirty="0">
                <a:solidFill>
                  <a:srgbClr val="000000"/>
                </a:solidFill>
                <a:latin typeface="Times New Roman" pitchFamily="18"/>
                <a:ea typeface="微軟正黑體" pitchFamily="34"/>
                <a:cs typeface="Times New Roman" pitchFamily="18"/>
              </a:rPr>
              <a:t>在世界各地也有很多窮困的和可憐的小孩，</a:t>
            </a:r>
            <a:endParaRPr lang="en-US" sz="2800" b="1" dirty="0">
              <a:solidFill>
                <a:srgbClr val="000000"/>
              </a:solidFill>
              <a:latin typeface="Times New Roman" pitchFamily="18"/>
              <a:ea typeface="微軟正黑體" pitchFamily="34"/>
              <a:cs typeface="Times New Roman" pitchFamily="18"/>
            </a:endParaRPr>
          </a:p>
          <a:p>
            <a:pPr algn="ctr">
              <a:lnSpc>
                <a:spcPct val="150000"/>
              </a:lnSpc>
              <a:defRPr sz="1800" b="0" i="0" u="none" strike="noStrike" kern="0" cap="none" spc="0" baseline="0">
                <a:solidFill>
                  <a:srgbClr val="000000"/>
                </a:solidFill>
                <a:uFillTx/>
              </a:defRPr>
            </a:pPr>
            <a:r>
              <a:rPr lang="zh-TW" altLang="en-US" sz="2800" b="1" dirty="0">
                <a:solidFill>
                  <a:srgbClr val="000000"/>
                </a:solidFill>
                <a:latin typeface="Times New Roman" pitchFamily="18"/>
                <a:ea typeface="微軟正黑體" pitchFamily="34"/>
                <a:cs typeface="Times New Roman" pitchFamily="18"/>
              </a:rPr>
              <a:t>他們在心中呼喊著「救救我」，</a:t>
            </a:r>
            <a:endParaRPr lang="en-US" sz="2800" b="1" dirty="0">
              <a:solidFill>
                <a:srgbClr val="000000"/>
              </a:solidFill>
              <a:latin typeface="Times New Roman" pitchFamily="18"/>
              <a:ea typeface="微軟正黑體" pitchFamily="34"/>
              <a:cs typeface="Times New Roman" pitchFamily="18"/>
            </a:endParaRPr>
          </a:p>
          <a:p>
            <a:pPr algn="ctr">
              <a:lnSpc>
                <a:spcPct val="150000"/>
              </a:lnSpc>
              <a:defRPr sz="1800" b="0" i="0" u="none" strike="noStrike" kern="0" cap="none" spc="0" baseline="0">
                <a:solidFill>
                  <a:srgbClr val="000000"/>
                </a:solidFill>
                <a:uFillTx/>
              </a:defRPr>
            </a:pPr>
            <a:r>
              <a:rPr lang="zh-TW" altLang="en-US" sz="2800" b="1" dirty="0">
                <a:solidFill>
                  <a:srgbClr val="000000"/>
                </a:solidFill>
                <a:latin typeface="Times New Roman" pitchFamily="18"/>
                <a:ea typeface="微軟正黑體" pitchFamily="34"/>
                <a:cs typeface="Times New Roman" pitchFamily="18"/>
              </a:rPr>
              <a:t>我們必須要共同努力去幫助他們。</a:t>
            </a:r>
            <a:r>
              <a:rPr lang="en-US" sz="2400" dirty="0">
                <a:solidFill>
                  <a:srgbClr val="000000"/>
                </a:solidFill>
                <a:latin typeface="Times New Roman" pitchFamily="18"/>
                <a:ea typeface="微軟正黑體" pitchFamily="34"/>
                <a:cs typeface="Times New Roman" pitchFamily="18"/>
              </a:rPr>
              <a:t/>
            </a:r>
            <a:br>
              <a:rPr lang="en-US" sz="2400" dirty="0">
                <a:solidFill>
                  <a:srgbClr val="000000"/>
                </a:solidFill>
                <a:latin typeface="Times New Roman" pitchFamily="18"/>
                <a:ea typeface="微軟正黑體" pitchFamily="34"/>
                <a:cs typeface="Times New Roman" pitchFamily="18"/>
              </a:rPr>
            </a:br>
            <a:r>
              <a:rPr lang="en-US" dirty="0">
                <a:solidFill>
                  <a:srgbClr val="000000"/>
                </a:solidFill>
                <a:latin typeface="Times New Roman" pitchFamily="18"/>
                <a:ea typeface="微軟正黑體" pitchFamily="34"/>
                <a:cs typeface="Times New Roman" pitchFamily="18"/>
              </a:rPr>
              <a:t>With sympathy, there are plenty of poor kids all over the world. They wail  “Save me”  in their heart. We have to make concerted efforts to help them.</a:t>
            </a:r>
            <a:r>
              <a:rPr lang="en-US" dirty="0">
                <a:solidFill>
                  <a:srgbClr val="000000"/>
                </a:solidFill>
                <a:ea typeface="新細明體"/>
              </a:rPr>
              <a:t/>
            </a:r>
            <a:br>
              <a:rPr lang="en-US" dirty="0">
                <a:solidFill>
                  <a:srgbClr val="000000"/>
                </a:solidFill>
                <a:ea typeface="新細明體"/>
              </a:rPr>
            </a:br>
            <a:endParaRPr lang="en-US" dirty="0">
              <a:solidFill>
                <a:srgbClr val="000000"/>
              </a:solidFill>
              <a:ea typeface="新細明體"/>
            </a:endParaRPr>
          </a:p>
        </p:txBody>
      </p:sp>
      <p:sp>
        <p:nvSpPr>
          <p:cNvPr id="4" name="心形 6"/>
          <p:cNvSpPr/>
          <p:nvPr/>
        </p:nvSpPr>
        <p:spPr>
          <a:xfrm>
            <a:off x="611559" y="2492892"/>
            <a:ext cx="864098" cy="792089"/>
          </a:xfrm>
          <a:custGeom>
            <a:avLst/>
            <a:gdLst>
              <a:gd name="f0" fmla="val 10800000"/>
              <a:gd name="f1" fmla="val 5400000"/>
              <a:gd name="f2" fmla="val 180"/>
              <a:gd name="f3" fmla="val w"/>
              <a:gd name="f4" fmla="val h"/>
              <a:gd name="f5" fmla="val ss"/>
              <a:gd name="f6" fmla="val 0"/>
              <a:gd name="f7" fmla="+- 0 0 -360"/>
              <a:gd name="f8" fmla="abs f3"/>
              <a:gd name="f9" fmla="abs f4"/>
              <a:gd name="f10" fmla="abs f5"/>
              <a:gd name="f11" fmla="*/ f7 f0 1"/>
              <a:gd name="f12" fmla="?: f8 f3 1"/>
              <a:gd name="f13" fmla="?: f9 f4 1"/>
              <a:gd name="f14" fmla="?: f10 f5 1"/>
              <a:gd name="f15" fmla="*/ f11 1 f2"/>
              <a:gd name="f16" fmla="*/ f12 1 21600"/>
              <a:gd name="f17" fmla="*/ f13 1 21600"/>
              <a:gd name="f18" fmla="*/ 21600 f12 1"/>
              <a:gd name="f19" fmla="*/ 21600 f13 1"/>
              <a:gd name="f20" fmla="+- f15 0 f1"/>
              <a:gd name="f21" fmla="min f17 f16"/>
              <a:gd name="f22" fmla="*/ f18 1 f14"/>
              <a:gd name="f23" fmla="*/ f19 1 f14"/>
              <a:gd name="f24" fmla="val f22"/>
              <a:gd name="f25" fmla="val f23"/>
              <a:gd name="f26" fmla="+- f25 0 f6"/>
              <a:gd name="f27" fmla="+- f24 0 f6"/>
              <a:gd name="f28" fmla="*/ f25 f21 1"/>
              <a:gd name="f29" fmla="*/ f26 1 3"/>
              <a:gd name="f30" fmla="*/ f26 1 4"/>
              <a:gd name="f31" fmla="*/ f27 1 2"/>
              <a:gd name="f32" fmla="*/ f27 1 6"/>
              <a:gd name="f33" fmla="*/ f27 49 1"/>
              <a:gd name="f34" fmla="*/ f27 10 1"/>
              <a:gd name="f35" fmla="*/ f27 5 1"/>
              <a:gd name="f36" fmla="*/ f26 2 1"/>
              <a:gd name="f37" fmla="+- f6 f31 0"/>
              <a:gd name="f38" fmla="*/ f33 1 48"/>
              <a:gd name="f39" fmla="*/ f34 1 48"/>
              <a:gd name="f40" fmla="+- f6 0 f29"/>
              <a:gd name="f41" fmla="*/ f35 1 6"/>
              <a:gd name="f42" fmla="*/ f36 1 3"/>
              <a:gd name="f43" fmla="*/ f32 f21 1"/>
              <a:gd name="f44" fmla="*/ f30 f21 1"/>
              <a:gd name="f45" fmla="+- f37 0 f38"/>
              <a:gd name="f46" fmla="+- f37 0 f39"/>
              <a:gd name="f47" fmla="+- f37 f39 0"/>
              <a:gd name="f48" fmla="+- f37 f38 0"/>
              <a:gd name="f49" fmla="*/ f41 f21 1"/>
              <a:gd name="f50" fmla="*/ f42 f21 1"/>
              <a:gd name="f51" fmla="*/ f37 f21 1"/>
              <a:gd name="f52" fmla="*/ f40 f21 1"/>
              <a:gd name="f53" fmla="*/ f47 f21 1"/>
              <a:gd name="f54" fmla="*/ f48 f21 1"/>
              <a:gd name="f55" fmla="*/ f45 f21 1"/>
              <a:gd name="f56" fmla="*/ f46 f21 1"/>
            </a:gdLst>
            <a:ahLst/>
            <a:cxnLst>
              <a:cxn ang="3cd4">
                <a:pos x="hc" y="t"/>
              </a:cxn>
              <a:cxn ang="0">
                <a:pos x="r" y="vc"/>
              </a:cxn>
              <a:cxn ang="cd4">
                <a:pos x="hc" y="b"/>
              </a:cxn>
              <a:cxn ang="cd2">
                <a:pos x="l" y="vc"/>
              </a:cxn>
              <a:cxn ang="f20">
                <a:pos x="f51" y="f44"/>
              </a:cxn>
            </a:cxnLst>
            <a:rect l="f43" t="f44" r="f49" b="f50"/>
            <a:pathLst>
              <a:path>
                <a:moveTo>
                  <a:pt x="f51" y="f44"/>
                </a:moveTo>
                <a:cubicBezTo>
                  <a:pt x="f53" y="f52"/>
                  <a:pt x="f54" y="f44"/>
                  <a:pt x="f51" y="f28"/>
                </a:cubicBezTo>
                <a:cubicBezTo>
                  <a:pt x="f55" y="f44"/>
                  <a:pt x="f56" y="f52"/>
                  <a:pt x="f51" y="f44"/>
                </a:cubicBezTo>
                <a:close/>
              </a:path>
            </a:pathLst>
          </a:custGeom>
          <a:solidFill>
            <a:srgbClr val="FF0000"/>
          </a:solidFill>
          <a:ln w="25402">
            <a:solidFill>
              <a:srgbClr val="FF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a:solidFill>
                <a:srgbClr val="FFFFFF"/>
              </a:solidFill>
              <a:ea typeface="新細明體"/>
            </a:endParaRPr>
          </a:p>
        </p:txBody>
      </p:sp>
      <p:pic>
        <p:nvPicPr>
          <p:cNvPr id="5" name="Picture 2"/>
          <p:cNvPicPr>
            <a:picLocks noChangeAspect="1"/>
          </p:cNvPicPr>
          <p:nvPr/>
        </p:nvPicPr>
        <p:blipFill>
          <a:blip r:embed="rId4" cstate="print"/>
          <a:srcRect/>
          <a:stretch>
            <a:fillRect/>
          </a:stretch>
        </p:blipFill>
        <p:spPr>
          <a:xfrm>
            <a:off x="0" y="0"/>
            <a:ext cx="2630171" cy="908721"/>
          </a:xfrm>
          <a:prstGeom prst="rect">
            <a:avLst/>
          </a:prstGeom>
          <a:noFill/>
          <a:ln>
            <a:noFill/>
          </a:ln>
        </p:spPr>
      </p:pic>
      <p:sp>
        <p:nvSpPr>
          <p:cNvPr id="6" name="投影片編號版面配置區 5"/>
          <p:cNvSpPr>
            <a:spLocks noGrp="1"/>
          </p:cNvSpPr>
          <p:nvPr>
            <p:ph type="sldNum" sz="quarter" idx="12"/>
          </p:nvPr>
        </p:nvSpPr>
        <p:spPr/>
        <p:txBody>
          <a:bodyPr/>
          <a:lstStyle/>
          <a:p>
            <a:fld id="{98C86B49-5E9F-4094-B021-AD4F6F8FEFA9}" type="slidenum">
              <a:rPr lang="zh-TW" altLang="en-US" smtClean="0"/>
              <a:pPr/>
              <a:t>22</a:t>
            </a:fld>
            <a:endParaRPr lang="zh-TW" altLang="en-US"/>
          </a:p>
        </p:txBody>
      </p:sp>
    </p:spTree>
    <p:extLst>
      <p:ext uri="{BB962C8B-B14F-4D97-AF65-F5344CB8AC3E}">
        <p14:creationId xmlns:p14="http://schemas.microsoft.com/office/powerpoint/2010/main" val="2621670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how"/>
          <p:cNvPicPr>
            <a:picLocks noChangeAspect="1"/>
          </p:cNvPicPr>
          <p:nvPr/>
        </p:nvPicPr>
        <p:blipFill>
          <a:blip r:embed="rId2" cstate="print"/>
          <a:srcRect/>
          <a:stretch>
            <a:fillRect/>
          </a:stretch>
        </p:blipFill>
        <p:spPr>
          <a:xfrm>
            <a:off x="5508107" y="4077071"/>
            <a:ext cx="3635892" cy="2780928"/>
          </a:xfrm>
          <a:prstGeom prst="rect">
            <a:avLst/>
          </a:prstGeom>
          <a:noFill/>
          <a:ln>
            <a:noFill/>
          </a:ln>
        </p:spPr>
      </p:pic>
      <p:sp>
        <p:nvSpPr>
          <p:cNvPr id="3" name="矩形 4"/>
          <p:cNvSpPr/>
          <p:nvPr/>
        </p:nvSpPr>
        <p:spPr>
          <a:xfrm>
            <a:off x="899595" y="548676"/>
            <a:ext cx="7632844" cy="3924147"/>
          </a:xfrm>
          <a:prstGeom prst="rect">
            <a:avLst/>
          </a:prstGeom>
          <a:noFill/>
          <a:ln>
            <a:noFill/>
            <a:prstDash val="solid"/>
          </a:ln>
        </p:spPr>
        <p:txBody>
          <a:bodyPr vert="horz" wrap="square" lIns="91440" tIns="45720" rIns="91440" bIns="45720" anchor="t" anchorCtr="1" compatLnSpc="1">
            <a:spAutoFit/>
          </a:bodyPr>
          <a:lstStyle/>
          <a:p>
            <a:pPr algn="ctr">
              <a:lnSpc>
                <a:spcPct val="150000"/>
              </a:lnSpc>
              <a:defRPr sz="1800" b="0" i="0" u="none" strike="noStrike" kern="0" cap="none" spc="0" baseline="0">
                <a:solidFill>
                  <a:srgbClr val="000000"/>
                </a:solidFill>
                <a:uFillTx/>
              </a:defRPr>
            </a:pPr>
            <a:r>
              <a:rPr lang="zh-TW" altLang="en-US" sz="2800" b="1" dirty="0">
                <a:solidFill>
                  <a:srgbClr val="000000"/>
                </a:solidFill>
                <a:latin typeface="Times New Roman" pitchFamily="18"/>
                <a:ea typeface="微軟正黑體" pitchFamily="34"/>
                <a:cs typeface="Times New Roman" pitchFamily="18"/>
              </a:rPr>
              <a:t>我們有活下去的權利。</a:t>
            </a:r>
            <a:r>
              <a:rPr lang="en-US" sz="2800" b="1" dirty="0">
                <a:solidFill>
                  <a:srgbClr val="000000"/>
                </a:solidFill>
                <a:latin typeface="Times New Roman" pitchFamily="18"/>
                <a:ea typeface="微軟正黑體" pitchFamily="34"/>
                <a:cs typeface="Times New Roman" pitchFamily="18"/>
              </a:rPr>
              <a:t> </a:t>
            </a:r>
          </a:p>
          <a:p>
            <a:pPr algn="ctr">
              <a:lnSpc>
                <a:spcPct val="150000"/>
              </a:lnSpc>
              <a:defRPr sz="1800" b="0" i="0" u="none" strike="noStrike" kern="0" cap="none" spc="0" baseline="0">
                <a:solidFill>
                  <a:srgbClr val="000000"/>
                </a:solidFill>
                <a:uFillTx/>
              </a:defRPr>
            </a:pPr>
            <a:r>
              <a:rPr lang="zh-TW" altLang="en-US" sz="2800" b="1" dirty="0">
                <a:solidFill>
                  <a:srgbClr val="000000"/>
                </a:solidFill>
                <a:latin typeface="Times New Roman" pitchFamily="18"/>
                <a:ea typeface="微軟正黑體" pitchFamily="34"/>
                <a:cs typeface="Times New Roman" pitchFamily="18"/>
              </a:rPr>
              <a:t>我們也絕對不應該受苦，</a:t>
            </a:r>
            <a:endParaRPr lang="en-US" sz="2800" b="1" dirty="0">
              <a:solidFill>
                <a:srgbClr val="000000"/>
              </a:solidFill>
              <a:latin typeface="Times New Roman" pitchFamily="18"/>
              <a:ea typeface="微軟正黑體" pitchFamily="34"/>
              <a:cs typeface="Times New Roman" pitchFamily="18"/>
            </a:endParaRPr>
          </a:p>
          <a:p>
            <a:pPr algn="ctr">
              <a:lnSpc>
                <a:spcPct val="150000"/>
              </a:lnSpc>
              <a:defRPr sz="1800" b="0" i="0" u="none" strike="noStrike" kern="0" cap="none" spc="0" baseline="0">
                <a:solidFill>
                  <a:srgbClr val="000000"/>
                </a:solidFill>
                <a:uFillTx/>
              </a:defRPr>
            </a:pPr>
            <a:r>
              <a:rPr lang="zh-TW" altLang="en-US" sz="2800" b="1" dirty="0">
                <a:solidFill>
                  <a:srgbClr val="000000"/>
                </a:solidFill>
                <a:latin typeface="Times New Roman" pitchFamily="18"/>
                <a:ea typeface="微軟正黑體" pitchFamily="34"/>
                <a:cs typeface="Times New Roman" pitchFamily="18"/>
              </a:rPr>
              <a:t>所以，無論什麼時候，</a:t>
            </a:r>
            <a:endParaRPr lang="en-US" sz="2800" b="1" dirty="0">
              <a:solidFill>
                <a:srgbClr val="000000"/>
              </a:solidFill>
              <a:latin typeface="Times New Roman" pitchFamily="18"/>
              <a:ea typeface="微軟正黑體" pitchFamily="34"/>
              <a:cs typeface="Times New Roman" pitchFamily="18"/>
            </a:endParaRPr>
          </a:p>
          <a:p>
            <a:pPr algn="ctr">
              <a:lnSpc>
                <a:spcPct val="150000"/>
              </a:lnSpc>
              <a:defRPr sz="1800" b="0" i="0" u="none" strike="noStrike" kern="0" cap="none" spc="0" baseline="0">
                <a:solidFill>
                  <a:srgbClr val="000000"/>
                </a:solidFill>
                <a:uFillTx/>
              </a:defRPr>
            </a:pPr>
            <a:r>
              <a:rPr lang="zh-TW" altLang="en-US" sz="2800" b="1" dirty="0">
                <a:solidFill>
                  <a:srgbClr val="000000"/>
                </a:solidFill>
                <a:latin typeface="Times New Roman" pitchFamily="18"/>
                <a:ea typeface="微軟正黑體" pitchFamily="34"/>
                <a:cs typeface="Times New Roman" pitchFamily="18"/>
              </a:rPr>
              <a:t>凡是能夠讓我們健康活潑成長的，我們都需要。</a:t>
            </a:r>
            <a:r>
              <a:rPr lang="en-US" sz="2400" dirty="0">
                <a:solidFill>
                  <a:srgbClr val="000000"/>
                </a:solidFill>
                <a:latin typeface="Times New Roman" pitchFamily="18"/>
                <a:ea typeface="微軟正黑體" pitchFamily="34"/>
                <a:cs typeface="Times New Roman" pitchFamily="18"/>
              </a:rPr>
              <a:t/>
            </a:r>
            <a:br>
              <a:rPr lang="en-US" sz="2400" dirty="0">
                <a:solidFill>
                  <a:srgbClr val="000000"/>
                </a:solidFill>
                <a:latin typeface="Times New Roman" pitchFamily="18"/>
                <a:ea typeface="微軟正黑體" pitchFamily="34"/>
                <a:cs typeface="Times New Roman" pitchFamily="18"/>
              </a:rPr>
            </a:br>
            <a:r>
              <a:rPr lang="en-US" dirty="0">
                <a:solidFill>
                  <a:srgbClr val="000000"/>
                </a:solidFill>
                <a:latin typeface="Times New Roman" pitchFamily="18"/>
                <a:ea typeface="微軟正黑體" pitchFamily="34"/>
                <a:cs typeface="Times New Roman" pitchFamily="18"/>
              </a:rPr>
              <a:t>Concerning our life and growth we have the right to live. We should never suffer. So whenever it is, we need everything to help us grow healthily and actively.</a:t>
            </a:r>
            <a:r>
              <a:rPr lang="en-US" dirty="0">
                <a:solidFill>
                  <a:srgbClr val="000000"/>
                </a:solidFill>
                <a:ea typeface="新細明體"/>
              </a:rPr>
              <a:t/>
            </a:r>
            <a:br>
              <a:rPr lang="en-US" dirty="0">
                <a:solidFill>
                  <a:srgbClr val="000000"/>
                </a:solidFill>
                <a:ea typeface="新細明體"/>
              </a:rPr>
            </a:br>
            <a:endParaRPr lang="en-US" dirty="0">
              <a:solidFill>
                <a:srgbClr val="000000"/>
              </a:solidFill>
              <a:ea typeface="新細明體"/>
            </a:endParaRPr>
          </a:p>
        </p:txBody>
      </p:sp>
      <p:sp>
        <p:nvSpPr>
          <p:cNvPr id="4" name="心形 6"/>
          <p:cNvSpPr/>
          <p:nvPr/>
        </p:nvSpPr>
        <p:spPr>
          <a:xfrm>
            <a:off x="0" y="2348883"/>
            <a:ext cx="864098" cy="792089"/>
          </a:xfrm>
          <a:custGeom>
            <a:avLst/>
            <a:gdLst>
              <a:gd name="f0" fmla="val 10800000"/>
              <a:gd name="f1" fmla="val 5400000"/>
              <a:gd name="f2" fmla="val 180"/>
              <a:gd name="f3" fmla="val w"/>
              <a:gd name="f4" fmla="val h"/>
              <a:gd name="f5" fmla="val ss"/>
              <a:gd name="f6" fmla="val 0"/>
              <a:gd name="f7" fmla="+- 0 0 -360"/>
              <a:gd name="f8" fmla="abs f3"/>
              <a:gd name="f9" fmla="abs f4"/>
              <a:gd name="f10" fmla="abs f5"/>
              <a:gd name="f11" fmla="*/ f7 f0 1"/>
              <a:gd name="f12" fmla="?: f8 f3 1"/>
              <a:gd name="f13" fmla="?: f9 f4 1"/>
              <a:gd name="f14" fmla="?: f10 f5 1"/>
              <a:gd name="f15" fmla="*/ f11 1 f2"/>
              <a:gd name="f16" fmla="*/ f12 1 21600"/>
              <a:gd name="f17" fmla="*/ f13 1 21600"/>
              <a:gd name="f18" fmla="*/ 21600 f12 1"/>
              <a:gd name="f19" fmla="*/ 21600 f13 1"/>
              <a:gd name="f20" fmla="+- f15 0 f1"/>
              <a:gd name="f21" fmla="min f17 f16"/>
              <a:gd name="f22" fmla="*/ f18 1 f14"/>
              <a:gd name="f23" fmla="*/ f19 1 f14"/>
              <a:gd name="f24" fmla="val f22"/>
              <a:gd name="f25" fmla="val f23"/>
              <a:gd name="f26" fmla="+- f25 0 f6"/>
              <a:gd name="f27" fmla="+- f24 0 f6"/>
              <a:gd name="f28" fmla="*/ f25 f21 1"/>
              <a:gd name="f29" fmla="*/ f26 1 3"/>
              <a:gd name="f30" fmla="*/ f26 1 4"/>
              <a:gd name="f31" fmla="*/ f27 1 2"/>
              <a:gd name="f32" fmla="*/ f27 1 6"/>
              <a:gd name="f33" fmla="*/ f27 49 1"/>
              <a:gd name="f34" fmla="*/ f27 10 1"/>
              <a:gd name="f35" fmla="*/ f27 5 1"/>
              <a:gd name="f36" fmla="*/ f26 2 1"/>
              <a:gd name="f37" fmla="+- f6 f31 0"/>
              <a:gd name="f38" fmla="*/ f33 1 48"/>
              <a:gd name="f39" fmla="*/ f34 1 48"/>
              <a:gd name="f40" fmla="+- f6 0 f29"/>
              <a:gd name="f41" fmla="*/ f35 1 6"/>
              <a:gd name="f42" fmla="*/ f36 1 3"/>
              <a:gd name="f43" fmla="*/ f32 f21 1"/>
              <a:gd name="f44" fmla="*/ f30 f21 1"/>
              <a:gd name="f45" fmla="+- f37 0 f38"/>
              <a:gd name="f46" fmla="+- f37 0 f39"/>
              <a:gd name="f47" fmla="+- f37 f39 0"/>
              <a:gd name="f48" fmla="+- f37 f38 0"/>
              <a:gd name="f49" fmla="*/ f41 f21 1"/>
              <a:gd name="f50" fmla="*/ f42 f21 1"/>
              <a:gd name="f51" fmla="*/ f37 f21 1"/>
              <a:gd name="f52" fmla="*/ f40 f21 1"/>
              <a:gd name="f53" fmla="*/ f47 f21 1"/>
              <a:gd name="f54" fmla="*/ f48 f21 1"/>
              <a:gd name="f55" fmla="*/ f45 f21 1"/>
              <a:gd name="f56" fmla="*/ f46 f21 1"/>
            </a:gdLst>
            <a:ahLst/>
            <a:cxnLst>
              <a:cxn ang="3cd4">
                <a:pos x="hc" y="t"/>
              </a:cxn>
              <a:cxn ang="0">
                <a:pos x="r" y="vc"/>
              </a:cxn>
              <a:cxn ang="cd4">
                <a:pos x="hc" y="b"/>
              </a:cxn>
              <a:cxn ang="cd2">
                <a:pos x="l" y="vc"/>
              </a:cxn>
              <a:cxn ang="f20">
                <a:pos x="f51" y="f44"/>
              </a:cxn>
            </a:cxnLst>
            <a:rect l="f43" t="f44" r="f49" b="f50"/>
            <a:pathLst>
              <a:path>
                <a:moveTo>
                  <a:pt x="f51" y="f44"/>
                </a:moveTo>
                <a:cubicBezTo>
                  <a:pt x="f53" y="f52"/>
                  <a:pt x="f54" y="f44"/>
                  <a:pt x="f51" y="f28"/>
                </a:cubicBezTo>
                <a:cubicBezTo>
                  <a:pt x="f55" y="f44"/>
                  <a:pt x="f56" y="f52"/>
                  <a:pt x="f51" y="f44"/>
                </a:cubicBezTo>
                <a:close/>
              </a:path>
            </a:pathLst>
          </a:custGeom>
          <a:solidFill>
            <a:srgbClr val="FF0000"/>
          </a:solidFill>
          <a:ln w="25402">
            <a:solidFill>
              <a:srgbClr val="FF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a:solidFill>
                <a:srgbClr val="FFFFFF"/>
              </a:solidFill>
              <a:ea typeface="新細明體"/>
            </a:endParaRPr>
          </a:p>
        </p:txBody>
      </p:sp>
      <p:pic>
        <p:nvPicPr>
          <p:cNvPr id="5" name="Picture 2"/>
          <p:cNvPicPr>
            <a:picLocks noChangeAspect="1"/>
          </p:cNvPicPr>
          <p:nvPr/>
        </p:nvPicPr>
        <p:blipFill>
          <a:blip r:embed="rId3" cstate="print"/>
          <a:srcRect/>
          <a:stretch>
            <a:fillRect/>
          </a:stretch>
        </p:blipFill>
        <p:spPr>
          <a:xfrm>
            <a:off x="0" y="0"/>
            <a:ext cx="2630171" cy="908721"/>
          </a:xfrm>
          <a:prstGeom prst="rect">
            <a:avLst/>
          </a:prstGeom>
          <a:noFill/>
          <a:ln>
            <a:noFill/>
          </a:ln>
        </p:spPr>
      </p:pic>
      <p:sp>
        <p:nvSpPr>
          <p:cNvPr id="6" name="投影片編號版面配置區 5"/>
          <p:cNvSpPr>
            <a:spLocks noGrp="1"/>
          </p:cNvSpPr>
          <p:nvPr>
            <p:ph type="sldNum" sz="quarter" idx="12"/>
          </p:nvPr>
        </p:nvSpPr>
        <p:spPr/>
        <p:txBody>
          <a:bodyPr/>
          <a:lstStyle/>
          <a:p>
            <a:fld id="{98C86B49-5E9F-4094-B021-AD4F6F8FEFA9}" type="slidenum">
              <a:rPr lang="zh-TW" altLang="en-US" smtClean="0"/>
              <a:pPr/>
              <a:t>23</a:t>
            </a:fld>
            <a:endParaRPr lang="zh-TW" altLang="en-US"/>
          </a:p>
        </p:txBody>
      </p:sp>
    </p:spTree>
    <p:extLst>
      <p:ext uri="{BB962C8B-B14F-4D97-AF65-F5344CB8AC3E}">
        <p14:creationId xmlns:p14="http://schemas.microsoft.com/office/powerpoint/2010/main" val="3434549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公約四.jpg">
            <a:hlinkClick r:id="rId2"/>
          </p:cNvPr>
          <p:cNvPicPr>
            <a:picLocks noChangeAspect="1"/>
          </p:cNvPicPr>
          <p:nvPr/>
        </p:nvPicPr>
        <p:blipFill>
          <a:blip r:embed="rId3" cstate="print"/>
          <a:srcRect/>
          <a:stretch>
            <a:fillRect/>
          </a:stretch>
        </p:blipFill>
        <p:spPr>
          <a:xfrm>
            <a:off x="6337560" y="4689189"/>
            <a:ext cx="2806439" cy="2168810"/>
          </a:xfrm>
          <a:prstGeom prst="rect">
            <a:avLst/>
          </a:prstGeom>
          <a:noFill/>
          <a:ln>
            <a:noFill/>
          </a:ln>
        </p:spPr>
      </p:pic>
      <p:sp>
        <p:nvSpPr>
          <p:cNvPr id="3" name="矩形 4"/>
          <p:cNvSpPr/>
          <p:nvPr/>
        </p:nvSpPr>
        <p:spPr>
          <a:xfrm>
            <a:off x="395532" y="1052739"/>
            <a:ext cx="8352925" cy="4478145"/>
          </a:xfrm>
          <a:prstGeom prst="rect">
            <a:avLst/>
          </a:prstGeom>
          <a:noFill/>
          <a:ln>
            <a:noFill/>
            <a:prstDash val="solid"/>
          </a:ln>
        </p:spPr>
        <p:txBody>
          <a:bodyPr vert="horz" wrap="square" lIns="91440" tIns="45720" rIns="91440" bIns="45720" anchor="t" anchorCtr="1" compatLnSpc="1">
            <a:spAutoFit/>
          </a:bodyPr>
          <a:lstStyle/>
          <a:p>
            <a:pPr algn="ctr">
              <a:lnSpc>
                <a:spcPct val="150000"/>
              </a:lnSpc>
              <a:defRPr sz="1800" b="0" i="0" u="none" strike="noStrike" kern="0" cap="none" spc="0" baseline="0">
                <a:solidFill>
                  <a:srgbClr val="000000"/>
                </a:solidFill>
                <a:uFillTx/>
              </a:defRPr>
            </a:pPr>
            <a:r>
              <a:rPr lang="zh-TW" altLang="en-US" sz="2800" b="1" dirty="0">
                <a:solidFill>
                  <a:srgbClr val="000000"/>
                </a:solidFill>
                <a:latin typeface="Times New Roman" pitchFamily="18"/>
                <a:ea typeface="微軟正黑體" pitchFamily="34"/>
                <a:cs typeface="Times New Roman" pitchFamily="18"/>
              </a:rPr>
              <a:t>我們小朋友們都不願意和爸爸媽媽分開。</a:t>
            </a:r>
            <a:endParaRPr lang="en-US" sz="2800" b="1" dirty="0">
              <a:solidFill>
                <a:srgbClr val="000000"/>
              </a:solidFill>
              <a:latin typeface="Times New Roman" pitchFamily="18"/>
              <a:ea typeface="微軟正黑體" pitchFamily="34"/>
              <a:cs typeface="Times New Roman" pitchFamily="18"/>
            </a:endParaRPr>
          </a:p>
          <a:p>
            <a:pPr algn="ctr">
              <a:lnSpc>
                <a:spcPct val="150000"/>
              </a:lnSpc>
              <a:defRPr sz="1800" b="0" i="0" u="none" strike="noStrike" kern="0" cap="none" spc="0" baseline="0">
                <a:solidFill>
                  <a:srgbClr val="000000"/>
                </a:solidFill>
                <a:uFillTx/>
              </a:defRPr>
            </a:pPr>
            <a:r>
              <a:rPr lang="zh-TW" altLang="en-US" sz="2800" b="1" dirty="0">
                <a:solidFill>
                  <a:srgbClr val="000000"/>
                </a:solidFill>
                <a:latin typeface="Times New Roman" pitchFamily="18"/>
                <a:ea typeface="微軟正黑體" pitchFamily="34"/>
                <a:cs typeface="Times New Roman" pitchFamily="18"/>
              </a:rPr>
              <a:t>不過有時候和爸爸或媽媽，</a:t>
            </a:r>
            <a:endParaRPr lang="en-US" sz="2800" b="1" dirty="0">
              <a:solidFill>
                <a:srgbClr val="000000"/>
              </a:solidFill>
              <a:latin typeface="Times New Roman" pitchFamily="18"/>
              <a:ea typeface="微軟正黑體" pitchFamily="34"/>
              <a:cs typeface="Times New Roman" pitchFamily="18"/>
            </a:endParaRPr>
          </a:p>
          <a:p>
            <a:pPr algn="ctr">
              <a:lnSpc>
                <a:spcPct val="150000"/>
              </a:lnSpc>
              <a:defRPr sz="1800" b="0" i="0" u="none" strike="noStrike" kern="0" cap="none" spc="0" baseline="0">
                <a:solidFill>
                  <a:srgbClr val="000000"/>
                </a:solidFill>
                <a:uFillTx/>
              </a:defRPr>
            </a:pPr>
            <a:r>
              <a:rPr lang="zh-TW" altLang="en-US" sz="2800" b="1" dirty="0">
                <a:solidFill>
                  <a:srgbClr val="000000"/>
                </a:solidFill>
                <a:latin typeface="Times New Roman" pitchFamily="18"/>
                <a:ea typeface="微軟正黑體" pitchFamily="34"/>
                <a:cs typeface="Times New Roman" pitchFamily="18"/>
              </a:rPr>
              <a:t>或兩者分開，對我們比較好。</a:t>
            </a:r>
            <a:endParaRPr lang="en-US" sz="2800" b="1" dirty="0">
              <a:solidFill>
                <a:srgbClr val="000000"/>
              </a:solidFill>
              <a:latin typeface="Times New Roman" pitchFamily="18"/>
              <a:ea typeface="微軟正黑體" pitchFamily="34"/>
              <a:cs typeface="Times New Roman" pitchFamily="18"/>
            </a:endParaRPr>
          </a:p>
          <a:p>
            <a:pPr algn="ctr">
              <a:lnSpc>
                <a:spcPct val="150000"/>
              </a:lnSpc>
              <a:defRPr sz="1800" b="0" i="0" u="none" strike="noStrike" kern="0" cap="none" spc="0" baseline="0">
                <a:solidFill>
                  <a:srgbClr val="000000"/>
                </a:solidFill>
                <a:uFillTx/>
              </a:defRPr>
            </a:pPr>
            <a:r>
              <a:rPr lang="zh-TW" altLang="en-US" sz="2800" b="1" dirty="0">
                <a:solidFill>
                  <a:srgbClr val="000000"/>
                </a:solidFill>
                <a:latin typeface="Times New Roman" pitchFamily="18"/>
                <a:ea typeface="微軟正黑體" pitchFamily="34"/>
                <a:cs typeface="Times New Roman" pitchFamily="18"/>
              </a:rPr>
              <a:t>這時最好用法律來做決定。</a:t>
            </a:r>
            <a:r>
              <a:rPr lang="en-US" sz="2400" dirty="0">
                <a:solidFill>
                  <a:srgbClr val="000000"/>
                </a:solidFill>
                <a:latin typeface="Times New Roman" pitchFamily="18"/>
                <a:ea typeface="微軟正黑體" pitchFamily="34"/>
                <a:cs typeface="Times New Roman" pitchFamily="18"/>
              </a:rPr>
              <a:t/>
            </a:r>
            <a:br>
              <a:rPr lang="en-US" sz="2400" dirty="0">
                <a:solidFill>
                  <a:srgbClr val="000000"/>
                </a:solidFill>
                <a:latin typeface="Times New Roman" pitchFamily="18"/>
                <a:ea typeface="微軟正黑體" pitchFamily="34"/>
                <a:cs typeface="Times New Roman" pitchFamily="18"/>
              </a:rPr>
            </a:br>
            <a:r>
              <a:rPr lang="en-US" dirty="0">
                <a:solidFill>
                  <a:srgbClr val="000000"/>
                </a:solidFill>
                <a:latin typeface="Times New Roman" pitchFamily="18"/>
                <a:ea typeface="微軟正黑體" pitchFamily="34"/>
                <a:cs typeface="Times New Roman" pitchFamily="18"/>
              </a:rPr>
              <a:t>Hope to live with Dad and Mom, we kids are not willing to be separated from our dads and </a:t>
            </a:r>
            <a:r>
              <a:rPr lang="en-US" dirty="0" err="1">
                <a:solidFill>
                  <a:srgbClr val="000000"/>
                </a:solidFill>
                <a:latin typeface="Times New Roman" pitchFamily="18"/>
                <a:ea typeface="微軟正黑體" pitchFamily="34"/>
                <a:cs typeface="Times New Roman" pitchFamily="18"/>
              </a:rPr>
              <a:t>moms.But</a:t>
            </a:r>
            <a:r>
              <a:rPr lang="en-US" dirty="0">
                <a:solidFill>
                  <a:srgbClr val="000000"/>
                </a:solidFill>
                <a:latin typeface="Times New Roman" pitchFamily="18"/>
                <a:ea typeface="微軟正黑體" pitchFamily="34"/>
                <a:cs typeface="Times New Roman" pitchFamily="18"/>
              </a:rPr>
              <a:t> sometimes it is better for us to live separately from either or both of them. In that case, we had better resort to laws.</a:t>
            </a:r>
            <a:r>
              <a:rPr lang="en-US" sz="2400" dirty="0">
                <a:solidFill>
                  <a:srgbClr val="000000"/>
                </a:solidFill>
                <a:latin typeface="Times New Roman" pitchFamily="18"/>
                <a:ea typeface="微軟正黑體" pitchFamily="34"/>
                <a:cs typeface="Times New Roman" pitchFamily="18"/>
              </a:rPr>
              <a:t/>
            </a:r>
            <a:br>
              <a:rPr lang="en-US" sz="2400" dirty="0">
                <a:solidFill>
                  <a:srgbClr val="000000"/>
                </a:solidFill>
                <a:latin typeface="Times New Roman" pitchFamily="18"/>
                <a:ea typeface="微軟正黑體" pitchFamily="34"/>
                <a:cs typeface="Times New Roman" pitchFamily="18"/>
              </a:rPr>
            </a:br>
            <a:endParaRPr lang="en-US" sz="2400" dirty="0">
              <a:solidFill>
                <a:srgbClr val="000000"/>
              </a:solidFill>
              <a:latin typeface="Times New Roman" pitchFamily="18"/>
              <a:ea typeface="微軟正黑體" pitchFamily="34"/>
              <a:cs typeface="Times New Roman" pitchFamily="18"/>
            </a:endParaRPr>
          </a:p>
        </p:txBody>
      </p:sp>
      <p:sp>
        <p:nvSpPr>
          <p:cNvPr id="4" name="心形 5"/>
          <p:cNvSpPr/>
          <p:nvPr/>
        </p:nvSpPr>
        <p:spPr>
          <a:xfrm>
            <a:off x="1187622" y="2780928"/>
            <a:ext cx="864098" cy="792089"/>
          </a:xfrm>
          <a:custGeom>
            <a:avLst/>
            <a:gdLst>
              <a:gd name="f0" fmla="val 10800000"/>
              <a:gd name="f1" fmla="val 5400000"/>
              <a:gd name="f2" fmla="val 180"/>
              <a:gd name="f3" fmla="val w"/>
              <a:gd name="f4" fmla="val h"/>
              <a:gd name="f5" fmla="val ss"/>
              <a:gd name="f6" fmla="val 0"/>
              <a:gd name="f7" fmla="+- 0 0 -360"/>
              <a:gd name="f8" fmla="abs f3"/>
              <a:gd name="f9" fmla="abs f4"/>
              <a:gd name="f10" fmla="abs f5"/>
              <a:gd name="f11" fmla="*/ f7 f0 1"/>
              <a:gd name="f12" fmla="?: f8 f3 1"/>
              <a:gd name="f13" fmla="?: f9 f4 1"/>
              <a:gd name="f14" fmla="?: f10 f5 1"/>
              <a:gd name="f15" fmla="*/ f11 1 f2"/>
              <a:gd name="f16" fmla="*/ f12 1 21600"/>
              <a:gd name="f17" fmla="*/ f13 1 21600"/>
              <a:gd name="f18" fmla="*/ 21600 f12 1"/>
              <a:gd name="f19" fmla="*/ 21600 f13 1"/>
              <a:gd name="f20" fmla="+- f15 0 f1"/>
              <a:gd name="f21" fmla="min f17 f16"/>
              <a:gd name="f22" fmla="*/ f18 1 f14"/>
              <a:gd name="f23" fmla="*/ f19 1 f14"/>
              <a:gd name="f24" fmla="val f22"/>
              <a:gd name="f25" fmla="val f23"/>
              <a:gd name="f26" fmla="+- f25 0 f6"/>
              <a:gd name="f27" fmla="+- f24 0 f6"/>
              <a:gd name="f28" fmla="*/ f25 f21 1"/>
              <a:gd name="f29" fmla="*/ f26 1 3"/>
              <a:gd name="f30" fmla="*/ f26 1 4"/>
              <a:gd name="f31" fmla="*/ f27 1 2"/>
              <a:gd name="f32" fmla="*/ f27 1 6"/>
              <a:gd name="f33" fmla="*/ f27 49 1"/>
              <a:gd name="f34" fmla="*/ f27 10 1"/>
              <a:gd name="f35" fmla="*/ f27 5 1"/>
              <a:gd name="f36" fmla="*/ f26 2 1"/>
              <a:gd name="f37" fmla="+- f6 f31 0"/>
              <a:gd name="f38" fmla="*/ f33 1 48"/>
              <a:gd name="f39" fmla="*/ f34 1 48"/>
              <a:gd name="f40" fmla="+- f6 0 f29"/>
              <a:gd name="f41" fmla="*/ f35 1 6"/>
              <a:gd name="f42" fmla="*/ f36 1 3"/>
              <a:gd name="f43" fmla="*/ f32 f21 1"/>
              <a:gd name="f44" fmla="*/ f30 f21 1"/>
              <a:gd name="f45" fmla="+- f37 0 f38"/>
              <a:gd name="f46" fmla="+- f37 0 f39"/>
              <a:gd name="f47" fmla="+- f37 f39 0"/>
              <a:gd name="f48" fmla="+- f37 f38 0"/>
              <a:gd name="f49" fmla="*/ f41 f21 1"/>
              <a:gd name="f50" fmla="*/ f42 f21 1"/>
              <a:gd name="f51" fmla="*/ f37 f21 1"/>
              <a:gd name="f52" fmla="*/ f40 f21 1"/>
              <a:gd name="f53" fmla="*/ f47 f21 1"/>
              <a:gd name="f54" fmla="*/ f48 f21 1"/>
              <a:gd name="f55" fmla="*/ f45 f21 1"/>
              <a:gd name="f56" fmla="*/ f46 f21 1"/>
            </a:gdLst>
            <a:ahLst/>
            <a:cxnLst>
              <a:cxn ang="3cd4">
                <a:pos x="hc" y="t"/>
              </a:cxn>
              <a:cxn ang="0">
                <a:pos x="r" y="vc"/>
              </a:cxn>
              <a:cxn ang="cd4">
                <a:pos x="hc" y="b"/>
              </a:cxn>
              <a:cxn ang="cd2">
                <a:pos x="l" y="vc"/>
              </a:cxn>
              <a:cxn ang="f20">
                <a:pos x="f51" y="f44"/>
              </a:cxn>
            </a:cxnLst>
            <a:rect l="f43" t="f44" r="f49" b="f50"/>
            <a:pathLst>
              <a:path>
                <a:moveTo>
                  <a:pt x="f51" y="f44"/>
                </a:moveTo>
                <a:cubicBezTo>
                  <a:pt x="f53" y="f52"/>
                  <a:pt x="f54" y="f44"/>
                  <a:pt x="f51" y="f28"/>
                </a:cubicBezTo>
                <a:cubicBezTo>
                  <a:pt x="f55" y="f44"/>
                  <a:pt x="f56" y="f52"/>
                  <a:pt x="f51" y="f44"/>
                </a:cubicBezTo>
                <a:close/>
              </a:path>
            </a:pathLst>
          </a:custGeom>
          <a:solidFill>
            <a:srgbClr val="FF0000"/>
          </a:solidFill>
          <a:ln w="25402">
            <a:solidFill>
              <a:srgbClr val="FF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a:solidFill>
                <a:srgbClr val="FFFFFF"/>
              </a:solidFill>
              <a:ea typeface="新細明體"/>
            </a:endParaRPr>
          </a:p>
        </p:txBody>
      </p:sp>
      <p:pic>
        <p:nvPicPr>
          <p:cNvPr id="5" name="Picture 2"/>
          <p:cNvPicPr>
            <a:picLocks noChangeAspect="1"/>
          </p:cNvPicPr>
          <p:nvPr/>
        </p:nvPicPr>
        <p:blipFill>
          <a:blip r:embed="rId4" cstate="print"/>
          <a:srcRect/>
          <a:stretch>
            <a:fillRect/>
          </a:stretch>
        </p:blipFill>
        <p:spPr>
          <a:xfrm>
            <a:off x="0" y="0"/>
            <a:ext cx="2630171" cy="908721"/>
          </a:xfrm>
          <a:prstGeom prst="rect">
            <a:avLst/>
          </a:prstGeom>
          <a:noFill/>
          <a:ln>
            <a:noFill/>
          </a:ln>
        </p:spPr>
      </p:pic>
      <p:sp>
        <p:nvSpPr>
          <p:cNvPr id="6" name="投影片編號版面配置區 5"/>
          <p:cNvSpPr>
            <a:spLocks noGrp="1"/>
          </p:cNvSpPr>
          <p:nvPr>
            <p:ph type="sldNum" sz="quarter" idx="12"/>
          </p:nvPr>
        </p:nvSpPr>
        <p:spPr/>
        <p:txBody>
          <a:bodyPr/>
          <a:lstStyle/>
          <a:p>
            <a:fld id="{98C86B49-5E9F-4094-B021-AD4F6F8FEFA9}" type="slidenum">
              <a:rPr lang="zh-TW" altLang="en-US" smtClean="0"/>
              <a:pPr/>
              <a:t>24</a:t>
            </a:fld>
            <a:endParaRPr lang="zh-TW" altLang="en-US"/>
          </a:p>
        </p:txBody>
      </p:sp>
    </p:spTree>
    <p:extLst>
      <p:ext uri="{BB962C8B-B14F-4D97-AF65-F5344CB8AC3E}">
        <p14:creationId xmlns:p14="http://schemas.microsoft.com/office/powerpoint/2010/main" val="1442538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公約七.jpg">
            <a:hlinkClick r:id="rId2"/>
          </p:cNvPr>
          <p:cNvPicPr>
            <a:picLocks noChangeAspect="1"/>
          </p:cNvPicPr>
          <p:nvPr/>
        </p:nvPicPr>
        <p:blipFill>
          <a:blip r:embed="rId3" cstate="print"/>
          <a:srcRect/>
          <a:stretch>
            <a:fillRect/>
          </a:stretch>
        </p:blipFill>
        <p:spPr>
          <a:xfrm>
            <a:off x="6438418" y="4293098"/>
            <a:ext cx="2705581" cy="2564901"/>
          </a:xfrm>
          <a:prstGeom prst="rect">
            <a:avLst/>
          </a:prstGeom>
          <a:noFill/>
          <a:ln>
            <a:noFill/>
          </a:ln>
        </p:spPr>
      </p:pic>
      <p:sp>
        <p:nvSpPr>
          <p:cNvPr id="3" name="矩形 4"/>
          <p:cNvSpPr/>
          <p:nvPr/>
        </p:nvSpPr>
        <p:spPr>
          <a:xfrm>
            <a:off x="1043604" y="404667"/>
            <a:ext cx="7632844" cy="4893649"/>
          </a:xfrm>
          <a:prstGeom prst="rect">
            <a:avLst/>
          </a:prstGeom>
          <a:noFill/>
          <a:ln>
            <a:noFill/>
            <a:prstDash val="solid"/>
          </a:ln>
        </p:spPr>
        <p:txBody>
          <a:bodyPr vert="horz" wrap="square" lIns="91440" tIns="45720" rIns="91440" bIns="45720" anchor="t" anchorCtr="1" compatLnSpc="1">
            <a:spAutoFit/>
          </a:bodyPr>
          <a:lstStyle/>
          <a:p>
            <a:pPr algn="ctr">
              <a:lnSpc>
                <a:spcPct val="150000"/>
              </a:lnSpc>
              <a:defRPr sz="1800" b="0" i="0" u="none" strike="noStrike" kern="0" cap="none" spc="0" baseline="0">
                <a:solidFill>
                  <a:srgbClr val="000000"/>
                </a:solidFill>
                <a:uFillTx/>
              </a:defRPr>
            </a:pPr>
            <a:r>
              <a:rPr lang="zh-TW" altLang="en-US" sz="2800" b="1" dirty="0">
                <a:solidFill>
                  <a:srgbClr val="000000"/>
                </a:solidFill>
                <a:latin typeface="Times New Roman" pitchFamily="18"/>
                <a:ea typeface="微軟正黑體" pitchFamily="34"/>
                <a:cs typeface="Times New Roman" pitchFamily="18"/>
              </a:rPr>
              <a:t>世界上所有的父母親，</a:t>
            </a:r>
            <a:endParaRPr lang="en-US" sz="2800" b="1" dirty="0">
              <a:solidFill>
                <a:srgbClr val="000000"/>
              </a:solidFill>
              <a:latin typeface="Times New Roman" pitchFamily="18"/>
              <a:ea typeface="微軟正黑體" pitchFamily="34"/>
              <a:cs typeface="Times New Roman" pitchFamily="18"/>
            </a:endParaRPr>
          </a:p>
          <a:p>
            <a:pPr algn="ctr">
              <a:lnSpc>
                <a:spcPct val="150000"/>
              </a:lnSpc>
              <a:defRPr sz="1800" b="0" i="0" u="none" strike="noStrike" kern="0" cap="none" spc="0" baseline="0">
                <a:solidFill>
                  <a:srgbClr val="000000"/>
                </a:solidFill>
                <a:uFillTx/>
              </a:defRPr>
            </a:pPr>
            <a:r>
              <a:rPr lang="zh-TW" altLang="en-US" sz="2800" b="1" dirty="0">
                <a:solidFill>
                  <a:srgbClr val="000000"/>
                </a:solidFill>
                <a:latin typeface="Times New Roman" pitchFamily="18"/>
                <a:ea typeface="微軟正黑體" pitchFamily="34"/>
                <a:cs typeface="Times New Roman" pitchFamily="18"/>
              </a:rPr>
              <a:t>都有共同養育孩子的責任。</a:t>
            </a:r>
            <a:endParaRPr lang="en-US" sz="2800" b="1" dirty="0">
              <a:solidFill>
                <a:srgbClr val="000000"/>
              </a:solidFill>
              <a:latin typeface="Times New Roman" pitchFamily="18"/>
              <a:ea typeface="微軟正黑體" pitchFamily="34"/>
              <a:cs typeface="Times New Roman" pitchFamily="18"/>
            </a:endParaRPr>
          </a:p>
          <a:p>
            <a:pPr algn="ctr">
              <a:lnSpc>
                <a:spcPct val="150000"/>
              </a:lnSpc>
              <a:defRPr sz="1800" b="0" i="0" u="none" strike="noStrike" kern="0" cap="none" spc="0" baseline="0">
                <a:solidFill>
                  <a:srgbClr val="000000"/>
                </a:solidFill>
                <a:uFillTx/>
              </a:defRPr>
            </a:pPr>
            <a:r>
              <a:rPr lang="zh-TW" altLang="en-US" sz="2800" b="1" dirty="0">
                <a:solidFill>
                  <a:srgbClr val="000000"/>
                </a:solidFill>
                <a:latin typeface="Times New Roman" pitchFamily="18"/>
                <a:ea typeface="微軟正黑體" pitchFamily="34"/>
                <a:cs typeface="Times New Roman" pitchFamily="18"/>
              </a:rPr>
              <a:t>所以爸爸媽媽或是代替他們的人，</a:t>
            </a:r>
            <a:endParaRPr lang="en-US" sz="2800" b="1" dirty="0">
              <a:solidFill>
                <a:srgbClr val="000000"/>
              </a:solidFill>
              <a:latin typeface="Times New Roman" pitchFamily="18"/>
              <a:ea typeface="微軟正黑體" pitchFamily="34"/>
              <a:cs typeface="Times New Roman" pitchFamily="18"/>
            </a:endParaRPr>
          </a:p>
          <a:p>
            <a:pPr algn="ctr">
              <a:lnSpc>
                <a:spcPct val="150000"/>
              </a:lnSpc>
              <a:defRPr sz="1800" b="0" i="0" u="none" strike="noStrike" kern="0" cap="none" spc="0" baseline="0">
                <a:solidFill>
                  <a:srgbClr val="000000"/>
                </a:solidFill>
                <a:uFillTx/>
              </a:defRPr>
            </a:pPr>
            <a:r>
              <a:rPr lang="zh-TW" altLang="en-US" sz="2800" b="1" dirty="0">
                <a:solidFill>
                  <a:srgbClr val="000000"/>
                </a:solidFill>
                <a:latin typeface="Times New Roman" pitchFamily="18"/>
                <a:ea typeface="微軟正黑體" pitchFamily="34"/>
                <a:cs typeface="Times New Roman" pitchFamily="18"/>
              </a:rPr>
              <a:t>必須要負起養育孩子，使他們成長的責任。</a:t>
            </a:r>
            <a:r>
              <a:rPr lang="en-US" sz="2400" dirty="0">
                <a:solidFill>
                  <a:srgbClr val="000000"/>
                </a:solidFill>
                <a:latin typeface="Times New Roman" pitchFamily="18"/>
                <a:ea typeface="微軟正黑體" pitchFamily="34"/>
                <a:cs typeface="Times New Roman" pitchFamily="18"/>
              </a:rPr>
              <a:t/>
            </a:r>
            <a:br>
              <a:rPr lang="en-US" sz="2400" dirty="0">
                <a:solidFill>
                  <a:srgbClr val="000000"/>
                </a:solidFill>
                <a:latin typeface="Times New Roman" pitchFamily="18"/>
                <a:ea typeface="微軟正黑體" pitchFamily="34"/>
                <a:cs typeface="Times New Roman" pitchFamily="18"/>
              </a:rPr>
            </a:br>
            <a:r>
              <a:rPr lang="en-US" dirty="0">
                <a:solidFill>
                  <a:srgbClr val="000000"/>
                </a:solidFill>
                <a:latin typeface="Times New Roman" pitchFamily="18"/>
                <a:ea typeface="微軟正黑體" pitchFamily="34"/>
                <a:cs typeface="Times New Roman" pitchFamily="18"/>
              </a:rPr>
              <a:t>Parents should take the responsibility for raising their  children.  All the parents around the world have the responsibility to bring their children up. Therefore, parents or legal guardians have to assume this responsibility and make them grow up.</a:t>
            </a:r>
            <a:r>
              <a:rPr lang="en-US" sz="2400" dirty="0">
                <a:solidFill>
                  <a:srgbClr val="000000"/>
                </a:solidFill>
                <a:latin typeface="Times New Roman" pitchFamily="18"/>
                <a:ea typeface="微軟正黑體" pitchFamily="34"/>
                <a:cs typeface="Times New Roman" pitchFamily="18"/>
              </a:rPr>
              <a:t/>
            </a:r>
            <a:br>
              <a:rPr lang="en-US" sz="2400" dirty="0">
                <a:solidFill>
                  <a:srgbClr val="000000"/>
                </a:solidFill>
                <a:latin typeface="Times New Roman" pitchFamily="18"/>
                <a:ea typeface="微軟正黑體" pitchFamily="34"/>
                <a:cs typeface="Times New Roman" pitchFamily="18"/>
              </a:rPr>
            </a:br>
            <a:endParaRPr lang="en-US" sz="2400" dirty="0">
              <a:solidFill>
                <a:srgbClr val="000000"/>
              </a:solidFill>
              <a:latin typeface="Times New Roman" pitchFamily="18"/>
              <a:ea typeface="微軟正黑體" pitchFamily="34"/>
              <a:cs typeface="Times New Roman" pitchFamily="18"/>
            </a:endParaRPr>
          </a:p>
        </p:txBody>
      </p:sp>
      <p:sp>
        <p:nvSpPr>
          <p:cNvPr id="4" name="心形 5"/>
          <p:cNvSpPr/>
          <p:nvPr/>
        </p:nvSpPr>
        <p:spPr>
          <a:xfrm>
            <a:off x="1043604" y="1556793"/>
            <a:ext cx="864098" cy="792089"/>
          </a:xfrm>
          <a:custGeom>
            <a:avLst/>
            <a:gdLst>
              <a:gd name="f0" fmla="val 10800000"/>
              <a:gd name="f1" fmla="val 5400000"/>
              <a:gd name="f2" fmla="val 180"/>
              <a:gd name="f3" fmla="val w"/>
              <a:gd name="f4" fmla="val h"/>
              <a:gd name="f5" fmla="val ss"/>
              <a:gd name="f6" fmla="val 0"/>
              <a:gd name="f7" fmla="+- 0 0 -360"/>
              <a:gd name="f8" fmla="abs f3"/>
              <a:gd name="f9" fmla="abs f4"/>
              <a:gd name="f10" fmla="abs f5"/>
              <a:gd name="f11" fmla="*/ f7 f0 1"/>
              <a:gd name="f12" fmla="?: f8 f3 1"/>
              <a:gd name="f13" fmla="?: f9 f4 1"/>
              <a:gd name="f14" fmla="?: f10 f5 1"/>
              <a:gd name="f15" fmla="*/ f11 1 f2"/>
              <a:gd name="f16" fmla="*/ f12 1 21600"/>
              <a:gd name="f17" fmla="*/ f13 1 21600"/>
              <a:gd name="f18" fmla="*/ 21600 f12 1"/>
              <a:gd name="f19" fmla="*/ 21600 f13 1"/>
              <a:gd name="f20" fmla="+- f15 0 f1"/>
              <a:gd name="f21" fmla="min f17 f16"/>
              <a:gd name="f22" fmla="*/ f18 1 f14"/>
              <a:gd name="f23" fmla="*/ f19 1 f14"/>
              <a:gd name="f24" fmla="val f22"/>
              <a:gd name="f25" fmla="val f23"/>
              <a:gd name="f26" fmla="+- f25 0 f6"/>
              <a:gd name="f27" fmla="+- f24 0 f6"/>
              <a:gd name="f28" fmla="*/ f25 f21 1"/>
              <a:gd name="f29" fmla="*/ f26 1 3"/>
              <a:gd name="f30" fmla="*/ f26 1 4"/>
              <a:gd name="f31" fmla="*/ f27 1 2"/>
              <a:gd name="f32" fmla="*/ f27 1 6"/>
              <a:gd name="f33" fmla="*/ f27 49 1"/>
              <a:gd name="f34" fmla="*/ f27 10 1"/>
              <a:gd name="f35" fmla="*/ f27 5 1"/>
              <a:gd name="f36" fmla="*/ f26 2 1"/>
              <a:gd name="f37" fmla="+- f6 f31 0"/>
              <a:gd name="f38" fmla="*/ f33 1 48"/>
              <a:gd name="f39" fmla="*/ f34 1 48"/>
              <a:gd name="f40" fmla="+- f6 0 f29"/>
              <a:gd name="f41" fmla="*/ f35 1 6"/>
              <a:gd name="f42" fmla="*/ f36 1 3"/>
              <a:gd name="f43" fmla="*/ f32 f21 1"/>
              <a:gd name="f44" fmla="*/ f30 f21 1"/>
              <a:gd name="f45" fmla="+- f37 0 f38"/>
              <a:gd name="f46" fmla="+- f37 0 f39"/>
              <a:gd name="f47" fmla="+- f37 f39 0"/>
              <a:gd name="f48" fmla="+- f37 f38 0"/>
              <a:gd name="f49" fmla="*/ f41 f21 1"/>
              <a:gd name="f50" fmla="*/ f42 f21 1"/>
              <a:gd name="f51" fmla="*/ f37 f21 1"/>
              <a:gd name="f52" fmla="*/ f40 f21 1"/>
              <a:gd name="f53" fmla="*/ f47 f21 1"/>
              <a:gd name="f54" fmla="*/ f48 f21 1"/>
              <a:gd name="f55" fmla="*/ f45 f21 1"/>
              <a:gd name="f56" fmla="*/ f46 f21 1"/>
            </a:gdLst>
            <a:ahLst/>
            <a:cxnLst>
              <a:cxn ang="3cd4">
                <a:pos x="hc" y="t"/>
              </a:cxn>
              <a:cxn ang="0">
                <a:pos x="r" y="vc"/>
              </a:cxn>
              <a:cxn ang="cd4">
                <a:pos x="hc" y="b"/>
              </a:cxn>
              <a:cxn ang="cd2">
                <a:pos x="l" y="vc"/>
              </a:cxn>
              <a:cxn ang="f20">
                <a:pos x="f51" y="f44"/>
              </a:cxn>
            </a:cxnLst>
            <a:rect l="f43" t="f44" r="f49" b="f50"/>
            <a:pathLst>
              <a:path>
                <a:moveTo>
                  <a:pt x="f51" y="f44"/>
                </a:moveTo>
                <a:cubicBezTo>
                  <a:pt x="f53" y="f52"/>
                  <a:pt x="f54" y="f44"/>
                  <a:pt x="f51" y="f28"/>
                </a:cubicBezTo>
                <a:cubicBezTo>
                  <a:pt x="f55" y="f44"/>
                  <a:pt x="f56" y="f52"/>
                  <a:pt x="f51" y="f44"/>
                </a:cubicBezTo>
                <a:close/>
              </a:path>
            </a:pathLst>
          </a:custGeom>
          <a:solidFill>
            <a:srgbClr val="FF0000"/>
          </a:solidFill>
          <a:ln w="25402">
            <a:solidFill>
              <a:srgbClr val="FF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a:solidFill>
                <a:srgbClr val="FFFFFF"/>
              </a:solidFill>
              <a:ea typeface="新細明體"/>
            </a:endParaRPr>
          </a:p>
        </p:txBody>
      </p:sp>
      <p:pic>
        <p:nvPicPr>
          <p:cNvPr id="5" name="Picture 2"/>
          <p:cNvPicPr>
            <a:picLocks noChangeAspect="1"/>
          </p:cNvPicPr>
          <p:nvPr/>
        </p:nvPicPr>
        <p:blipFill>
          <a:blip r:embed="rId4" cstate="print"/>
          <a:srcRect/>
          <a:stretch>
            <a:fillRect/>
          </a:stretch>
        </p:blipFill>
        <p:spPr>
          <a:xfrm>
            <a:off x="0" y="0"/>
            <a:ext cx="2630171" cy="908721"/>
          </a:xfrm>
          <a:prstGeom prst="rect">
            <a:avLst/>
          </a:prstGeom>
          <a:noFill/>
          <a:ln>
            <a:noFill/>
          </a:ln>
        </p:spPr>
      </p:pic>
      <p:sp>
        <p:nvSpPr>
          <p:cNvPr id="6" name="投影片編號版面配置區 5"/>
          <p:cNvSpPr>
            <a:spLocks noGrp="1"/>
          </p:cNvSpPr>
          <p:nvPr>
            <p:ph type="sldNum" sz="quarter" idx="12"/>
          </p:nvPr>
        </p:nvSpPr>
        <p:spPr/>
        <p:txBody>
          <a:bodyPr/>
          <a:lstStyle/>
          <a:p>
            <a:fld id="{98C86B49-5E9F-4094-B021-AD4F6F8FEFA9}" type="slidenum">
              <a:rPr lang="zh-TW" altLang="en-US" smtClean="0"/>
              <a:pPr/>
              <a:t>25</a:t>
            </a:fld>
            <a:endParaRPr lang="zh-TW" altLang="en-US"/>
          </a:p>
        </p:txBody>
      </p:sp>
    </p:spTree>
    <p:extLst>
      <p:ext uri="{BB962C8B-B14F-4D97-AF65-F5344CB8AC3E}">
        <p14:creationId xmlns:p14="http://schemas.microsoft.com/office/powerpoint/2010/main" val="500064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公約八.jpg">
            <a:hlinkClick r:id="rId2"/>
          </p:cNvPr>
          <p:cNvPicPr>
            <a:picLocks noChangeAspect="1"/>
          </p:cNvPicPr>
          <p:nvPr/>
        </p:nvPicPr>
        <p:blipFill>
          <a:blip r:embed="rId3" cstate="print"/>
          <a:srcRect/>
          <a:stretch>
            <a:fillRect/>
          </a:stretch>
        </p:blipFill>
        <p:spPr>
          <a:xfrm>
            <a:off x="5580107" y="4877199"/>
            <a:ext cx="3563892" cy="1980800"/>
          </a:xfrm>
          <a:prstGeom prst="rect">
            <a:avLst/>
          </a:prstGeom>
          <a:noFill/>
          <a:ln>
            <a:noFill/>
          </a:ln>
        </p:spPr>
      </p:pic>
      <p:sp>
        <p:nvSpPr>
          <p:cNvPr id="3" name="矩形 4"/>
          <p:cNvSpPr/>
          <p:nvPr/>
        </p:nvSpPr>
        <p:spPr>
          <a:xfrm>
            <a:off x="683568" y="980730"/>
            <a:ext cx="8280916" cy="4478145"/>
          </a:xfrm>
          <a:prstGeom prst="rect">
            <a:avLst/>
          </a:prstGeom>
          <a:noFill/>
          <a:ln>
            <a:noFill/>
            <a:prstDash val="solid"/>
          </a:ln>
        </p:spPr>
        <p:txBody>
          <a:bodyPr vert="horz" wrap="square" lIns="91440" tIns="45720" rIns="91440" bIns="45720" anchor="t" anchorCtr="1" compatLnSpc="1">
            <a:spAutoFit/>
          </a:bodyPr>
          <a:lstStyle/>
          <a:p>
            <a:pPr algn="ctr">
              <a:lnSpc>
                <a:spcPct val="150000"/>
              </a:lnSpc>
              <a:defRPr sz="1800" b="0" i="0" u="none" strike="noStrike" kern="0" cap="none" spc="0" baseline="0">
                <a:solidFill>
                  <a:srgbClr val="000000"/>
                </a:solidFill>
                <a:uFillTx/>
              </a:defRPr>
            </a:pPr>
            <a:r>
              <a:rPr lang="zh-TW" altLang="en-US" sz="2800" b="1" dirty="0">
                <a:solidFill>
                  <a:srgbClr val="000000"/>
                </a:solidFill>
                <a:latin typeface="Times New Roman" pitchFamily="18"/>
                <a:ea typeface="微軟正黑體" pitchFamily="34"/>
                <a:cs typeface="Times New Roman" pitchFamily="18"/>
              </a:rPr>
              <a:t>我們不能夠被丟棄。也不能夠被迫做事。</a:t>
            </a:r>
            <a:endParaRPr lang="en-US" sz="2800" b="1" dirty="0">
              <a:solidFill>
                <a:srgbClr val="000000"/>
              </a:solidFill>
              <a:latin typeface="Times New Roman" pitchFamily="18"/>
              <a:ea typeface="微軟正黑體" pitchFamily="34"/>
              <a:cs typeface="Times New Roman" pitchFamily="18"/>
            </a:endParaRPr>
          </a:p>
          <a:p>
            <a:pPr algn="ctr">
              <a:lnSpc>
                <a:spcPct val="150000"/>
              </a:lnSpc>
              <a:defRPr sz="1800" b="0" i="0" u="none" strike="noStrike" kern="0" cap="none" spc="0" baseline="0">
                <a:solidFill>
                  <a:srgbClr val="000000"/>
                </a:solidFill>
                <a:uFillTx/>
              </a:defRPr>
            </a:pPr>
            <a:r>
              <a:rPr lang="zh-TW" altLang="en-US" sz="2800" b="1" dirty="0">
                <a:solidFill>
                  <a:srgbClr val="000000"/>
                </a:solidFill>
                <a:latin typeface="Times New Roman" pitchFamily="18"/>
                <a:ea typeface="微軟正黑體" pitchFamily="34"/>
                <a:cs typeface="Times New Roman" pitchFamily="18"/>
              </a:rPr>
              <a:t>如果爸爸媽媽或代替他們的人，對待我們非常殘酷，國家一定要制定法律，或採取其他各種手段，</a:t>
            </a:r>
            <a:endParaRPr lang="en-US" sz="2800" b="1" dirty="0">
              <a:solidFill>
                <a:srgbClr val="000000"/>
              </a:solidFill>
              <a:latin typeface="Times New Roman" pitchFamily="18"/>
              <a:ea typeface="微軟正黑體" pitchFamily="34"/>
              <a:cs typeface="Times New Roman" pitchFamily="18"/>
            </a:endParaRPr>
          </a:p>
          <a:p>
            <a:pPr algn="ctr">
              <a:lnSpc>
                <a:spcPct val="150000"/>
              </a:lnSpc>
              <a:defRPr sz="1800" b="0" i="0" u="none" strike="noStrike" kern="0" cap="none" spc="0" baseline="0">
                <a:solidFill>
                  <a:srgbClr val="000000"/>
                </a:solidFill>
                <a:uFillTx/>
              </a:defRPr>
            </a:pPr>
            <a:r>
              <a:rPr lang="zh-TW" altLang="en-US" sz="2800" b="1" dirty="0">
                <a:solidFill>
                  <a:srgbClr val="000000"/>
                </a:solidFill>
                <a:latin typeface="Times New Roman" pitchFamily="18"/>
                <a:ea typeface="微軟正黑體" pitchFamily="34"/>
                <a:cs typeface="Times New Roman" pitchFamily="18"/>
              </a:rPr>
              <a:t>防止類似這種事情的發生。</a:t>
            </a:r>
            <a:r>
              <a:rPr lang="en-US" sz="2400" dirty="0">
                <a:solidFill>
                  <a:srgbClr val="000000"/>
                </a:solidFill>
                <a:latin typeface="Times New Roman" pitchFamily="18"/>
                <a:ea typeface="微軟正黑體" pitchFamily="34"/>
                <a:cs typeface="Times New Roman" pitchFamily="18"/>
              </a:rPr>
              <a:t/>
            </a:r>
            <a:br>
              <a:rPr lang="en-US" sz="2400" dirty="0">
                <a:solidFill>
                  <a:srgbClr val="000000"/>
                </a:solidFill>
                <a:latin typeface="Times New Roman" pitchFamily="18"/>
                <a:ea typeface="微軟正黑體" pitchFamily="34"/>
                <a:cs typeface="Times New Roman" pitchFamily="18"/>
              </a:rPr>
            </a:br>
            <a:r>
              <a:rPr lang="en-US" dirty="0">
                <a:solidFill>
                  <a:srgbClr val="000000"/>
                </a:solidFill>
                <a:latin typeface="Times New Roman" pitchFamily="18"/>
                <a:ea typeface="微軟正黑體" pitchFamily="34"/>
                <a:cs typeface="Times New Roman" pitchFamily="18"/>
              </a:rPr>
              <a:t>Protect children against parents maltreatment and desertion, we cannot be discarded and forced to anything. If Dad, Mom or any legal guardians are cruel to us, our government must enact the laws or adopt other measures to prevent this.</a:t>
            </a:r>
            <a:r>
              <a:rPr lang="en-US" sz="2400" dirty="0">
                <a:solidFill>
                  <a:srgbClr val="000000"/>
                </a:solidFill>
                <a:latin typeface="Times New Roman" pitchFamily="18"/>
                <a:ea typeface="微軟正黑體" pitchFamily="34"/>
                <a:cs typeface="Times New Roman" pitchFamily="18"/>
              </a:rPr>
              <a:t/>
            </a:r>
            <a:br>
              <a:rPr lang="en-US" sz="2400" dirty="0">
                <a:solidFill>
                  <a:srgbClr val="000000"/>
                </a:solidFill>
                <a:latin typeface="Times New Roman" pitchFamily="18"/>
                <a:ea typeface="微軟正黑體" pitchFamily="34"/>
                <a:cs typeface="Times New Roman" pitchFamily="18"/>
              </a:rPr>
            </a:br>
            <a:endParaRPr lang="en-US" sz="2400" dirty="0">
              <a:solidFill>
                <a:srgbClr val="000000"/>
              </a:solidFill>
              <a:latin typeface="Times New Roman" pitchFamily="18"/>
              <a:ea typeface="微軟正黑體" pitchFamily="34"/>
              <a:cs typeface="Times New Roman" pitchFamily="18"/>
            </a:endParaRPr>
          </a:p>
        </p:txBody>
      </p:sp>
      <p:sp>
        <p:nvSpPr>
          <p:cNvPr id="4" name="心形 5"/>
          <p:cNvSpPr/>
          <p:nvPr/>
        </p:nvSpPr>
        <p:spPr>
          <a:xfrm>
            <a:off x="179515" y="2348883"/>
            <a:ext cx="864098" cy="792089"/>
          </a:xfrm>
          <a:custGeom>
            <a:avLst/>
            <a:gdLst>
              <a:gd name="f0" fmla="val 10800000"/>
              <a:gd name="f1" fmla="val 5400000"/>
              <a:gd name="f2" fmla="val 180"/>
              <a:gd name="f3" fmla="val w"/>
              <a:gd name="f4" fmla="val h"/>
              <a:gd name="f5" fmla="val ss"/>
              <a:gd name="f6" fmla="val 0"/>
              <a:gd name="f7" fmla="+- 0 0 -360"/>
              <a:gd name="f8" fmla="abs f3"/>
              <a:gd name="f9" fmla="abs f4"/>
              <a:gd name="f10" fmla="abs f5"/>
              <a:gd name="f11" fmla="*/ f7 f0 1"/>
              <a:gd name="f12" fmla="?: f8 f3 1"/>
              <a:gd name="f13" fmla="?: f9 f4 1"/>
              <a:gd name="f14" fmla="?: f10 f5 1"/>
              <a:gd name="f15" fmla="*/ f11 1 f2"/>
              <a:gd name="f16" fmla="*/ f12 1 21600"/>
              <a:gd name="f17" fmla="*/ f13 1 21600"/>
              <a:gd name="f18" fmla="*/ 21600 f12 1"/>
              <a:gd name="f19" fmla="*/ 21600 f13 1"/>
              <a:gd name="f20" fmla="+- f15 0 f1"/>
              <a:gd name="f21" fmla="min f17 f16"/>
              <a:gd name="f22" fmla="*/ f18 1 f14"/>
              <a:gd name="f23" fmla="*/ f19 1 f14"/>
              <a:gd name="f24" fmla="val f22"/>
              <a:gd name="f25" fmla="val f23"/>
              <a:gd name="f26" fmla="+- f25 0 f6"/>
              <a:gd name="f27" fmla="+- f24 0 f6"/>
              <a:gd name="f28" fmla="*/ f25 f21 1"/>
              <a:gd name="f29" fmla="*/ f26 1 3"/>
              <a:gd name="f30" fmla="*/ f26 1 4"/>
              <a:gd name="f31" fmla="*/ f27 1 2"/>
              <a:gd name="f32" fmla="*/ f27 1 6"/>
              <a:gd name="f33" fmla="*/ f27 49 1"/>
              <a:gd name="f34" fmla="*/ f27 10 1"/>
              <a:gd name="f35" fmla="*/ f27 5 1"/>
              <a:gd name="f36" fmla="*/ f26 2 1"/>
              <a:gd name="f37" fmla="+- f6 f31 0"/>
              <a:gd name="f38" fmla="*/ f33 1 48"/>
              <a:gd name="f39" fmla="*/ f34 1 48"/>
              <a:gd name="f40" fmla="+- f6 0 f29"/>
              <a:gd name="f41" fmla="*/ f35 1 6"/>
              <a:gd name="f42" fmla="*/ f36 1 3"/>
              <a:gd name="f43" fmla="*/ f32 f21 1"/>
              <a:gd name="f44" fmla="*/ f30 f21 1"/>
              <a:gd name="f45" fmla="+- f37 0 f38"/>
              <a:gd name="f46" fmla="+- f37 0 f39"/>
              <a:gd name="f47" fmla="+- f37 f39 0"/>
              <a:gd name="f48" fmla="+- f37 f38 0"/>
              <a:gd name="f49" fmla="*/ f41 f21 1"/>
              <a:gd name="f50" fmla="*/ f42 f21 1"/>
              <a:gd name="f51" fmla="*/ f37 f21 1"/>
              <a:gd name="f52" fmla="*/ f40 f21 1"/>
              <a:gd name="f53" fmla="*/ f47 f21 1"/>
              <a:gd name="f54" fmla="*/ f48 f21 1"/>
              <a:gd name="f55" fmla="*/ f45 f21 1"/>
              <a:gd name="f56" fmla="*/ f46 f21 1"/>
            </a:gdLst>
            <a:ahLst/>
            <a:cxnLst>
              <a:cxn ang="3cd4">
                <a:pos x="hc" y="t"/>
              </a:cxn>
              <a:cxn ang="0">
                <a:pos x="r" y="vc"/>
              </a:cxn>
              <a:cxn ang="cd4">
                <a:pos x="hc" y="b"/>
              </a:cxn>
              <a:cxn ang="cd2">
                <a:pos x="l" y="vc"/>
              </a:cxn>
              <a:cxn ang="f20">
                <a:pos x="f51" y="f44"/>
              </a:cxn>
            </a:cxnLst>
            <a:rect l="f43" t="f44" r="f49" b="f50"/>
            <a:pathLst>
              <a:path>
                <a:moveTo>
                  <a:pt x="f51" y="f44"/>
                </a:moveTo>
                <a:cubicBezTo>
                  <a:pt x="f53" y="f52"/>
                  <a:pt x="f54" y="f44"/>
                  <a:pt x="f51" y="f28"/>
                </a:cubicBezTo>
                <a:cubicBezTo>
                  <a:pt x="f55" y="f44"/>
                  <a:pt x="f56" y="f52"/>
                  <a:pt x="f51" y="f44"/>
                </a:cubicBezTo>
                <a:close/>
              </a:path>
            </a:pathLst>
          </a:custGeom>
          <a:solidFill>
            <a:srgbClr val="FF0000"/>
          </a:solidFill>
          <a:ln w="25402">
            <a:solidFill>
              <a:srgbClr val="FF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a:solidFill>
                <a:srgbClr val="FFFFFF"/>
              </a:solidFill>
              <a:ea typeface="新細明體"/>
            </a:endParaRPr>
          </a:p>
        </p:txBody>
      </p:sp>
      <p:pic>
        <p:nvPicPr>
          <p:cNvPr id="5" name="Picture 2"/>
          <p:cNvPicPr>
            <a:picLocks noChangeAspect="1"/>
          </p:cNvPicPr>
          <p:nvPr/>
        </p:nvPicPr>
        <p:blipFill>
          <a:blip r:embed="rId4" cstate="print"/>
          <a:srcRect/>
          <a:stretch>
            <a:fillRect/>
          </a:stretch>
        </p:blipFill>
        <p:spPr>
          <a:xfrm>
            <a:off x="0" y="0"/>
            <a:ext cx="2630171" cy="908721"/>
          </a:xfrm>
          <a:prstGeom prst="rect">
            <a:avLst/>
          </a:prstGeom>
          <a:noFill/>
          <a:ln>
            <a:noFill/>
          </a:ln>
        </p:spPr>
      </p:pic>
      <p:sp>
        <p:nvSpPr>
          <p:cNvPr id="6" name="投影片編號版面配置區 5"/>
          <p:cNvSpPr>
            <a:spLocks noGrp="1"/>
          </p:cNvSpPr>
          <p:nvPr>
            <p:ph type="sldNum" sz="quarter" idx="12"/>
          </p:nvPr>
        </p:nvSpPr>
        <p:spPr/>
        <p:txBody>
          <a:bodyPr/>
          <a:lstStyle/>
          <a:p>
            <a:fld id="{98C86B49-5E9F-4094-B021-AD4F6F8FEFA9}" type="slidenum">
              <a:rPr lang="zh-TW" altLang="en-US" smtClean="0"/>
              <a:pPr/>
              <a:t>26</a:t>
            </a:fld>
            <a:endParaRPr lang="zh-TW" altLang="en-US"/>
          </a:p>
        </p:txBody>
      </p:sp>
    </p:spTree>
    <p:extLst>
      <p:ext uri="{BB962C8B-B14F-4D97-AF65-F5344CB8AC3E}">
        <p14:creationId xmlns:p14="http://schemas.microsoft.com/office/powerpoint/2010/main" val="1627386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705972" y="731838"/>
            <a:ext cx="6170854" cy="4065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投影片編號版面配置區 2"/>
          <p:cNvSpPr>
            <a:spLocks noGrp="1"/>
          </p:cNvSpPr>
          <p:nvPr>
            <p:ph type="sldNum" sz="quarter" idx="12"/>
          </p:nvPr>
        </p:nvSpPr>
        <p:spPr/>
        <p:txBody>
          <a:bodyPr/>
          <a:lstStyle/>
          <a:p>
            <a:fld id="{98C86B49-5E9F-4094-B021-AD4F6F8FEFA9}" type="slidenum">
              <a:rPr lang="zh-TW" altLang="en-US" smtClean="0"/>
              <a:pPr/>
              <a:t>3</a:t>
            </a:fld>
            <a:endParaRPr lang="zh-TW" altLang="en-US"/>
          </a:p>
        </p:txBody>
      </p:sp>
    </p:spTree>
    <p:extLst>
      <p:ext uri="{BB962C8B-B14F-4D97-AF65-F5344CB8AC3E}">
        <p14:creationId xmlns:p14="http://schemas.microsoft.com/office/powerpoint/2010/main" val="2380202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action="ppaction://hlinkfile"/>
          </p:cNvPr>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529006"/>
            <a:ext cx="4976815" cy="5692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投影片編號版面配置區 2"/>
          <p:cNvSpPr>
            <a:spLocks noGrp="1"/>
          </p:cNvSpPr>
          <p:nvPr>
            <p:ph type="sldNum" sz="quarter" idx="12"/>
          </p:nvPr>
        </p:nvSpPr>
        <p:spPr/>
        <p:txBody>
          <a:bodyPr/>
          <a:lstStyle/>
          <a:p>
            <a:fld id="{98C86B49-5E9F-4094-B021-AD4F6F8FEFA9}" type="slidenum">
              <a:rPr lang="zh-TW" altLang="en-US" smtClean="0"/>
              <a:pPr/>
              <a:t>4</a:t>
            </a:fld>
            <a:endParaRPr lang="zh-TW" altLang="en-US"/>
          </a:p>
        </p:txBody>
      </p:sp>
    </p:spTree>
    <p:extLst>
      <p:ext uri="{BB962C8B-B14F-4D97-AF65-F5344CB8AC3E}">
        <p14:creationId xmlns:p14="http://schemas.microsoft.com/office/powerpoint/2010/main" val="717253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hlinkClick r:id="rId2" action="ppaction://hlinkfile"/>
          </p:cNvPr>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2271712" y="759619"/>
            <a:ext cx="4979527" cy="4109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投影片編號版面配置區 2"/>
          <p:cNvSpPr>
            <a:spLocks noGrp="1"/>
          </p:cNvSpPr>
          <p:nvPr>
            <p:ph type="sldNum" sz="quarter" idx="12"/>
          </p:nvPr>
        </p:nvSpPr>
        <p:spPr/>
        <p:txBody>
          <a:bodyPr/>
          <a:lstStyle/>
          <a:p>
            <a:fld id="{98C86B49-5E9F-4094-B021-AD4F6F8FEFA9}" type="slidenum">
              <a:rPr lang="zh-TW" altLang="en-US" smtClean="0"/>
              <a:pPr/>
              <a:t>5</a:t>
            </a:fld>
            <a:endParaRPr lang="zh-TW" altLang="en-US"/>
          </a:p>
        </p:txBody>
      </p:sp>
    </p:spTree>
    <p:extLst>
      <p:ext uri="{BB962C8B-B14F-4D97-AF65-F5344CB8AC3E}">
        <p14:creationId xmlns:p14="http://schemas.microsoft.com/office/powerpoint/2010/main" val="3532525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75656" y="476672"/>
            <a:ext cx="6512511" cy="1143000"/>
          </a:xfrm>
        </p:spPr>
        <p:txBody>
          <a:bodyPr/>
          <a:lstStyle/>
          <a:p>
            <a:pPr marL="228600" indent="-182880">
              <a:spcBef>
                <a:spcPct val="20000"/>
              </a:spcBef>
              <a:spcAft>
                <a:spcPts val="300"/>
              </a:spcAft>
            </a:pPr>
            <a:r>
              <a:rPr lang="zh-TW" altLang="en-US" sz="3600" dirty="0"/>
              <a:t>活動一</a:t>
            </a:r>
            <a:r>
              <a:rPr lang="en-US" altLang="zh-TW" sz="3600" dirty="0" smtClean="0">
                <a:latin typeface="新細明體"/>
                <a:ea typeface="新細明體"/>
              </a:rPr>
              <a:t>〜</a:t>
            </a:r>
            <a:r>
              <a:rPr lang="zh-TW" altLang="en-US" sz="3600" dirty="0"/>
              <a:t>家庭就是避風港</a:t>
            </a:r>
            <a:br>
              <a:rPr lang="zh-TW" altLang="en-US" sz="3600" dirty="0"/>
            </a:br>
            <a:r>
              <a:rPr lang="zh-TW" altLang="zh-TW" sz="3600" b="0" dirty="0">
                <a:solidFill>
                  <a:prstClr val="black">
                    <a:lumMod val="75000"/>
                    <a:lumOff val="25000"/>
                  </a:prstClr>
                </a:solidFill>
                <a:effectLst/>
                <a:cs typeface="+mn-cs"/>
              </a:rPr>
              <a:t/>
            </a:r>
            <a:br>
              <a:rPr lang="zh-TW" altLang="zh-TW" sz="3600" b="0" dirty="0">
                <a:solidFill>
                  <a:prstClr val="black">
                    <a:lumMod val="75000"/>
                    <a:lumOff val="25000"/>
                  </a:prstClr>
                </a:solidFill>
                <a:effectLst/>
                <a:cs typeface="+mn-cs"/>
              </a:rPr>
            </a:br>
            <a:endParaRPr lang="zh-TW" altLang="en-US" dirty="0"/>
          </a:p>
        </p:txBody>
      </p:sp>
      <p:sp>
        <p:nvSpPr>
          <p:cNvPr id="3" name="內容版面配置區 2"/>
          <p:cNvSpPr>
            <a:spLocks noGrp="1"/>
          </p:cNvSpPr>
          <p:nvPr>
            <p:ph sz="quarter" idx="13"/>
          </p:nvPr>
        </p:nvSpPr>
        <p:spPr>
          <a:xfrm>
            <a:off x="1403648" y="1916832"/>
            <a:ext cx="6400800" cy="3474720"/>
          </a:xfrm>
        </p:spPr>
        <p:txBody>
          <a:bodyPr>
            <a:normAutofit/>
          </a:bodyPr>
          <a:lstStyle/>
          <a:p>
            <a:pPr marL="45720" indent="0">
              <a:buNone/>
            </a:pPr>
            <a:r>
              <a:rPr lang="en-US" altLang="zh-TW" sz="3200" kern="0" dirty="0" smtClean="0">
                <a:ea typeface="標楷體"/>
                <a:cs typeface="Times New Roman"/>
              </a:rPr>
              <a:t>(1)	</a:t>
            </a:r>
            <a:r>
              <a:rPr lang="zh-TW" altLang="en-US" sz="3200" kern="0" dirty="0" smtClean="0">
                <a:ea typeface="標楷體"/>
                <a:cs typeface="Times New Roman"/>
              </a:rPr>
              <a:t>家庭</a:t>
            </a:r>
            <a:r>
              <a:rPr lang="zh-TW" altLang="en-US" sz="3200" kern="0" dirty="0">
                <a:ea typeface="標楷體"/>
                <a:cs typeface="Times New Roman"/>
              </a:rPr>
              <a:t>可能有哪些功能</a:t>
            </a:r>
            <a:r>
              <a:rPr lang="en-US" altLang="zh-TW" sz="3200" kern="0" dirty="0" smtClean="0">
                <a:ea typeface="標楷體"/>
                <a:cs typeface="Times New Roman"/>
              </a:rPr>
              <a:t>?</a:t>
            </a:r>
          </a:p>
          <a:p>
            <a:pPr marL="45720" indent="0">
              <a:buNone/>
            </a:pPr>
            <a:r>
              <a:rPr lang="zh-TW" altLang="en-US" sz="3200" kern="0" dirty="0" smtClean="0">
                <a:solidFill>
                  <a:srgbClr val="FF0000"/>
                </a:solidFill>
                <a:ea typeface="標楷體"/>
                <a:cs typeface="Times New Roman"/>
              </a:rPr>
              <a:t>保護小孩</a:t>
            </a:r>
            <a:endParaRPr lang="en-US" altLang="zh-TW" sz="3200" kern="0" dirty="0" smtClean="0">
              <a:solidFill>
                <a:srgbClr val="FF0000"/>
              </a:solidFill>
              <a:ea typeface="標楷體"/>
              <a:cs typeface="Times New Roman"/>
            </a:endParaRPr>
          </a:p>
          <a:p>
            <a:pPr marL="45720" indent="0">
              <a:buNone/>
            </a:pPr>
            <a:r>
              <a:rPr lang="zh-TW" altLang="en-US" sz="3200" kern="0" dirty="0" smtClean="0">
                <a:solidFill>
                  <a:srgbClr val="FF0000"/>
                </a:solidFill>
                <a:ea typeface="標楷體"/>
                <a:cs typeface="Times New Roman"/>
              </a:rPr>
              <a:t>讓小孩健康長大</a:t>
            </a:r>
            <a:endParaRPr lang="en-US" altLang="zh-TW" sz="3200" kern="0" dirty="0" smtClean="0">
              <a:solidFill>
                <a:srgbClr val="FF0000"/>
              </a:solidFill>
              <a:ea typeface="標楷體"/>
              <a:cs typeface="Times New Roman"/>
            </a:endParaRPr>
          </a:p>
          <a:p>
            <a:pPr marL="45720" indent="0">
              <a:buNone/>
            </a:pPr>
            <a:r>
              <a:rPr lang="zh-TW" altLang="en-US" sz="3200" kern="0" dirty="0">
                <a:solidFill>
                  <a:srgbClr val="FF0000"/>
                </a:solidFill>
                <a:ea typeface="標楷體"/>
                <a:cs typeface="Times New Roman"/>
              </a:rPr>
              <a:t>讓小孩受</a:t>
            </a:r>
            <a:r>
              <a:rPr lang="zh-TW" altLang="en-US" sz="3200" kern="0" dirty="0" smtClean="0">
                <a:solidFill>
                  <a:srgbClr val="FF0000"/>
                </a:solidFill>
                <a:ea typeface="標楷體"/>
                <a:cs typeface="Times New Roman"/>
              </a:rPr>
              <a:t>教育</a:t>
            </a:r>
            <a:endParaRPr lang="en-US" altLang="zh-TW" sz="3200" kern="0" dirty="0" smtClean="0">
              <a:solidFill>
                <a:srgbClr val="FF0000"/>
              </a:solidFill>
              <a:ea typeface="標楷體"/>
              <a:cs typeface="Times New Roman"/>
            </a:endParaRPr>
          </a:p>
          <a:p>
            <a:pPr marL="45720" indent="0">
              <a:buNone/>
            </a:pPr>
            <a:r>
              <a:rPr lang="zh-TW" altLang="en-US" sz="3200" kern="0" dirty="0">
                <a:solidFill>
                  <a:srgbClr val="FF0000"/>
                </a:solidFill>
                <a:ea typeface="標楷體"/>
                <a:cs typeface="Times New Roman"/>
              </a:rPr>
              <a:t>讓小孩快樂</a:t>
            </a:r>
            <a:endParaRPr lang="zh-TW" altLang="en-US" sz="3200" dirty="0">
              <a:solidFill>
                <a:srgbClr val="FF0000"/>
              </a:solidFill>
            </a:endParaRPr>
          </a:p>
        </p:txBody>
      </p:sp>
      <p:sp>
        <p:nvSpPr>
          <p:cNvPr id="4" name="投影片編號版面配置區 3"/>
          <p:cNvSpPr>
            <a:spLocks noGrp="1"/>
          </p:cNvSpPr>
          <p:nvPr>
            <p:ph type="sldNum" sz="quarter" idx="12"/>
          </p:nvPr>
        </p:nvSpPr>
        <p:spPr/>
        <p:txBody>
          <a:bodyPr/>
          <a:lstStyle/>
          <a:p>
            <a:fld id="{98C86B49-5E9F-4094-B021-AD4F6F8FEFA9}" type="slidenum">
              <a:rPr lang="zh-TW" altLang="en-US" smtClean="0"/>
              <a:pPr/>
              <a:t>6</a:t>
            </a:fld>
            <a:endParaRPr lang="zh-TW" altLang="en-US"/>
          </a:p>
        </p:txBody>
      </p:sp>
    </p:spTree>
    <p:extLst>
      <p:ext uri="{BB962C8B-B14F-4D97-AF65-F5344CB8AC3E}">
        <p14:creationId xmlns:p14="http://schemas.microsoft.com/office/powerpoint/2010/main" val="327550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75656" y="476672"/>
            <a:ext cx="6512511" cy="1143000"/>
          </a:xfrm>
        </p:spPr>
        <p:txBody>
          <a:bodyPr/>
          <a:lstStyle/>
          <a:p>
            <a:pPr marL="228600" indent="-182880">
              <a:spcBef>
                <a:spcPct val="20000"/>
              </a:spcBef>
              <a:spcAft>
                <a:spcPts val="300"/>
              </a:spcAft>
            </a:pPr>
            <a:r>
              <a:rPr lang="zh-TW" altLang="en-US" sz="3600" dirty="0"/>
              <a:t>活動一</a:t>
            </a:r>
            <a:r>
              <a:rPr lang="en-US" altLang="zh-TW" sz="3600" dirty="0" smtClean="0">
                <a:latin typeface="新細明體"/>
                <a:ea typeface="新細明體"/>
              </a:rPr>
              <a:t>〜</a:t>
            </a:r>
            <a:r>
              <a:rPr lang="zh-TW" altLang="en-US" sz="3600" dirty="0"/>
              <a:t>家庭就是避風港</a:t>
            </a:r>
            <a:br>
              <a:rPr lang="zh-TW" altLang="en-US" sz="3600" dirty="0"/>
            </a:br>
            <a:r>
              <a:rPr lang="zh-TW" altLang="zh-TW" sz="3600" b="0" dirty="0">
                <a:solidFill>
                  <a:prstClr val="black">
                    <a:lumMod val="75000"/>
                    <a:lumOff val="25000"/>
                  </a:prstClr>
                </a:solidFill>
                <a:effectLst/>
                <a:cs typeface="+mn-cs"/>
              </a:rPr>
              <a:t/>
            </a:r>
            <a:br>
              <a:rPr lang="zh-TW" altLang="zh-TW" sz="3600" b="0" dirty="0">
                <a:solidFill>
                  <a:prstClr val="black">
                    <a:lumMod val="75000"/>
                    <a:lumOff val="25000"/>
                  </a:prstClr>
                </a:solidFill>
                <a:effectLst/>
                <a:cs typeface="+mn-cs"/>
              </a:rPr>
            </a:br>
            <a:endParaRPr lang="zh-TW" altLang="en-US" dirty="0"/>
          </a:p>
        </p:txBody>
      </p:sp>
      <p:sp>
        <p:nvSpPr>
          <p:cNvPr id="3" name="內容版面配置區 2"/>
          <p:cNvSpPr>
            <a:spLocks noGrp="1"/>
          </p:cNvSpPr>
          <p:nvPr>
            <p:ph sz="quarter" idx="13"/>
          </p:nvPr>
        </p:nvSpPr>
        <p:spPr>
          <a:xfrm>
            <a:off x="1403648" y="1916832"/>
            <a:ext cx="6400800" cy="3474720"/>
          </a:xfrm>
        </p:spPr>
        <p:txBody>
          <a:bodyPr>
            <a:normAutofit/>
          </a:bodyPr>
          <a:lstStyle/>
          <a:p>
            <a:pPr marL="45720" indent="0">
              <a:buNone/>
            </a:pPr>
            <a:r>
              <a:rPr lang="en-US" altLang="zh-TW" sz="3200" kern="0" dirty="0" smtClean="0">
                <a:ea typeface="標楷體"/>
                <a:cs typeface="Times New Roman"/>
              </a:rPr>
              <a:t>(2)	</a:t>
            </a:r>
            <a:r>
              <a:rPr lang="zh-TW" altLang="en-US" sz="3200" kern="0" dirty="0" smtClean="0">
                <a:ea typeface="標楷體"/>
                <a:cs typeface="Times New Roman"/>
              </a:rPr>
              <a:t>如果</a:t>
            </a:r>
            <a:r>
              <a:rPr lang="zh-TW" altLang="en-US" sz="3200" kern="0" dirty="0">
                <a:ea typeface="標楷體"/>
                <a:cs typeface="Times New Roman"/>
              </a:rPr>
              <a:t>兒童在街上流浪，這可能代表兒童發生什麼危機？那他們需要甚麼協助呢</a:t>
            </a:r>
            <a:r>
              <a:rPr lang="en-US" altLang="zh-TW" sz="3200" kern="0" dirty="0">
                <a:ea typeface="標楷體"/>
                <a:cs typeface="Times New Roman"/>
              </a:rPr>
              <a:t>?</a:t>
            </a:r>
            <a:endParaRPr lang="en-US" altLang="zh-TW" sz="3200" kern="0" dirty="0" smtClean="0">
              <a:ea typeface="標楷體"/>
              <a:cs typeface="Times New Roman"/>
            </a:endParaRPr>
          </a:p>
          <a:p>
            <a:pPr marL="45720" indent="0">
              <a:buNone/>
            </a:pPr>
            <a:endParaRPr lang="en-US" altLang="zh-TW" sz="3200" kern="0" dirty="0" smtClean="0">
              <a:ea typeface="標楷體"/>
              <a:cs typeface="Times New Roman"/>
            </a:endParaRPr>
          </a:p>
        </p:txBody>
      </p:sp>
      <p:sp>
        <p:nvSpPr>
          <p:cNvPr id="4" name="投影片編號版面配置區 3"/>
          <p:cNvSpPr>
            <a:spLocks noGrp="1"/>
          </p:cNvSpPr>
          <p:nvPr>
            <p:ph type="sldNum" sz="quarter" idx="12"/>
          </p:nvPr>
        </p:nvSpPr>
        <p:spPr/>
        <p:txBody>
          <a:bodyPr/>
          <a:lstStyle/>
          <a:p>
            <a:fld id="{98C86B49-5E9F-4094-B021-AD4F6F8FEFA9}" type="slidenum">
              <a:rPr lang="zh-TW" altLang="en-US" smtClean="0"/>
              <a:pPr/>
              <a:t>7</a:t>
            </a:fld>
            <a:endParaRPr lang="zh-TW" altLang="en-US"/>
          </a:p>
        </p:txBody>
      </p:sp>
    </p:spTree>
    <p:extLst>
      <p:ext uri="{BB962C8B-B14F-4D97-AF65-F5344CB8AC3E}">
        <p14:creationId xmlns:p14="http://schemas.microsoft.com/office/powerpoint/2010/main" val="112531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75656" y="476672"/>
            <a:ext cx="6512511" cy="1143000"/>
          </a:xfrm>
        </p:spPr>
        <p:txBody>
          <a:bodyPr/>
          <a:lstStyle/>
          <a:p>
            <a:pPr marL="228600" indent="-182880">
              <a:spcBef>
                <a:spcPct val="20000"/>
              </a:spcBef>
              <a:spcAft>
                <a:spcPts val="300"/>
              </a:spcAft>
            </a:pPr>
            <a:r>
              <a:rPr lang="zh-TW" altLang="en-US" sz="3600" dirty="0"/>
              <a:t>活動一</a:t>
            </a:r>
            <a:r>
              <a:rPr lang="en-US" altLang="zh-TW" sz="3600" dirty="0" smtClean="0">
                <a:latin typeface="新細明體"/>
                <a:ea typeface="新細明體"/>
              </a:rPr>
              <a:t>〜</a:t>
            </a:r>
            <a:r>
              <a:rPr lang="zh-TW" altLang="en-US" sz="3600" dirty="0"/>
              <a:t>家庭就是避風港</a:t>
            </a:r>
            <a:br>
              <a:rPr lang="zh-TW" altLang="en-US" sz="3600" dirty="0"/>
            </a:br>
            <a:r>
              <a:rPr lang="zh-TW" altLang="zh-TW" sz="3600" b="0" dirty="0">
                <a:solidFill>
                  <a:prstClr val="black">
                    <a:lumMod val="75000"/>
                    <a:lumOff val="25000"/>
                  </a:prstClr>
                </a:solidFill>
                <a:effectLst/>
                <a:cs typeface="+mn-cs"/>
              </a:rPr>
              <a:t/>
            </a:r>
            <a:br>
              <a:rPr lang="zh-TW" altLang="zh-TW" sz="3600" b="0" dirty="0">
                <a:solidFill>
                  <a:prstClr val="black">
                    <a:lumMod val="75000"/>
                    <a:lumOff val="25000"/>
                  </a:prstClr>
                </a:solidFill>
                <a:effectLst/>
                <a:cs typeface="+mn-cs"/>
              </a:rPr>
            </a:br>
            <a:endParaRPr lang="zh-TW" altLang="en-US" dirty="0"/>
          </a:p>
        </p:txBody>
      </p:sp>
      <p:sp>
        <p:nvSpPr>
          <p:cNvPr id="3" name="內容版面配置區 2"/>
          <p:cNvSpPr>
            <a:spLocks noGrp="1"/>
          </p:cNvSpPr>
          <p:nvPr>
            <p:ph sz="quarter" idx="13"/>
          </p:nvPr>
        </p:nvSpPr>
        <p:spPr>
          <a:xfrm>
            <a:off x="1403648" y="1916832"/>
            <a:ext cx="6400800" cy="3474720"/>
          </a:xfrm>
        </p:spPr>
        <p:txBody>
          <a:bodyPr>
            <a:normAutofit/>
          </a:bodyPr>
          <a:lstStyle/>
          <a:p>
            <a:pPr marL="45720" indent="0">
              <a:buNone/>
            </a:pPr>
            <a:r>
              <a:rPr lang="en-US" altLang="zh-TW" sz="3200" kern="0" dirty="0" smtClean="0">
                <a:ea typeface="標楷體"/>
                <a:cs typeface="Times New Roman"/>
              </a:rPr>
              <a:t>(3)	</a:t>
            </a:r>
            <a:r>
              <a:rPr lang="zh-TW" altLang="en-US" sz="3200" kern="0" dirty="0" smtClean="0">
                <a:ea typeface="標楷體"/>
                <a:cs typeface="Times New Roman"/>
              </a:rPr>
              <a:t>父母</a:t>
            </a:r>
            <a:r>
              <a:rPr lang="zh-TW" altLang="en-US" sz="3200" kern="0" dirty="0">
                <a:ea typeface="標楷體"/>
                <a:cs typeface="Times New Roman"/>
              </a:rPr>
              <a:t>或家庭如果互相爭吵傷害，會對兒童造成什麼影響</a:t>
            </a:r>
            <a:r>
              <a:rPr lang="zh-TW" altLang="en-US" sz="3200" kern="0" dirty="0" smtClean="0">
                <a:ea typeface="標楷體"/>
                <a:cs typeface="Times New Roman"/>
              </a:rPr>
              <a:t>？</a:t>
            </a:r>
            <a:endParaRPr lang="en-US" altLang="zh-TW" sz="3200" kern="0" dirty="0" smtClean="0">
              <a:ea typeface="標楷體"/>
              <a:cs typeface="Times New Roman"/>
            </a:endParaRPr>
          </a:p>
        </p:txBody>
      </p:sp>
      <p:sp>
        <p:nvSpPr>
          <p:cNvPr id="4" name="投影片編號版面配置區 3"/>
          <p:cNvSpPr>
            <a:spLocks noGrp="1"/>
          </p:cNvSpPr>
          <p:nvPr>
            <p:ph type="sldNum" sz="quarter" idx="12"/>
          </p:nvPr>
        </p:nvSpPr>
        <p:spPr/>
        <p:txBody>
          <a:bodyPr/>
          <a:lstStyle/>
          <a:p>
            <a:fld id="{98C86B49-5E9F-4094-B021-AD4F6F8FEFA9}" type="slidenum">
              <a:rPr lang="zh-TW" altLang="en-US" smtClean="0"/>
              <a:pPr/>
              <a:t>8</a:t>
            </a:fld>
            <a:endParaRPr lang="zh-TW" altLang="en-US"/>
          </a:p>
        </p:txBody>
      </p:sp>
    </p:spTree>
    <p:extLst>
      <p:ext uri="{BB962C8B-B14F-4D97-AF65-F5344CB8AC3E}">
        <p14:creationId xmlns:p14="http://schemas.microsoft.com/office/powerpoint/2010/main" val="112531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75656" y="476672"/>
            <a:ext cx="6512511" cy="1143000"/>
          </a:xfrm>
        </p:spPr>
        <p:txBody>
          <a:bodyPr/>
          <a:lstStyle/>
          <a:p>
            <a:pPr marL="228600" indent="-182880">
              <a:spcBef>
                <a:spcPct val="20000"/>
              </a:spcBef>
              <a:spcAft>
                <a:spcPts val="300"/>
              </a:spcAft>
            </a:pPr>
            <a:r>
              <a:rPr lang="zh-TW" altLang="en-US" sz="3600" dirty="0"/>
              <a:t>活動一</a:t>
            </a:r>
            <a:r>
              <a:rPr lang="en-US" altLang="zh-TW" sz="3600" dirty="0" smtClean="0">
                <a:latin typeface="新細明體"/>
                <a:ea typeface="新細明體"/>
              </a:rPr>
              <a:t>〜</a:t>
            </a:r>
            <a:r>
              <a:rPr lang="zh-TW" altLang="en-US" sz="3600" dirty="0"/>
              <a:t>家庭就是避風港</a:t>
            </a:r>
            <a:br>
              <a:rPr lang="zh-TW" altLang="en-US" sz="3600" dirty="0"/>
            </a:br>
            <a:r>
              <a:rPr lang="zh-TW" altLang="zh-TW" sz="3600" b="0" dirty="0">
                <a:solidFill>
                  <a:prstClr val="black">
                    <a:lumMod val="75000"/>
                    <a:lumOff val="25000"/>
                  </a:prstClr>
                </a:solidFill>
                <a:effectLst/>
                <a:cs typeface="+mn-cs"/>
              </a:rPr>
              <a:t/>
            </a:r>
            <a:br>
              <a:rPr lang="zh-TW" altLang="zh-TW" sz="3600" b="0" dirty="0">
                <a:solidFill>
                  <a:prstClr val="black">
                    <a:lumMod val="75000"/>
                    <a:lumOff val="25000"/>
                  </a:prstClr>
                </a:solidFill>
                <a:effectLst/>
                <a:cs typeface="+mn-cs"/>
              </a:rPr>
            </a:br>
            <a:endParaRPr lang="zh-TW" altLang="en-US" dirty="0"/>
          </a:p>
        </p:txBody>
      </p:sp>
      <p:sp>
        <p:nvSpPr>
          <p:cNvPr id="3" name="內容版面配置區 2"/>
          <p:cNvSpPr>
            <a:spLocks noGrp="1"/>
          </p:cNvSpPr>
          <p:nvPr>
            <p:ph sz="quarter" idx="13"/>
          </p:nvPr>
        </p:nvSpPr>
        <p:spPr>
          <a:xfrm>
            <a:off x="1403648" y="1916832"/>
            <a:ext cx="6400800" cy="3474720"/>
          </a:xfrm>
        </p:spPr>
        <p:txBody>
          <a:bodyPr>
            <a:normAutofit/>
          </a:bodyPr>
          <a:lstStyle/>
          <a:p>
            <a:pPr marL="45720" indent="0">
              <a:buNone/>
            </a:pPr>
            <a:r>
              <a:rPr lang="en-US" altLang="zh-TW" sz="3200" kern="0" dirty="0">
                <a:ea typeface="標楷體"/>
                <a:cs typeface="Times New Roman"/>
              </a:rPr>
              <a:t>(4)	</a:t>
            </a:r>
            <a:r>
              <a:rPr lang="zh-TW" altLang="en-US" sz="3200" kern="0" dirty="0">
                <a:ea typeface="標楷體"/>
                <a:cs typeface="Times New Roman"/>
              </a:rPr>
              <a:t>發生了哪些情況可能會讓小朋友必須尋求替代性的家庭照顧</a:t>
            </a:r>
            <a:r>
              <a:rPr lang="en-US" altLang="zh-TW" sz="3200" kern="0" dirty="0">
                <a:ea typeface="標楷體"/>
                <a:cs typeface="Times New Roman"/>
              </a:rPr>
              <a:t>?</a:t>
            </a:r>
            <a:endParaRPr lang="en-US" altLang="zh-TW" sz="3200" kern="0" dirty="0" smtClean="0">
              <a:ea typeface="標楷體"/>
              <a:cs typeface="Times New Roman"/>
            </a:endParaRPr>
          </a:p>
        </p:txBody>
      </p:sp>
      <p:sp>
        <p:nvSpPr>
          <p:cNvPr id="4" name="投影片編號版面配置區 3"/>
          <p:cNvSpPr>
            <a:spLocks noGrp="1"/>
          </p:cNvSpPr>
          <p:nvPr>
            <p:ph type="sldNum" sz="quarter" idx="12"/>
          </p:nvPr>
        </p:nvSpPr>
        <p:spPr/>
        <p:txBody>
          <a:bodyPr/>
          <a:lstStyle/>
          <a:p>
            <a:fld id="{98C86B49-5E9F-4094-B021-AD4F6F8FEFA9}" type="slidenum">
              <a:rPr lang="zh-TW" altLang="en-US" smtClean="0"/>
              <a:pPr/>
              <a:t>9</a:t>
            </a:fld>
            <a:endParaRPr lang="zh-TW" altLang="en-US"/>
          </a:p>
        </p:txBody>
      </p:sp>
    </p:spTree>
    <p:extLst>
      <p:ext uri="{BB962C8B-B14F-4D97-AF65-F5344CB8AC3E}">
        <p14:creationId xmlns:p14="http://schemas.microsoft.com/office/powerpoint/2010/main" val="344529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氣流">
  <a:themeElements>
    <a:clrScheme name="氣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氣流">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氣流">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702</TotalTime>
  <Words>517</Words>
  <Application>Microsoft Office PowerPoint</Application>
  <PresentationFormat>如螢幕大小 (4:3)</PresentationFormat>
  <Paragraphs>86</Paragraphs>
  <Slides>26</Slides>
  <Notes>0</Notes>
  <HiddenSlides>0</HiddenSlides>
  <MMClips>0</MMClips>
  <ScaleCrop>false</ScaleCrop>
  <HeadingPairs>
    <vt:vector size="4" baseType="variant">
      <vt:variant>
        <vt:lpstr>佈景主題</vt:lpstr>
      </vt:variant>
      <vt:variant>
        <vt:i4>1</vt:i4>
      </vt:variant>
      <vt:variant>
        <vt:lpstr>投影片標題</vt:lpstr>
      </vt:variant>
      <vt:variant>
        <vt:i4>26</vt:i4>
      </vt:variant>
    </vt:vector>
  </HeadingPairs>
  <TitlesOfParts>
    <vt:vector size="27" baseType="lpstr">
      <vt:lpstr>氣流</vt:lpstr>
      <vt:lpstr>兒童權利公約(CRC)影片及課程設計 </vt:lpstr>
      <vt:lpstr>主題:給兒童一個安全的家</vt:lpstr>
      <vt:lpstr>PowerPoint 簡報</vt:lpstr>
      <vt:lpstr>PowerPoint 簡報</vt:lpstr>
      <vt:lpstr>PowerPoint 簡報</vt:lpstr>
      <vt:lpstr>活動一〜家庭就是避風港  </vt:lpstr>
      <vt:lpstr>活動一〜家庭就是避風港  </vt:lpstr>
      <vt:lpstr>活動一〜家庭就是避風港  </vt:lpstr>
      <vt:lpstr>活動一〜家庭就是避風港  </vt:lpstr>
      <vt:lpstr>活動一〜家庭就是避風港  </vt:lpstr>
      <vt:lpstr>活動一〜家庭就是避風港  </vt:lpstr>
      <vt:lpstr>人生不如意事十常八九</vt:lpstr>
      <vt:lpstr>人生不如意事十常八九</vt:lpstr>
      <vt:lpstr>人生不如意事十常八九</vt:lpstr>
      <vt:lpstr>別擔心!!政府會出面並且保護大家在良好的環境下長大</vt:lpstr>
      <vt:lpstr>PowerPoint 簡報</vt:lpstr>
      <vt:lpstr>你們覺得兒童權利公約重不重要?</vt:lpstr>
      <vt:lpstr>活動二〜  即刻救援  </vt:lpstr>
      <vt:lpstr>活動二〜  即刻救援  </vt:lpstr>
      <vt:lpstr>活動二〜  即刻救援  </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兒童權利公約(CRC)影片及課程設計 </dc:title>
  <dc:creator>Windows 使用者</dc:creator>
  <cp:lastModifiedBy>User</cp:lastModifiedBy>
  <cp:revision>33</cp:revision>
  <dcterms:created xsi:type="dcterms:W3CDTF">2018-02-21T02:39:08Z</dcterms:created>
  <dcterms:modified xsi:type="dcterms:W3CDTF">2021-07-01T06:14:25Z</dcterms:modified>
</cp:coreProperties>
</file>