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1.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3.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4.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5.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6.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9" r:id="rId3"/>
    <p:sldId id="260" r:id="rId4"/>
    <p:sldId id="290" r:id="rId5"/>
    <p:sldId id="312" r:id="rId6"/>
    <p:sldId id="313" r:id="rId7"/>
    <p:sldId id="273" r:id="rId8"/>
    <p:sldId id="292" r:id="rId9"/>
    <p:sldId id="291" r:id="rId10"/>
    <p:sldId id="293"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7"/>
    <a:srgbClr val="B3E9DC"/>
    <a:srgbClr val="BDD6DF"/>
    <a:srgbClr val="EFADD7"/>
    <a:srgbClr val="FBFEDA"/>
    <a:srgbClr val="BEBE02"/>
    <a:srgbClr val="E6B6D6"/>
    <a:srgbClr val="070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7" autoAdjust="0"/>
    <p:restoredTop sz="94660"/>
  </p:normalViewPr>
  <p:slideViewPr>
    <p:cSldViewPr snapToGrid="0">
      <p:cViewPr varScale="1">
        <p:scale>
          <a:sx n="115" d="100"/>
          <a:sy n="115" d="100"/>
        </p:scale>
        <p:origin x="14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istrator\Desktop\&#21443;&#32771;&#31777;&#22577;\0-&#31777;&#22577;&#34920;&#202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4E-4583-9600-94AA65AE27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4E-4583-9600-94AA65AE27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4E-4583-9600-94AA65AE27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4E-4583-9600-94AA65AE27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14E-4583-9600-94AA65AE27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14E-4583-9600-94AA65AE27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14E-4583-9600-94AA65AE27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14E-4583-9600-94AA65AE27E0}"/>
              </c:ext>
            </c:extLst>
          </c:dPt>
          <c:dLbls>
            <c:dLbl>
              <c:idx val="0"/>
              <c:layout>
                <c:manualLayout>
                  <c:x val="-2.267970341780573E-2"/>
                  <c:y val="-2.6379703833453217E-2"/>
                </c:manualLayout>
              </c:layout>
              <c:tx>
                <c:rich>
                  <a:bodyPr/>
                  <a:lstStyle/>
                  <a:p>
                    <a:fld id="{3E8CF713-C99D-4CEC-87A5-EE168C87DFF2}" type="CATEGORYNAME">
                      <a:rPr lang="zh-TW" altLang="en-US">
                        <a:solidFill>
                          <a:srgbClr val="FF0000"/>
                        </a:solidFill>
                      </a:rPr>
                      <a:pPr/>
                      <a:t>[類別名稱]</a:t>
                    </a:fld>
                    <a:r>
                      <a:rPr lang="zh-TW" altLang="en-US" baseline="0"/>
                      <a:t>
</a:t>
                    </a:r>
                    <a:r>
                      <a:rPr lang="en-US" altLang="zh-TW" baseline="0">
                        <a:solidFill>
                          <a:srgbClr val="FF0000"/>
                        </a:solidFill>
                      </a:rPr>
                      <a:t>14.50%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14E-4583-9600-94AA65AE27E0}"/>
                </c:ext>
              </c:extLst>
            </c:dLbl>
            <c:dLbl>
              <c:idx val="1"/>
              <c:layout>
                <c:manualLayout>
                  <c:x val="-9.6811043623144973E-3"/>
                  <c:y val="-0.15556101894717256"/>
                </c:manualLayout>
              </c:layout>
              <c:tx>
                <c:rich>
                  <a:bodyPr/>
                  <a:lstStyle/>
                  <a:p>
                    <a:fld id="{A95FBDFB-6C3C-48B4-BA16-8826510E38D2}" type="CATEGORYNAME">
                      <a:rPr lang="zh-TW" altLang="en-US"/>
                      <a:pPr/>
                      <a:t>[類別名稱]</a:t>
                    </a:fld>
                    <a:r>
                      <a:rPr lang="zh-TW" altLang="en-US" baseline="0"/>
                      <a:t>
</a:t>
                    </a:r>
                    <a:r>
                      <a:rPr lang="en-US" altLang="zh-TW" baseline="0"/>
                      <a:t>0.09%</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14E-4583-9600-94AA65AE27E0}"/>
                </c:ext>
              </c:extLst>
            </c:dLbl>
            <c:dLbl>
              <c:idx val="2"/>
              <c:layout>
                <c:manualLayout>
                  <c:x val="0.12692298341505232"/>
                  <c:y val="-0.1347711472926757"/>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dk1">
                            <a:lumMod val="65000"/>
                            <a:lumOff val="35000"/>
                          </a:schemeClr>
                        </a:solidFill>
                        <a:latin typeface="+mn-lt"/>
                        <a:ea typeface="微軟正黑體" panose="020B0604030504040204" pitchFamily="34" charset="-120"/>
                        <a:cs typeface="+mn-cs"/>
                      </a:defRPr>
                    </a:pPr>
                    <a:fld id="{8BAEF0F9-3307-40DD-97BA-87B5F2B3A4D1}" type="CATEGORYNAME">
                      <a:rPr lang="zh-TW" altLang="en-US" sz="1000" b="1" baseline="0">
                        <a:ea typeface="微軟正黑體" panose="020B0604030504040204" pitchFamily="34" charset="-120"/>
                      </a:rPr>
                      <a:pPr>
                        <a:defRPr sz="1000" b="1">
                          <a:ea typeface="微軟正黑體" panose="020B0604030504040204" pitchFamily="34" charset="-120"/>
                        </a:defRPr>
                      </a:pPr>
                      <a:t>[類別名稱]</a:t>
                    </a:fld>
                    <a:r>
                      <a:rPr lang="zh-TW" altLang="en-US" sz="1000" b="1" baseline="0" dirty="0">
                        <a:ea typeface="微軟正黑體" panose="020B0604030504040204" pitchFamily="34" charset="-120"/>
                      </a:rPr>
                      <a:t>
</a:t>
                    </a:r>
                    <a:r>
                      <a:rPr lang="en-US" altLang="zh-TW" sz="1000" b="1" baseline="0" dirty="0">
                        <a:ea typeface="微軟正黑體" panose="020B0604030504040204" pitchFamily="34" charset="-120"/>
                      </a:rPr>
                      <a:t>0.66%</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dk1">
                          <a:lumMod val="65000"/>
                          <a:lumOff val="35000"/>
                        </a:schemeClr>
                      </a:solidFill>
                      <a:latin typeface="+mn-lt"/>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354028496922626"/>
                      <c:h val="0.1256591665313499"/>
                    </c:manualLayout>
                  </c15:layout>
                  <c15:dlblFieldTable/>
                  <c15:showDataLabelsRange val="0"/>
                </c:ext>
                <c:ext xmlns:c16="http://schemas.microsoft.com/office/drawing/2014/chart" uri="{C3380CC4-5D6E-409C-BE32-E72D297353CC}">
                  <c16:uniqueId val="{00000005-114E-4583-9600-94AA65AE27E0}"/>
                </c:ext>
              </c:extLst>
            </c:dLbl>
            <c:dLbl>
              <c:idx val="3"/>
              <c:layout>
                <c:manualLayout>
                  <c:x val="0.12933556330946208"/>
                  <c:y val="3.0081622636005303E-3"/>
                </c:manualLayout>
              </c:layout>
              <c:tx>
                <c:rich>
                  <a:bodyPr/>
                  <a:lstStyle/>
                  <a:p>
                    <a:fld id="{FC43493A-0061-42E5-8F2B-A98AF90ABBC6}" type="CATEGORYNAME">
                      <a:rPr lang="zh-TW" altLang="en-US"/>
                      <a:pPr/>
                      <a:t>[類別名稱]</a:t>
                    </a:fld>
                    <a:r>
                      <a:rPr lang="zh-TW" altLang="en-US" baseline="0" dirty="0"/>
                      <a:t>
</a:t>
                    </a:r>
                    <a:r>
                      <a:rPr lang="en-US" altLang="zh-TW" baseline="0" dirty="0"/>
                      <a:t>0.76%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0528238488306044"/>
                      <c:h val="9.4539763045421929E-2"/>
                    </c:manualLayout>
                  </c15:layout>
                  <c15:dlblFieldTable/>
                  <c15:showDataLabelsRange val="0"/>
                </c:ext>
                <c:ext xmlns:c16="http://schemas.microsoft.com/office/drawing/2014/chart" uri="{C3380CC4-5D6E-409C-BE32-E72D297353CC}">
                  <c16:uniqueId val="{00000007-114E-4583-9600-94AA65AE27E0}"/>
                </c:ext>
              </c:extLst>
            </c:dLbl>
            <c:dLbl>
              <c:idx val="4"/>
              <c:layout>
                <c:manualLayout>
                  <c:x val="3.6350989486127597E-2"/>
                  <c:y val="0.11753972606670361"/>
                </c:manualLayout>
              </c:layout>
              <c:tx>
                <c:rich>
                  <a:bodyPr/>
                  <a:lstStyle/>
                  <a:p>
                    <a:fld id="{A7A3475B-473D-4078-8BE9-07A5B56B0308}" type="CATEGORYNAME">
                      <a:rPr lang="zh-TW" altLang="en-US"/>
                      <a:pPr/>
                      <a:t>[類別名稱]</a:t>
                    </a:fld>
                    <a:r>
                      <a:rPr lang="zh-TW" altLang="en-US" baseline="0"/>
                      <a:t>
</a:t>
                    </a:r>
                    <a:r>
                      <a:rPr lang="en-US" altLang="zh-TW" baseline="0"/>
                      <a:t>0.19%</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114E-4583-9600-94AA65AE27E0}"/>
                </c:ext>
              </c:extLst>
            </c:dLbl>
            <c:dLbl>
              <c:idx val="5"/>
              <c:layout>
                <c:manualLayout>
                  <c:x val="0.61552203574887066"/>
                  <c:y val="-0.15798519971558472"/>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rgbClr val="FF0000"/>
                        </a:solidFill>
                        <a:latin typeface="+mn-lt"/>
                        <a:ea typeface="微軟正黑體" panose="020B0604030504040204" pitchFamily="34" charset="-120"/>
                        <a:cs typeface="+mn-cs"/>
                      </a:defRPr>
                    </a:pPr>
                    <a:fld id="{B6539B9E-35B2-446C-8668-A1AF5D59E5B2}" type="CATEGORYNAME">
                      <a:rPr lang="zh-TW" altLang="en-US" b="1"/>
                      <a:pPr>
                        <a:defRPr sz="1000" b="1">
                          <a:solidFill>
                            <a:srgbClr val="FF0000"/>
                          </a:solidFill>
                          <a:ea typeface="微軟正黑體" panose="020B0604030504040204" pitchFamily="34" charset="-120"/>
                        </a:defRPr>
                      </a:pPr>
                      <a:t>[類別名稱]</a:t>
                    </a:fld>
                    <a:r>
                      <a:rPr lang="zh-TW" altLang="en-US" b="1" baseline="0"/>
                      <a:t>
</a:t>
                    </a:r>
                    <a:r>
                      <a:rPr lang="en-US" altLang="zh-TW" b="1" baseline="0"/>
                      <a:t>80.29%</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rgbClr val="FF0000"/>
                      </a:solidFill>
                      <a:latin typeface="+mn-lt"/>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07911"/>
                        <a:gd name="adj2" fmla="val -69425"/>
                      </a:avLst>
                    </a:prstGeom>
                    <a:noFill/>
                    <a:ln>
                      <a:noFill/>
                    </a:ln>
                  </c15:spPr>
                  <c15:layout/>
                  <c15:dlblFieldTable/>
                  <c15:showDataLabelsRange val="0"/>
                </c:ext>
                <c:ext xmlns:c16="http://schemas.microsoft.com/office/drawing/2014/chart" uri="{C3380CC4-5D6E-409C-BE32-E72D297353CC}">
                  <c16:uniqueId val="{0000000B-114E-4583-9600-94AA65AE27E0}"/>
                </c:ext>
              </c:extLst>
            </c:dLbl>
            <c:dLbl>
              <c:idx val="6"/>
              <c:layout>
                <c:manualLayout>
                  <c:x val="-0.17718790622102087"/>
                  <c:y val="3.9508146938569662E-3"/>
                </c:manualLayout>
              </c:layout>
              <c:tx>
                <c:rich>
                  <a:bodyPr/>
                  <a:lstStyle/>
                  <a:p>
                    <a:fld id="{B1D65192-4BD7-411F-B8C4-91977A18226B}" type="CATEGORYNAME">
                      <a:rPr lang="zh-TW" altLang="en-US" sz="1000">
                        <a:solidFill>
                          <a:srgbClr val="FF0000"/>
                        </a:solidFill>
                        <a:latin typeface="微軟正黑體" panose="020B0604030504040204" pitchFamily="34" charset="-120"/>
                        <a:ea typeface="微軟正黑體" panose="020B0604030504040204" pitchFamily="34" charset="-120"/>
                      </a:rPr>
                      <a:pPr/>
                      <a:t>[類別名稱]</a:t>
                    </a:fld>
                    <a:r>
                      <a:rPr lang="zh-TW" altLang="en-US" sz="1000" baseline="0">
                        <a:solidFill>
                          <a:srgbClr val="FF0000"/>
                        </a:solidFill>
                      </a:rPr>
                      <a:t>
</a:t>
                    </a:r>
                    <a:r>
                      <a:rPr lang="en-US" altLang="zh-TW" sz="1000" baseline="0">
                        <a:solidFill>
                          <a:srgbClr val="FF0000"/>
                        </a:solidFill>
                      </a:rPr>
                      <a:t>3.31%</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114E-4583-9600-94AA65AE27E0}"/>
                </c:ext>
              </c:extLst>
            </c:dLbl>
            <c:dLbl>
              <c:idx val="7"/>
              <c:layout>
                <c:manualLayout>
                  <c:x val="8.0102799078919235E-3"/>
                  <c:y val="-2.5696055293580856E-3"/>
                </c:manualLayout>
              </c:layout>
              <c:tx>
                <c:rich>
                  <a:bodyPr/>
                  <a:lstStyle/>
                  <a:p>
                    <a:fld id="{01E2015C-9278-4C52-B27D-A5359E521410}" type="CATEGORYNAME">
                      <a:rPr lang="zh-TW" altLang="en-US" sz="1000" baseline="0" smtClean="0">
                        <a:ea typeface="微軟正黑體" panose="020B0604030504040204" pitchFamily="34" charset="-120"/>
                      </a:rPr>
                      <a:pPr/>
                      <a:t>[類別名稱]</a:t>
                    </a:fld>
                    <a:r>
                      <a:rPr lang="en-US" altLang="zh-TW" sz="1000" baseline="0" dirty="0">
                        <a:ea typeface="微軟正黑體" panose="020B0604030504040204" pitchFamily="34" charset="-120"/>
                      </a:rPr>
                      <a:t>0.20%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5728735844129846"/>
                      <c:h val="6.849897517931916E-2"/>
                    </c:manualLayout>
                  </c15:layout>
                  <c15:dlblFieldTable/>
                  <c15:showDataLabelsRange val="0"/>
                </c:ext>
                <c:ext xmlns:c16="http://schemas.microsoft.com/office/drawing/2014/chart" uri="{C3380CC4-5D6E-409C-BE32-E72D297353CC}">
                  <c16:uniqueId val="{0000000F-114E-4583-9600-94AA65AE27E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微軟正黑體" panose="020B0604030504040204" pitchFamily="34" charset="-120"/>
                    <a:cs typeface="+mn-cs"/>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工作表1!$I$8:$I$15</c:f>
              <c:strCache>
                <c:ptCount val="8"/>
                <c:pt idx="0">
                  <c:v>稅課收入</c:v>
                </c:pt>
                <c:pt idx="1">
                  <c:v>罰賠款收入</c:v>
                </c:pt>
                <c:pt idx="2">
                  <c:v>規費收入</c:v>
                </c:pt>
                <c:pt idx="3">
                  <c:v>財產收入</c:v>
                </c:pt>
                <c:pt idx="4">
                  <c:v>營業盈餘及事業收入</c:v>
                </c:pt>
                <c:pt idx="5">
                  <c:v>補助協助收入</c:v>
                </c:pt>
                <c:pt idx="6">
                  <c:v>捐獻及贈與收入</c:v>
                </c:pt>
                <c:pt idx="7">
                  <c:v>其他收入</c:v>
                </c:pt>
              </c:strCache>
            </c:strRef>
          </c:cat>
          <c:val>
            <c:numRef>
              <c:f>工作表1!$J$8:$J$15</c:f>
              <c:numCache>
                <c:formatCode>#,##0</c:formatCode>
                <c:ptCount val="8"/>
                <c:pt idx="0">
                  <c:v>810457</c:v>
                </c:pt>
                <c:pt idx="1">
                  <c:v>5120</c:v>
                </c:pt>
                <c:pt idx="2">
                  <c:v>36780</c:v>
                </c:pt>
                <c:pt idx="3">
                  <c:v>42391</c:v>
                </c:pt>
                <c:pt idx="4">
                  <c:v>10604</c:v>
                </c:pt>
                <c:pt idx="5">
                  <c:v>4490327</c:v>
                </c:pt>
                <c:pt idx="6">
                  <c:v>185000</c:v>
                </c:pt>
                <c:pt idx="7">
                  <c:v>10922</c:v>
                </c:pt>
              </c:numCache>
            </c:numRef>
          </c:val>
          <c:extLst>
            <c:ext xmlns:c16="http://schemas.microsoft.com/office/drawing/2014/chart" uri="{C3380CC4-5D6E-409C-BE32-E72D297353CC}">
              <c16:uniqueId val="{00000010-114E-4583-9600-94AA65AE27E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自籌財源!$H$19</c:f>
              <c:strCache>
                <c:ptCount val="1"/>
                <c:pt idx="0">
                  <c:v>自籌財源</c:v>
                </c:pt>
              </c:strCache>
            </c:strRef>
          </c:tx>
          <c:spPr>
            <a:solidFill>
              <a:schemeClr val="bg2">
                <a:lumMod val="50000"/>
              </a:schemeClr>
            </a:solidFill>
            <a:ln>
              <a:noFill/>
            </a:ln>
            <a:effectLst/>
          </c:spPr>
          <c:invertIfNegative val="0"/>
          <c:cat>
            <c:numRef>
              <c:f>自籌財源!$G$20:$G$29</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自籌財源!$H$20:$H$29</c:f>
              <c:numCache>
                <c:formatCode>#,##0_ </c:formatCode>
                <c:ptCount val="10"/>
                <c:pt idx="0">
                  <c:v>350972009</c:v>
                </c:pt>
                <c:pt idx="1">
                  <c:v>279163406</c:v>
                </c:pt>
                <c:pt idx="2">
                  <c:v>317814469</c:v>
                </c:pt>
                <c:pt idx="3">
                  <c:v>366557666</c:v>
                </c:pt>
                <c:pt idx="4">
                  <c:v>375604532</c:v>
                </c:pt>
                <c:pt idx="5">
                  <c:v>368850300</c:v>
                </c:pt>
                <c:pt idx="6">
                  <c:v>379151802</c:v>
                </c:pt>
                <c:pt idx="7">
                  <c:v>368694271</c:v>
                </c:pt>
                <c:pt idx="8">
                  <c:v>384664115</c:v>
                </c:pt>
                <c:pt idx="9">
                  <c:v>375058550</c:v>
                </c:pt>
              </c:numCache>
            </c:numRef>
          </c:val>
          <c:extLst>
            <c:ext xmlns:c16="http://schemas.microsoft.com/office/drawing/2014/chart" uri="{C3380CC4-5D6E-409C-BE32-E72D297353CC}">
              <c16:uniqueId val="{00000000-FCE2-44CF-96A6-B53CD69D4C4B}"/>
            </c:ext>
          </c:extLst>
        </c:ser>
        <c:dLbls>
          <c:showLegendKey val="0"/>
          <c:showVal val="0"/>
          <c:showCatName val="0"/>
          <c:showSerName val="0"/>
          <c:showPercent val="0"/>
          <c:showBubbleSize val="0"/>
        </c:dLbls>
        <c:gapWidth val="219"/>
        <c:overlap val="-27"/>
        <c:axId val="9255951"/>
        <c:axId val="9260111"/>
      </c:barChart>
      <c:catAx>
        <c:axId val="925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9260111"/>
        <c:crosses val="autoZero"/>
        <c:auto val="1"/>
        <c:lblAlgn val="ctr"/>
        <c:lblOffset val="100"/>
        <c:noMultiLvlLbl val="0"/>
      </c:catAx>
      <c:valAx>
        <c:axId val="926011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9255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自籌財源!$H$31</c:f>
              <c:strCache>
                <c:ptCount val="1"/>
                <c:pt idx="0">
                  <c:v>比例</c:v>
                </c:pt>
              </c:strCache>
            </c:strRef>
          </c:tx>
          <c:spPr>
            <a:ln w="28575" cap="rnd">
              <a:solidFill>
                <a:schemeClr val="bg2">
                  <a:lumMod val="2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自籌財源!$G$32:$G$41</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自籌財源!$H$32:$H$41</c:f>
              <c:numCache>
                <c:formatCode>0.00_ </c:formatCode>
                <c:ptCount val="10"/>
                <c:pt idx="0">
                  <c:v>10.591014145935606</c:v>
                </c:pt>
                <c:pt idx="1">
                  <c:v>9.1424644216017281</c:v>
                </c:pt>
                <c:pt idx="2">
                  <c:v>10.603172031381405</c:v>
                </c:pt>
                <c:pt idx="3">
                  <c:v>11.73345321932762</c:v>
                </c:pt>
                <c:pt idx="4">
                  <c:v>11.555682454588331</c:v>
                </c:pt>
                <c:pt idx="5">
                  <c:v>9.5615861827650104</c:v>
                </c:pt>
                <c:pt idx="6">
                  <c:v>8.59</c:v>
                </c:pt>
                <c:pt idx="7">
                  <c:v>7.3232040323571166</c:v>
                </c:pt>
                <c:pt idx="8">
                  <c:v>9.4239942740162679</c:v>
                </c:pt>
                <c:pt idx="9">
                  <c:v>6.3771691819479503</c:v>
                </c:pt>
              </c:numCache>
            </c:numRef>
          </c:val>
          <c:smooth val="0"/>
          <c:extLst>
            <c:ext xmlns:c16="http://schemas.microsoft.com/office/drawing/2014/chart" uri="{C3380CC4-5D6E-409C-BE32-E72D297353CC}">
              <c16:uniqueId val="{00000000-495A-4787-8EB2-2ECA77A95793}"/>
            </c:ext>
          </c:extLst>
        </c:ser>
        <c:dLbls>
          <c:dLblPos val="t"/>
          <c:showLegendKey val="0"/>
          <c:showVal val="1"/>
          <c:showCatName val="0"/>
          <c:showSerName val="0"/>
          <c:showPercent val="0"/>
          <c:showBubbleSize val="0"/>
        </c:dLbls>
        <c:smooth val="0"/>
        <c:axId val="1962216319"/>
        <c:axId val="1962225055"/>
      </c:lineChart>
      <c:catAx>
        <c:axId val="196221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62225055"/>
        <c:crosses val="autoZero"/>
        <c:auto val="1"/>
        <c:lblAlgn val="ctr"/>
        <c:lblOffset val="100"/>
        <c:noMultiLvlLbl val="0"/>
      </c:catAx>
      <c:valAx>
        <c:axId val="1962225055"/>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622163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cat>
            <c:numRef>
              <c:f>工作表3!$G$8:$G$17</c:f>
              <c:numCache>
                <c:formatCode>General</c:formatCode>
                <c:ptCount val="10"/>
                <c:pt idx="0">
                  <c:v>103</c:v>
                </c:pt>
                <c:pt idx="1">
                  <c:v>104</c:v>
                </c:pt>
                <c:pt idx="2">
                  <c:v>105</c:v>
                </c:pt>
                <c:pt idx="3">
                  <c:v>106</c:v>
                </c:pt>
                <c:pt idx="4">
                  <c:v>107</c:v>
                </c:pt>
                <c:pt idx="5">
                  <c:v>108</c:v>
                </c:pt>
                <c:pt idx="6">
                  <c:v>109</c:v>
                </c:pt>
                <c:pt idx="7">
                  <c:v>110</c:v>
                </c:pt>
                <c:pt idx="8">
                  <c:v>111</c:v>
                </c:pt>
                <c:pt idx="9">
                  <c:v>112</c:v>
                </c:pt>
              </c:numCache>
            </c:numRef>
          </c:cat>
          <c:val>
            <c:numRef>
              <c:f>工作表3!$H$8:$H$17</c:f>
              <c:numCache>
                <c:formatCode>#,##0</c:formatCode>
                <c:ptCount val="10"/>
                <c:pt idx="0">
                  <c:v>62194000</c:v>
                </c:pt>
                <c:pt idx="1">
                  <c:v>79399000</c:v>
                </c:pt>
                <c:pt idx="2">
                  <c:v>135829000</c:v>
                </c:pt>
                <c:pt idx="3">
                  <c:v>165716000</c:v>
                </c:pt>
                <c:pt idx="4">
                  <c:v>199899000</c:v>
                </c:pt>
                <c:pt idx="5">
                  <c:v>269319000</c:v>
                </c:pt>
                <c:pt idx="6">
                  <c:v>326729000</c:v>
                </c:pt>
                <c:pt idx="7">
                  <c:v>230976000</c:v>
                </c:pt>
                <c:pt idx="8">
                  <c:v>319339000</c:v>
                </c:pt>
                <c:pt idx="9">
                  <c:v>364935000</c:v>
                </c:pt>
              </c:numCache>
            </c:numRef>
          </c:val>
          <c:extLst>
            <c:ext xmlns:c16="http://schemas.microsoft.com/office/drawing/2014/chart" uri="{C3380CC4-5D6E-409C-BE32-E72D297353CC}">
              <c16:uniqueId val="{00000000-F183-4EE2-914C-CEB603164C10}"/>
            </c:ext>
          </c:extLst>
        </c:ser>
        <c:dLbls>
          <c:showLegendKey val="0"/>
          <c:showVal val="0"/>
          <c:showCatName val="0"/>
          <c:showSerName val="0"/>
          <c:showPercent val="0"/>
          <c:showBubbleSize val="0"/>
        </c:dLbls>
        <c:gapWidth val="219"/>
        <c:overlap val="-27"/>
        <c:axId val="1036717583"/>
        <c:axId val="1036713007"/>
      </c:barChart>
      <c:catAx>
        <c:axId val="103671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36713007"/>
        <c:crosses val="autoZero"/>
        <c:auto val="1"/>
        <c:lblAlgn val="ctr"/>
        <c:lblOffset val="100"/>
        <c:noMultiLvlLbl val="0"/>
      </c:catAx>
      <c:valAx>
        <c:axId val="1036713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367175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6662510936132984E-2"/>
          <c:y val="4.9211284754662583E-2"/>
          <c:w val="0.89019685039370078"/>
          <c:h val="0.81300658992059893"/>
        </c:manualLayout>
      </c:layout>
      <c:lineChart>
        <c:grouping val="standard"/>
        <c:varyColors val="0"/>
        <c:ser>
          <c:idx val="0"/>
          <c:order val="0"/>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
              <c:layout>
                <c:manualLayout>
                  <c:x val="-6.1499999999999895E-2"/>
                  <c:y val="-0.1355891749653895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903-4935-A3C1-758752C777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工作表3!$G$20:$G$29</c:f>
              <c:numCache>
                <c:formatCode>General</c:formatCode>
                <c:ptCount val="10"/>
                <c:pt idx="0">
                  <c:v>103</c:v>
                </c:pt>
                <c:pt idx="1">
                  <c:v>104</c:v>
                </c:pt>
                <c:pt idx="2">
                  <c:v>105</c:v>
                </c:pt>
                <c:pt idx="3">
                  <c:v>106</c:v>
                </c:pt>
                <c:pt idx="4">
                  <c:v>107</c:v>
                </c:pt>
                <c:pt idx="5">
                  <c:v>108</c:v>
                </c:pt>
                <c:pt idx="6">
                  <c:v>109</c:v>
                </c:pt>
                <c:pt idx="7">
                  <c:v>110</c:v>
                </c:pt>
                <c:pt idx="8">
                  <c:v>111</c:v>
                </c:pt>
                <c:pt idx="9">
                  <c:v>112</c:v>
                </c:pt>
              </c:numCache>
            </c:numRef>
          </c:cat>
          <c:val>
            <c:numRef>
              <c:f>工作表3!$H$20:$H$29</c:f>
              <c:numCache>
                <c:formatCode>General</c:formatCode>
                <c:ptCount val="10"/>
                <c:pt idx="0">
                  <c:v>19.579999999999998</c:v>
                </c:pt>
                <c:pt idx="1">
                  <c:v>22.89</c:v>
                </c:pt>
                <c:pt idx="2">
                  <c:v>41.66</c:v>
                </c:pt>
                <c:pt idx="3">
                  <c:v>51.09</c:v>
                </c:pt>
                <c:pt idx="4">
                  <c:v>55.61</c:v>
                </c:pt>
                <c:pt idx="5">
                  <c:v>81.69</c:v>
                </c:pt>
                <c:pt idx="6">
                  <c:v>96.21</c:v>
                </c:pt>
                <c:pt idx="7">
                  <c:v>66.239999999999995</c:v>
                </c:pt>
                <c:pt idx="8">
                  <c:v>88.75</c:v>
                </c:pt>
                <c:pt idx="9">
                  <c:v>93.83</c:v>
                </c:pt>
              </c:numCache>
            </c:numRef>
          </c:val>
          <c:smooth val="0"/>
          <c:extLst>
            <c:ext xmlns:c16="http://schemas.microsoft.com/office/drawing/2014/chart" uri="{C3380CC4-5D6E-409C-BE32-E72D297353CC}">
              <c16:uniqueId val="{00000000-6903-4935-A3C1-758752C7774D}"/>
            </c:ext>
          </c:extLst>
        </c:ser>
        <c:dLbls>
          <c:dLblPos val="t"/>
          <c:showLegendKey val="0"/>
          <c:showVal val="1"/>
          <c:showCatName val="0"/>
          <c:showSerName val="0"/>
          <c:showPercent val="0"/>
          <c:showBubbleSize val="0"/>
        </c:dLbls>
        <c:marker val="1"/>
        <c:smooth val="0"/>
        <c:axId val="909762031"/>
        <c:axId val="909758287"/>
      </c:lineChart>
      <c:catAx>
        <c:axId val="90976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09758287"/>
        <c:crosses val="autoZero"/>
        <c:auto val="1"/>
        <c:lblAlgn val="ctr"/>
        <c:lblOffset val="100"/>
        <c:noMultiLvlLbl val="0"/>
      </c:catAx>
      <c:valAx>
        <c:axId val="909758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909762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352281396696369E-2"/>
          <c:y val="8.5607973180128902E-2"/>
          <c:w val="0.82023215023589024"/>
          <c:h val="0.8114530311094129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29-4D16-BE58-7D36E25A17B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29-4D16-BE58-7D36E25A17B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C29-4D16-BE58-7D36E25A17B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C29-4D16-BE58-7D36E25A17B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C29-4D16-BE58-7D36E25A17B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C29-4D16-BE58-7D36E25A17B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C29-4D16-BE58-7D36E25A17B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C29-4D16-BE58-7D36E25A17BE}"/>
              </c:ext>
            </c:extLst>
          </c:dPt>
          <c:dLbls>
            <c:dLbl>
              <c:idx val="0"/>
              <c:layout>
                <c:manualLayout>
                  <c:x val="0.20817221434793379"/>
                  <c:y val="-0.10560009593209034"/>
                </c:manualLayout>
              </c:layout>
              <c:tx>
                <c:rich>
                  <a:bodyPr/>
                  <a:lstStyle/>
                  <a:p>
                    <a:fld id="{F760EAAF-0EDC-442F-8ABC-3985D1AFE457}" type="CATEGORYNAME">
                      <a:rPr lang="zh-TW" altLang="en-US">
                        <a:solidFill>
                          <a:srgbClr val="FF0000"/>
                        </a:solidFill>
                      </a:rPr>
                      <a:pPr/>
                      <a:t>[類別名稱]</a:t>
                    </a:fld>
                    <a:r>
                      <a:rPr lang="zh-TW" altLang="en-US" baseline="0">
                        <a:solidFill>
                          <a:srgbClr val="FF0000"/>
                        </a:solidFill>
                      </a:rPr>
                      <a:t>
</a:t>
                    </a:r>
                    <a:r>
                      <a:rPr lang="en-US" altLang="zh-TW" baseline="0">
                        <a:solidFill>
                          <a:srgbClr val="FF0000"/>
                        </a:solidFill>
                      </a:rPr>
                      <a:t>14.45%</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C29-4D16-BE58-7D36E25A17BE}"/>
                </c:ext>
              </c:extLst>
            </c:dLbl>
            <c:dLbl>
              <c:idx val="1"/>
              <c:layout>
                <c:manualLayout>
                  <c:x val="-1.4678409908273422E-2"/>
                  <c:y val="0.22204248323745138"/>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微軟正黑體" panose="020B0604030504040204" pitchFamily="34" charset="-120"/>
                        <a:ea typeface="微軟正黑體" panose="020B0604030504040204" pitchFamily="34" charset="-120"/>
                        <a:cs typeface="+mn-cs"/>
                      </a:defRPr>
                    </a:pPr>
                    <a:fld id="{1B5FA4BA-2935-416D-B67D-46D750CA024E}" type="CATEGORYNAME">
                      <a:rPr lang="zh-TW" altLang="en-US">
                        <a:solidFill>
                          <a:srgbClr val="FF0000"/>
                        </a:solidFill>
                      </a:rPr>
                      <a:pPr>
                        <a:defRPr sz="1000" b="1">
                          <a:latin typeface="微軟正黑體" panose="020B0604030504040204" pitchFamily="34" charset="-120"/>
                          <a:ea typeface="微軟正黑體" panose="020B0604030504040204" pitchFamily="34" charset="-120"/>
                        </a:defRPr>
                      </a:pPr>
                      <a:t>[類別名稱]</a:t>
                    </a:fld>
                    <a:r>
                      <a:rPr lang="zh-TW" altLang="en-US" baseline="0" dirty="0">
                        <a:solidFill>
                          <a:srgbClr val="FF0000"/>
                        </a:solidFill>
                      </a:rPr>
                      <a:t>
</a:t>
                    </a:r>
                    <a:r>
                      <a:rPr lang="en-US" altLang="zh-TW" baseline="0" dirty="0">
                        <a:solidFill>
                          <a:srgbClr val="FF0000"/>
                        </a:solidFill>
                      </a:rPr>
                      <a:t>23.68%</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6893"/>
                        <a:gd name="adj2" fmla="val -133235"/>
                      </a:avLst>
                    </a:prstGeom>
                    <a:noFill/>
                    <a:ln>
                      <a:noFill/>
                    </a:ln>
                  </c15:spPr>
                  <c15:layout/>
                  <c15:dlblFieldTable/>
                  <c15:showDataLabelsRange val="0"/>
                </c:ext>
                <c:ext xmlns:c16="http://schemas.microsoft.com/office/drawing/2014/chart" uri="{C3380CC4-5D6E-409C-BE32-E72D297353CC}">
                  <c16:uniqueId val="{00000003-EC29-4D16-BE58-7D36E25A17BE}"/>
                </c:ext>
              </c:extLst>
            </c:dLbl>
            <c:dLbl>
              <c:idx val="2"/>
              <c:layout>
                <c:manualLayout>
                  <c:x val="-5.7864911627111368E-2"/>
                  <c:y val="6.2179796068107682E-2"/>
                </c:manualLayout>
              </c:layout>
              <c:tx>
                <c:rich>
                  <a:bodyPr rot="0" spcFirstLastPara="1" vertOverflow="clip" horzOverflow="clip" vert="horz" wrap="square" lIns="38100" tIns="19050" rIns="38100" bIns="19050" anchor="ctr" anchorCtr="1">
                    <a:spAutoFit/>
                  </a:bodyPr>
                  <a:lstStyle/>
                  <a:p>
                    <a:pPr>
                      <a:defRPr sz="1000" b="1" i="0" u="none" strike="noStrike" kern="1200" baseline="0">
                        <a:solidFill>
                          <a:srgbClr val="FF0000"/>
                        </a:solidFill>
                        <a:latin typeface="微軟正黑體" panose="020B0604030504040204" pitchFamily="34" charset="-120"/>
                        <a:ea typeface="微軟正黑體" panose="020B0604030504040204" pitchFamily="34" charset="-120"/>
                        <a:cs typeface="+mn-cs"/>
                      </a:defRPr>
                    </a:pPr>
                    <a:fld id="{B4C8CE86-FE52-4777-AE26-3E2F3D2D9377}" type="CATEGORYNAME">
                      <a:rPr lang="zh-TW" altLang="en-US">
                        <a:solidFill>
                          <a:srgbClr val="FF0000"/>
                        </a:solidFill>
                      </a:rPr>
                      <a:pPr>
                        <a:defRPr sz="1000" b="1">
                          <a:solidFill>
                            <a:srgbClr val="FF0000"/>
                          </a:solidFill>
                          <a:latin typeface="微軟正黑體" panose="020B0604030504040204" pitchFamily="34" charset="-120"/>
                          <a:ea typeface="微軟正黑體" panose="020B0604030504040204" pitchFamily="34" charset="-120"/>
                        </a:defRPr>
                      </a:pPr>
                      <a:t>[類別名稱]</a:t>
                    </a:fld>
                    <a:endParaRPr lang="zh-TW" altLang="en-US" baseline="0">
                      <a:solidFill>
                        <a:srgbClr val="FF0000"/>
                      </a:solidFill>
                    </a:endParaRPr>
                  </a:p>
                  <a:p>
                    <a:pPr>
                      <a:defRPr sz="1000" b="1">
                        <a:solidFill>
                          <a:srgbClr val="FF0000"/>
                        </a:solidFill>
                        <a:latin typeface="微軟正黑體" panose="020B0604030504040204" pitchFamily="34" charset="-120"/>
                        <a:ea typeface="微軟正黑體" panose="020B0604030504040204" pitchFamily="34" charset="-120"/>
                      </a:defRPr>
                    </a:pPr>
                    <a:r>
                      <a:rPr lang="en-US" altLang="zh-TW" baseline="0">
                        <a:solidFill>
                          <a:srgbClr val="FF0000"/>
                        </a:solidFill>
                      </a:rPr>
                      <a:t>49.68%</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rgbClr val="FF0000"/>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5-EC29-4D16-BE58-7D36E25A17BE}"/>
                </c:ext>
              </c:extLst>
            </c:dLbl>
            <c:dLbl>
              <c:idx val="3"/>
              <c:layout>
                <c:manualLayout>
                  <c:x val="-0.19396047141991296"/>
                  <c:y val="-0.12111905639178118"/>
                </c:manualLayout>
              </c:layout>
              <c:tx>
                <c:rich>
                  <a:bodyPr/>
                  <a:lstStyle/>
                  <a:p>
                    <a:fld id="{9C7C7BFF-711A-4FF4-B74D-673685E2D369}" type="CATEGORYNAME">
                      <a:rPr lang="zh-TW" altLang="en-US"/>
                      <a:pPr/>
                      <a:t>[類別名稱]</a:t>
                    </a:fld>
                    <a:r>
                      <a:rPr lang="zh-TW" altLang="en-US" baseline="0"/>
                      <a:t>
</a:t>
                    </a:r>
                    <a:r>
                      <a:rPr lang="en-US" altLang="zh-TW" baseline="0"/>
                      <a:t>7.69%</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C29-4D16-BE58-7D36E25A17BE}"/>
                </c:ext>
              </c:extLst>
            </c:dLbl>
            <c:dLbl>
              <c:idx val="4"/>
              <c:layout>
                <c:manualLayout>
                  <c:x val="-5.6112251946673193E-2"/>
                  <c:y val="-9.2391635620937329E-2"/>
                </c:manualLayout>
              </c:layout>
              <c:tx>
                <c:rich>
                  <a:bodyPr/>
                  <a:lstStyle/>
                  <a:p>
                    <a:fld id="{A58D305A-7D3C-4050-9CF4-9E71985F5436}" type="CATEGORYNAME">
                      <a:rPr lang="zh-TW" altLang="en-US" smtClean="0"/>
                      <a:pPr/>
                      <a:t>[類別名稱]</a:t>
                    </a:fld>
                    <a:r>
                      <a:rPr lang="en-US" altLang="zh-TW" baseline="0" dirty="0"/>
                      <a:t>2.25%</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EC29-4D16-BE58-7D36E25A17BE}"/>
                </c:ext>
              </c:extLst>
            </c:dLbl>
            <c:dLbl>
              <c:idx val="5"/>
              <c:layout>
                <c:manualLayout>
                  <c:x val="1.4383937035285881E-2"/>
                  <c:y val="-8.893384644077202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C29-4D16-BE58-7D36E25A17BE}"/>
                </c:ext>
              </c:extLst>
            </c:dLbl>
            <c:dLbl>
              <c:idx val="6"/>
              <c:layout>
                <c:manualLayout>
                  <c:x val="0.10351284014132882"/>
                  <c:y val="-8.8933900503743737E-2"/>
                </c:manualLayout>
              </c:layout>
              <c:tx>
                <c:rich>
                  <a:bodyPr/>
                  <a:lstStyle/>
                  <a:p>
                    <a:fld id="{2FF29B78-16F8-4A0D-AB3B-2E77BBFD140E}" type="CATEGORYNAME">
                      <a:rPr lang="zh-TW" altLang="en-US"/>
                      <a:pPr/>
                      <a:t>[類別名稱]</a:t>
                    </a:fld>
                    <a:r>
                      <a:rPr lang="zh-TW" altLang="en-US" baseline="0"/>
                      <a:t>
</a:t>
                    </a:r>
                    <a:r>
                      <a:rPr lang="en-US" altLang="zh-TW" baseline="0"/>
                      <a:t>0.01%</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EC29-4D16-BE58-7D36E25A17BE}"/>
                </c:ext>
              </c:extLst>
            </c:dLbl>
            <c:dLbl>
              <c:idx val="7"/>
              <c:layout>
                <c:manualLayout>
                  <c:x val="0.23660614358875179"/>
                  <c:y val="-8.873457672070667E-2"/>
                </c:manualLayout>
              </c:layout>
              <c:tx>
                <c:rich>
                  <a:bodyPr/>
                  <a:lstStyle/>
                  <a:p>
                    <a:fld id="{F5EFAE2E-2508-43E2-AAA3-79452C8DAB87}" type="CATEGORYNAME">
                      <a:rPr lang="zh-TW" altLang="en-US"/>
                      <a:pPr/>
                      <a:t>[類別名稱]</a:t>
                    </a:fld>
                    <a:r>
                      <a:rPr lang="zh-TW" altLang="en-US" baseline="0"/>
                      <a:t>
</a:t>
                    </a:r>
                    <a:r>
                      <a:rPr lang="en-US" altLang="zh-TW" baseline="0"/>
                      <a:t>2.24%</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EC29-4D16-BE58-7D36E25A17B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工作表2!$F$6:$F$13</c:f>
              <c:strCache>
                <c:ptCount val="8"/>
                <c:pt idx="0">
                  <c:v>一般政務</c:v>
                </c:pt>
                <c:pt idx="1">
                  <c:v>教育科學文化</c:v>
                </c:pt>
                <c:pt idx="2">
                  <c:v>經濟發展</c:v>
                </c:pt>
                <c:pt idx="3">
                  <c:v>社會福利</c:v>
                </c:pt>
                <c:pt idx="4">
                  <c:v>社區發展及環境保護</c:v>
                </c:pt>
                <c:pt idx="5">
                  <c:v>退休撫卹</c:v>
                </c:pt>
                <c:pt idx="6">
                  <c:v>債務</c:v>
                </c:pt>
                <c:pt idx="7">
                  <c:v>補助及其他</c:v>
                </c:pt>
              </c:strCache>
            </c:strRef>
          </c:cat>
          <c:val>
            <c:numRef>
              <c:f>工作表2!$G$6:$G$13</c:f>
              <c:numCache>
                <c:formatCode>#,##0</c:formatCode>
                <c:ptCount val="8"/>
                <c:pt idx="0">
                  <c:v>838416</c:v>
                </c:pt>
                <c:pt idx="1">
                  <c:v>1373800</c:v>
                </c:pt>
                <c:pt idx="2">
                  <c:v>2881612</c:v>
                </c:pt>
                <c:pt idx="3">
                  <c:v>446236</c:v>
                </c:pt>
                <c:pt idx="4">
                  <c:v>130248</c:v>
                </c:pt>
                <c:pt idx="5">
                  <c:v>58279</c:v>
                </c:pt>
                <c:pt idx="6" formatCode="General">
                  <c:v>600</c:v>
                </c:pt>
                <c:pt idx="7">
                  <c:v>71807</c:v>
                </c:pt>
              </c:numCache>
            </c:numRef>
          </c:val>
          <c:extLst>
            <c:ext xmlns:c16="http://schemas.microsoft.com/office/drawing/2014/chart" uri="{C3380CC4-5D6E-409C-BE32-E72D297353CC}">
              <c16:uniqueId val="{00000010-EC29-4D16-BE58-7D36E25A17BE}"/>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歷年歲入歲出!$E$6</c:f>
              <c:strCache>
                <c:ptCount val="1"/>
                <c:pt idx="0">
                  <c:v>歲入</c:v>
                </c:pt>
              </c:strCache>
            </c:strRef>
          </c:tx>
          <c:spPr>
            <a:solidFill>
              <a:schemeClr val="accent1"/>
            </a:solidFill>
            <a:ln>
              <a:noFill/>
            </a:ln>
            <a:effectLst/>
          </c:spPr>
          <c:invertIfNegative val="0"/>
          <c:trendline>
            <c:spPr>
              <a:ln w="19050" cap="rnd">
                <a:solidFill>
                  <a:schemeClr val="accent1"/>
                </a:solidFill>
                <a:prstDash val="sysDot"/>
              </a:ln>
              <a:effectLst/>
            </c:spPr>
            <c:trendlineType val="movingAvg"/>
            <c:period val="2"/>
            <c:dispRSqr val="0"/>
            <c:dispEq val="0"/>
          </c:trendline>
          <c:cat>
            <c:numRef>
              <c:f>歷年歲入歲出!$D$7:$D$16</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歷年歲入歲出!$E$7:$E$16</c:f>
              <c:numCache>
                <c:formatCode>#,##0</c:formatCode>
                <c:ptCount val="10"/>
                <c:pt idx="0">
                  <c:v>3313865926</c:v>
                </c:pt>
                <c:pt idx="1">
                  <c:v>3053480912</c:v>
                </c:pt>
                <c:pt idx="2">
                  <c:v>2997352755</c:v>
                </c:pt>
                <c:pt idx="3">
                  <c:v>3273979097</c:v>
                </c:pt>
                <c:pt idx="4">
                  <c:v>3250388140</c:v>
                </c:pt>
                <c:pt idx="5">
                  <c:v>3857626684</c:v>
                </c:pt>
                <c:pt idx="6">
                  <c:v>4424159129</c:v>
                </c:pt>
                <c:pt idx="7">
                  <c:v>5034603288</c:v>
                </c:pt>
                <c:pt idx="8">
                  <c:v>4081752427</c:v>
                </c:pt>
                <c:pt idx="9">
                  <c:v>5881270189</c:v>
                </c:pt>
              </c:numCache>
            </c:numRef>
          </c:val>
          <c:extLst>
            <c:ext xmlns:c16="http://schemas.microsoft.com/office/drawing/2014/chart" uri="{C3380CC4-5D6E-409C-BE32-E72D297353CC}">
              <c16:uniqueId val="{00000000-5774-43D8-BBB1-E3FA355BC19C}"/>
            </c:ext>
          </c:extLst>
        </c:ser>
        <c:ser>
          <c:idx val="1"/>
          <c:order val="1"/>
          <c:tx>
            <c:strRef>
              <c:f>歷年歲入歲出!$F$6</c:f>
              <c:strCache>
                <c:ptCount val="1"/>
                <c:pt idx="0">
                  <c:v>歲出</c:v>
                </c:pt>
              </c:strCache>
            </c:strRef>
          </c:tx>
          <c:spPr>
            <a:solidFill>
              <a:schemeClr val="accent2"/>
            </a:solidFill>
            <a:ln>
              <a:noFill/>
            </a:ln>
            <a:effectLst/>
          </c:spPr>
          <c:invertIfNegative val="0"/>
          <c:trendline>
            <c:spPr>
              <a:ln w="19050" cap="rnd">
                <a:solidFill>
                  <a:schemeClr val="accent2"/>
                </a:solidFill>
                <a:prstDash val="sysDot"/>
              </a:ln>
              <a:effectLst/>
            </c:spPr>
            <c:trendlineType val="movingAvg"/>
            <c:period val="2"/>
            <c:dispRSqr val="0"/>
            <c:dispEq val="0"/>
          </c:trendline>
          <c:cat>
            <c:numRef>
              <c:f>歷年歲入歲出!$D$7:$D$16</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歷年歲入歲出!$F$7:$F$16</c:f>
              <c:numCache>
                <c:formatCode>#,##0</c:formatCode>
                <c:ptCount val="10"/>
                <c:pt idx="0">
                  <c:v>3227375922</c:v>
                </c:pt>
                <c:pt idx="1">
                  <c:v>3031452741</c:v>
                </c:pt>
                <c:pt idx="2">
                  <c:v>3000845364</c:v>
                </c:pt>
                <c:pt idx="3">
                  <c:v>3192717999</c:v>
                </c:pt>
                <c:pt idx="4">
                  <c:v>3310470786</c:v>
                </c:pt>
                <c:pt idx="5">
                  <c:v>3876776771</c:v>
                </c:pt>
                <c:pt idx="6">
                  <c:v>4418765507</c:v>
                </c:pt>
                <c:pt idx="7">
                  <c:v>5134524838</c:v>
                </c:pt>
                <c:pt idx="8">
                  <c:v>4062804378</c:v>
                </c:pt>
                <c:pt idx="9">
                  <c:v>5917075156</c:v>
                </c:pt>
              </c:numCache>
            </c:numRef>
          </c:val>
          <c:extLst>
            <c:ext xmlns:c16="http://schemas.microsoft.com/office/drawing/2014/chart" uri="{C3380CC4-5D6E-409C-BE32-E72D297353CC}">
              <c16:uniqueId val="{00000001-5774-43D8-BBB1-E3FA355BC19C}"/>
            </c:ext>
          </c:extLst>
        </c:ser>
        <c:dLbls>
          <c:showLegendKey val="0"/>
          <c:showVal val="0"/>
          <c:showCatName val="0"/>
          <c:showSerName val="0"/>
          <c:showPercent val="0"/>
          <c:showBubbleSize val="0"/>
        </c:dLbls>
        <c:gapWidth val="219"/>
        <c:overlap val="-27"/>
        <c:axId val="1694488816"/>
        <c:axId val="1694477584"/>
      </c:barChart>
      <c:catAx>
        <c:axId val="169448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694477584"/>
        <c:crosses val="autoZero"/>
        <c:auto val="1"/>
        <c:lblAlgn val="ctr"/>
        <c:lblOffset val="100"/>
        <c:noMultiLvlLbl val="0"/>
      </c:catAx>
      <c:valAx>
        <c:axId val="1694477584"/>
        <c:scaling>
          <c:orientation val="minMax"/>
          <c:max val="6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694488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w="9525" cap="flat" cmpd="sng" algn="ctr">
      <a:noFill/>
      <a:round/>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稅課收入!$E$25</c:f>
              <c:strCache>
                <c:ptCount val="1"/>
                <c:pt idx="0">
                  <c:v>中央統籌</c:v>
                </c:pt>
              </c:strCache>
            </c:strRef>
          </c:tx>
          <c:spPr>
            <a:ln w="28575" cap="rnd">
              <a:solidFill>
                <a:schemeClr val="accent1"/>
              </a:solidFill>
              <a:round/>
            </a:ln>
            <a:effectLst/>
          </c:spPr>
          <c:marker>
            <c:symbol val="none"/>
          </c:marker>
          <c:cat>
            <c:numRef>
              <c:f>稅課收入!$D$26:$D$35</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稅課收入!$E$26:$E$35</c:f>
              <c:numCache>
                <c:formatCode>#,##0_);[Red]\(#,##0\)</c:formatCode>
                <c:ptCount val="10"/>
                <c:pt idx="0">
                  <c:v>313155110</c:v>
                </c:pt>
                <c:pt idx="1">
                  <c:v>312271121</c:v>
                </c:pt>
                <c:pt idx="2">
                  <c:v>365493851</c:v>
                </c:pt>
                <c:pt idx="3">
                  <c:v>387556615</c:v>
                </c:pt>
                <c:pt idx="4">
                  <c:v>400900320</c:v>
                </c:pt>
                <c:pt idx="5">
                  <c:v>488820756</c:v>
                </c:pt>
                <c:pt idx="6">
                  <c:v>565412475</c:v>
                </c:pt>
                <c:pt idx="7">
                  <c:v>464482802</c:v>
                </c:pt>
                <c:pt idx="8">
                  <c:v>513001293</c:v>
                </c:pt>
                <c:pt idx="9">
                  <c:v>864170414</c:v>
                </c:pt>
              </c:numCache>
            </c:numRef>
          </c:val>
          <c:smooth val="0"/>
          <c:extLst>
            <c:ext xmlns:c16="http://schemas.microsoft.com/office/drawing/2014/chart" uri="{C3380CC4-5D6E-409C-BE32-E72D297353CC}">
              <c16:uniqueId val="{00000000-2E26-40F2-A5A0-4F02814EC2A0}"/>
            </c:ext>
          </c:extLst>
        </c:ser>
        <c:ser>
          <c:idx val="1"/>
          <c:order val="1"/>
          <c:tx>
            <c:strRef>
              <c:f>稅課收入!$F$25</c:f>
              <c:strCache>
                <c:ptCount val="1"/>
                <c:pt idx="0">
                  <c:v>縣稅</c:v>
                </c:pt>
              </c:strCache>
            </c:strRef>
          </c:tx>
          <c:spPr>
            <a:ln w="28575" cap="rnd">
              <a:solidFill>
                <a:schemeClr val="accent2"/>
              </a:solidFill>
              <a:round/>
            </a:ln>
            <a:effectLst/>
          </c:spPr>
          <c:marker>
            <c:symbol val="none"/>
          </c:marker>
          <c:cat>
            <c:numRef>
              <c:f>稅課收入!$D$26:$D$35</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稅課收入!$F$26:$F$35</c:f>
              <c:numCache>
                <c:formatCode>#,##0_);[Red]\(#,##0\)</c:formatCode>
                <c:ptCount val="10"/>
                <c:pt idx="0">
                  <c:v>98268282</c:v>
                </c:pt>
                <c:pt idx="1">
                  <c:v>96929765</c:v>
                </c:pt>
                <c:pt idx="2">
                  <c:v>106610510</c:v>
                </c:pt>
                <c:pt idx="3">
                  <c:v>107357809</c:v>
                </c:pt>
                <c:pt idx="4">
                  <c:v>103568341</c:v>
                </c:pt>
                <c:pt idx="5">
                  <c:v>99789571</c:v>
                </c:pt>
                <c:pt idx="6">
                  <c:v>102199491</c:v>
                </c:pt>
                <c:pt idx="7">
                  <c:v>111267831</c:v>
                </c:pt>
                <c:pt idx="8">
                  <c:v>104024275</c:v>
                </c:pt>
                <c:pt idx="9">
                  <c:v>114501302</c:v>
                </c:pt>
              </c:numCache>
            </c:numRef>
          </c:val>
          <c:smooth val="0"/>
          <c:extLst>
            <c:ext xmlns:c16="http://schemas.microsoft.com/office/drawing/2014/chart" uri="{C3380CC4-5D6E-409C-BE32-E72D297353CC}">
              <c16:uniqueId val="{00000001-2E26-40F2-A5A0-4F02814EC2A0}"/>
            </c:ext>
          </c:extLst>
        </c:ser>
        <c:dLbls>
          <c:showLegendKey val="0"/>
          <c:showVal val="0"/>
          <c:showCatName val="0"/>
          <c:showSerName val="0"/>
          <c:showPercent val="0"/>
          <c:showBubbleSize val="0"/>
        </c:dLbls>
        <c:smooth val="0"/>
        <c:axId val="1981112879"/>
        <c:axId val="1912259183"/>
      </c:lineChart>
      <c:catAx>
        <c:axId val="198111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12259183"/>
        <c:crosses val="autoZero"/>
        <c:auto val="1"/>
        <c:lblAlgn val="ctr"/>
        <c:lblOffset val="100"/>
        <c:noMultiLvlLbl val="0"/>
      </c:catAx>
      <c:valAx>
        <c:axId val="191225918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112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罰賠款!$E$8</c:f>
              <c:strCache>
                <c:ptCount val="1"/>
                <c:pt idx="0">
                  <c:v>罰賠款</c:v>
                </c:pt>
              </c:strCache>
            </c:strRef>
          </c:tx>
          <c:spPr>
            <a:solidFill>
              <a:schemeClr val="accent2"/>
            </a:solidFill>
            <a:ln>
              <a:noFill/>
            </a:ln>
            <a:effectLst/>
          </c:spPr>
          <c:invertIfNegative val="0"/>
          <c:cat>
            <c:numRef>
              <c:f>罰賠款!$D$9:$D$18</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罰賠款!$E$9:$E$18</c:f>
              <c:numCache>
                <c:formatCode>#,##0</c:formatCode>
                <c:ptCount val="10"/>
                <c:pt idx="0">
                  <c:v>15119887</c:v>
                </c:pt>
                <c:pt idx="1">
                  <c:v>5626532</c:v>
                </c:pt>
                <c:pt idx="2">
                  <c:v>4254261</c:v>
                </c:pt>
                <c:pt idx="3">
                  <c:v>7837383</c:v>
                </c:pt>
                <c:pt idx="4">
                  <c:v>4085068</c:v>
                </c:pt>
                <c:pt idx="5">
                  <c:v>3983292</c:v>
                </c:pt>
                <c:pt idx="6">
                  <c:v>15511276</c:v>
                </c:pt>
                <c:pt idx="7">
                  <c:v>28327002</c:v>
                </c:pt>
                <c:pt idx="8">
                  <c:v>8594358</c:v>
                </c:pt>
                <c:pt idx="9">
                  <c:v>6570625</c:v>
                </c:pt>
              </c:numCache>
            </c:numRef>
          </c:val>
          <c:extLst>
            <c:ext xmlns:c16="http://schemas.microsoft.com/office/drawing/2014/chart" uri="{C3380CC4-5D6E-409C-BE32-E72D297353CC}">
              <c16:uniqueId val="{00000000-1DE7-4375-A7C6-655BC83D5C76}"/>
            </c:ext>
          </c:extLst>
        </c:ser>
        <c:dLbls>
          <c:showLegendKey val="0"/>
          <c:showVal val="0"/>
          <c:showCatName val="0"/>
          <c:showSerName val="0"/>
          <c:showPercent val="0"/>
          <c:showBubbleSize val="0"/>
        </c:dLbls>
        <c:gapWidth val="219"/>
        <c:overlap val="-27"/>
        <c:axId val="1981108719"/>
        <c:axId val="1981104975"/>
      </c:barChart>
      <c:catAx>
        <c:axId val="198110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104975"/>
        <c:crosses val="autoZero"/>
        <c:auto val="1"/>
        <c:lblAlgn val="ctr"/>
        <c:lblOffset val="100"/>
        <c:noMultiLvlLbl val="0"/>
      </c:catAx>
      <c:valAx>
        <c:axId val="1981104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1087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規費!$E$7</c:f>
              <c:strCache>
                <c:ptCount val="1"/>
                <c:pt idx="0">
                  <c:v>規費</c:v>
                </c:pt>
              </c:strCache>
            </c:strRef>
          </c:tx>
          <c:spPr>
            <a:solidFill>
              <a:schemeClr val="dk1">
                <a:tint val="88500"/>
              </a:schemeClr>
            </a:solidFill>
            <a:ln>
              <a:noFill/>
            </a:ln>
            <a:effectLst/>
          </c:spPr>
          <c:invertIfNegative val="0"/>
          <c:cat>
            <c:numRef>
              <c:f>規費!$D$8:$D$17</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規費!$E$8:$E$17</c:f>
              <c:numCache>
                <c:formatCode>#,##0_);[Red]\(#,##0\)</c:formatCode>
                <c:ptCount val="10"/>
                <c:pt idx="0">
                  <c:v>22027746</c:v>
                </c:pt>
                <c:pt idx="1">
                  <c:v>23386105</c:v>
                </c:pt>
                <c:pt idx="2">
                  <c:v>27967790</c:v>
                </c:pt>
                <c:pt idx="3">
                  <c:v>33292826</c:v>
                </c:pt>
                <c:pt idx="4">
                  <c:v>31289125</c:v>
                </c:pt>
                <c:pt idx="5">
                  <c:v>36129531</c:v>
                </c:pt>
                <c:pt idx="6">
                  <c:v>39020501</c:v>
                </c:pt>
                <c:pt idx="7">
                  <c:v>37872559</c:v>
                </c:pt>
                <c:pt idx="8">
                  <c:v>33235567</c:v>
                </c:pt>
                <c:pt idx="9">
                  <c:v>40434260</c:v>
                </c:pt>
              </c:numCache>
            </c:numRef>
          </c:val>
          <c:extLst>
            <c:ext xmlns:c16="http://schemas.microsoft.com/office/drawing/2014/chart" uri="{C3380CC4-5D6E-409C-BE32-E72D297353CC}">
              <c16:uniqueId val="{00000000-CDA2-40A4-8A62-201A63B44D3C}"/>
            </c:ext>
          </c:extLst>
        </c:ser>
        <c:dLbls>
          <c:showLegendKey val="0"/>
          <c:showVal val="0"/>
          <c:showCatName val="0"/>
          <c:showSerName val="0"/>
          <c:showPercent val="0"/>
          <c:showBubbleSize val="0"/>
        </c:dLbls>
        <c:gapWidth val="219"/>
        <c:overlap val="-27"/>
        <c:axId val="1981792543"/>
        <c:axId val="1981099983"/>
      </c:barChart>
      <c:catAx>
        <c:axId val="198179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099983"/>
        <c:crosses val="autoZero"/>
        <c:auto val="1"/>
        <c:lblAlgn val="ctr"/>
        <c:lblOffset val="100"/>
        <c:noMultiLvlLbl val="0"/>
      </c:catAx>
      <c:valAx>
        <c:axId val="198109998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792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財產!$E$11</c:f>
              <c:strCache>
                <c:ptCount val="1"/>
                <c:pt idx="0">
                  <c:v>財產</c:v>
                </c:pt>
              </c:strCache>
            </c:strRef>
          </c:tx>
          <c:spPr>
            <a:solidFill>
              <a:schemeClr val="accent5"/>
            </a:solidFill>
            <a:ln>
              <a:noFill/>
            </a:ln>
            <a:effectLst/>
          </c:spPr>
          <c:invertIfNegative val="0"/>
          <c:cat>
            <c:numRef>
              <c:f>財產!$D$12:$D$21</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財產!$E$12:$E$21</c:f>
              <c:numCache>
                <c:formatCode>#,##0</c:formatCode>
                <c:ptCount val="10"/>
                <c:pt idx="0">
                  <c:v>10338968</c:v>
                </c:pt>
                <c:pt idx="1">
                  <c:v>8216966</c:v>
                </c:pt>
                <c:pt idx="2">
                  <c:v>6375589</c:v>
                </c:pt>
                <c:pt idx="3" formatCode="General">
                  <c:v>6235680</c:v>
                </c:pt>
                <c:pt idx="4">
                  <c:v>10951743</c:v>
                </c:pt>
                <c:pt idx="5">
                  <c:v>35905564</c:v>
                </c:pt>
                <c:pt idx="6">
                  <c:v>14570926</c:v>
                </c:pt>
                <c:pt idx="7">
                  <c:v>13108991</c:v>
                </c:pt>
                <c:pt idx="8">
                  <c:v>18167082</c:v>
                </c:pt>
                <c:pt idx="9">
                  <c:v>18594092</c:v>
                </c:pt>
              </c:numCache>
            </c:numRef>
          </c:val>
          <c:extLst>
            <c:ext xmlns:c16="http://schemas.microsoft.com/office/drawing/2014/chart" uri="{C3380CC4-5D6E-409C-BE32-E72D297353CC}">
              <c16:uniqueId val="{00000000-F9DA-4BB8-BB8F-C03FC10E9682}"/>
            </c:ext>
          </c:extLst>
        </c:ser>
        <c:dLbls>
          <c:showLegendKey val="0"/>
          <c:showVal val="0"/>
          <c:showCatName val="0"/>
          <c:showSerName val="0"/>
          <c:showPercent val="0"/>
          <c:showBubbleSize val="0"/>
        </c:dLbls>
        <c:gapWidth val="219"/>
        <c:overlap val="-27"/>
        <c:axId val="1981791711"/>
        <c:axId val="1981792127"/>
      </c:barChart>
      <c:catAx>
        <c:axId val="198179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792127"/>
        <c:crosses val="autoZero"/>
        <c:auto val="1"/>
        <c:lblAlgn val="ctr"/>
        <c:lblOffset val="100"/>
        <c:noMultiLvlLbl val="0"/>
      </c:catAx>
      <c:valAx>
        <c:axId val="1981792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81791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補助及協助!$I$23</c:f>
              <c:strCache>
                <c:ptCount val="1"/>
                <c:pt idx="0">
                  <c:v>一般性補助</c:v>
                </c:pt>
              </c:strCache>
            </c:strRef>
          </c:tx>
          <c:spPr>
            <a:solidFill>
              <a:schemeClr val="accent1"/>
            </a:solidFill>
            <a:ln>
              <a:noFill/>
            </a:ln>
            <a:effectLst/>
          </c:spPr>
          <c:invertIfNegative val="0"/>
          <c:cat>
            <c:numRef>
              <c:f>補助及協助!$H$24:$H$33</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補助及協助!$I$24:$I$33</c:f>
              <c:numCache>
                <c:formatCode>#,##0_ </c:formatCode>
                <c:ptCount val="10"/>
                <c:pt idx="0">
                  <c:v>1009578217</c:v>
                </c:pt>
                <c:pt idx="1">
                  <c:v>1010390726</c:v>
                </c:pt>
                <c:pt idx="2">
                  <c:v>986798920</c:v>
                </c:pt>
                <c:pt idx="3">
                  <c:v>994705796</c:v>
                </c:pt>
                <c:pt idx="4">
                  <c:v>982144532</c:v>
                </c:pt>
                <c:pt idx="5">
                  <c:v>1014085859</c:v>
                </c:pt>
                <c:pt idx="6">
                  <c:v>1069925935</c:v>
                </c:pt>
                <c:pt idx="7">
                  <c:v>1073091485</c:v>
                </c:pt>
                <c:pt idx="8">
                  <c:v>1142481983</c:v>
                </c:pt>
                <c:pt idx="9">
                  <c:v>1179555896</c:v>
                </c:pt>
              </c:numCache>
            </c:numRef>
          </c:val>
          <c:extLst>
            <c:ext xmlns:c16="http://schemas.microsoft.com/office/drawing/2014/chart" uri="{C3380CC4-5D6E-409C-BE32-E72D297353CC}">
              <c16:uniqueId val="{00000000-30CC-4D0C-8948-BFE2F74DC07E}"/>
            </c:ext>
          </c:extLst>
        </c:ser>
        <c:ser>
          <c:idx val="1"/>
          <c:order val="1"/>
          <c:tx>
            <c:strRef>
              <c:f>補助及協助!$J$23</c:f>
              <c:strCache>
                <c:ptCount val="1"/>
                <c:pt idx="0">
                  <c:v>計畫型補助</c:v>
                </c:pt>
              </c:strCache>
            </c:strRef>
          </c:tx>
          <c:spPr>
            <a:solidFill>
              <a:schemeClr val="accent2"/>
            </a:solidFill>
            <a:ln>
              <a:noFill/>
            </a:ln>
            <a:effectLst/>
          </c:spPr>
          <c:invertIfNegative val="0"/>
          <c:cat>
            <c:numRef>
              <c:f>補助及協助!$H$24:$H$33</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補助及協助!$J$24:$J$33</c:f>
              <c:numCache>
                <c:formatCode>#,##0_ </c:formatCode>
                <c:ptCount val="10"/>
                <c:pt idx="0">
                  <c:v>1640160590</c:v>
                </c:pt>
                <c:pt idx="1">
                  <c:v>1451655659</c:v>
                </c:pt>
                <c:pt idx="2">
                  <c:v>1327245515</c:v>
                </c:pt>
                <c:pt idx="3">
                  <c:v>1375219020</c:v>
                </c:pt>
                <c:pt idx="4">
                  <c:v>1491738756</c:v>
                </c:pt>
                <c:pt idx="5">
                  <c:v>1985869769</c:v>
                </c:pt>
                <c:pt idx="6">
                  <c:v>2409668917</c:v>
                </c:pt>
                <c:pt idx="7">
                  <c:v>3128334730</c:v>
                </c:pt>
                <c:pt idx="8">
                  <c:v>2041605036</c:v>
                </c:pt>
                <c:pt idx="9">
                  <c:v>3462485329</c:v>
                </c:pt>
              </c:numCache>
            </c:numRef>
          </c:val>
          <c:extLst>
            <c:ext xmlns:c16="http://schemas.microsoft.com/office/drawing/2014/chart" uri="{C3380CC4-5D6E-409C-BE32-E72D297353CC}">
              <c16:uniqueId val="{00000001-30CC-4D0C-8948-BFE2F74DC07E}"/>
            </c:ext>
          </c:extLst>
        </c:ser>
        <c:dLbls>
          <c:showLegendKey val="0"/>
          <c:showVal val="0"/>
          <c:showCatName val="0"/>
          <c:showSerName val="0"/>
          <c:showPercent val="0"/>
          <c:showBubbleSize val="0"/>
        </c:dLbls>
        <c:gapWidth val="219"/>
        <c:overlap val="-27"/>
        <c:axId val="1961320095"/>
        <c:axId val="1961304287"/>
      </c:barChart>
      <c:catAx>
        <c:axId val="196132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61304287"/>
        <c:crosses val="autoZero"/>
        <c:auto val="1"/>
        <c:lblAlgn val="ctr"/>
        <c:lblOffset val="100"/>
        <c:noMultiLvlLbl val="0"/>
      </c:catAx>
      <c:valAx>
        <c:axId val="1961304287"/>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961320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捐獻!$G$7</c:f>
              <c:strCache>
                <c:ptCount val="1"/>
                <c:pt idx="0">
                  <c:v>捐贈及贈與</c:v>
                </c:pt>
              </c:strCache>
            </c:strRef>
          </c:tx>
          <c:spPr>
            <a:solidFill>
              <a:schemeClr val="accent6"/>
            </a:solidFill>
            <a:ln>
              <a:noFill/>
            </a:ln>
            <a:effectLst/>
          </c:spPr>
          <c:invertIfNegative val="0"/>
          <c:cat>
            <c:numRef>
              <c:f>捐獻!$F$8:$F$17</c:f>
              <c:numCache>
                <c:formatCode>General</c:formatCode>
                <c:ptCount val="10"/>
                <c:pt idx="0">
                  <c:v>102</c:v>
                </c:pt>
                <c:pt idx="1">
                  <c:v>103</c:v>
                </c:pt>
                <c:pt idx="2">
                  <c:v>104</c:v>
                </c:pt>
                <c:pt idx="3">
                  <c:v>105</c:v>
                </c:pt>
                <c:pt idx="4">
                  <c:v>106</c:v>
                </c:pt>
                <c:pt idx="5">
                  <c:v>107</c:v>
                </c:pt>
                <c:pt idx="6">
                  <c:v>108</c:v>
                </c:pt>
                <c:pt idx="7">
                  <c:v>109</c:v>
                </c:pt>
                <c:pt idx="8">
                  <c:v>110</c:v>
                </c:pt>
                <c:pt idx="9">
                  <c:v>111</c:v>
                </c:pt>
              </c:numCache>
            </c:numRef>
          </c:cat>
          <c:val>
            <c:numRef>
              <c:f>捐獻!$G$8:$G$17</c:f>
              <c:numCache>
                <c:formatCode>#,##0</c:formatCode>
                <c:ptCount val="10"/>
                <c:pt idx="0">
                  <c:v>182500000</c:v>
                </c:pt>
                <c:pt idx="1">
                  <c:v>118977756</c:v>
                </c:pt>
                <c:pt idx="2">
                  <c:v>125955644</c:v>
                </c:pt>
                <c:pt idx="3">
                  <c:v>191637048</c:v>
                </c:pt>
                <c:pt idx="4">
                  <c:v>202873104</c:v>
                </c:pt>
                <c:pt idx="5">
                  <c:v>158000000</c:v>
                </c:pt>
                <c:pt idx="6">
                  <c:v>189100000</c:v>
                </c:pt>
                <c:pt idx="7">
                  <c:v>120600000</c:v>
                </c:pt>
                <c:pt idx="8">
                  <c:v>163510000</c:v>
                </c:pt>
                <c:pt idx="9">
                  <c:v>161310000</c:v>
                </c:pt>
              </c:numCache>
            </c:numRef>
          </c:val>
          <c:extLst>
            <c:ext xmlns:c16="http://schemas.microsoft.com/office/drawing/2014/chart" uri="{C3380CC4-5D6E-409C-BE32-E72D297353CC}">
              <c16:uniqueId val="{00000000-9C47-44BD-B892-EFB532A12CBE}"/>
            </c:ext>
          </c:extLst>
        </c:ser>
        <c:dLbls>
          <c:showLegendKey val="0"/>
          <c:showVal val="0"/>
          <c:showCatName val="0"/>
          <c:showSerName val="0"/>
          <c:showPercent val="0"/>
          <c:showBubbleSize val="0"/>
        </c:dLbls>
        <c:gapWidth val="219"/>
        <c:overlap val="-27"/>
        <c:axId val="1860153151"/>
        <c:axId val="1860150655"/>
      </c:barChart>
      <c:catAx>
        <c:axId val="186015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860150655"/>
        <c:crosses val="autoZero"/>
        <c:auto val="1"/>
        <c:lblAlgn val="ctr"/>
        <c:lblOffset val="100"/>
        <c:noMultiLvlLbl val="0"/>
      </c:catAx>
      <c:valAx>
        <c:axId val="186015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860153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9786" cy="498693"/>
          </a:xfrm>
          <a:prstGeom prst="rect">
            <a:avLst/>
          </a:prstGeom>
        </p:spPr>
        <p:txBody>
          <a:bodyPr vert="horz" lIns="91431" tIns="45716" rIns="91431" bIns="45716" rtlCol="0"/>
          <a:lstStyle>
            <a:lvl1pPr algn="l">
              <a:defRPr sz="1200"/>
            </a:lvl1pPr>
          </a:lstStyle>
          <a:p>
            <a:endParaRPr lang="zh-TW" altLang="en-US"/>
          </a:p>
        </p:txBody>
      </p:sp>
      <p:sp>
        <p:nvSpPr>
          <p:cNvPr id="3" name="日期版面配置區 2"/>
          <p:cNvSpPr>
            <a:spLocks noGrp="1"/>
          </p:cNvSpPr>
          <p:nvPr>
            <p:ph type="dt" idx="1"/>
          </p:nvPr>
        </p:nvSpPr>
        <p:spPr>
          <a:xfrm>
            <a:off x="3855839" y="1"/>
            <a:ext cx="2949786" cy="498693"/>
          </a:xfrm>
          <a:prstGeom prst="rect">
            <a:avLst/>
          </a:prstGeom>
        </p:spPr>
        <p:txBody>
          <a:bodyPr vert="horz" lIns="91431" tIns="45716" rIns="91431" bIns="45716" rtlCol="0"/>
          <a:lstStyle>
            <a:lvl1pPr algn="r">
              <a:defRPr sz="1200"/>
            </a:lvl1pPr>
          </a:lstStyle>
          <a:p>
            <a:fld id="{66D09571-BA55-4930-955E-A43CBED1257D}" type="datetimeFigureOut">
              <a:rPr lang="zh-TW" altLang="en-US" smtClean="0"/>
              <a:t>2024/1/10</a:t>
            </a:fld>
            <a:endParaRPr lang="zh-TW" altLang="en-US"/>
          </a:p>
        </p:txBody>
      </p:sp>
      <p:sp>
        <p:nvSpPr>
          <p:cNvPr id="4" name="投影片圖像版面配置區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6" rIns="91431" bIns="45716" rtlCol="0" anchor="ctr"/>
          <a:lstStyle/>
          <a:p>
            <a:endParaRPr lang="zh-TW" altLang="en-US"/>
          </a:p>
        </p:txBody>
      </p:sp>
      <p:sp>
        <p:nvSpPr>
          <p:cNvPr id="5" name="備忘稿版面配置區 4"/>
          <p:cNvSpPr>
            <a:spLocks noGrp="1"/>
          </p:cNvSpPr>
          <p:nvPr>
            <p:ph type="body" sz="quarter" idx="3"/>
          </p:nvPr>
        </p:nvSpPr>
        <p:spPr>
          <a:xfrm>
            <a:off x="680721" y="4783307"/>
            <a:ext cx="5445760" cy="3913614"/>
          </a:xfrm>
          <a:prstGeom prst="rect">
            <a:avLst/>
          </a:prstGeom>
        </p:spPr>
        <p:txBody>
          <a:bodyPr vert="horz" lIns="91431" tIns="45716" rIns="91431" bIns="45716"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40647"/>
            <a:ext cx="2949786" cy="498692"/>
          </a:xfrm>
          <a:prstGeom prst="rect">
            <a:avLst/>
          </a:prstGeom>
        </p:spPr>
        <p:txBody>
          <a:bodyPr vert="horz" lIns="91431" tIns="45716" rIns="91431" bIns="4571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6" cy="498692"/>
          </a:xfrm>
          <a:prstGeom prst="rect">
            <a:avLst/>
          </a:prstGeom>
        </p:spPr>
        <p:txBody>
          <a:bodyPr vert="horz" lIns="91431" tIns="45716" rIns="91431" bIns="45716" rtlCol="0" anchor="b"/>
          <a:lstStyle>
            <a:lvl1pPr algn="r">
              <a:defRPr sz="1200"/>
            </a:lvl1pPr>
          </a:lstStyle>
          <a:p>
            <a:fld id="{303EADE8-55FE-43EB-B565-5B2C0C1783DD}" type="slidenum">
              <a:rPr lang="zh-TW" altLang="en-US" smtClean="0"/>
              <a:t>‹#›</a:t>
            </a:fld>
            <a:endParaRPr lang="zh-TW" altLang="en-US"/>
          </a:p>
        </p:txBody>
      </p:sp>
    </p:spTree>
    <p:extLst>
      <p:ext uri="{BB962C8B-B14F-4D97-AF65-F5344CB8AC3E}">
        <p14:creationId xmlns:p14="http://schemas.microsoft.com/office/powerpoint/2010/main" val="292492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2</a:t>
            </a:fld>
            <a:endParaRPr lang="zh-CN" altLang="en-US"/>
          </a:p>
        </p:txBody>
      </p:sp>
    </p:spTree>
    <p:extLst>
      <p:ext uri="{BB962C8B-B14F-4D97-AF65-F5344CB8AC3E}">
        <p14:creationId xmlns:p14="http://schemas.microsoft.com/office/powerpoint/2010/main" val="256499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20041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42704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173235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34615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42284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375885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36715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20231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330166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246682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3F8FFE0F-9526-418F-8BFC-5AE73E85AEA1}" type="datetimeFigureOut">
              <a:rPr lang="zh-TW" altLang="en-US" smtClean="0"/>
              <a:t>2024/1/10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269064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FFE0F-9526-418F-8BFC-5AE73E85AEA1}" type="datetimeFigureOut">
              <a:rPr lang="zh-TW" altLang="en-US" smtClean="0"/>
              <a:t>2024/1/10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9499B-8A36-4072-8C36-336AF09C0F79}" type="slidenum">
              <a:rPr lang="zh-TW" altLang="en-US" smtClean="0"/>
              <a:t>‹#›</a:t>
            </a:fld>
            <a:endParaRPr lang="zh-TW" altLang="en-US"/>
          </a:p>
        </p:txBody>
      </p:sp>
    </p:spTree>
    <p:extLst>
      <p:ext uri="{BB962C8B-B14F-4D97-AF65-F5344CB8AC3E}">
        <p14:creationId xmlns:p14="http://schemas.microsoft.com/office/powerpoint/2010/main" val="407038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gradFill flip="none" rotWithShape="1">
            <a:gsLst>
              <a:gs pos="0">
                <a:schemeClr val="accent5">
                  <a:lumMod val="40000"/>
                  <a:lumOff val="60000"/>
                </a:schemeClr>
              </a:gs>
              <a:gs pos="16000">
                <a:srgbClr val="E5EAEE"/>
              </a:gs>
              <a:gs pos="100000">
                <a:srgbClr val="F5F7F9"/>
              </a:gs>
            </a:gsLst>
            <a:lin ang="54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標題 1"/>
          <p:cNvSpPr>
            <a:spLocks noGrp="1"/>
          </p:cNvSpPr>
          <p:nvPr>
            <p:ph type="ctrTitle"/>
          </p:nvPr>
        </p:nvSpPr>
        <p:spPr>
          <a:xfrm>
            <a:off x="1284316" y="1400611"/>
            <a:ext cx="6575367" cy="1828887"/>
          </a:xfrm>
        </p:spPr>
        <p:txBody>
          <a:bodyPr>
            <a:noAutofit/>
          </a:bodyPr>
          <a:lstStyle/>
          <a:p>
            <a:pPr>
              <a:lnSpc>
                <a:spcPct val="150000"/>
              </a:lnSpc>
              <a:spcBef>
                <a:spcPts val="1800"/>
              </a:spcBef>
              <a:spcAft>
                <a:spcPts val="1200"/>
              </a:spcAft>
            </a:pPr>
            <a:r>
              <a:rPr lang="zh-TW" altLang="en-US" sz="4800" b="1" dirty="0">
                <a:solidFill>
                  <a:schemeClr val="bg2">
                    <a:lumMod val="25000"/>
                  </a:schemeClr>
                </a:solidFill>
                <a:latin typeface="微軟正黑體" panose="020B0604030504040204" pitchFamily="34" charset="-120"/>
                <a:ea typeface="微軟正黑體" panose="020B0604030504040204" pitchFamily="34" charset="-120"/>
              </a:rPr>
              <a:t>連江縣政府財務收支與債務管理報告</a:t>
            </a:r>
          </a:p>
        </p:txBody>
      </p:sp>
      <p:sp>
        <p:nvSpPr>
          <p:cNvPr id="8" name="PA_矩形 4"/>
          <p:cNvSpPr/>
          <p:nvPr>
            <p:custDataLst>
              <p:tags r:id="rId1"/>
            </p:custDataLst>
          </p:nvPr>
        </p:nvSpPr>
        <p:spPr>
          <a:xfrm>
            <a:off x="2527069" y="4887884"/>
            <a:ext cx="6611492" cy="1147156"/>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 name="副標題 2"/>
          <p:cNvSpPr>
            <a:spLocks noGrp="1"/>
          </p:cNvSpPr>
          <p:nvPr>
            <p:ph type="subTitle" idx="1"/>
          </p:nvPr>
        </p:nvSpPr>
        <p:spPr>
          <a:xfrm>
            <a:off x="4993849" y="4946147"/>
            <a:ext cx="4264430" cy="1147156"/>
          </a:xfrm>
        </p:spPr>
        <p:txBody>
          <a:bodyPr>
            <a:normAutofit lnSpcReduction="10000"/>
          </a:bodyPr>
          <a:lstStyle/>
          <a:p>
            <a:pPr algn="l"/>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報告單位：連江縣財政稅務局</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algn="l"/>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報  告  人：陳歲金                  </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algn="l"/>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民  國   </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113</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   年   </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1 </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 月   </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2</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 </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3</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 日</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94" y="3108652"/>
            <a:ext cx="1899458" cy="3042913"/>
          </a:xfrm>
          <a:prstGeom prst="rect">
            <a:avLst/>
          </a:prstGeom>
          <a:effectLst>
            <a:glow rad="749300">
              <a:schemeClr val="accent1">
                <a:alpha val="12000"/>
              </a:schemeClr>
            </a:glow>
            <a:softEdge rad="584200"/>
          </a:effectLst>
        </p:spPr>
      </p:pic>
    </p:spTree>
    <p:extLst>
      <p:ext uri="{BB962C8B-B14F-4D97-AF65-F5344CB8AC3E}">
        <p14:creationId xmlns:p14="http://schemas.microsoft.com/office/powerpoint/2010/main" val="23518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0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1"/>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dirty="0"/>
              <a:t>                                        </a:t>
            </a:r>
            <a:r>
              <a:rPr lang="zh-TW" altLang="en-US" sz="3200" b="1" dirty="0">
                <a:solidFill>
                  <a:schemeClr val="tx1"/>
                </a:solidFill>
                <a:latin typeface="微軟正黑體" panose="020B0604030504040204" pitchFamily="34" charset="-120"/>
                <a:ea typeface="微軟正黑體" panose="020B0604030504040204" pitchFamily="34" charset="-120"/>
              </a:rPr>
              <a:t>歷年歲入歲出決算                                                                            </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圖表 6"/>
          <p:cNvGraphicFramePr>
            <a:graphicFrameLocks/>
          </p:cNvGraphicFramePr>
          <p:nvPr>
            <p:extLst>
              <p:ext uri="{D42A27DB-BD31-4B8C-83A1-F6EECF244321}">
                <p14:modId xmlns:p14="http://schemas.microsoft.com/office/powerpoint/2010/main" val="2083657810"/>
              </p:ext>
            </p:extLst>
          </p:nvPr>
        </p:nvGraphicFramePr>
        <p:xfrm>
          <a:off x="228600" y="1739210"/>
          <a:ext cx="8686800" cy="4796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8362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9267"/>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稅課收入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0" y="554420"/>
            <a:ext cx="4488873"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肆、歲入分析</a:t>
            </a:r>
            <a:endParaRPr lang="en-US" altLang="zh-TW" sz="3600" b="1"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983915671"/>
              </p:ext>
            </p:extLst>
          </p:nvPr>
        </p:nvGraphicFramePr>
        <p:xfrm>
          <a:off x="367139" y="2030847"/>
          <a:ext cx="3057706" cy="4361639"/>
        </p:xfrm>
        <a:graphic>
          <a:graphicData uri="http://schemas.openxmlformats.org/drawingml/2006/table">
            <a:tbl>
              <a:tblPr firstRow="1" bandRow="1">
                <a:tableStyleId>{5C22544A-7EE6-4342-B048-85BDC9FD1C3A}</a:tableStyleId>
              </a:tblPr>
              <a:tblGrid>
                <a:gridCol w="621032">
                  <a:extLst>
                    <a:ext uri="{9D8B030D-6E8A-4147-A177-3AD203B41FA5}">
                      <a16:colId xmlns:a16="http://schemas.microsoft.com/office/drawing/2014/main" val="1359039330"/>
                    </a:ext>
                  </a:extLst>
                </a:gridCol>
                <a:gridCol w="1218337">
                  <a:extLst>
                    <a:ext uri="{9D8B030D-6E8A-4147-A177-3AD203B41FA5}">
                      <a16:colId xmlns:a16="http://schemas.microsoft.com/office/drawing/2014/main" val="2727705270"/>
                    </a:ext>
                  </a:extLst>
                </a:gridCol>
                <a:gridCol w="1218337">
                  <a:extLst>
                    <a:ext uri="{9D8B030D-6E8A-4147-A177-3AD203B41FA5}">
                      <a16:colId xmlns:a16="http://schemas.microsoft.com/office/drawing/2014/main" val="234661136"/>
                    </a:ext>
                  </a:extLst>
                </a:gridCol>
              </a:tblGrid>
              <a:tr h="318409">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稅課收入</a:t>
                      </a:r>
                    </a:p>
                  </a:txBody>
                  <a:tcPr/>
                </a:tc>
                <a:tc>
                  <a:txBody>
                    <a:bodyPr/>
                    <a:lstStyle/>
                    <a:p>
                      <a:pPr algn="ctr"/>
                      <a:r>
                        <a:rPr lang="zh-TW" altLang="en-US" sz="1200" b="1" dirty="0">
                          <a:latin typeface="微軟正黑體" panose="020B0604030504040204" pitchFamily="34" charset="-120"/>
                          <a:ea typeface="微軟正黑體" panose="020B0604030504040204" pitchFamily="34" charset="-120"/>
                        </a:rPr>
                        <a:t>縣稅</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含菸酒稅</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401547619"/>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102</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313,155,110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98,268,282 </a:t>
                      </a:r>
                    </a:p>
                  </a:txBody>
                  <a:tcPr marL="9525" marR="9525" marT="9525" marB="0" anchor="ctr"/>
                </a:tc>
                <a:extLst>
                  <a:ext uri="{0D108BD9-81ED-4DB2-BD59-A6C34878D82A}">
                    <a16:rowId xmlns:a16="http://schemas.microsoft.com/office/drawing/2014/main" val="1957867386"/>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103</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312,271,121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96,929,765 </a:t>
                      </a:r>
                    </a:p>
                  </a:txBody>
                  <a:tcPr marL="9525" marR="9525" marT="9525" marB="0" anchor="ctr"/>
                </a:tc>
                <a:extLst>
                  <a:ext uri="{0D108BD9-81ED-4DB2-BD59-A6C34878D82A}">
                    <a16:rowId xmlns:a16="http://schemas.microsoft.com/office/drawing/2014/main" val="3439923886"/>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104</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365,493,851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106,610,510 </a:t>
                      </a:r>
                    </a:p>
                  </a:txBody>
                  <a:tcPr marL="9525" marR="9525" marT="9525" marB="0" anchor="ctr"/>
                </a:tc>
                <a:extLst>
                  <a:ext uri="{0D108BD9-81ED-4DB2-BD59-A6C34878D82A}">
                    <a16:rowId xmlns:a16="http://schemas.microsoft.com/office/drawing/2014/main" val="433746939"/>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105</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387,556,615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107,357,809 </a:t>
                      </a:r>
                    </a:p>
                  </a:txBody>
                  <a:tcPr marL="9525" marR="9525" marT="9525" marB="0" anchor="ctr"/>
                </a:tc>
                <a:extLst>
                  <a:ext uri="{0D108BD9-81ED-4DB2-BD59-A6C34878D82A}">
                    <a16:rowId xmlns:a16="http://schemas.microsoft.com/office/drawing/2014/main" val="1219927838"/>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106</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400,900,320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103,568,341 </a:t>
                      </a:r>
                    </a:p>
                  </a:txBody>
                  <a:tcPr marL="9525" marR="9525" marT="9525" marB="0" anchor="ctr"/>
                </a:tc>
                <a:extLst>
                  <a:ext uri="{0D108BD9-81ED-4DB2-BD59-A6C34878D82A}">
                    <a16:rowId xmlns:a16="http://schemas.microsoft.com/office/drawing/2014/main" val="2536538884"/>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107</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488,820,756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99,789,571 </a:t>
                      </a:r>
                    </a:p>
                  </a:txBody>
                  <a:tcPr marL="9525" marR="9525" marT="9525" marB="0" anchor="ctr"/>
                </a:tc>
                <a:extLst>
                  <a:ext uri="{0D108BD9-81ED-4DB2-BD59-A6C34878D82A}">
                    <a16:rowId xmlns:a16="http://schemas.microsoft.com/office/drawing/2014/main" val="3414520580"/>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108</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565,412,475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102,199,491 </a:t>
                      </a:r>
                    </a:p>
                  </a:txBody>
                  <a:tcPr marL="9525" marR="9525" marT="9525" marB="0" anchor="ctr"/>
                </a:tc>
                <a:extLst>
                  <a:ext uri="{0D108BD9-81ED-4DB2-BD59-A6C34878D82A}">
                    <a16:rowId xmlns:a16="http://schemas.microsoft.com/office/drawing/2014/main" val="974987607"/>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109</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464,482,802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111,267,831 </a:t>
                      </a:r>
                    </a:p>
                  </a:txBody>
                  <a:tcPr marL="9525" marR="9525" marT="9525" marB="0" anchor="ctr"/>
                </a:tc>
                <a:extLst>
                  <a:ext uri="{0D108BD9-81ED-4DB2-BD59-A6C34878D82A}">
                    <a16:rowId xmlns:a16="http://schemas.microsoft.com/office/drawing/2014/main" val="2628994003"/>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110</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513,001,293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104,024,275 </a:t>
                      </a:r>
                    </a:p>
                  </a:txBody>
                  <a:tcPr marL="9525" marR="9525" marT="9525" marB="0" anchor="ctr"/>
                </a:tc>
                <a:extLst>
                  <a:ext uri="{0D108BD9-81ED-4DB2-BD59-A6C34878D82A}">
                    <a16:rowId xmlns:a16="http://schemas.microsoft.com/office/drawing/2014/main" val="2302434358"/>
                  </a:ext>
                </a:extLst>
              </a:tr>
              <a:tr h="404323">
                <a:tc>
                  <a:txBody>
                    <a:bodyPr/>
                    <a:lstStyle/>
                    <a:p>
                      <a:pPr algn="ctr"/>
                      <a:r>
                        <a:rPr lang="en-US" altLang="zh-TW" sz="1200" b="1" dirty="0">
                          <a:latin typeface="微軟正黑體" panose="020B0604030504040204" pitchFamily="34" charset="-120"/>
                          <a:ea typeface="微軟正黑體" panose="020B0604030504040204" pitchFamily="34" charset="-120"/>
                        </a:rPr>
                        <a:t>111</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864,170,414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114,501,302 </a:t>
                      </a:r>
                    </a:p>
                  </a:txBody>
                  <a:tcPr marL="9525" marR="9525" marT="9525"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378005153"/>
              </p:ext>
            </p:extLst>
          </p:nvPr>
        </p:nvGraphicFramePr>
        <p:xfrm>
          <a:off x="1805144" y="1617597"/>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sp>
        <p:nvSpPr>
          <p:cNvPr id="7" name="文字方塊 6"/>
          <p:cNvSpPr txBox="1"/>
          <p:nvPr/>
        </p:nvSpPr>
        <p:spPr>
          <a:xfrm>
            <a:off x="3499659" y="5695794"/>
            <a:ext cx="5569527" cy="738664"/>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1.111</a:t>
            </a:r>
            <a:r>
              <a:rPr lang="zh-TW" altLang="en-US" sz="1400" b="1" dirty="0">
                <a:latin typeface="微軟正黑體" panose="020B0604030504040204" pitchFamily="34" charset="-120"/>
                <a:ea typeface="微軟正黑體" panose="020B0604030504040204" pitchFamily="34" charset="-120"/>
              </a:rPr>
              <a:t>年度特別統籌追加天然災害公共設施復建工程</a:t>
            </a:r>
            <a:r>
              <a:rPr lang="en-US" altLang="zh-TW" sz="1400" b="1" dirty="0">
                <a:latin typeface="微軟正黑體" panose="020B0604030504040204" pitchFamily="34" charset="-120"/>
                <a:ea typeface="微軟正黑體" panose="020B0604030504040204" pitchFamily="34" charset="-120"/>
              </a:rPr>
              <a:t>2</a:t>
            </a:r>
            <a:r>
              <a:rPr lang="zh-TW" altLang="en-US" sz="1400" b="1" dirty="0">
                <a:latin typeface="微軟正黑體" panose="020B0604030504040204" pitchFamily="34" charset="-120"/>
                <a:ea typeface="微軟正黑體" panose="020B0604030504040204" pitchFamily="34" charset="-120"/>
              </a:rPr>
              <a:t>億</a:t>
            </a:r>
            <a:r>
              <a:rPr lang="en-US" altLang="zh-TW" sz="1400" b="1" dirty="0">
                <a:latin typeface="微軟正黑體" panose="020B0604030504040204" pitchFamily="34" charset="-120"/>
                <a:ea typeface="微軟正黑體" panose="020B0604030504040204" pitchFamily="34" charset="-120"/>
              </a:rPr>
              <a:t>3,707</a:t>
            </a:r>
            <a:r>
              <a:rPr lang="zh-TW" altLang="en-US" sz="1400" b="1" dirty="0">
                <a:latin typeface="微軟正黑體" panose="020B0604030504040204" pitchFamily="34" charset="-120"/>
                <a:ea typeface="微軟正黑體" panose="020B0604030504040204" pitchFamily="34" charset="-120"/>
              </a:rPr>
              <a:t>萬餘元</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2.</a:t>
            </a:r>
            <a:r>
              <a:rPr lang="zh-TW" altLang="en-US" sz="1400" b="1" dirty="0">
                <a:latin typeface="微軟正黑體" panose="020B0604030504040204" pitchFamily="34" charset="-120"/>
                <a:ea typeface="微軟正黑體" panose="020B0604030504040204" pitchFamily="34" charset="-120"/>
              </a:rPr>
              <a:t>菸酒稅</a:t>
            </a:r>
            <a:r>
              <a:rPr lang="en-US" altLang="zh-TW" sz="1400" b="1" dirty="0">
                <a:latin typeface="微軟正黑體" panose="020B0604030504040204" pitchFamily="34" charset="-120"/>
                <a:ea typeface="微軟正黑體" panose="020B0604030504040204" pitchFamily="34" charset="-120"/>
              </a:rPr>
              <a:t>102</a:t>
            </a:r>
            <a:r>
              <a:rPr lang="zh-TW" altLang="en-US" sz="1400" b="1" dirty="0">
                <a:latin typeface="微軟正黑體" panose="020B0604030504040204" pitchFamily="34" charset="-120"/>
                <a:ea typeface="微軟正黑體" panose="020B0604030504040204" pitchFamily="34" charset="-120"/>
              </a:rPr>
              <a:t>年度約</a:t>
            </a:r>
            <a:r>
              <a:rPr lang="en-US" altLang="zh-TW" sz="1400" b="1" dirty="0">
                <a:latin typeface="微軟正黑體" panose="020B0604030504040204" pitchFamily="34" charset="-120"/>
                <a:ea typeface="微軟正黑體" panose="020B0604030504040204" pitchFamily="34" charset="-120"/>
              </a:rPr>
              <a:t>8,001</a:t>
            </a:r>
            <a:r>
              <a:rPr lang="zh-TW" altLang="en-US" sz="1400" b="1" dirty="0">
                <a:latin typeface="微軟正黑體" panose="020B0604030504040204" pitchFamily="34" charset="-120"/>
                <a:ea typeface="微軟正黑體" panose="020B0604030504040204" pitchFamily="34" charset="-120"/>
              </a:rPr>
              <a:t>萬餘元，</a:t>
            </a:r>
            <a:r>
              <a:rPr lang="en-US" altLang="zh-TW" sz="1400" b="1" dirty="0">
                <a:latin typeface="微軟正黑體" panose="020B0604030504040204" pitchFamily="34" charset="-120"/>
                <a:ea typeface="微軟正黑體" panose="020B0604030504040204" pitchFamily="34" charset="-120"/>
              </a:rPr>
              <a:t>111</a:t>
            </a:r>
            <a:r>
              <a:rPr lang="zh-TW" altLang="en-US" sz="1400" b="1" dirty="0">
                <a:latin typeface="微軟正黑體" panose="020B0604030504040204" pitchFamily="34" charset="-120"/>
                <a:ea typeface="微軟正黑體" panose="020B0604030504040204" pitchFamily="34" charset="-120"/>
              </a:rPr>
              <a:t>年度約 </a:t>
            </a:r>
            <a:r>
              <a:rPr lang="en-US" altLang="zh-TW" sz="1400" b="1" dirty="0">
                <a:latin typeface="微軟正黑體" panose="020B0604030504040204" pitchFamily="34" charset="-120"/>
                <a:ea typeface="微軟正黑體" panose="020B0604030504040204" pitchFamily="34" charset="-120"/>
              </a:rPr>
              <a:t>7,669</a:t>
            </a:r>
            <a:r>
              <a:rPr lang="zh-TW" altLang="en-US" sz="1400" b="1" dirty="0">
                <a:latin typeface="微軟正黑體" panose="020B0604030504040204" pitchFamily="34" charset="-120"/>
                <a:ea typeface="微軟正黑體" panose="020B0604030504040204" pitchFamily="34" charset="-120"/>
              </a:rPr>
              <a:t>萬餘元</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3.</a:t>
            </a:r>
            <a:r>
              <a:rPr lang="zh-TW" altLang="en-US" sz="1400" b="1" dirty="0">
                <a:latin typeface="微軟正黑體" panose="020B0604030504040204" pitchFamily="34" charset="-120"/>
                <a:ea typeface="微軟正黑體" panose="020B0604030504040204" pitchFamily="34" charset="-120"/>
              </a:rPr>
              <a:t>地方稅課收入</a:t>
            </a:r>
            <a:r>
              <a:rPr lang="en-US" altLang="zh-TW" sz="1400" b="1" dirty="0">
                <a:latin typeface="微軟正黑體" panose="020B0604030504040204" pitchFamily="34" charset="-120"/>
                <a:ea typeface="微軟正黑體" panose="020B0604030504040204" pitchFamily="34" charset="-120"/>
              </a:rPr>
              <a:t>102</a:t>
            </a:r>
            <a:r>
              <a:rPr lang="zh-TW" altLang="en-US" sz="1400" b="1" dirty="0">
                <a:latin typeface="微軟正黑體" panose="020B0604030504040204" pitchFamily="34" charset="-120"/>
                <a:ea typeface="微軟正黑體" panose="020B0604030504040204" pitchFamily="34" charset="-120"/>
              </a:rPr>
              <a:t>年度約</a:t>
            </a:r>
            <a:r>
              <a:rPr lang="en-US" altLang="zh-TW" sz="1400" b="1" dirty="0">
                <a:latin typeface="微軟正黑體" panose="020B0604030504040204" pitchFamily="34" charset="-120"/>
                <a:ea typeface="微軟正黑體" panose="020B0604030504040204" pitchFamily="34" charset="-120"/>
              </a:rPr>
              <a:t>1,691</a:t>
            </a:r>
            <a:r>
              <a:rPr lang="zh-TW" altLang="en-US" sz="1400" b="1" dirty="0">
                <a:latin typeface="微軟正黑體" panose="020B0604030504040204" pitchFamily="34" charset="-120"/>
                <a:ea typeface="微軟正黑體" panose="020B0604030504040204" pitchFamily="34" charset="-120"/>
              </a:rPr>
              <a:t>萬餘元，</a:t>
            </a:r>
            <a:r>
              <a:rPr lang="en-US" altLang="zh-TW" sz="1400" b="1" dirty="0">
                <a:latin typeface="微軟正黑體" panose="020B0604030504040204" pitchFamily="34" charset="-120"/>
                <a:ea typeface="微軟正黑體" panose="020B0604030504040204" pitchFamily="34" charset="-120"/>
              </a:rPr>
              <a:t>111</a:t>
            </a:r>
            <a:r>
              <a:rPr lang="zh-TW" altLang="en-US" sz="1400" b="1" dirty="0">
                <a:latin typeface="微軟正黑體" panose="020B0604030504040204" pitchFamily="34" charset="-120"/>
                <a:ea typeface="微軟正黑體" panose="020B0604030504040204" pitchFamily="34" charset="-120"/>
              </a:rPr>
              <a:t>年度約 </a:t>
            </a:r>
            <a:r>
              <a:rPr lang="en-US" altLang="zh-TW" sz="1400" b="1" dirty="0">
                <a:latin typeface="微軟正黑體" panose="020B0604030504040204" pitchFamily="34" charset="-120"/>
                <a:ea typeface="微軟正黑體" panose="020B0604030504040204" pitchFamily="34" charset="-120"/>
              </a:rPr>
              <a:t>3,781</a:t>
            </a:r>
            <a:r>
              <a:rPr lang="zh-TW" altLang="en-US" sz="1400" b="1" dirty="0">
                <a:latin typeface="微軟正黑體" panose="020B0604030504040204" pitchFamily="34" charset="-120"/>
                <a:ea typeface="微軟正黑體" panose="020B0604030504040204" pitchFamily="34" charset="-120"/>
              </a:rPr>
              <a:t>萬餘元</a:t>
            </a:r>
          </a:p>
        </p:txBody>
      </p:sp>
      <p:graphicFrame>
        <p:nvGraphicFramePr>
          <p:cNvPr id="15" name="圖表 14"/>
          <p:cNvGraphicFramePr>
            <a:graphicFrameLocks/>
          </p:cNvGraphicFramePr>
          <p:nvPr>
            <p:extLst>
              <p:ext uri="{D42A27DB-BD31-4B8C-83A1-F6EECF244321}">
                <p14:modId xmlns:p14="http://schemas.microsoft.com/office/powerpoint/2010/main" val="2141615700"/>
              </p:ext>
            </p:extLst>
          </p:nvPr>
        </p:nvGraphicFramePr>
        <p:xfrm>
          <a:off x="3541221" y="2029298"/>
          <a:ext cx="5336771" cy="3423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52053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9267"/>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罰款及賠償收入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410200575"/>
              </p:ext>
            </p:extLst>
          </p:nvPr>
        </p:nvGraphicFramePr>
        <p:xfrm>
          <a:off x="1084710" y="2049973"/>
          <a:ext cx="1974373" cy="4175220"/>
        </p:xfrm>
        <a:graphic>
          <a:graphicData uri="http://schemas.openxmlformats.org/drawingml/2006/table">
            <a:tbl>
              <a:tblPr firstRow="1" bandRow="1">
                <a:tableStyleId>{21E4AEA4-8DFA-4A89-87EB-49C32662AFE0}</a:tableStyleId>
              </a:tblPr>
              <a:tblGrid>
                <a:gridCol w="754125">
                  <a:extLst>
                    <a:ext uri="{9D8B030D-6E8A-4147-A177-3AD203B41FA5}">
                      <a16:colId xmlns:a16="http://schemas.microsoft.com/office/drawing/2014/main" val="1359039330"/>
                    </a:ext>
                  </a:extLst>
                </a:gridCol>
                <a:gridCol w="1220248">
                  <a:extLst>
                    <a:ext uri="{9D8B030D-6E8A-4147-A177-3AD203B41FA5}">
                      <a16:colId xmlns:a16="http://schemas.microsoft.com/office/drawing/2014/main" val="2727705270"/>
                    </a:ext>
                  </a:extLst>
                </a:gridCol>
              </a:tblGrid>
              <a:tr h="283178">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罰賠款</a:t>
                      </a:r>
                    </a:p>
                  </a:txBody>
                  <a:tcPr/>
                </a:tc>
                <a:extLst>
                  <a:ext uri="{0D108BD9-81ED-4DB2-BD59-A6C34878D82A}">
                    <a16:rowId xmlns:a16="http://schemas.microsoft.com/office/drawing/2014/main" val="340154761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15,119,887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9578673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5,626,532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4399238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4,254,261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43374693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105</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7,837,383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21992783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106</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4,085,068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536538884"/>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107</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3,983,292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414520580"/>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108</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15,511,276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974987607"/>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109</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28,327,002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28994003"/>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110</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8,594,358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30243435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6,570,625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930954917"/>
              </p:ext>
            </p:extLst>
          </p:nvPr>
        </p:nvGraphicFramePr>
        <p:xfrm>
          <a:off x="1604356" y="1675900"/>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graphicFrame>
        <p:nvGraphicFramePr>
          <p:cNvPr id="9" name="圖表 8"/>
          <p:cNvGraphicFramePr>
            <a:graphicFrameLocks/>
          </p:cNvGraphicFramePr>
          <p:nvPr>
            <p:extLst>
              <p:ext uri="{D42A27DB-BD31-4B8C-83A1-F6EECF244321}">
                <p14:modId xmlns:p14="http://schemas.microsoft.com/office/powerpoint/2010/main" val="2944418490"/>
              </p:ext>
            </p:extLst>
          </p:nvPr>
        </p:nvGraphicFramePr>
        <p:xfrm>
          <a:off x="3504455" y="2410690"/>
          <a:ext cx="5194173" cy="2894316"/>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3504455" y="5413599"/>
            <a:ext cx="5099218" cy="738664"/>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1.102</a:t>
            </a:r>
            <a:r>
              <a:rPr lang="zh-TW" altLang="en-US" sz="1400" b="1" dirty="0">
                <a:latin typeface="微軟正黑體" panose="020B0604030504040204" pitchFamily="34" charset="-120"/>
                <a:ea typeface="微軟正黑體" panose="020B0604030504040204" pitchFamily="34" charset="-120"/>
              </a:rPr>
              <a:t>年度東引中柱橋興建工程逾期罰金</a:t>
            </a:r>
            <a:r>
              <a:rPr lang="en-US" altLang="zh-TW" sz="1400" b="1" dirty="0">
                <a:latin typeface="微軟正黑體" panose="020B0604030504040204" pitchFamily="34" charset="-120"/>
                <a:ea typeface="微軟正黑體" panose="020B0604030504040204" pitchFamily="34" charset="-120"/>
              </a:rPr>
              <a:t>733</a:t>
            </a:r>
            <a:r>
              <a:rPr lang="zh-TW" altLang="en-US" sz="1400" b="1" dirty="0">
                <a:latin typeface="微軟正黑體" panose="020B0604030504040204" pitchFamily="34" charset="-120"/>
                <a:ea typeface="微軟正黑體" panose="020B0604030504040204" pitchFamily="34" charset="-120"/>
              </a:rPr>
              <a:t>萬餘元</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2.108</a:t>
            </a:r>
            <a:r>
              <a:rPr lang="zh-TW" altLang="en-US" sz="1400" b="1" dirty="0">
                <a:latin typeface="微軟正黑體" panose="020B0604030504040204" pitchFamily="34" charset="-120"/>
                <a:ea typeface="微軟正黑體" panose="020B0604030504040204" pitchFamily="34" charset="-120"/>
              </a:rPr>
              <a:t>年度菸酒緝私裁罰</a:t>
            </a:r>
            <a:r>
              <a:rPr lang="en-US" altLang="zh-TW" sz="1400" b="1" dirty="0">
                <a:latin typeface="微軟正黑體" panose="020B0604030504040204" pitchFamily="34" charset="-120"/>
                <a:ea typeface="微軟正黑體" panose="020B0604030504040204" pitchFamily="34" charset="-120"/>
              </a:rPr>
              <a:t>960</a:t>
            </a:r>
            <a:r>
              <a:rPr lang="zh-TW" altLang="en-US" sz="1400" b="1" dirty="0">
                <a:latin typeface="微軟正黑體" panose="020B0604030504040204" pitchFamily="34" charset="-120"/>
                <a:ea typeface="微軟正黑體" panose="020B0604030504040204" pitchFamily="34" charset="-120"/>
              </a:rPr>
              <a:t>萬餘元</a:t>
            </a:r>
            <a:endParaRPr lang="en-US" altLang="zh-TW" sz="1400" b="1" dirty="0">
              <a:latin typeface="微軟正黑體" panose="020B0604030504040204" pitchFamily="34" charset="-120"/>
              <a:ea typeface="微軟正黑體" panose="020B0604030504040204" pitchFamily="34" charset="-120"/>
            </a:endParaRPr>
          </a:p>
          <a:p>
            <a:r>
              <a:rPr lang="en-US" altLang="zh-TW" sz="1400" b="1" dirty="0">
                <a:latin typeface="微軟正黑體" panose="020B0604030504040204" pitchFamily="34" charset="-120"/>
                <a:ea typeface="微軟正黑體" panose="020B0604030504040204" pitchFamily="34" charset="-120"/>
              </a:rPr>
              <a:t>3.109</a:t>
            </a:r>
            <a:r>
              <a:rPr lang="zh-TW" altLang="en-US" sz="1400" b="1" dirty="0">
                <a:latin typeface="微軟正黑體" panose="020B0604030504040204" pitchFamily="34" charset="-120"/>
                <a:ea typeface="微軟正黑體" panose="020B0604030504040204" pitchFamily="34" charset="-120"/>
              </a:rPr>
              <a:t>年度菸酒緝私裁罰</a:t>
            </a:r>
            <a:r>
              <a:rPr lang="en-US" altLang="zh-TW" sz="1400" b="1" dirty="0">
                <a:latin typeface="微軟正黑體" panose="020B0604030504040204" pitchFamily="34" charset="-120"/>
                <a:ea typeface="微軟正黑體" panose="020B0604030504040204" pitchFamily="34" charset="-120"/>
              </a:rPr>
              <a:t>2,400</a:t>
            </a:r>
            <a:r>
              <a:rPr lang="zh-TW" altLang="en-US" sz="1400" b="1" dirty="0">
                <a:latin typeface="微軟正黑體" panose="020B0604030504040204" pitchFamily="34" charset="-120"/>
                <a:ea typeface="微軟正黑體" panose="020B0604030504040204" pitchFamily="34" charset="-120"/>
              </a:rPr>
              <a:t>萬餘元</a:t>
            </a:r>
          </a:p>
        </p:txBody>
      </p:sp>
    </p:spTree>
    <p:extLst>
      <p:ext uri="{BB962C8B-B14F-4D97-AF65-F5344CB8AC3E}">
        <p14:creationId xmlns:p14="http://schemas.microsoft.com/office/powerpoint/2010/main" val="41738420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9267"/>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規費收入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11142515"/>
              </p:ext>
            </p:extLst>
          </p:nvPr>
        </p:nvGraphicFramePr>
        <p:xfrm>
          <a:off x="1084710" y="1995054"/>
          <a:ext cx="1974373" cy="4230139"/>
        </p:xfrm>
        <a:graphic>
          <a:graphicData uri="http://schemas.openxmlformats.org/drawingml/2006/table">
            <a:tbl>
              <a:tblPr firstRow="1" bandRow="1">
                <a:tableStyleId>{073A0DAA-6AF3-43AB-8588-CEC1D06C72B9}</a:tableStyleId>
              </a:tblPr>
              <a:tblGrid>
                <a:gridCol w="754125">
                  <a:extLst>
                    <a:ext uri="{9D8B030D-6E8A-4147-A177-3AD203B41FA5}">
                      <a16:colId xmlns:a16="http://schemas.microsoft.com/office/drawing/2014/main" val="1359039330"/>
                    </a:ext>
                  </a:extLst>
                </a:gridCol>
                <a:gridCol w="1220248">
                  <a:extLst>
                    <a:ext uri="{9D8B030D-6E8A-4147-A177-3AD203B41FA5}">
                      <a16:colId xmlns:a16="http://schemas.microsoft.com/office/drawing/2014/main" val="2727705270"/>
                    </a:ext>
                  </a:extLst>
                </a:gridCol>
              </a:tblGrid>
              <a:tr h="308809">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規費</a:t>
                      </a:r>
                    </a:p>
                  </a:txBody>
                  <a:tcPr/>
                </a:tc>
                <a:extLst>
                  <a:ext uri="{0D108BD9-81ED-4DB2-BD59-A6C34878D82A}">
                    <a16:rowId xmlns:a16="http://schemas.microsoft.com/office/drawing/2014/main" val="3401547619"/>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22,027,746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957867386"/>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23,386,105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439923886"/>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27,967,790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433746939"/>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105</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33,292,826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219927838"/>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106</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31,289,125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536538884"/>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107</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36,129,531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414520580"/>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108</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39,020,501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974987607"/>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109</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37,872,559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628994003"/>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110</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33,235,567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302434358"/>
                  </a:ext>
                </a:extLst>
              </a:tr>
              <a:tr h="392133">
                <a:tc>
                  <a:txBody>
                    <a:bodyPr/>
                    <a:lstStyle/>
                    <a:p>
                      <a:pPr algn="ctr"/>
                      <a:r>
                        <a:rPr lang="en-US" altLang="zh-TW" sz="1400" b="1" dirty="0">
                          <a:latin typeface="微軟正黑體" panose="020B0604030504040204" pitchFamily="34" charset="-120"/>
                          <a:ea typeface="微軟正黑體" panose="020B0604030504040204" pitchFamily="34" charset="-120"/>
                        </a:rPr>
                        <a:t>111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40,434,260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285272046"/>
              </p:ext>
            </p:extLst>
          </p:nvPr>
        </p:nvGraphicFramePr>
        <p:xfrm>
          <a:off x="1604356" y="1659775"/>
          <a:ext cx="1454727" cy="335280"/>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19155">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graphicFrame>
        <p:nvGraphicFramePr>
          <p:cNvPr id="7" name="圖表 6"/>
          <p:cNvGraphicFramePr>
            <a:graphicFrameLocks/>
          </p:cNvGraphicFramePr>
          <p:nvPr>
            <p:extLst>
              <p:ext uri="{D42A27DB-BD31-4B8C-83A1-F6EECF244321}">
                <p14:modId xmlns:p14="http://schemas.microsoft.com/office/powerpoint/2010/main" val="4147019340"/>
              </p:ext>
            </p:extLst>
          </p:nvPr>
        </p:nvGraphicFramePr>
        <p:xfrm>
          <a:off x="3683897" y="2700595"/>
          <a:ext cx="4835288" cy="2899866"/>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3683897" y="5710769"/>
            <a:ext cx="4653768" cy="338554"/>
          </a:xfrm>
          <a:prstGeom prst="rect">
            <a:avLst/>
          </a:prstGeom>
          <a:noFill/>
        </p:spPr>
        <p:txBody>
          <a:bodyPr wrap="square" rtlCol="0">
            <a:spAutoFit/>
          </a:bodyPr>
          <a:lstStyle/>
          <a:p>
            <a:r>
              <a:rPr lang="en-US" altLang="zh-TW" sz="1600" dirty="0">
                <a:latin typeface="微軟正黑體" panose="020B0604030504040204" pitchFamily="34" charset="-120"/>
                <a:ea typeface="微軟正黑體" panose="020B0604030504040204" pitchFamily="34" charset="-120"/>
              </a:rPr>
              <a:t>103</a:t>
            </a:r>
            <a:r>
              <a:rPr lang="zh-TW" altLang="en-US" sz="1600" dirty="0">
                <a:latin typeface="微軟正黑體" panose="020B0604030504040204" pitchFamily="34" charset="-120"/>
                <a:ea typeface="微軟正黑體" panose="020B0604030504040204" pitchFamily="34" charset="-120"/>
              </a:rPr>
              <a:t>年離島免稅購物商店招商，增加規費收入</a:t>
            </a:r>
          </a:p>
        </p:txBody>
      </p:sp>
    </p:spTree>
    <p:extLst>
      <p:ext uri="{BB962C8B-B14F-4D97-AF65-F5344CB8AC3E}">
        <p14:creationId xmlns:p14="http://schemas.microsoft.com/office/powerpoint/2010/main" val="15430688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9267"/>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財產收入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022309199"/>
              </p:ext>
            </p:extLst>
          </p:nvPr>
        </p:nvGraphicFramePr>
        <p:xfrm>
          <a:off x="1084710" y="2049973"/>
          <a:ext cx="1974373" cy="4175220"/>
        </p:xfrm>
        <a:graphic>
          <a:graphicData uri="http://schemas.openxmlformats.org/drawingml/2006/table">
            <a:tbl>
              <a:tblPr firstRow="1" bandRow="1">
                <a:tableStyleId>{7DF18680-E054-41AD-8BC1-D1AEF772440D}</a:tableStyleId>
              </a:tblPr>
              <a:tblGrid>
                <a:gridCol w="754125">
                  <a:extLst>
                    <a:ext uri="{9D8B030D-6E8A-4147-A177-3AD203B41FA5}">
                      <a16:colId xmlns:a16="http://schemas.microsoft.com/office/drawing/2014/main" val="1359039330"/>
                    </a:ext>
                  </a:extLst>
                </a:gridCol>
                <a:gridCol w="1220248">
                  <a:extLst>
                    <a:ext uri="{9D8B030D-6E8A-4147-A177-3AD203B41FA5}">
                      <a16:colId xmlns:a16="http://schemas.microsoft.com/office/drawing/2014/main" val="2727705270"/>
                    </a:ext>
                  </a:extLst>
                </a:gridCol>
              </a:tblGrid>
              <a:tr h="283178">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財產</a:t>
                      </a:r>
                    </a:p>
                  </a:txBody>
                  <a:tcPr/>
                </a:tc>
                <a:extLst>
                  <a:ext uri="{0D108BD9-81ED-4DB2-BD59-A6C34878D82A}">
                    <a16:rowId xmlns:a16="http://schemas.microsoft.com/office/drawing/2014/main" val="340154761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10,338,968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9578673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8,216,966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4399238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6,375,589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43374693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105</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6,235,680 </a:t>
                      </a:r>
                      <a:endParaRPr lang="en-US" altLang="zh-TW" sz="1400" b="1"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21992783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106</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10,951,743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536538884"/>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107</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35,905,564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414520580"/>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108</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14,570,926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974987607"/>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109</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13,108,991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628994003"/>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110</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18,167,082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30243435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18,594,092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nvGraphicFramePr>
        <p:xfrm>
          <a:off x="1604356" y="1675900"/>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graphicFrame>
        <p:nvGraphicFramePr>
          <p:cNvPr id="8" name="圖表 7"/>
          <p:cNvGraphicFramePr>
            <a:graphicFrameLocks/>
          </p:cNvGraphicFramePr>
          <p:nvPr>
            <p:extLst>
              <p:ext uri="{D42A27DB-BD31-4B8C-83A1-F6EECF244321}">
                <p14:modId xmlns:p14="http://schemas.microsoft.com/office/powerpoint/2010/main" val="2566931244"/>
              </p:ext>
            </p:extLst>
          </p:nvPr>
        </p:nvGraphicFramePr>
        <p:xfrm>
          <a:off x="3607724" y="2385752"/>
          <a:ext cx="4754880" cy="2955175"/>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3607723" y="5640418"/>
            <a:ext cx="5004261" cy="584775"/>
          </a:xfrm>
          <a:prstGeom prst="rect">
            <a:avLst/>
          </a:prstGeom>
          <a:noFill/>
        </p:spPr>
        <p:txBody>
          <a:bodyPr wrap="square" rtlCol="0">
            <a:spAutoFit/>
          </a:bodyPr>
          <a:lstStyle/>
          <a:p>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上圖</a:t>
            </a:r>
            <a:r>
              <a:rPr lang="en-US" altLang="zh-TW" sz="1600" b="1" dirty="0">
                <a:latin typeface="微軟正黑體" panose="020B0604030504040204" pitchFamily="34" charset="-120"/>
                <a:ea typeface="微軟正黑體" panose="020B0604030504040204" pitchFamily="34" charset="-120"/>
              </a:rPr>
              <a:t>105</a:t>
            </a:r>
            <a:r>
              <a:rPr lang="zh-TW" altLang="en-US" sz="1600" b="1" dirty="0">
                <a:latin typeface="微軟正黑體" panose="020B0604030504040204" pitchFamily="34" charset="-120"/>
                <a:ea typeface="微軟正黑體" panose="020B0604030504040204" pitchFamily="34" charset="-120"/>
              </a:rPr>
              <a:t>年度資料扣除財產作價收入</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億</a:t>
            </a:r>
            <a:r>
              <a:rPr lang="en-US" altLang="zh-TW" sz="1600" b="1" dirty="0">
                <a:latin typeface="微軟正黑體" panose="020B0604030504040204" pitchFamily="34" charset="-120"/>
                <a:ea typeface="微軟正黑體" panose="020B0604030504040204" pitchFamily="34" charset="-120"/>
              </a:rPr>
              <a:t>4,994</a:t>
            </a:r>
            <a:r>
              <a:rPr lang="zh-TW" altLang="en-US" sz="1600" b="1" dirty="0">
                <a:latin typeface="微軟正黑體" panose="020B0604030504040204" pitchFamily="34" charset="-120"/>
                <a:ea typeface="微軟正黑體" panose="020B0604030504040204" pitchFamily="34" charset="-120"/>
              </a:rPr>
              <a:t>萬元</a:t>
            </a:r>
            <a:endParaRPr lang="en-US" altLang="zh-TW" sz="1600" b="1" dirty="0">
              <a:latin typeface="微軟正黑體" panose="020B0604030504040204" pitchFamily="34" charset="-120"/>
              <a:ea typeface="微軟正黑體" panose="020B0604030504040204" pitchFamily="34" charset="-120"/>
            </a:endParaRPr>
          </a:p>
          <a:p>
            <a:r>
              <a:rPr lang="en-US" altLang="zh-TW" sz="1600" b="1" dirty="0">
                <a:latin typeface="微軟正黑體" panose="020B0604030504040204" pitchFamily="34" charset="-120"/>
                <a:ea typeface="微軟正黑體" panose="020B0604030504040204" pitchFamily="34" charset="-120"/>
              </a:rPr>
              <a:t>2.107</a:t>
            </a:r>
            <a:r>
              <a:rPr lang="zh-TW" altLang="en-US" sz="1600" b="1" dirty="0">
                <a:latin typeface="微軟正黑體" panose="020B0604030504040204" pitchFamily="34" charset="-120"/>
                <a:ea typeface="微軟正黑體" panose="020B0604030504040204" pitchFamily="34" charset="-120"/>
              </a:rPr>
              <a:t>年度北竿塘岐國宅土地讓售</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5675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7456"/>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補助及協助收入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339941462"/>
              </p:ext>
            </p:extLst>
          </p:nvPr>
        </p:nvGraphicFramePr>
        <p:xfrm>
          <a:off x="376314" y="1960305"/>
          <a:ext cx="3686795" cy="4175220"/>
        </p:xfrm>
        <a:graphic>
          <a:graphicData uri="http://schemas.openxmlformats.org/drawingml/2006/table">
            <a:tbl>
              <a:tblPr firstRow="1" bandRow="1">
                <a:tableStyleId>{5C22544A-7EE6-4342-B048-85BDC9FD1C3A}</a:tableStyleId>
              </a:tblPr>
              <a:tblGrid>
                <a:gridCol w="870309">
                  <a:extLst>
                    <a:ext uri="{9D8B030D-6E8A-4147-A177-3AD203B41FA5}">
                      <a16:colId xmlns:a16="http://schemas.microsoft.com/office/drawing/2014/main" val="1359039330"/>
                    </a:ext>
                  </a:extLst>
                </a:gridCol>
                <a:gridCol w="1408243">
                  <a:extLst>
                    <a:ext uri="{9D8B030D-6E8A-4147-A177-3AD203B41FA5}">
                      <a16:colId xmlns:a16="http://schemas.microsoft.com/office/drawing/2014/main" val="2727705270"/>
                    </a:ext>
                  </a:extLst>
                </a:gridCol>
                <a:gridCol w="1408243">
                  <a:extLst>
                    <a:ext uri="{9D8B030D-6E8A-4147-A177-3AD203B41FA5}">
                      <a16:colId xmlns:a16="http://schemas.microsoft.com/office/drawing/2014/main" val="2064353827"/>
                    </a:ext>
                  </a:extLst>
                </a:gridCol>
              </a:tblGrid>
              <a:tr h="283178">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smtClean="0">
                          <a:latin typeface="微軟正黑體" panose="020B0604030504040204" pitchFamily="34" charset="-120"/>
                          <a:ea typeface="微軟正黑體" panose="020B0604030504040204" pitchFamily="34" charset="-120"/>
                        </a:rPr>
                        <a:t>一般性補助</a:t>
                      </a:r>
                      <a:endParaRPr lang="zh-TW" altLang="en-US" sz="1400" b="1"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計畫型補助</a:t>
                      </a:r>
                    </a:p>
                  </a:txBody>
                  <a:tcPr/>
                </a:tc>
                <a:extLst>
                  <a:ext uri="{0D108BD9-81ED-4DB2-BD59-A6C34878D82A}">
                    <a16:rowId xmlns:a16="http://schemas.microsoft.com/office/drawing/2014/main" val="3401547619"/>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102</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1,009,578,217 </a:t>
                      </a:r>
                    </a:p>
                  </a:txBody>
                  <a:tcPr marL="9525" marR="9525" marT="9525" marB="0"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1,640,160,590 </a:t>
                      </a:r>
                    </a:p>
                  </a:txBody>
                  <a:tcPr marL="9525" marR="9525" marT="9525" marB="0" anchor="ctr"/>
                </a:tc>
                <a:extLst>
                  <a:ext uri="{0D108BD9-81ED-4DB2-BD59-A6C34878D82A}">
                    <a16:rowId xmlns:a16="http://schemas.microsoft.com/office/drawing/2014/main" val="1957867386"/>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103</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1,010,390,726 </a:t>
                      </a:r>
                    </a:p>
                  </a:txBody>
                  <a:tcPr marL="9525" marR="9525" marT="9525" marB="0"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1,451,655,659 </a:t>
                      </a:r>
                    </a:p>
                  </a:txBody>
                  <a:tcPr marL="9525" marR="9525" marT="9525" marB="0" anchor="ctr"/>
                </a:tc>
                <a:extLst>
                  <a:ext uri="{0D108BD9-81ED-4DB2-BD59-A6C34878D82A}">
                    <a16:rowId xmlns:a16="http://schemas.microsoft.com/office/drawing/2014/main" val="3439923886"/>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104</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986,798,920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1,327,245,515 </a:t>
                      </a:r>
                    </a:p>
                  </a:txBody>
                  <a:tcPr marL="9525" marR="9525" marT="9525" marB="0" anchor="ctr"/>
                </a:tc>
                <a:extLst>
                  <a:ext uri="{0D108BD9-81ED-4DB2-BD59-A6C34878D82A}">
                    <a16:rowId xmlns:a16="http://schemas.microsoft.com/office/drawing/2014/main" val="433746939"/>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105</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994,705,796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1,375,219,020 </a:t>
                      </a:r>
                    </a:p>
                  </a:txBody>
                  <a:tcPr marL="9525" marR="9525" marT="9525" marB="0" anchor="ctr"/>
                </a:tc>
                <a:extLst>
                  <a:ext uri="{0D108BD9-81ED-4DB2-BD59-A6C34878D82A}">
                    <a16:rowId xmlns:a16="http://schemas.microsoft.com/office/drawing/2014/main" val="1219927838"/>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106</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982,144,532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1,491,738,756 </a:t>
                      </a:r>
                    </a:p>
                  </a:txBody>
                  <a:tcPr marL="9525" marR="9525" marT="9525" marB="0" anchor="ctr"/>
                </a:tc>
                <a:extLst>
                  <a:ext uri="{0D108BD9-81ED-4DB2-BD59-A6C34878D82A}">
                    <a16:rowId xmlns:a16="http://schemas.microsoft.com/office/drawing/2014/main" val="2536538884"/>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107</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1,014,085,859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1,985,869,769 </a:t>
                      </a:r>
                    </a:p>
                  </a:txBody>
                  <a:tcPr marL="9525" marR="9525" marT="9525" marB="0" anchor="ctr"/>
                </a:tc>
                <a:extLst>
                  <a:ext uri="{0D108BD9-81ED-4DB2-BD59-A6C34878D82A}">
                    <a16:rowId xmlns:a16="http://schemas.microsoft.com/office/drawing/2014/main" val="3414520580"/>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108</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1,069,925,935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2,409,668,917 </a:t>
                      </a:r>
                    </a:p>
                  </a:txBody>
                  <a:tcPr marL="9525" marR="9525" marT="9525" marB="0" anchor="ctr"/>
                </a:tc>
                <a:extLst>
                  <a:ext uri="{0D108BD9-81ED-4DB2-BD59-A6C34878D82A}">
                    <a16:rowId xmlns:a16="http://schemas.microsoft.com/office/drawing/2014/main" val="974987607"/>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109</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1,073,091,485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3,128,334,730 </a:t>
                      </a:r>
                    </a:p>
                  </a:txBody>
                  <a:tcPr marL="9525" marR="9525" marT="9525" marB="0" anchor="ctr"/>
                </a:tc>
                <a:extLst>
                  <a:ext uri="{0D108BD9-81ED-4DB2-BD59-A6C34878D82A}">
                    <a16:rowId xmlns:a16="http://schemas.microsoft.com/office/drawing/2014/main" val="2628994003"/>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110</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1,142,481,983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2,041,605,036 </a:t>
                      </a:r>
                    </a:p>
                  </a:txBody>
                  <a:tcPr marL="9525" marR="9525" marT="9525" marB="0" anchor="ctr"/>
                </a:tc>
                <a:extLst>
                  <a:ext uri="{0D108BD9-81ED-4DB2-BD59-A6C34878D82A}">
                    <a16:rowId xmlns:a16="http://schemas.microsoft.com/office/drawing/2014/main" val="2302434358"/>
                  </a:ext>
                </a:extLst>
              </a:tr>
              <a:tr h="387042">
                <a:tc>
                  <a:txBody>
                    <a:bodyPr/>
                    <a:lstStyle/>
                    <a:p>
                      <a:pPr algn="ctr"/>
                      <a:r>
                        <a:rPr lang="en-US" altLang="zh-TW" sz="1200" b="1" dirty="0">
                          <a:latin typeface="微軟正黑體" panose="020B0604030504040204" pitchFamily="34" charset="-120"/>
                          <a:ea typeface="微軟正黑體" panose="020B0604030504040204" pitchFamily="34" charset="-120"/>
                        </a:rPr>
                        <a:t>111</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1,179,555,896 </a:t>
                      </a:r>
                    </a:p>
                  </a:txBody>
                  <a:tcPr marL="9525" marR="9525" marT="9525" marB="0" anchor="ct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3,462,485,329 </a:t>
                      </a:r>
                    </a:p>
                  </a:txBody>
                  <a:tcPr marL="9525" marR="9525" marT="9525"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641896439"/>
              </p:ext>
            </p:extLst>
          </p:nvPr>
        </p:nvGraphicFramePr>
        <p:xfrm>
          <a:off x="2608382" y="1586232"/>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graphicFrame>
        <p:nvGraphicFramePr>
          <p:cNvPr id="9" name="圖表 8"/>
          <p:cNvGraphicFramePr>
            <a:graphicFrameLocks/>
          </p:cNvGraphicFramePr>
          <p:nvPr>
            <p:extLst>
              <p:ext uri="{D42A27DB-BD31-4B8C-83A1-F6EECF244321}">
                <p14:modId xmlns:p14="http://schemas.microsoft.com/office/powerpoint/2010/main" val="677121768"/>
              </p:ext>
            </p:extLst>
          </p:nvPr>
        </p:nvGraphicFramePr>
        <p:xfrm>
          <a:off x="4245191" y="2330643"/>
          <a:ext cx="4716727" cy="3555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6791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捐獻及贈與收入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599593416"/>
              </p:ext>
            </p:extLst>
          </p:nvPr>
        </p:nvGraphicFramePr>
        <p:xfrm>
          <a:off x="1870364" y="1675900"/>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265567383"/>
              </p:ext>
            </p:extLst>
          </p:nvPr>
        </p:nvGraphicFramePr>
        <p:xfrm>
          <a:off x="1084710" y="2049973"/>
          <a:ext cx="2240381" cy="4175220"/>
        </p:xfrm>
        <a:graphic>
          <a:graphicData uri="http://schemas.openxmlformats.org/drawingml/2006/table">
            <a:tbl>
              <a:tblPr firstRow="1" bandRow="1">
                <a:tableStyleId>{93296810-A885-4BE3-A3E7-6D5BEEA58F35}</a:tableStyleId>
              </a:tblPr>
              <a:tblGrid>
                <a:gridCol w="754125">
                  <a:extLst>
                    <a:ext uri="{9D8B030D-6E8A-4147-A177-3AD203B41FA5}">
                      <a16:colId xmlns:a16="http://schemas.microsoft.com/office/drawing/2014/main" val="1359039330"/>
                    </a:ext>
                  </a:extLst>
                </a:gridCol>
                <a:gridCol w="1486256">
                  <a:extLst>
                    <a:ext uri="{9D8B030D-6E8A-4147-A177-3AD203B41FA5}">
                      <a16:colId xmlns:a16="http://schemas.microsoft.com/office/drawing/2014/main" val="2727705270"/>
                    </a:ext>
                  </a:extLst>
                </a:gridCol>
              </a:tblGrid>
              <a:tr h="283178">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捐贈及贈與</a:t>
                      </a:r>
                    </a:p>
                  </a:txBody>
                  <a:tcPr/>
                </a:tc>
                <a:extLst>
                  <a:ext uri="{0D108BD9-81ED-4DB2-BD59-A6C34878D82A}">
                    <a16:rowId xmlns:a16="http://schemas.microsoft.com/office/drawing/2014/main" val="340154761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182,500,000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9578673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118,977,756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439923886"/>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125,955,644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433746939"/>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105</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191,637,048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21992783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106</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202,873,104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536538884"/>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107</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158,000,000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414520580"/>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108</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189,100,000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974987607"/>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109</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120,600,000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28994003"/>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110</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163,510,000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302434358"/>
                  </a:ext>
                </a:extLst>
              </a:tr>
              <a:tr h="387042">
                <a:tc>
                  <a:txBody>
                    <a:bodyPr/>
                    <a:lstStyle/>
                    <a:p>
                      <a:pPr algn="ctr"/>
                      <a:r>
                        <a:rPr lang="en-US" altLang="zh-TW" sz="1400" b="1" dirty="0">
                          <a:latin typeface="微軟正黑體" panose="020B0604030504040204" pitchFamily="34" charset="-120"/>
                          <a:ea typeface="微軟正黑體" panose="020B0604030504040204" pitchFamily="34" charset="-120"/>
                        </a:rPr>
                        <a:t>111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161,310,000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205125118"/>
                  </a:ext>
                </a:extLst>
              </a:tr>
            </a:tbl>
          </a:graphicData>
        </a:graphic>
      </p:graphicFrame>
      <p:graphicFrame>
        <p:nvGraphicFramePr>
          <p:cNvPr id="8" name="圖表 7"/>
          <p:cNvGraphicFramePr>
            <a:graphicFrameLocks/>
          </p:cNvGraphicFramePr>
          <p:nvPr>
            <p:extLst>
              <p:ext uri="{D42A27DB-BD31-4B8C-83A1-F6EECF244321}">
                <p14:modId xmlns:p14="http://schemas.microsoft.com/office/powerpoint/2010/main" val="1400986930"/>
              </p:ext>
            </p:extLst>
          </p:nvPr>
        </p:nvGraphicFramePr>
        <p:xfrm>
          <a:off x="3862621" y="2556162"/>
          <a:ext cx="4743848" cy="2926957"/>
        </p:xfrm>
        <a:graphic>
          <a:graphicData uri="http://schemas.openxmlformats.org/drawingml/2006/chart">
            <c:chart xmlns:c="http://schemas.openxmlformats.org/drawingml/2006/chart" xmlns:r="http://schemas.openxmlformats.org/officeDocument/2006/relationships" r:id="rId3"/>
          </a:graphicData>
        </a:graphic>
      </p:graphicFrame>
      <p:sp>
        <p:nvSpPr>
          <p:cNvPr id="2" name="文字方塊 1"/>
          <p:cNvSpPr txBox="1"/>
          <p:nvPr/>
        </p:nvSpPr>
        <p:spPr>
          <a:xfrm>
            <a:off x="3862621" y="5649375"/>
            <a:ext cx="4549859"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主要為馬祖酒廠股份有限公司捐獻政府收入</a:t>
            </a:r>
          </a:p>
        </p:txBody>
      </p:sp>
    </p:spTree>
    <p:extLst>
      <p:ext uri="{BB962C8B-B14F-4D97-AF65-F5344CB8AC3E}">
        <p14:creationId xmlns:p14="http://schemas.microsoft.com/office/powerpoint/2010/main" val="12353864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8" y="-59267"/>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自籌財源</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58317268"/>
              </p:ext>
            </p:extLst>
          </p:nvPr>
        </p:nvGraphicFramePr>
        <p:xfrm>
          <a:off x="700511" y="1945664"/>
          <a:ext cx="3356101" cy="4566818"/>
        </p:xfrm>
        <a:graphic>
          <a:graphicData uri="http://schemas.openxmlformats.org/drawingml/2006/table">
            <a:tbl>
              <a:tblPr firstRow="1" bandRow="1">
                <a:tableStyleId>{F5AB1C69-6EDB-4FF4-983F-18BD219EF322}</a:tableStyleId>
              </a:tblPr>
              <a:tblGrid>
                <a:gridCol w="792245">
                  <a:extLst>
                    <a:ext uri="{9D8B030D-6E8A-4147-A177-3AD203B41FA5}">
                      <a16:colId xmlns:a16="http://schemas.microsoft.com/office/drawing/2014/main" val="1359039330"/>
                    </a:ext>
                  </a:extLst>
                </a:gridCol>
                <a:gridCol w="1281928">
                  <a:extLst>
                    <a:ext uri="{9D8B030D-6E8A-4147-A177-3AD203B41FA5}">
                      <a16:colId xmlns:a16="http://schemas.microsoft.com/office/drawing/2014/main" val="2727705270"/>
                    </a:ext>
                  </a:extLst>
                </a:gridCol>
                <a:gridCol w="1281928">
                  <a:extLst>
                    <a:ext uri="{9D8B030D-6E8A-4147-A177-3AD203B41FA5}">
                      <a16:colId xmlns:a16="http://schemas.microsoft.com/office/drawing/2014/main" val="2064353827"/>
                    </a:ext>
                  </a:extLst>
                </a:gridCol>
              </a:tblGrid>
              <a:tr h="333388">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自籌財源</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占歲入比例</a:t>
                      </a:r>
                    </a:p>
                  </a:txBody>
                  <a:tcPr/>
                </a:tc>
                <a:extLst>
                  <a:ext uri="{0D108BD9-81ED-4DB2-BD59-A6C34878D82A}">
                    <a16:rowId xmlns:a16="http://schemas.microsoft.com/office/drawing/2014/main" val="3401547619"/>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102</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350,972,009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10.59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1957867386"/>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103</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279,163,406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9.14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3439923886"/>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104</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317,814,469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10.60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433746939"/>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105</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366,557,666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11.73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1219927838"/>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106</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375,604,532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11.56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536538884"/>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107</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368,850,300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9.56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3414520580"/>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108</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solidFill>
                            <a:schemeClr val="tx1"/>
                          </a:solidFill>
                          <a:effectLst/>
                          <a:latin typeface="微軟正黑體" panose="020B0604030504040204" pitchFamily="34" charset="-120"/>
                          <a:ea typeface="微軟正黑體" panose="020B0604030504040204" pitchFamily="34" charset="-120"/>
                        </a:rPr>
                        <a:t>379,151,802 </a:t>
                      </a:r>
                      <a:endPar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solidFill>
                            <a:schemeClr val="tx1"/>
                          </a:solidFill>
                          <a:effectLst/>
                          <a:latin typeface="微軟正黑體" panose="020B0604030504040204" pitchFamily="34" charset="-120"/>
                          <a:ea typeface="微軟正黑體" panose="020B0604030504040204" pitchFamily="34" charset="-120"/>
                        </a:rPr>
                        <a:t>8.59 </a:t>
                      </a:r>
                      <a:endPar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974987607"/>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109</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368,694,271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7.32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628994003"/>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110</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384,664,115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9.42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302434358"/>
                  </a:ext>
                </a:extLst>
              </a:tr>
              <a:tr h="423343">
                <a:tc>
                  <a:txBody>
                    <a:bodyPr/>
                    <a:lstStyle/>
                    <a:p>
                      <a:pPr algn="ctr"/>
                      <a:r>
                        <a:rPr lang="en-US" altLang="zh-TW" sz="1200" b="1" dirty="0">
                          <a:latin typeface="微軟正黑體" panose="020B0604030504040204" pitchFamily="34" charset="-120"/>
                          <a:ea typeface="微軟正黑體" panose="020B0604030504040204" pitchFamily="34" charset="-120"/>
                        </a:rPr>
                        <a:t>111</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r" fontAlgn="ctr"/>
                      <a:r>
                        <a:rPr lang="en-US" altLang="zh-TW" sz="1400" b="1" u="none" strike="noStrike" dirty="0">
                          <a:effectLst/>
                          <a:latin typeface="微軟正黑體" panose="020B0604030504040204" pitchFamily="34" charset="-120"/>
                          <a:ea typeface="微軟正黑體" panose="020B0604030504040204" pitchFamily="34" charset="-120"/>
                        </a:rPr>
                        <a:t>375,058,550 </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400" b="1" u="none" strike="noStrike" kern="1200" dirty="0">
                          <a:effectLst/>
                          <a:latin typeface="微軟正黑體" panose="020B0604030504040204" pitchFamily="34" charset="-120"/>
                          <a:ea typeface="微軟正黑體" panose="020B0604030504040204" pitchFamily="34" charset="-120"/>
                        </a:rPr>
                        <a:t>6.38 </a:t>
                      </a:r>
                      <a:endParaRPr lang="en-US" altLang="zh-TW" sz="14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205125118"/>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920846150"/>
              </p:ext>
            </p:extLst>
          </p:nvPr>
        </p:nvGraphicFramePr>
        <p:xfrm>
          <a:off x="2601885" y="1532407"/>
          <a:ext cx="1454727" cy="374073"/>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750931"/>
                  </a:ext>
                </a:extLst>
              </a:tr>
            </a:tbl>
          </a:graphicData>
        </a:graphic>
      </p:graphicFrame>
      <p:sp>
        <p:nvSpPr>
          <p:cNvPr id="8" name="標題 1"/>
          <p:cNvSpPr>
            <a:spLocks noGrp="1"/>
          </p:cNvSpPr>
          <p:nvPr>
            <p:ph type="title"/>
          </p:nvPr>
        </p:nvSpPr>
        <p:spPr>
          <a:xfrm>
            <a:off x="-83127" y="554419"/>
            <a:ext cx="4488873" cy="636528"/>
          </a:xfrm>
          <a:solidFill>
            <a:schemeClr val="accent4">
              <a:lumMod val="40000"/>
              <a:lumOff val="60000"/>
            </a:schemeClr>
          </a:solidFill>
          <a:scene3d>
            <a:camera prst="orthographicFront"/>
            <a:lightRig rig="threePt" dir="t"/>
          </a:scene3d>
          <a:sp3d>
            <a:bevelT/>
          </a:sp3d>
        </p:spPr>
        <p:txBody>
          <a:bodyPr>
            <a:normAutofit fontScale="90000"/>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伍、自籌財源及配合款</a:t>
            </a:r>
            <a:endParaRPr lang="en-US" altLang="zh-TW" sz="3600" b="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405746" y="6176589"/>
            <a:ext cx="5004261" cy="307777"/>
          </a:xfrm>
          <a:prstGeom prst="rect">
            <a:avLst/>
          </a:prstGeom>
          <a:noFill/>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備註：</a:t>
            </a:r>
            <a:r>
              <a:rPr lang="en-US" altLang="zh-TW" sz="1400" b="1" dirty="0">
                <a:latin typeface="微軟正黑體" panose="020B0604030504040204" pitchFamily="34" charset="-120"/>
                <a:ea typeface="微軟正黑體" panose="020B0604030504040204" pitchFamily="34" charset="-120"/>
              </a:rPr>
              <a:t>105</a:t>
            </a:r>
            <a:r>
              <a:rPr lang="zh-TW" altLang="en-US" sz="1400" b="1" dirty="0">
                <a:latin typeface="微軟正黑體" panose="020B0604030504040204" pitchFamily="34" charset="-120"/>
                <a:ea typeface="微軟正黑體" panose="020B0604030504040204" pitchFamily="34" charset="-120"/>
              </a:rPr>
              <a:t>年度資料扣除財產作價收入</a:t>
            </a:r>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億</a:t>
            </a:r>
            <a:r>
              <a:rPr lang="en-US" altLang="zh-TW" sz="1400" b="1" dirty="0">
                <a:latin typeface="微軟正黑體" panose="020B0604030504040204" pitchFamily="34" charset="-120"/>
                <a:ea typeface="微軟正黑體" panose="020B0604030504040204" pitchFamily="34" charset="-120"/>
              </a:rPr>
              <a:t>4,994</a:t>
            </a:r>
            <a:r>
              <a:rPr lang="zh-TW" altLang="en-US" sz="1400" b="1" dirty="0">
                <a:latin typeface="微軟正黑體" panose="020B0604030504040204" pitchFamily="34" charset="-120"/>
                <a:ea typeface="微軟正黑體" panose="020B0604030504040204" pitchFamily="34" charset="-120"/>
              </a:rPr>
              <a:t>萬元</a:t>
            </a:r>
            <a:endParaRPr lang="en-US" altLang="zh-TW" sz="1400" b="1" dirty="0">
              <a:latin typeface="微軟正黑體" panose="020B0604030504040204" pitchFamily="34" charset="-120"/>
              <a:ea typeface="微軟正黑體" panose="020B0604030504040204" pitchFamily="34" charset="-120"/>
            </a:endParaRPr>
          </a:p>
        </p:txBody>
      </p:sp>
      <p:graphicFrame>
        <p:nvGraphicFramePr>
          <p:cNvPr id="14" name="圖表 13"/>
          <p:cNvGraphicFramePr>
            <a:graphicFrameLocks/>
          </p:cNvGraphicFramePr>
          <p:nvPr>
            <p:extLst>
              <p:ext uri="{D42A27DB-BD31-4B8C-83A1-F6EECF244321}">
                <p14:modId xmlns:p14="http://schemas.microsoft.com/office/powerpoint/2010/main" val="2359665238"/>
              </p:ext>
            </p:extLst>
          </p:nvPr>
        </p:nvGraphicFramePr>
        <p:xfrm>
          <a:off x="4247806" y="1945664"/>
          <a:ext cx="4572000" cy="2077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圖表 14"/>
          <p:cNvGraphicFramePr>
            <a:graphicFrameLocks/>
          </p:cNvGraphicFramePr>
          <p:nvPr>
            <p:extLst>
              <p:ext uri="{D42A27DB-BD31-4B8C-83A1-F6EECF244321}">
                <p14:modId xmlns:p14="http://schemas.microsoft.com/office/powerpoint/2010/main" val="726872926"/>
              </p:ext>
            </p:extLst>
          </p:nvPr>
        </p:nvGraphicFramePr>
        <p:xfrm>
          <a:off x="4247805" y="3971330"/>
          <a:ext cx="4572000" cy="2139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3109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                計畫型補助配合款編列</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預算</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867861181"/>
              </p:ext>
            </p:extLst>
          </p:nvPr>
        </p:nvGraphicFramePr>
        <p:xfrm>
          <a:off x="799144" y="1892720"/>
          <a:ext cx="2825205" cy="4732527"/>
        </p:xfrm>
        <a:graphic>
          <a:graphicData uri="http://schemas.openxmlformats.org/drawingml/2006/table">
            <a:tbl>
              <a:tblPr firstRow="1" bandRow="1">
                <a:tableStyleId>{93296810-A885-4BE3-A3E7-6D5BEEA58F35}</a:tableStyleId>
              </a:tblPr>
              <a:tblGrid>
                <a:gridCol w="666921">
                  <a:extLst>
                    <a:ext uri="{9D8B030D-6E8A-4147-A177-3AD203B41FA5}">
                      <a16:colId xmlns:a16="http://schemas.microsoft.com/office/drawing/2014/main" val="1359039330"/>
                    </a:ext>
                  </a:extLst>
                </a:gridCol>
                <a:gridCol w="1079142">
                  <a:extLst>
                    <a:ext uri="{9D8B030D-6E8A-4147-A177-3AD203B41FA5}">
                      <a16:colId xmlns:a16="http://schemas.microsoft.com/office/drawing/2014/main" val="2727705270"/>
                    </a:ext>
                  </a:extLst>
                </a:gridCol>
                <a:gridCol w="1079142">
                  <a:extLst>
                    <a:ext uri="{9D8B030D-6E8A-4147-A177-3AD203B41FA5}">
                      <a16:colId xmlns:a16="http://schemas.microsoft.com/office/drawing/2014/main" val="2064353827"/>
                    </a:ext>
                  </a:extLst>
                </a:gridCol>
              </a:tblGrid>
              <a:tr h="574127">
                <a:tc>
                  <a:txBody>
                    <a:bodyPr/>
                    <a:lstStyle/>
                    <a:p>
                      <a:pPr algn="ctr"/>
                      <a:r>
                        <a:rPr lang="zh-TW" altLang="en-US" sz="1400" b="1" dirty="0">
                          <a:latin typeface="微軟正黑體" panose="020B0604030504040204" pitchFamily="34" charset="-120"/>
                          <a:ea typeface="微軟正黑體" panose="020B0604030504040204" pitchFamily="34" charset="-120"/>
                        </a:rPr>
                        <a:t>年度</a:t>
                      </a:r>
                    </a:p>
                  </a:txBody>
                  <a:tcPr anchor="ctr"/>
                </a:tc>
                <a:tc>
                  <a:txBody>
                    <a:bodyPr/>
                    <a:lstStyle/>
                    <a:p>
                      <a:pPr algn="ctr"/>
                      <a:r>
                        <a:rPr lang="zh-TW" altLang="en-US" sz="1400" b="1" dirty="0">
                          <a:latin typeface="微軟正黑體" panose="020B0604030504040204" pitchFamily="34" charset="-120"/>
                          <a:ea typeface="微軟正黑體" panose="020B0604030504040204" pitchFamily="34" charset="-120"/>
                        </a:rPr>
                        <a:t>配合款</a:t>
                      </a:r>
                    </a:p>
                  </a:txBody>
                  <a:tcPr anchor="ctr"/>
                </a:tc>
                <a:tc>
                  <a:txBody>
                    <a:bodyPr/>
                    <a:lstStyle/>
                    <a:p>
                      <a:pPr algn="ctr"/>
                      <a:r>
                        <a:rPr lang="zh-TW" altLang="en-US" sz="1400" b="1" dirty="0">
                          <a:latin typeface="微軟正黑體" panose="020B0604030504040204" pitchFamily="34" charset="-120"/>
                          <a:ea typeface="微軟正黑體" panose="020B0604030504040204" pitchFamily="34" charset="-120"/>
                        </a:rPr>
                        <a:t>配合款占自籌財源比例</a:t>
                      </a:r>
                    </a:p>
                  </a:txBody>
                  <a:tcPr anchor="ctr"/>
                </a:tc>
                <a:extLst>
                  <a:ext uri="{0D108BD9-81ED-4DB2-BD59-A6C34878D82A}">
                    <a16:rowId xmlns:a16="http://schemas.microsoft.com/office/drawing/2014/main" val="3401547619"/>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62,194,000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19.58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1957867386"/>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79,399,000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22.89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3439923886"/>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105</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135,829,000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41.66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433746939"/>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106</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165,716,000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51.09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1219927838"/>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107</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199,899,000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55.61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536538884"/>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108</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269,319,000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81.69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3414520580"/>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109</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326,729,000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96.21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974987607"/>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110</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230,976,000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66.24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628994003"/>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111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a:latin typeface="微軟正黑體" panose="020B0604030504040204" pitchFamily="34" charset="-120"/>
                          <a:ea typeface="微軟正黑體" panose="020B0604030504040204" pitchFamily="34" charset="-120"/>
                        </a:rPr>
                        <a:t>319,339,000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a:latin typeface="微軟正黑體" panose="020B0604030504040204" pitchFamily="34" charset="-120"/>
                          <a:ea typeface="微軟正黑體" panose="020B0604030504040204" pitchFamily="34" charset="-120"/>
                        </a:rPr>
                        <a:t>88.75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2302434358"/>
                  </a:ext>
                </a:extLst>
              </a:tr>
              <a:tr h="415840">
                <a:tc>
                  <a:txBody>
                    <a:bodyPr/>
                    <a:lstStyle/>
                    <a:p>
                      <a:pPr algn="ctr"/>
                      <a:r>
                        <a:rPr lang="en-US" altLang="zh-TW" sz="1400" b="1" dirty="0">
                          <a:latin typeface="微軟正黑體" panose="020B0604030504040204" pitchFamily="34" charset="-120"/>
                          <a:ea typeface="微軟正黑體" panose="020B0604030504040204" pitchFamily="34" charset="-120"/>
                        </a:rPr>
                        <a:t>112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algn="r" defTabSz="914400" rtl="0" eaLnBrk="1" fontAlgn="ctr" latinLnBrk="0" hangingPunct="1"/>
                      <a:r>
                        <a:rPr lang="en-US" altLang="zh-TW" sz="1400" b="1" kern="1200" dirty="0" smtClean="0">
                          <a:latin typeface="微軟正黑體" panose="020B0604030504040204" pitchFamily="34" charset="-120"/>
                          <a:ea typeface="微軟正黑體" panose="020B0604030504040204" pitchFamily="34" charset="-120"/>
                        </a:rPr>
                        <a:t>364,985,000</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tc>
                  <a:txBody>
                    <a:bodyPr/>
                    <a:lstStyle/>
                    <a:p>
                      <a:pPr algn="r" fontAlgn="ctr"/>
                      <a:r>
                        <a:rPr lang="en-US" altLang="zh-TW" sz="1400" b="1" kern="1200" dirty="0" smtClean="0">
                          <a:latin typeface="微軟正黑體" panose="020B0604030504040204" pitchFamily="34" charset="-120"/>
                          <a:ea typeface="微軟正黑體" panose="020B0604030504040204" pitchFamily="34" charset="-120"/>
                        </a:rPr>
                        <a:t>93.83 </a:t>
                      </a:r>
                      <a:endParaRPr lang="en-US" altLang="zh-TW"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9525" marR="9525" marT="9525" marB="0" anchor="ctr"/>
                </a:tc>
                <a:extLst>
                  <a:ext uri="{0D108BD9-81ED-4DB2-BD59-A6C34878D82A}">
                    <a16:rowId xmlns:a16="http://schemas.microsoft.com/office/drawing/2014/main" val="560633283"/>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076296687"/>
              </p:ext>
            </p:extLst>
          </p:nvPr>
        </p:nvGraphicFramePr>
        <p:xfrm>
          <a:off x="2144683" y="1518647"/>
          <a:ext cx="1587732" cy="374073"/>
        </p:xfrm>
        <a:graphic>
          <a:graphicData uri="http://schemas.openxmlformats.org/drawingml/2006/table">
            <a:tbl>
              <a:tblPr>
                <a:tableStyleId>{2D5ABB26-0587-4C30-8999-92F81FD0307C}</a:tableStyleId>
              </a:tblPr>
              <a:tblGrid>
                <a:gridCol w="1587732">
                  <a:extLst>
                    <a:ext uri="{9D8B030D-6E8A-4147-A177-3AD203B41FA5}">
                      <a16:colId xmlns:a16="http://schemas.microsoft.com/office/drawing/2014/main" val="3788938147"/>
                    </a:ext>
                  </a:extLst>
                </a:gridCol>
              </a:tblGrid>
              <a:tr h="374073">
                <a:tc>
                  <a:txBody>
                    <a:bodyPr/>
                    <a:lstStyle/>
                    <a:p>
                      <a:pPr algn="r"/>
                      <a:r>
                        <a:rPr lang="zh-TW" altLang="en-US" sz="1600" b="1" dirty="0">
                          <a:latin typeface="微軟正黑體" panose="020B0604030504040204" pitchFamily="34" charset="-120"/>
                          <a:ea typeface="微軟正黑體" panose="020B0604030504040204" pitchFamily="34" charset="-120"/>
                        </a:rPr>
                        <a:t>單位：元、</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750931"/>
                  </a:ext>
                </a:extLst>
              </a:tr>
            </a:tbl>
          </a:graphicData>
        </a:graphic>
      </p:graphicFrame>
      <p:graphicFrame>
        <p:nvGraphicFramePr>
          <p:cNvPr id="9" name="圖表 8"/>
          <p:cNvGraphicFramePr>
            <a:graphicFrameLocks/>
          </p:cNvGraphicFramePr>
          <p:nvPr>
            <p:extLst>
              <p:ext uri="{D42A27DB-BD31-4B8C-83A1-F6EECF244321}">
                <p14:modId xmlns:p14="http://schemas.microsoft.com/office/powerpoint/2010/main" val="3519536616"/>
              </p:ext>
            </p:extLst>
          </p:nvPr>
        </p:nvGraphicFramePr>
        <p:xfrm>
          <a:off x="4044141" y="1801015"/>
          <a:ext cx="4572000" cy="25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a:graphicFrameLocks/>
          </p:cNvGraphicFramePr>
          <p:nvPr>
            <p:extLst>
              <p:ext uri="{D42A27DB-BD31-4B8C-83A1-F6EECF244321}">
                <p14:modId xmlns:p14="http://schemas.microsoft.com/office/powerpoint/2010/main" val="2286169448"/>
              </p:ext>
            </p:extLst>
          </p:nvPr>
        </p:nvGraphicFramePr>
        <p:xfrm>
          <a:off x="4044141" y="4362717"/>
          <a:ext cx="4572000" cy="2262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293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8" y="-59267"/>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計畫緣起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83128" y="554419"/>
            <a:ext cx="6533804" cy="636528"/>
          </a:xfrm>
          <a:solidFill>
            <a:schemeClr val="accent4">
              <a:lumMod val="40000"/>
              <a:lumOff val="60000"/>
            </a:schemeClr>
          </a:solidFill>
          <a:scene3d>
            <a:camera prst="orthographicFront"/>
            <a:lightRig rig="threePt" dir="t"/>
          </a:scene3d>
          <a:sp3d>
            <a:bevelT/>
          </a:sp3d>
        </p:spPr>
        <p:txBody>
          <a:bodyPr>
            <a:normAutofit fontScale="90000"/>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陸、仁愛段</a:t>
            </a:r>
            <a:r>
              <a:rPr lang="en-US" altLang="zh-TW" sz="3600" b="1" dirty="0">
                <a:latin typeface="微軟正黑體" panose="020B0604030504040204" pitchFamily="34" charset="-120"/>
                <a:ea typeface="微軟正黑體" panose="020B0604030504040204" pitchFamily="34" charset="-120"/>
              </a:rPr>
              <a:t>147</a:t>
            </a:r>
            <a:r>
              <a:rPr lang="zh-TW" altLang="en-US" sz="3600" b="1" dirty="0">
                <a:latin typeface="微軟正黑體" panose="020B0604030504040204" pitchFamily="34" charset="-120"/>
                <a:ea typeface="微軟正黑體" panose="020B0604030504040204" pitchFamily="34" charset="-120"/>
              </a:rPr>
              <a:t>地號住宅興建計畫</a:t>
            </a:r>
            <a:endParaRPr lang="en-US" altLang="zh-TW" sz="3600"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48144" y="1757703"/>
            <a:ext cx="7564581" cy="498598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現有住宅區之私有土地產權複雜且整合不易，經縣府指定鄰近仁愛村之公有土地，藉由整體規劃並搭配所劃設之公共設施，做為地方居民取得合法、可負擔之重要住宅供給來源，以建立連江縣</a:t>
            </a:r>
            <a:r>
              <a:rPr lang="zh-TW" altLang="en-US" sz="2000" b="1" dirty="0">
                <a:latin typeface="微軟正黑體" panose="020B0604030504040204" pitchFamily="34" charset="-120"/>
                <a:ea typeface="微軟正黑體" panose="020B0604030504040204" pitchFamily="34" charset="-120"/>
              </a:rPr>
              <a:t>示範性住宅</a:t>
            </a:r>
            <a:r>
              <a:rPr lang="zh-TW" altLang="en-US" sz="2000" dirty="0">
                <a:latin typeface="微軟正黑體" panose="020B0604030504040204" pitchFamily="34" charset="-120"/>
                <a:ea typeface="微軟正黑體" panose="020B0604030504040204" pitchFamily="34" charset="-120"/>
              </a:rPr>
              <a:t>社區，嘉惠地區民眾。</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保留總戶數百分之十為</a:t>
            </a:r>
            <a:r>
              <a:rPr lang="zh-TW" altLang="en-US" sz="2000" b="1" dirty="0">
                <a:latin typeface="微軟正黑體" panose="020B0604030504040204" pitchFamily="34" charset="-120"/>
                <a:ea typeface="微軟正黑體" panose="020B0604030504040204" pitchFamily="34" charset="-120"/>
              </a:rPr>
              <a:t>社會住宅</a:t>
            </a:r>
            <a:r>
              <a:rPr lang="zh-TW" altLang="en-US" sz="2000" dirty="0">
                <a:latin typeface="微軟正黑體" panose="020B0604030504040204" pitchFamily="34" charset="-120"/>
                <a:ea typeface="微軟正黑體" panose="020B0604030504040204" pitchFamily="34" charset="-120"/>
              </a:rPr>
              <a:t>，依據各房型進行保留，採混居型式，以滿足符合居住資格民眾之需求。</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示範住宅</a:t>
            </a:r>
            <a:r>
              <a:rPr lang="en-US" altLang="zh-TW" sz="2000" dirty="0">
                <a:latin typeface="微軟正黑體" panose="020B0604030504040204" pitchFamily="34" charset="-120"/>
                <a:ea typeface="微軟正黑體" panose="020B0604030504040204" pitchFamily="34" charset="-120"/>
              </a:rPr>
              <a:t>181</a:t>
            </a:r>
            <a:r>
              <a:rPr lang="zh-TW" altLang="en-US" sz="2000" dirty="0">
                <a:latin typeface="微軟正黑體" panose="020B0604030504040204" pitchFamily="34" charset="-120"/>
                <a:ea typeface="微軟正黑體" panose="020B0604030504040204" pitchFamily="34" charset="-120"/>
              </a:rPr>
              <a:t>戶，商店</a:t>
            </a:r>
            <a:r>
              <a:rPr lang="en-US" altLang="zh-TW" sz="2000" dirty="0">
                <a:latin typeface="微軟正黑體" panose="020B0604030504040204" pitchFamily="34" charset="-120"/>
                <a:ea typeface="微軟正黑體" panose="020B0604030504040204" pitchFamily="34" charset="-120"/>
              </a:rPr>
              <a:t>13</a:t>
            </a:r>
            <a:r>
              <a:rPr lang="zh-TW" altLang="en-US" sz="2000" dirty="0">
                <a:latin typeface="微軟正黑體" panose="020B0604030504040204" pitchFamily="34" charset="-120"/>
                <a:ea typeface="微軟正黑體" panose="020B0604030504040204" pitchFamily="34" charset="-120"/>
              </a:rPr>
              <a:t>間，社會住宅</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戶，合計</a:t>
            </a:r>
            <a:r>
              <a:rPr lang="en-US" altLang="zh-TW" sz="2000" dirty="0">
                <a:latin typeface="微軟正黑體" panose="020B0604030504040204" pitchFamily="34" charset="-120"/>
                <a:ea typeface="微軟正黑體" panose="020B0604030504040204" pitchFamily="34" charset="-120"/>
              </a:rPr>
              <a:t>214</a:t>
            </a:r>
            <a:r>
              <a:rPr lang="zh-TW" altLang="en-US" sz="2000" dirty="0">
                <a:latin typeface="微軟正黑體" panose="020B0604030504040204" pitchFamily="34" charset="-120"/>
                <a:ea typeface="微軟正黑體" panose="020B0604030504040204" pitchFamily="34" charset="-120"/>
              </a:rPr>
              <a:t>戶。	</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rPr>
              <a:t>預期效益：解決現有住宅供給不足等問題，形塑地區優質居住環境、解決民眾住屋需求，並提供合理價位住宅，健全房屋市場，降低地區違法建築比率。</a:t>
            </a:r>
            <a:endParaRPr lang="zh-TW" altLang="en-US" b="1"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7794396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22997" y="-8688"/>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59D86692-286D-43C5-8B10-83026D045AE9}"/>
              </a:ext>
            </a:extLst>
          </p:cNvPr>
          <p:cNvSpPr/>
          <p:nvPr/>
        </p:nvSpPr>
        <p:spPr>
          <a:xfrm rot="1151270">
            <a:off x="100066" y="1339440"/>
            <a:ext cx="9106189" cy="53397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五边形 1"/>
          <p:cNvSpPr/>
          <p:nvPr/>
        </p:nvSpPr>
        <p:spPr>
          <a:xfrm>
            <a:off x="0" y="-8688"/>
            <a:ext cx="3030196" cy="6857998"/>
          </a:xfrm>
          <a:prstGeom prst="homePlate">
            <a:avLst>
              <a:gd name="adj" fmla="val 4226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a:endParaRPr lang="zh-CN" altLang="en-US"/>
          </a:p>
        </p:txBody>
      </p:sp>
      <p:sp>
        <p:nvSpPr>
          <p:cNvPr id="20" name="TextBox 19"/>
          <p:cNvSpPr txBox="1"/>
          <p:nvPr/>
        </p:nvSpPr>
        <p:spPr>
          <a:xfrm>
            <a:off x="640080" y="2932711"/>
            <a:ext cx="2701636" cy="807911"/>
          </a:xfrm>
          <a:prstGeom prst="rect">
            <a:avLst/>
          </a:prstGeom>
          <a:solidFill>
            <a:schemeClr val="accent4">
              <a:lumMod val="40000"/>
              <a:lumOff val="60000"/>
            </a:schemeClr>
          </a:solidFill>
        </p:spPr>
        <p:txBody>
          <a:bodyPr wrap="square" lIns="68576" tIns="34289" rIns="68576" bIns="34289" rtlCol="0">
            <a:spAutoFit/>
          </a:bodyPr>
          <a:lstStyle/>
          <a:p>
            <a:pPr algn="ctr"/>
            <a:r>
              <a:rPr lang="zh-TW" altLang="en-US" sz="4800" b="1" dirty="0">
                <a:latin typeface="微軟正黑體" panose="020B0604030504040204" pitchFamily="34" charset="-120"/>
                <a:ea typeface="微軟正黑體" panose="020B0604030504040204" pitchFamily="34" charset="-120"/>
              </a:rPr>
              <a:t>簡報大綱</a:t>
            </a:r>
            <a:endParaRPr lang="zh-CN" altLang="en-US" sz="4800" b="1" dirty="0">
              <a:latin typeface="微軟正黑體" panose="020B0604030504040204" pitchFamily="34" charset="-120"/>
              <a:ea typeface="微軟正黑體" panose="020B0604030504040204" pitchFamily="34" charset="-120"/>
            </a:endParaRPr>
          </a:p>
        </p:txBody>
      </p:sp>
      <p:sp>
        <p:nvSpPr>
          <p:cNvPr id="21" name="副標題 8"/>
          <p:cNvSpPr>
            <a:spLocks noGrp="1"/>
          </p:cNvSpPr>
          <p:nvPr>
            <p:ph type="subTitle" idx="1"/>
          </p:nvPr>
        </p:nvSpPr>
        <p:spPr>
          <a:xfrm>
            <a:off x="3746617" y="1099835"/>
            <a:ext cx="5802283" cy="6068291"/>
          </a:xfrm>
        </p:spPr>
        <p:txBody>
          <a:bodyPr>
            <a:normAutofit/>
          </a:bodyPr>
          <a:lstStyle/>
          <a:p>
            <a:pPr algn="l">
              <a:spcBef>
                <a:spcPts val="1200"/>
              </a:spcBef>
            </a:pPr>
            <a:r>
              <a:rPr lang="zh-TW" altLang="en-US" sz="2800" dirty="0">
                <a:latin typeface="微軟正黑體" panose="020B0604030504040204" pitchFamily="34" charset="-120"/>
                <a:ea typeface="微軟正黑體" panose="020B0604030504040204" pitchFamily="34" charset="-120"/>
              </a:rPr>
              <a:t>壹、連江縣簡介</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貳、連江縣財力級次</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參、財務收支</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肆、歲入分析</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伍、自籌財源及配合款分析</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陸、仁愛段</a:t>
            </a:r>
            <a:r>
              <a:rPr lang="en-US" altLang="zh-TW" sz="2800" dirty="0">
                <a:latin typeface="微軟正黑體" panose="020B0604030504040204" pitchFamily="34" charset="-120"/>
                <a:ea typeface="微軟正黑體" panose="020B0604030504040204" pitchFamily="34" charset="-120"/>
              </a:rPr>
              <a:t>147</a:t>
            </a:r>
            <a:r>
              <a:rPr lang="zh-TW" altLang="en-US" sz="2800" dirty="0">
                <a:latin typeface="微軟正黑體" panose="020B0604030504040204" pitchFamily="34" charset="-120"/>
                <a:ea typeface="微軟正黑體" panose="020B0604030504040204" pitchFamily="34" charset="-120"/>
              </a:rPr>
              <a:t>地號住宅興建計畫</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柒、馬祖酒廠擴廠計畫</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捌、開源措施</a:t>
            </a:r>
            <a:endParaRPr lang="en-US" altLang="zh-TW" sz="2800" dirty="0">
              <a:latin typeface="微軟正黑體" panose="020B0604030504040204" pitchFamily="34" charset="-120"/>
              <a:ea typeface="微軟正黑體" panose="020B0604030504040204" pitchFamily="34" charset="-120"/>
            </a:endParaRPr>
          </a:p>
          <a:p>
            <a:pPr algn="l">
              <a:spcBef>
                <a:spcPts val="1200"/>
              </a:spcBef>
            </a:pPr>
            <a:r>
              <a:rPr lang="zh-TW" altLang="en-US" sz="2800" dirty="0">
                <a:latin typeface="微軟正黑體" panose="020B0604030504040204" pitchFamily="34" charset="-120"/>
                <a:ea typeface="微軟正黑體" panose="020B0604030504040204" pitchFamily="34" charset="-120"/>
              </a:rPr>
              <a:t>玖、結語</a:t>
            </a:r>
            <a:endParaRPr lang="en-US" altLang="zh-TW" sz="2800" dirty="0">
              <a:latin typeface="微軟正黑體" panose="020B0604030504040204" pitchFamily="34" charset="-120"/>
              <a:ea typeface="微軟正黑體" panose="020B0604030504040204" pitchFamily="34" charset="-120"/>
            </a:endParaRPr>
          </a:p>
          <a:p>
            <a:pPr algn="l"/>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2182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7" y="-159019"/>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債務舉借說明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48145" y="1284956"/>
            <a:ext cx="7564581" cy="563231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經連江縣公共債務管理委員會審議通過，同意示範住宅興建債務舉借</a:t>
            </a:r>
            <a:r>
              <a:rPr lang="en-US" altLang="zh-TW" sz="2000" dirty="0">
                <a:latin typeface="微軟正黑體" panose="020B0604030504040204" pitchFamily="34" charset="-120"/>
                <a:ea typeface="微軟正黑體" panose="020B0604030504040204" pitchFamily="34" charset="-120"/>
              </a:rPr>
              <a:t>10.81</a:t>
            </a:r>
            <a:r>
              <a:rPr lang="zh-TW" altLang="en-US" sz="2000" dirty="0">
                <a:latin typeface="微軟正黑體" panose="020B0604030504040204" pitchFamily="34" charset="-120"/>
                <a:ea typeface="微軟正黑體" panose="020B0604030504040204" pitchFamily="34" charset="-120"/>
              </a:rPr>
              <a:t>億元，社會住宅興建債務舉借</a:t>
            </a:r>
            <a:r>
              <a:rPr lang="en-US" altLang="zh-TW" sz="2000"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億元。</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截至</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月止，示範住宅興建案</a:t>
            </a:r>
            <a:r>
              <a:rPr lang="zh-TW" altLang="en-US" sz="2000" u="sng" dirty="0">
                <a:latin typeface="微軟正黑體" panose="020B0604030504040204" pitchFamily="34" charset="-120"/>
                <a:ea typeface="微軟正黑體" panose="020B0604030504040204" pitchFamily="34" charset="-120"/>
              </a:rPr>
              <a:t>已向財政部地方建設基金申貸借款</a:t>
            </a:r>
            <a:r>
              <a:rPr lang="en-US" altLang="zh-TW" sz="2000" u="sng" dirty="0">
                <a:latin typeface="微軟正黑體" panose="020B0604030504040204" pitchFamily="34" charset="-120"/>
                <a:ea typeface="微軟正黑體" panose="020B0604030504040204" pitchFamily="34" charset="-120"/>
              </a:rPr>
              <a:t>7</a:t>
            </a:r>
            <a:r>
              <a:rPr lang="zh-TW" altLang="en-US" sz="2000" u="sng" dirty="0">
                <a:latin typeface="微軟正黑體" panose="020B0604030504040204" pitchFamily="34" charset="-120"/>
                <a:ea typeface="微軟正黑體" panose="020B0604030504040204" pitchFamily="34" charset="-120"/>
              </a:rPr>
              <a:t>億</a:t>
            </a:r>
            <a:r>
              <a:rPr lang="en-US" altLang="zh-TW" sz="2000" u="sng" dirty="0">
                <a:latin typeface="微軟正黑體" panose="020B0604030504040204" pitchFamily="34" charset="-120"/>
                <a:ea typeface="微軟正黑體" panose="020B0604030504040204" pitchFamily="34" charset="-120"/>
              </a:rPr>
              <a:t>4,997</a:t>
            </a:r>
            <a:r>
              <a:rPr lang="zh-TW" altLang="en-US" sz="2000" u="sng" dirty="0">
                <a:latin typeface="微軟正黑體" panose="020B0604030504040204" pitchFamily="34" charset="-120"/>
                <a:ea typeface="微軟正黑體" panose="020B0604030504040204" pitchFamily="34" charset="-120"/>
              </a:rPr>
              <a:t>萬元，已撥入</a:t>
            </a:r>
            <a:r>
              <a:rPr lang="en-US" altLang="zh-TW" sz="2000" u="sng" dirty="0">
                <a:latin typeface="微軟正黑體" panose="020B0604030504040204" pitchFamily="34" charset="-120"/>
                <a:ea typeface="微軟正黑體" panose="020B0604030504040204" pitchFamily="34" charset="-120"/>
              </a:rPr>
              <a:t>7</a:t>
            </a:r>
            <a:r>
              <a:rPr lang="zh-TW" altLang="en-US" sz="2000" u="sng" dirty="0">
                <a:latin typeface="微軟正黑體" panose="020B0604030504040204" pitchFamily="34" charset="-120"/>
                <a:ea typeface="微軟正黑體" panose="020B0604030504040204" pitchFamily="34" charset="-120"/>
              </a:rPr>
              <a:t>億</a:t>
            </a:r>
            <a:r>
              <a:rPr lang="en-US" altLang="zh-TW" sz="2000" u="sng" dirty="0">
                <a:latin typeface="微軟正黑體" panose="020B0604030504040204" pitchFamily="34" charset="-120"/>
                <a:ea typeface="微軟正黑體" panose="020B0604030504040204" pitchFamily="34" charset="-120"/>
              </a:rPr>
              <a:t>2,294</a:t>
            </a:r>
            <a:r>
              <a:rPr lang="zh-TW" altLang="en-US" sz="2000" u="sng" dirty="0">
                <a:latin typeface="微軟正黑體" panose="020B0604030504040204" pitchFamily="34" charset="-120"/>
                <a:ea typeface="微軟正黑體" panose="020B0604030504040204" pitchFamily="34" charset="-120"/>
              </a:rPr>
              <a:t>萬</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其中第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案申貸款</a:t>
            </a:r>
            <a:r>
              <a:rPr lang="en-US" altLang="zh-TW" sz="2000" dirty="0">
                <a:latin typeface="微軟正黑體" panose="020B0604030504040204" pitchFamily="34" charset="-120"/>
                <a:ea typeface="微軟正黑體" panose="020B0604030504040204" pitchFamily="34" charset="-120"/>
              </a:rPr>
              <a:t>4,700</a:t>
            </a:r>
            <a:r>
              <a:rPr lang="zh-TW" altLang="en-US" sz="2000" dirty="0">
                <a:latin typeface="微軟正黑體" panose="020B0604030504040204" pitchFamily="34" charset="-120"/>
                <a:ea typeface="微軟正黑體" panose="020B0604030504040204" pitchFamily="34" charset="-120"/>
              </a:rPr>
              <a:t>萬已結清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，另</a:t>
            </a:r>
            <a:r>
              <a:rPr lang="zh-TW" altLang="en-US" sz="2000" u="sng" dirty="0">
                <a:latin typeface="微軟正黑體" panose="020B0604030504040204" pitchFamily="34" charset="-120"/>
                <a:ea typeface="微軟正黑體" panose="020B0604030504040204" pitchFamily="34" charset="-120"/>
              </a:rPr>
              <a:t>向台灣銀行馬祖分行資金周轉借款</a:t>
            </a:r>
            <a:r>
              <a:rPr lang="en-US" altLang="zh-TW" sz="2000" u="sng" dirty="0">
                <a:latin typeface="微軟正黑體" panose="020B0604030504040204" pitchFamily="34" charset="-120"/>
                <a:ea typeface="微軟正黑體" panose="020B0604030504040204" pitchFamily="34" charset="-120"/>
              </a:rPr>
              <a:t>2</a:t>
            </a:r>
            <a:r>
              <a:rPr lang="zh-TW" altLang="en-US" sz="2000" u="sng" dirty="0">
                <a:latin typeface="微軟正黑體" panose="020B0604030504040204" pitchFamily="34" charset="-120"/>
                <a:ea typeface="微軟正黑體" panose="020B0604030504040204" pitchFamily="34" charset="-120"/>
              </a:rPr>
              <a:t>億</a:t>
            </a:r>
            <a:r>
              <a:rPr lang="en-US" altLang="zh-TW" sz="2000" u="sng" dirty="0">
                <a:latin typeface="微軟正黑體" panose="020B0604030504040204" pitchFamily="34" charset="-120"/>
                <a:ea typeface="微軟正黑體" panose="020B0604030504040204" pitchFamily="34" charset="-120"/>
              </a:rPr>
              <a:t>8,403</a:t>
            </a:r>
            <a:r>
              <a:rPr lang="zh-TW" altLang="en-US" sz="2000" u="sng" dirty="0">
                <a:latin typeface="微軟正黑體" panose="020B0604030504040204" pitchFamily="34" charset="-120"/>
                <a:ea typeface="微軟正黑體" panose="020B0604030504040204" pitchFamily="34" charset="-120"/>
              </a:rPr>
              <a:t>萬元，合計共撥入住宅基金專戶計</a:t>
            </a:r>
            <a:r>
              <a:rPr lang="en-US" altLang="zh-TW" sz="2000" u="sng" dirty="0">
                <a:latin typeface="微軟正黑體" panose="020B0604030504040204" pitchFamily="34" charset="-120"/>
                <a:ea typeface="微軟正黑體" panose="020B0604030504040204" pitchFamily="34" charset="-120"/>
              </a:rPr>
              <a:t>10</a:t>
            </a:r>
            <a:r>
              <a:rPr lang="zh-TW" altLang="en-US" sz="2000" u="sng" dirty="0">
                <a:latin typeface="微軟正黑體" panose="020B0604030504040204" pitchFamily="34" charset="-120"/>
                <a:ea typeface="微軟正黑體" panose="020B0604030504040204" pitchFamily="34" charset="-120"/>
              </a:rPr>
              <a:t>億</a:t>
            </a:r>
            <a:r>
              <a:rPr lang="en-US" altLang="zh-TW" sz="2000" u="sng" dirty="0">
                <a:latin typeface="微軟正黑體" panose="020B0604030504040204" pitchFamily="34" charset="-120"/>
                <a:ea typeface="微軟正黑體" panose="020B0604030504040204" pitchFamily="34" charset="-120"/>
              </a:rPr>
              <a:t>697</a:t>
            </a:r>
            <a:r>
              <a:rPr lang="zh-TW" altLang="en-US" sz="2000" u="sng" dirty="0">
                <a:latin typeface="微軟正黑體" panose="020B0604030504040204" pitchFamily="34" charset="-120"/>
                <a:ea typeface="微軟正黑體" panose="020B0604030504040204" pitchFamily="34" charset="-120"/>
              </a:rPr>
              <a:t>萬。</a:t>
            </a:r>
            <a:endParaRPr lang="en-US" altLang="zh-TW" sz="2000" u="sng"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截至</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月止，社會住宅興建案向營建署媒合之金融機構農業金庫借款</a:t>
            </a:r>
            <a:r>
              <a:rPr lang="en-US" altLang="zh-TW" sz="2000" dirty="0">
                <a:latin typeface="微軟正黑體" panose="020B0604030504040204" pitchFamily="34" charset="-120"/>
                <a:ea typeface="微軟正黑體" panose="020B0604030504040204" pitchFamily="34" charset="-120"/>
              </a:rPr>
              <a:t>6,600</a:t>
            </a:r>
            <a:r>
              <a:rPr lang="zh-TW" altLang="en-US" sz="2000" dirty="0">
                <a:latin typeface="微軟正黑體" panose="020B0604030504040204" pitchFamily="34" charset="-120"/>
                <a:ea typeface="微軟正黑體" panose="020B0604030504040204" pitchFamily="34" charset="-120"/>
              </a:rPr>
              <a:t>萬元。</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住宅興建案因疫情等因素，統包工程展延至</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月竣工，</a:t>
            </a:r>
            <a:r>
              <a:rPr lang="en-US" altLang="zh-TW" sz="2000"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年中交屋後，並於</a:t>
            </a:r>
            <a:r>
              <a:rPr lang="en-US" altLang="zh-TW" sz="2000"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月初前將依約償還財政部借款。</a:t>
            </a:r>
            <a:endParaRPr lang="en-US" altLang="zh-TW" sz="2000" dirty="0">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因疫情期間，施工人員短缺及通貨膨脹等因素，物調費用增加，預計</a:t>
            </a:r>
            <a:r>
              <a:rPr lang="en-US" altLang="zh-TW" sz="2000"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年度召開公共債務管理委員會審議全案自償率。</a:t>
            </a:r>
            <a:endParaRPr lang="zh-TW" altLang="en-US" sz="2000" dirty="0"/>
          </a:p>
        </p:txBody>
      </p:sp>
    </p:spTree>
    <p:extLst>
      <p:ext uri="{BB962C8B-B14F-4D97-AF65-F5344CB8AC3E}">
        <p14:creationId xmlns:p14="http://schemas.microsoft.com/office/powerpoint/2010/main" val="34824202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7"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內容版面配置區 2"/>
          <p:cNvSpPr>
            <a:spLocks noGrp="1"/>
          </p:cNvSpPr>
          <p:nvPr>
            <p:ph idx="1"/>
          </p:nvPr>
        </p:nvSpPr>
        <p:spPr>
          <a:xfrm>
            <a:off x="536943" y="2671204"/>
            <a:ext cx="2439785" cy="2669575"/>
          </a:xfrm>
        </p:spPr>
        <p:txBody>
          <a:bodyPr>
            <a:normAutofit/>
          </a:bodyPr>
          <a:lstStyle/>
          <a:p>
            <a:pPr algn="just">
              <a:lnSpc>
                <a:spcPct val="150000"/>
              </a:lnSpc>
              <a:buFont typeface="Wingdings" panose="05000000000000000000" pitchFamily="2" charset="2"/>
              <a:buChar char="Ø"/>
            </a:pPr>
            <a:r>
              <a:rPr lang="zh-TW" altLang="zh-TW" sz="2200" b="1" dirty="0">
                <a:latin typeface="微軟正黑體" panose="020B0604030504040204" pitchFamily="34" charset="-120"/>
                <a:ea typeface="微軟正黑體" panose="020B0604030504040204" pitchFamily="34" charset="-120"/>
              </a:rPr>
              <a:t>提升馬祖酒廠整體酒品總產能、品質，以</a:t>
            </a:r>
            <a:r>
              <a:rPr lang="zh-TW" altLang="en-US" sz="2200" b="1" dirty="0">
                <a:latin typeface="微軟正黑體" panose="020B0604030504040204" pitchFamily="34" charset="-120"/>
                <a:ea typeface="微軟正黑體" panose="020B0604030504040204" pitchFamily="34" charset="-120"/>
              </a:rPr>
              <a:t>因應</a:t>
            </a:r>
            <a:r>
              <a:rPr lang="zh-TW" altLang="zh-TW" sz="2200" b="1" dirty="0">
                <a:latin typeface="微軟正黑體" panose="020B0604030504040204" pitchFamily="34" charset="-120"/>
                <a:ea typeface="微軟正黑體" panose="020B0604030504040204" pitchFamily="34" charset="-120"/>
              </a:rPr>
              <a:t>銷售</a:t>
            </a:r>
            <a:r>
              <a:rPr lang="zh-TW" altLang="en-US" sz="2200" b="1" dirty="0">
                <a:latin typeface="微軟正黑體" panose="020B0604030504040204" pitchFamily="34" charset="-120"/>
                <a:ea typeface="微軟正黑體" panose="020B0604030504040204" pitchFamily="34" charset="-120"/>
              </a:rPr>
              <a:t>規畫</a:t>
            </a:r>
            <a:r>
              <a:rPr lang="zh-TW" altLang="zh-TW" sz="2200" b="1" dirty="0">
                <a:latin typeface="微軟正黑體" panose="020B0604030504040204" pitchFamily="34" charset="-120"/>
                <a:ea typeface="微軟正黑體" panose="020B0604030504040204" pitchFamily="34" charset="-120"/>
              </a:rPr>
              <a:t>，滿足市場需求。</a:t>
            </a:r>
            <a:endParaRPr lang="zh-TW" altLang="en-US" b="1" dirty="0"/>
          </a:p>
        </p:txBody>
      </p:sp>
      <p:sp>
        <p:nvSpPr>
          <p:cNvPr id="13" name="文字方塊 12"/>
          <p:cNvSpPr txBox="1"/>
          <p:nvPr/>
        </p:nvSpPr>
        <p:spPr>
          <a:xfrm>
            <a:off x="3339216" y="2509254"/>
            <a:ext cx="2321951" cy="2862322"/>
          </a:xfrm>
          <a:prstGeom prst="rect">
            <a:avLst/>
          </a:prstGeom>
          <a:noFill/>
          <a:ln>
            <a:noFill/>
          </a:ln>
        </p:spPr>
        <p:txBody>
          <a:bodyPr wrap="square" rtlCol="0">
            <a:spAutoFit/>
          </a:bodyPr>
          <a:lstStyle/>
          <a:p>
            <a:pPr marL="342900" indent="-342900">
              <a:lnSpc>
                <a:spcPct val="150000"/>
              </a:lnSpc>
              <a:buFont typeface="Wingdings" panose="05000000000000000000" pitchFamily="2" charset="2"/>
              <a:buChar char="n"/>
            </a:pPr>
            <a:r>
              <a:rPr lang="zh-TW" altLang="zh-TW" sz="2000" dirty="0">
                <a:latin typeface="微軟正黑體" panose="020B0604030504040204" pitchFamily="34" charset="-120"/>
                <a:ea typeface="微軟正黑體" panose="020B0604030504040204" pitchFamily="34" charset="-120"/>
              </a:rPr>
              <a:t>固態發酵</a:t>
            </a:r>
            <a:r>
              <a:rPr lang="zh-TW" altLang="en-US" sz="2000" dirty="0">
                <a:latin typeface="微軟正黑體" panose="020B0604030504040204" pitchFamily="34" charset="-120"/>
                <a:ea typeface="微軟正黑體" panose="020B0604030504040204" pitchFamily="34" charset="-120"/>
              </a:rPr>
              <a:t>量產上限，無法擴充</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設備老舊，耗費人力，不易維護</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倉儲與儲酒空間不足，無法擴充</a:t>
            </a:r>
            <a:endParaRPr lang="en-US" altLang="zh-TW" sz="2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151889" y="1742697"/>
            <a:ext cx="2717800" cy="584775"/>
          </a:xfrm>
          <a:prstGeom prst="rect">
            <a:avLst/>
          </a:prstGeom>
          <a:solidFill>
            <a:schemeClr val="accent6">
              <a:lumMod val="40000"/>
              <a:lumOff val="60000"/>
            </a:schemeClr>
          </a:solidFill>
          <a:scene3d>
            <a:camera prst="orthographicFront"/>
            <a:lightRig rig="threePt" dir="t"/>
          </a:scene3d>
          <a:sp3d>
            <a:bevelT w="165100" prst="coolSlant"/>
          </a:sp3d>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具有</a:t>
            </a:r>
            <a:r>
              <a:rPr lang="zh-TW" altLang="zh-TW" sz="3200" dirty="0">
                <a:latin typeface="微軟正黑體" panose="020B0604030504040204" pitchFamily="34" charset="-120"/>
                <a:ea typeface="微軟正黑體" panose="020B0604030504040204" pitchFamily="34" charset="-120"/>
              </a:rPr>
              <a:t>發展潛力</a:t>
            </a:r>
            <a:endParaRPr lang="zh-TW" altLang="en-US" sz="32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217878" y="1742697"/>
            <a:ext cx="2717800" cy="584775"/>
          </a:xfrm>
          <a:prstGeom prst="rect">
            <a:avLst/>
          </a:prstGeom>
          <a:solidFill>
            <a:schemeClr val="bg1">
              <a:lumMod val="75000"/>
            </a:schemeClr>
          </a:solidFill>
          <a:scene3d>
            <a:camera prst="orthographicFront"/>
            <a:lightRig rig="threePt" dir="t"/>
          </a:scene3d>
          <a:sp3d>
            <a:bevelT w="165100" prst="coolSlant"/>
          </a:sp3d>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解決</a:t>
            </a:r>
            <a:r>
              <a:rPr lang="zh-TW" altLang="zh-TW" sz="3200" dirty="0">
                <a:latin typeface="微軟正黑體" panose="020B0604030504040204" pitchFamily="34" charset="-120"/>
                <a:ea typeface="微軟正黑體" panose="020B0604030504040204" pitchFamily="34" charset="-120"/>
              </a:rPr>
              <a:t>產儲瓶頸</a:t>
            </a:r>
            <a:endParaRPr lang="zh-TW" altLang="en-US" sz="3200"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151889" y="2509254"/>
            <a:ext cx="2717800" cy="3323987"/>
          </a:xfrm>
          <a:prstGeom prst="rect">
            <a:avLst/>
          </a:prstGeom>
          <a:noFill/>
          <a:ln>
            <a:noFill/>
          </a:ln>
        </p:spPr>
        <p:txBody>
          <a:bodyPr wrap="square" rtlCol="0">
            <a:spAutoFit/>
          </a:bodyPr>
          <a:lstStyle/>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品質屢獲肯定</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市場成長空間大</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有腹地可擴廠</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n"/>
            </a:pPr>
            <a:r>
              <a:rPr lang="zh-TW" altLang="en-US" sz="2000" dirty="0">
                <a:latin typeface="微軟正黑體" panose="020B0604030504040204" pitchFamily="34" charset="-120"/>
                <a:ea typeface="微軟正黑體" panose="020B0604030504040204" pitchFamily="34" charset="-120"/>
              </a:rPr>
              <a:t>領航產業創生</a:t>
            </a:r>
            <a:endParaRPr lang="en-US" altLang="zh-TW" sz="2000" dirty="0">
              <a:latin typeface="微軟正黑體" panose="020B0604030504040204" pitchFamily="34" charset="-120"/>
              <a:ea typeface="微軟正黑體" panose="020B0604030504040204" pitchFamily="34" charset="-120"/>
            </a:endParaRPr>
          </a:p>
        </p:txBody>
      </p:sp>
      <p:sp>
        <p:nvSpPr>
          <p:cNvPr id="10" name="PA_矩形 4"/>
          <p:cNvSpPr/>
          <p:nvPr>
            <p:custDataLst>
              <p:tags r:id="rId1"/>
            </p:custDataLst>
          </p:nvPr>
        </p:nvSpPr>
        <p:spPr>
          <a:xfrm>
            <a:off x="2537285" y="326865"/>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計畫緣起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2" name="標題 1"/>
          <p:cNvSpPr>
            <a:spLocks noGrp="1"/>
          </p:cNvSpPr>
          <p:nvPr>
            <p:ph type="title"/>
          </p:nvPr>
        </p:nvSpPr>
        <p:spPr>
          <a:xfrm>
            <a:off x="0" y="553085"/>
            <a:ext cx="6533804"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柒、馬祖酒廠擴廠計畫</a:t>
            </a:r>
            <a:endParaRPr lang="en-US"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37132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8" y="-59267"/>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         經費來源及債務舉借說明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48144" y="1696283"/>
            <a:ext cx="7564581" cy="517064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107</a:t>
            </a:r>
            <a:r>
              <a:rPr lang="zh-TW" altLang="zh-TW" sz="2000" dirty="0">
                <a:latin typeface="微軟正黑體" panose="020B0604030504040204" pitchFamily="34" charset="-120"/>
                <a:ea typeface="微軟正黑體" panose="020B0604030504040204" pitchFamily="34" charset="-120"/>
              </a:rPr>
              <a:t>年啟動馬祖酒廠福澳二廠擴廠計畫，規劃福澳港周邊區域成為地區產業發展中心。</a:t>
            </a:r>
            <a:endParaRPr lang="en-US" altLang="zh-TW" sz="2000" dirty="0">
              <a:latin typeface="微軟正黑體" panose="020B0604030504040204" pitchFamily="34" charset="-120"/>
              <a:ea typeface="微軟正黑體" panose="020B0604030504040204" pitchFamily="34" charset="-120"/>
            </a:endParaRPr>
          </a:p>
          <a:p>
            <a:pPr marL="342900" indent="-342900" algn="just">
              <a:lnSpc>
                <a:spcPct val="150000"/>
              </a:lnSpc>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108</a:t>
            </a:r>
            <a:r>
              <a:rPr lang="zh-TW" altLang="zh-TW" sz="2000" dirty="0">
                <a:latin typeface="微軟正黑體" panose="020B0604030504040204" pitchFamily="34" charset="-120"/>
                <a:ea typeface="微軟正黑體" panose="020B0604030504040204" pitchFamily="34" charset="-120"/>
              </a:rPr>
              <a:t>年馬祖酒廠委託中泱工程顧問股份有限公司，承攬專案管理</a:t>
            </a:r>
            <a:r>
              <a:rPr lang="en-US" altLang="zh-TW" sz="2000" dirty="0">
                <a:latin typeface="微軟正黑體" panose="020B0604030504040204" pitchFamily="34" charset="-120"/>
                <a:ea typeface="微軟正黑體" panose="020B0604030504040204" pitchFamily="34" charset="-120"/>
              </a:rPr>
              <a:t>(PCM)</a:t>
            </a:r>
            <a:r>
              <a:rPr lang="zh-TW" altLang="zh-TW" sz="2000" dirty="0">
                <a:latin typeface="微軟正黑體" panose="020B0604030504040204" pitchFamily="34" charset="-120"/>
                <a:ea typeface="微軟正黑體" panose="020B0604030504040204" pitchFamily="34" charset="-120"/>
              </a:rPr>
              <a:t>業務，擴廠所需經費經</a:t>
            </a:r>
            <a:r>
              <a:rPr lang="zh-TW" altLang="en-US" sz="2000" dirty="0">
                <a:latin typeface="微軟正黑體" panose="020B0604030504040204" pitchFamily="34" charset="-120"/>
                <a:ea typeface="微軟正黑體" panose="020B0604030504040204" pitchFamily="34" charset="-120"/>
              </a:rPr>
              <a:t>專管</a:t>
            </a:r>
            <a:r>
              <a:rPr lang="zh-TW" altLang="zh-TW" sz="2000" dirty="0">
                <a:latin typeface="微軟正黑體" panose="020B0604030504040204" pitchFamily="34" charset="-120"/>
                <a:ea typeface="微軟正黑體" panose="020B0604030504040204" pitchFamily="34" charset="-120"/>
              </a:rPr>
              <a:t>評估，</a:t>
            </a:r>
            <a:r>
              <a:rPr lang="zh-TW" altLang="zh-TW" sz="2000" u="sng" dirty="0">
                <a:latin typeface="微軟正黑體" panose="020B0604030504040204" pitchFamily="34" charset="-120"/>
                <a:ea typeface="微軟正黑體" panose="020B0604030504040204" pitchFamily="34" charset="-120"/>
              </a:rPr>
              <a:t>約</a:t>
            </a:r>
            <a:r>
              <a:rPr lang="zh-TW" altLang="en-US" sz="2000" u="sng" dirty="0">
                <a:latin typeface="微軟正黑體" panose="020B0604030504040204" pitchFamily="34" charset="-120"/>
                <a:ea typeface="微軟正黑體" panose="020B0604030504040204" pitchFamily="34" charset="-120"/>
              </a:rPr>
              <a:t>計</a:t>
            </a:r>
            <a:r>
              <a:rPr lang="en-US" altLang="zh-TW" sz="2000" u="sng" dirty="0">
                <a:latin typeface="微軟正黑體" panose="020B0604030504040204" pitchFamily="34" charset="-120"/>
                <a:ea typeface="微軟正黑體" panose="020B0604030504040204" pitchFamily="34" charset="-120"/>
              </a:rPr>
              <a:t>15</a:t>
            </a:r>
            <a:r>
              <a:rPr lang="zh-TW" altLang="zh-TW" sz="2000" u="sng" dirty="0">
                <a:latin typeface="微軟正黑體" panose="020B0604030504040204" pitchFamily="34" charset="-120"/>
                <a:ea typeface="微軟正黑體" panose="020B0604030504040204" pitchFamily="34" charset="-120"/>
              </a:rPr>
              <a:t>億</a:t>
            </a:r>
            <a:r>
              <a:rPr lang="en-US" altLang="zh-TW" sz="2000" u="sng" dirty="0">
                <a:latin typeface="微軟正黑體" panose="020B0604030504040204" pitchFamily="34" charset="-120"/>
                <a:ea typeface="微軟正黑體" panose="020B0604030504040204" pitchFamily="34" charset="-120"/>
              </a:rPr>
              <a:t>5,270</a:t>
            </a:r>
            <a:r>
              <a:rPr lang="zh-TW" altLang="zh-TW" sz="2000" u="sng" dirty="0">
                <a:latin typeface="微軟正黑體" panose="020B0604030504040204" pitchFamily="34" charset="-120"/>
                <a:ea typeface="微軟正黑體" panose="020B0604030504040204" pitchFamily="34" charset="-120"/>
              </a:rPr>
              <a:t>萬餘</a:t>
            </a:r>
            <a:r>
              <a:rPr lang="zh-TW" altLang="zh-TW" sz="2000" dirty="0">
                <a:latin typeface="微軟正黑體" panose="020B0604030504040204" pitchFamily="34" charset="-120"/>
                <a:ea typeface="微軟正黑體" panose="020B0604030504040204" pitchFamily="34" charset="-120"/>
              </a:rPr>
              <a:t>元，</a:t>
            </a:r>
            <a:r>
              <a:rPr lang="zh-TW" altLang="en-US" sz="2000" dirty="0">
                <a:latin typeface="微軟正黑體" panose="020B0604030504040204" pitchFamily="34" charset="-120"/>
                <a:ea typeface="微軟正黑體" panose="020B0604030504040204" pitchFamily="34" charset="-120"/>
              </a:rPr>
              <a:t>其中</a:t>
            </a:r>
            <a:r>
              <a:rPr lang="zh-TW" altLang="en-US" sz="2000" u="sng" dirty="0">
                <a:latin typeface="微軟正黑體" panose="020B0604030504040204" pitchFamily="34" charset="-120"/>
                <a:ea typeface="微軟正黑體" panose="020B0604030504040204" pitchFamily="34" charset="-120"/>
              </a:rPr>
              <a:t>財政部專案補助</a:t>
            </a:r>
            <a:r>
              <a:rPr lang="en-US" altLang="zh-TW" sz="2000" u="sng" dirty="0">
                <a:latin typeface="微軟正黑體" panose="020B0604030504040204" pitchFamily="34" charset="-120"/>
                <a:ea typeface="微軟正黑體" panose="020B0604030504040204" pitchFamily="34" charset="-120"/>
              </a:rPr>
              <a:t>5.8</a:t>
            </a:r>
            <a:r>
              <a:rPr lang="zh-TW" altLang="en-US" sz="2000" u="sng" dirty="0">
                <a:latin typeface="微軟正黑體" panose="020B0604030504040204" pitchFamily="34" charset="-120"/>
                <a:ea typeface="微軟正黑體" panose="020B0604030504040204" pitchFamily="34" charset="-120"/>
              </a:rPr>
              <a:t>億餘元</a:t>
            </a:r>
            <a:r>
              <a:rPr lang="zh-TW" altLang="en-US"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因本府財源有限，</a:t>
            </a:r>
            <a:r>
              <a:rPr lang="zh-TW" altLang="en-US" sz="2000" dirty="0">
                <a:latin typeface="微軟正黑體" panose="020B0604030504040204" pitchFamily="34" charset="-120"/>
                <a:ea typeface="微軟正黑體" panose="020B0604030504040204" pitchFamily="34" charset="-120"/>
              </a:rPr>
              <a:t>且擴廠</a:t>
            </a:r>
            <a:r>
              <a:rPr lang="zh-TW" altLang="zh-TW" sz="2000" dirty="0">
                <a:latin typeface="微軟正黑體" panose="020B0604030504040204" pitchFamily="34" charset="-120"/>
                <a:ea typeface="微軟正黑體" panose="020B0604030504040204" pitchFamily="34" charset="-120"/>
              </a:rPr>
              <a:t>計畫具有自償性質，</a:t>
            </a:r>
            <a:r>
              <a:rPr lang="zh-TW" altLang="en-US" sz="2000" dirty="0">
                <a:latin typeface="微軟正黑體" panose="020B0604030504040204" pitchFamily="34" charset="-120"/>
                <a:ea typeface="微軟正黑體" panose="020B0604030504040204" pitchFamily="34" charset="-120"/>
              </a:rPr>
              <a:t>已規劃</a:t>
            </a:r>
            <a:r>
              <a:rPr lang="zh-TW" altLang="zh-TW" sz="2000" dirty="0">
                <a:latin typeface="微軟正黑體" panose="020B0604030504040204" pitchFamily="34" charset="-120"/>
                <a:ea typeface="微軟正黑體" panose="020B0604030504040204" pitchFamily="34" charset="-120"/>
              </a:rPr>
              <a:t>向金融機構舉借自償性經費。</a:t>
            </a:r>
            <a:endParaRPr lang="en-US" altLang="zh-TW" sz="2000" dirty="0">
              <a:latin typeface="微軟正黑體" panose="020B0604030504040204" pitchFamily="34" charset="-120"/>
              <a:ea typeface="微軟正黑體" panose="020B0604030504040204" pitchFamily="34" charset="-120"/>
            </a:endParaRPr>
          </a:p>
          <a:p>
            <a:pPr marL="342900" indent="-342900" algn="just">
              <a:lnSpc>
                <a:spcPct val="150000"/>
              </a:lnSpc>
              <a:buFont typeface="Wingdings" panose="05000000000000000000" pitchFamily="2" charset="2"/>
              <a:buChar char="Ø"/>
            </a:pPr>
            <a:r>
              <a:rPr lang="en-US" altLang="zh-TW" sz="2000" u="sng" dirty="0">
                <a:latin typeface="微軟正黑體" panose="020B0604030504040204" pitchFamily="34" charset="-120"/>
                <a:ea typeface="微軟正黑體" panose="020B0604030504040204" pitchFamily="34" charset="-120"/>
              </a:rPr>
              <a:t>110</a:t>
            </a:r>
            <a:r>
              <a:rPr lang="zh-TW" altLang="en-US" sz="2000" u="sng" dirty="0">
                <a:latin typeface="微軟正黑體" panose="020B0604030504040204" pitchFamily="34" charset="-120"/>
                <a:ea typeface="微軟正黑體" panose="020B0604030504040204" pitchFamily="34" charset="-120"/>
              </a:rPr>
              <a:t>年經連江縣公共債務管理委員會審議通過</a:t>
            </a:r>
            <a:r>
              <a:rPr lang="zh-TW" altLang="en-US" sz="2000" dirty="0">
                <a:latin typeface="微軟正黑體" panose="020B0604030504040204" pitchFamily="34" charset="-120"/>
                <a:ea typeface="微軟正黑體" panose="020B0604030504040204" pitchFamily="34" charset="-120"/>
              </a:rPr>
              <a:t>，</a:t>
            </a:r>
            <a:r>
              <a:rPr lang="zh-TW" altLang="en-US" sz="2000" u="sng" dirty="0">
                <a:latin typeface="微軟正黑體" panose="020B0604030504040204" pitchFamily="34" charset="-120"/>
                <a:ea typeface="微軟正黑體" panose="020B0604030504040204" pitchFamily="34" charset="-120"/>
              </a:rPr>
              <a:t>同意馬祖酒廠擴廠計畫舉借自償性債務</a:t>
            </a:r>
            <a:r>
              <a:rPr lang="en-US" altLang="zh-TW" sz="2000" u="sng" dirty="0">
                <a:latin typeface="微軟正黑體" panose="020B0604030504040204" pitchFamily="34" charset="-120"/>
                <a:ea typeface="微軟正黑體" panose="020B0604030504040204" pitchFamily="34" charset="-120"/>
              </a:rPr>
              <a:t>7.8</a:t>
            </a:r>
            <a:r>
              <a:rPr lang="zh-TW" altLang="en-US" sz="2000" u="sng" dirty="0">
                <a:latin typeface="微軟正黑體" panose="020B0604030504040204" pitchFamily="34" charset="-120"/>
                <a:ea typeface="微軟正黑體" panose="020B0604030504040204" pitchFamily="34" charset="-120"/>
              </a:rPr>
              <a:t>億元。</a:t>
            </a:r>
            <a:endParaRPr lang="en-US" altLang="zh-TW" sz="2000" u="sng" dirty="0">
              <a:latin typeface="微軟正黑體" panose="020B0604030504040204" pitchFamily="34" charset="-120"/>
              <a:ea typeface="微軟正黑體" panose="020B0604030504040204" pitchFamily="34" charset="-120"/>
            </a:endParaRPr>
          </a:p>
          <a:p>
            <a:pPr marL="342900" indent="-342900" algn="just">
              <a:lnSpc>
                <a:spcPct val="150000"/>
              </a:lnSpc>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截至</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月止，已向臺灣銀行馬祖分行簽訂</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億</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萬元借款契約，考慮先應用縣公庫資金周轉，故目前尚未動用此借貸數以節省縣公庫利息支出。</a:t>
            </a:r>
          </a:p>
        </p:txBody>
      </p:sp>
    </p:spTree>
    <p:extLst>
      <p:ext uri="{BB962C8B-B14F-4D97-AF65-F5344CB8AC3E}">
        <p14:creationId xmlns:p14="http://schemas.microsoft.com/office/powerpoint/2010/main" val="1959949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8" y="-59267"/>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83128" y="554419"/>
            <a:ext cx="4879572"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捌、開源措施</a:t>
            </a:r>
            <a:endParaRPr lang="en-US" altLang="zh-TW" sz="3600"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48144" y="1768848"/>
            <a:ext cx="7564581" cy="507831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重新規劃介壽商場開發案</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連江縣縣民樂活多功能體育館暨社福中心促參案</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離島免稅購物商店招商</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辦理標租，活化閒置不動產</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檢討規費徵收</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房屋稅籍清查、清理舊欠及宣導印花稅票在地購買</a:t>
            </a:r>
            <a:endParaRPr lang="en-US" altLang="zh-TW" sz="2400" dirty="0">
              <a:latin typeface="微軟正黑體" panose="020B0604030504040204" pitchFamily="34" charset="-120"/>
              <a:ea typeface="微軟正黑體" panose="020B0604030504040204" pitchFamily="34" charset="-120"/>
            </a:endParaRP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舊臺馬輪出售案</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已於</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月拍賣收入</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千</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百餘萬元入庫</a:t>
            </a:r>
            <a:r>
              <a:rPr lang="en-US" altLang="zh-TW" sz="2400" dirty="0">
                <a:latin typeface="微軟正黑體" panose="020B0604030504040204" pitchFamily="34" charset="-120"/>
                <a:ea typeface="微軟正黑體" panose="020B0604030504040204" pitchFamily="34" charset="-120"/>
              </a:rPr>
              <a:t>)</a:t>
            </a:r>
          </a:p>
          <a:p>
            <a:pPr marL="457200" indent="-457200" algn="just">
              <a:lnSpc>
                <a:spcPct val="150000"/>
              </a:lnSpc>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馬祖酒廠盈餘及捐獻政府</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087942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128" y="-386520"/>
            <a:ext cx="9227127"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0"/>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zh-TW" altLang="en-US" sz="2800" b="1" dirty="0">
                <a:solidFill>
                  <a:schemeClr val="tx1"/>
                </a:solidFill>
                <a:latin typeface="微軟正黑體" panose="020B0604030504040204" pitchFamily="34" charset="-120"/>
                <a:ea typeface="微軟正黑體" panose="020B0604030504040204" pitchFamily="34" charset="-120"/>
              </a:rPr>
              <a:t>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83128" y="554419"/>
            <a:ext cx="4879572"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玖、結語</a:t>
            </a:r>
            <a:endParaRPr lang="en-US" altLang="zh-TW" sz="3600"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450724" y="1590188"/>
            <a:ext cx="5125770" cy="5078313"/>
          </a:xfrm>
          <a:prstGeom prst="rect">
            <a:avLst/>
          </a:prstGeom>
          <a:noFill/>
        </p:spPr>
        <p:txBody>
          <a:bodyPr wrap="square" rtlCol="0">
            <a:spAutoFit/>
          </a:bodyPr>
          <a:lstStyle/>
          <a:p>
            <a:pPr algn="just">
              <a:lnSpc>
                <a:spcPct val="150000"/>
              </a:lnSpc>
            </a:pPr>
            <a:r>
              <a:rPr lang="zh-TW" altLang="en-US" sz="2400" b="1" dirty="0">
                <a:latin typeface="微軟正黑體" panose="020B0604030504040204" pitchFamily="34" charset="-120"/>
                <a:ea typeface="微軟正黑體" panose="020B0604030504040204" pitchFamily="34" charset="-120"/>
              </a:rPr>
              <a:t>本府自籌財源不足，大型基礎建設及政務推動，多仰賴中央統籌分配稅款、一般性補助及計畫型補助款，未來將積極開源節流，請各單位齊心協力以有限資源，發揮財政支出最大效益。</a:t>
            </a:r>
            <a:endParaRPr lang="en-US" altLang="zh-TW" sz="2400" b="1" dirty="0">
              <a:latin typeface="微軟正黑體" panose="020B0604030504040204" pitchFamily="34" charset="-120"/>
              <a:ea typeface="微軟正黑體" panose="020B0604030504040204" pitchFamily="34" charset="-120"/>
            </a:endParaRPr>
          </a:p>
          <a:p>
            <a:pPr algn="just">
              <a:lnSpc>
                <a:spcPct val="150000"/>
              </a:lnSpc>
            </a:pPr>
            <a:r>
              <a:rPr lang="zh-TW" altLang="en-US" sz="2400" b="1" dirty="0">
                <a:latin typeface="微軟正黑體" panose="020B0604030504040204" pitchFamily="34" charset="-120"/>
                <a:ea typeface="微軟正黑體" panose="020B0604030504040204" pitchFamily="34" charset="-120"/>
              </a:rPr>
              <a:t>目前大宗的開源措施如</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樂活中心</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腰山開發計畫</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停車場興建計畫</a:t>
            </a:r>
            <a:r>
              <a:rPr lang="zh-TW" altLang="en-US" sz="2400" b="1">
                <a:latin typeface="微軟正黑體" panose="020B0604030504040204" pitchFamily="34" charset="-120"/>
                <a:ea typeface="微軟正黑體" panose="020B0604030504040204" pitchFamily="34" charset="-120"/>
              </a:rPr>
              <a:t>等，除配合款外，尚需籌措自</a:t>
            </a:r>
            <a:r>
              <a:rPr lang="zh-TW" altLang="en-US" sz="2400" b="1" dirty="0">
                <a:latin typeface="微軟正黑體" panose="020B0604030504040204" pitchFamily="34" charset="-120"/>
                <a:ea typeface="微軟正黑體" panose="020B0604030504040204" pitchFamily="34" charset="-120"/>
              </a:rPr>
              <a:t>償性的興建配合款</a:t>
            </a:r>
            <a:r>
              <a:rPr lang="zh-TW" altLang="en-US" sz="2400" b="1">
                <a:latin typeface="微軟正黑體" panose="020B0604030504040204" pitchFamily="34" charset="-120"/>
                <a:ea typeface="微軟正黑體" panose="020B0604030504040204" pitchFamily="34" charset="-120"/>
              </a:rPr>
              <a:t>，期盼都</a:t>
            </a:r>
            <a:r>
              <a:rPr lang="zh-TW" altLang="en-US" sz="2400" b="1" dirty="0">
                <a:latin typeface="微軟正黑體" panose="020B0604030504040204" pitchFamily="34" charset="-120"/>
                <a:ea typeface="微軟正黑體" panose="020B0604030504040204" pitchFamily="34" charset="-120"/>
              </a:rPr>
              <a:t>能達到預期的回收機制。</a:t>
            </a:r>
            <a:endParaRPr lang="en-US" altLang="zh-TW" sz="2400" b="1" dirty="0">
              <a:latin typeface="微軟正黑體" panose="020B0604030504040204" pitchFamily="34" charset="-120"/>
              <a:ea typeface="微軟正黑體" panose="020B0604030504040204" pitchFamily="34" charset="-120"/>
            </a:endParaRPr>
          </a:p>
        </p:txBody>
      </p:sp>
      <p:sp>
        <p:nvSpPr>
          <p:cNvPr id="7" name="矩形 6"/>
          <p:cNvSpPr/>
          <p:nvPr/>
        </p:nvSpPr>
        <p:spPr>
          <a:xfrm>
            <a:off x="1588916" y="2407689"/>
            <a:ext cx="947058" cy="947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21567" y="3181077"/>
            <a:ext cx="2188030" cy="2188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1421476" y="3572312"/>
            <a:ext cx="891341" cy="7060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893432" y="3893702"/>
            <a:ext cx="1029171" cy="92100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31"/>
          <p:cNvSpPr/>
          <p:nvPr/>
        </p:nvSpPr>
        <p:spPr>
          <a:xfrm rot="1800000">
            <a:off x="915094" y="5283794"/>
            <a:ext cx="5426285" cy="661785"/>
          </a:xfrm>
          <a:custGeom>
            <a:avLst/>
            <a:gdLst>
              <a:gd name="connsiteX0" fmla="*/ 0 w 13677900"/>
              <a:gd name="connsiteY0" fmla="*/ 0 h 882180"/>
              <a:gd name="connsiteX1" fmla="*/ 13677900 w 13677900"/>
              <a:gd name="connsiteY1" fmla="*/ 0 h 882180"/>
              <a:gd name="connsiteX2" fmla="*/ 13677900 w 13677900"/>
              <a:gd name="connsiteY2" fmla="*/ 882180 h 882180"/>
              <a:gd name="connsiteX3" fmla="*/ 0 w 13677900"/>
              <a:gd name="connsiteY3" fmla="*/ 882180 h 882180"/>
              <a:gd name="connsiteX4" fmla="*/ 0 w 13677900"/>
              <a:gd name="connsiteY4" fmla="*/ 0 h 882180"/>
              <a:gd name="connsiteX0" fmla="*/ 0 w 13677900"/>
              <a:gd name="connsiteY0" fmla="*/ 0 h 882180"/>
              <a:gd name="connsiteX1" fmla="*/ 13677900 w 13677900"/>
              <a:gd name="connsiteY1" fmla="*/ 0 h 882180"/>
              <a:gd name="connsiteX2" fmla="*/ 13677900 w 13677900"/>
              <a:gd name="connsiteY2" fmla="*/ 882180 h 882180"/>
              <a:gd name="connsiteX3" fmla="*/ 6442854 w 13677900"/>
              <a:gd name="connsiteY3" fmla="*/ 872397 h 882180"/>
              <a:gd name="connsiteX4" fmla="*/ 0 w 13677900"/>
              <a:gd name="connsiteY4" fmla="*/ 882180 h 882180"/>
              <a:gd name="connsiteX5" fmla="*/ 0 w 13677900"/>
              <a:gd name="connsiteY5" fmla="*/ 0 h 882180"/>
              <a:gd name="connsiteX0" fmla="*/ 0 w 13677900"/>
              <a:gd name="connsiteY0" fmla="*/ 200 h 882380"/>
              <a:gd name="connsiteX1" fmla="*/ 6704557 w 13677900"/>
              <a:gd name="connsiteY1" fmla="*/ 0 h 882380"/>
              <a:gd name="connsiteX2" fmla="*/ 13677900 w 13677900"/>
              <a:gd name="connsiteY2" fmla="*/ 200 h 882380"/>
              <a:gd name="connsiteX3" fmla="*/ 13677900 w 13677900"/>
              <a:gd name="connsiteY3" fmla="*/ 882380 h 882380"/>
              <a:gd name="connsiteX4" fmla="*/ 6442854 w 13677900"/>
              <a:gd name="connsiteY4" fmla="*/ 872597 h 882380"/>
              <a:gd name="connsiteX5" fmla="*/ 0 w 13677900"/>
              <a:gd name="connsiteY5" fmla="*/ 882380 h 882380"/>
              <a:gd name="connsiteX6" fmla="*/ 0 w 13677900"/>
              <a:gd name="connsiteY6" fmla="*/ 200 h 882380"/>
              <a:gd name="connsiteX0" fmla="*/ 0 w 13677900"/>
              <a:gd name="connsiteY0" fmla="*/ 882380 h 882380"/>
              <a:gd name="connsiteX1" fmla="*/ 6704557 w 13677900"/>
              <a:gd name="connsiteY1" fmla="*/ 0 h 882380"/>
              <a:gd name="connsiteX2" fmla="*/ 13677900 w 13677900"/>
              <a:gd name="connsiteY2" fmla="*/ 200 h 882380"/>
              <a:gd name="connsiteX3" fmla="*/ 13677900 w 13677900"/>
              <a:gd name="connsiteY3" fmla="*/ 882380 h 882380"/>
              <a:gd name="connsiteX4" fmla="*/ 6442854 w 13677900"/>
              <a:gd name="connsiteY4" fmla="*/ 872597 h 882380"/>
              <a:gd name="connsiteX5" fmla="*/ 0 w 13677900"/>
              <a:gd name="connsiteY5" fmla="*/ 882380 h 882380"/>
              <a:gd name="connsiteX0" fmla="*/ 0 w 7235046"/>
              <a:gd name="connsiteY0" fmla="*/ 872597 h 882380"/>
              <a:gd name="connsiteX1" fmla="*/ 261703 w 7235046"/>
              <a:gd name="connsiteY1" fmla="*/ 0 h 882380"/>
              <a:gd name="connsiteX2" fmla="*/ 7235046 w 7235046"/>
              <a:gd name="connsiteY2" fmla="*/ 200 h 882380"/>
              <a:gd name="connsiteX3" fmla="*/ 7235046 w 7235046"/>
              <a:gd name="connsiteY3" fmla="*/ 882380 h 882380"/>
              <a:gd name="connsiteX4" fmla="*/ 0 w 7235046"/>
              <a:gd name="connsiteY4" fmla="*/ 872597 h 88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5046" h="882380">
                <a:moveTo>
                  <a:pt x="0" y="872597"/>
                </a:moveTo>
                <a:lnTo>
                  <a:pt x="261703" y="0"/>
                </a:lnTo>
                <a:lnTo>
                  <a:pt x="7235046" y="200"/>
                </a:lnTo>
                <a:lnTo>
                  <a:pt x="7235046" y="882380"/>
                </a:lnTo>
                <a:lnTo>
                  <a:pt x="0" y="872597"/>
                </a:lnTo>
                <a:close/>
              </a:path>
            </a:pathLst>
          </a:custGeom>
          <a:gradFill flip="none" rotWithShape="1">
            <a:gsLst>
              <a:gs pos="0">
                <a:schemeClr val="bg1">
                  <a:lumMod val="85000"/>
                  <a:alpha val="40000"/>
                </a:schemeClr>
              </a:gs>
              <a:gs pos="84600">
                <a:schemeClr val="bg1">
                  <a:lumMod val="95000"/>
                  <a:alpha val="0"/>
                </a:schemeClr>
              </a:gs>
              <a:gs pos="100000">
                <a:schemeClr val="bg1">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6493760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title"/>
          </p:nvPr>
        </p:nvSpPr>
        <p:spPr>
          <a:xfrm>
            <a:off x="2429914" y="3283527"/>
            <a:ext cx="4284171" cy="1325563"/>
          </a:xfrm>
        </p:spPr>
        <p:txBody>
          <a:bodyPr/>
          <a:lstStyle/>
          <a:p>
            <a:pPr algn="ctr"/>
            <a:r>
              <a:rPr lang="zh-TW" altLang="en-US" dirty="0">
                <a:solidFill>
                  <a:schemeClr val="bg1"/>
                </a:solidFill>
                <a:latin typeface="微軟正黑體" panose="020B0604030504040204" pitchFamily="34" charset="-120"/>
                <a:ea typeface="微軟正黑體" panose="020B0604030504040204" pitchFamily="34" charset="-120"/>
              </a:rPr>
              <a:t>簡報結束</a:t>
            </a:r>
            <a:r>
              <a:rPr lang="en-US" altLang="zh-TW" dirty="0">
                <a:solidFill>
                  <a:schemeClr val="bg1"/>
                </a:solidFill>
                <a:latin typeface="微軟正黑體" panose="020B0604030504040204" pitchFamily="34" charset="-120"/>
                <a:ea typeface="微軟正黑體" panose="020B0604030504040204" pitchFamily="34" charset="-120"/>
              </a:rPr>
              <a:t/>
            </a:r>
            <a:br>
              <a:rPr lang="en-US" altLang="zh-TW" dirty="0">
                <a:solidFill>
                  <a:schemeClr val="bg1"/>
                </a:solidFill>
                <a:latin typeface="微軟正黑體" panose="020B0604030504040204" pitchFamily="34" charset="-120"/>
                <a:ea typeface="微軟正黑體" panose="020B0604030504040204" pitchFamily="34" charset="-120"/>
              </a:rPr>
            </a:br>
            <a:r>
              <a:rPr lang="zh-TW" altLang="en-US" dirty="0">
                <a:solidFill>
                  <a:schemeClr val="bg1"/>
                </a:solidFill>
                <a:latin typeface="微軟正黑體" panose="020B0604030504040204" pitchFamily="34" charset="-120"/>
                <a:ea typeface="微軟正黑體" panose="020B0604030504040204" pitchFamily="34" charset="-120"/>
              </a:rPr>
              <a:t>謝謝指教</a:t>
            </a:r>
          </a:p>
        </p:txBody>
      </p:sp>
    </p:spTree>
    <p:extLst>
      <p:ext uri="{BB962C8B-B14F-4D97-AF65-F5344CB8AC3E}">
        <p14:creationId xmlns:p14="http://schemas.microsoft.com/office/powerpoint/2010/main" val="340964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1"/>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dirty="0"/>
              <a:t>                                                                                 </a:t>
            </a:r>
            <a:endParaRPr lang="zh-CN" altLang="en-US" sz="3600" dirty="0">
              <a:solidFill>
                <a:schemeClr val="tx1"/>
              </a:solidFill>
              <a:latin typeface="微軟正黑體" panose="020B0604030504040204" pitchFamily="34" charset="-120"/>
              <a:ea typeface="微軟正黑體" panose="020B0604030504040204" pitchFamily="34" charset="-120"/>
            </a:endParaRPr>
          </a:p>
        </p:txBody>
      </p:sp>
      <p:pic>
        <p:nvPicPr>
          <p:cNvPr id="9" name="內容版面配置區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3122" y="3429000"/>
            <a:ext cx="6957755" cy="3181350"/>
          </a:xfrm>
        </p:spPr>
      </p:pic>
      <p:sp>
        <p:nvSpPr>
          <p:cNvPr id="3" name="文字方塊 2"/>
          <p:cNvSpPr txBox="1"/>
          <p:nvPr/>
        </p:nvSpPr>
        <p:spPr>
          <a:xfrm>
            <a:off x="1093121" y="1439228"/>
            <a:ext cx="6957755" cy="2215991"/>
          </a:xfrm>
          <a:prstGeom prst="rect">
            <a:avLst/>
          </a:prstGeom>
          <a:noFill/>
        </p:spPr>
        <p:txBody>
          <a:bodyPr wrap="square" rtlCol="0">
            <a:spAutoFit/>
          </a:bodyPr>
          <a:lstStyle/>
          <a:p>
            <a:pPr>
              <a:lnSpc>
                <a:spcPct val="150000"/>
              </a:lnSpc>
              <a:spcBef>
                <a:spcPct val="0"/>
              </a:spcBef>
            </a:pPr>
            <a:r>
              <a:rPr lang="zh-TW" altLang="en-US" sz="2000" b="1" u="sng" dirty="0">
                <a:latin typeface="微軟正黑體" panose="020B0604030504040204" pitchFamily="34" charset="-120"/>
                <a:ea typeface="微軟正黑體" panose="020B0604030504040204" pitchFamily="34" charset="-120"/>
              </a:rPr>
              <a:t>陸域</a:t>
            </a:r>
            <a:r>
              <a:rPr lang="zh-TW" altLang="en-US" sz="2000" b="1" dirty="0">
                <a:latin typeface="微軟正黑體" panose="020B0604030504040204" pitchFamily="34" charset="-120"/>
                <a:ea typeface="微軟正黑體" panose="020B0604030504040204" pitchFamily="34" charset="-120"/>
              </a:rPr>
              <a:t>：陸地</a:t>
            </a:r>
            <a:r>
              <a:rPr lang="en-US" altLang="zh-TW" sz="2000" b="1" dirty="0">
                <a:latin typeface="微軟正黑體" panose="020B0604030504040204" pitchFamily="34" charset="-120"/>
                <a:ea typeface="微軟正黑體" panose="020B0604030504040204" pitchFamily="34" charset="-120"/>
              </a:rPr>
              <a:t>29.6</a:t>
            </a:r>
            <a:r>
              <a:rPr lang="zh-TW" altLang="en-US" sz="2000" b="1" dirty="0">
                <a:latin typeface="微軟正黑體" panose="020B0604030504040204" pitchFamily="34" charset="-120"/>
                <a:ea typeface="微軟正黑體" panose="020B0604030504040204" pitchFamily="34" charset="-120"/>
              </a:rPr>
              <a:t>平方公里 </a:t>
            </a:r>
            <a:endParaRPr lang="en-US" altLang="zh-TW" sz="2000" b="1" dirty="0">
              <a:latin typeface="微軟正黑體" panose="020B0604030504040204" pitchFamily="34" charset="-120"/>
              <a:ea typeface="微軟正黑體" panose="020B0604030504040204" pitchFamily="34" charset="-120"/>
            </a:endParaRPr>
          </a:p>
          <a:p>
            <a:pPr>
              <a:lnSpc>
                <a:spcPct val="150000"/>
              </a:lnSpc>
              <a:spcBef>
                <a:spcPct val="0"/>
              </a:spcBef>
            </a:pPr>
            <a:r>
              <a:rPr lang="zh-TW" altLang="en-US" sz="2000" b="1" u="sng" dirty="0">
                <a:latin typeface="微軟正黑體" panose="020B0604030504040204" pitchFamily="34" charset="-120"/>
                <a:ea typeface="微軟正黑體" panose="020B0604030504040204" pitchFamily="34" charset="-120"/>
              </a:rPr>
              <a:t>海域</a:t>
            </a:r>
            <a:r>
              <a:rPr lang="zh-TW" altLang="en-US" sz="2000" b="1" dirty="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6,520</a:t>
            </a:r>
            <a:r>
              <a:rPr lang="zh-TW" altLang="en-US" sz="2000" b="1" dirty="0">
                <a:latin typeface="微軟正黑體" panose="020B0604030504040204" pitchFamily="34" charset="-120"/>
                <a:ea typeface="微軟正黑體" panose="020B0604030504040204" pitchFamily="34" charset="-120"/>
              </a:rPr>
              <a:t>平方公里</a:t>
            </a:r>
            <a:endParaRPr lang="en-US" altLang="zh-TW" sz="2000" b="1" dirty="0">
              <a:latin typeface="微軟正黑體" panose="020B0604030504040204" pitchFamily="34" charset="-120"/>
              <a:ea typeface="微軟正黑體" panose="020B0604030504040204" pitchFamily="34" charset="-120"/>
            </a:endParaRPr>
          </a:p>
          <a:p>
            <a:pPr>
              <a:lnSpc>
                <a:spcPct val="150000"/>
              </a:lnSpc>
              <a:spcBef>
                <a:spcPct val="0"/>
              </a:spcBef>
            </a:pPr>
            <a:r>
              <a:rPr lang="zh-TW" altLang="en-US" sz="2000" b="1" u="sng" dirty="0">
                <a:latin typeface="微軟正黑體" panose="020B0604030504040204" pitchFamily="34" charset="-120"/>
                <a:ea typeface="微軟正黑體" panose="020B0604030504040204" pitchFamily="34" charset="-120"/>
              </a:rPr>
              <a:t>人口</a:t>
            </a:r>
            <a:r>
              <a:rPr lang="zh-TW" altLang="en-US" sz="2000" b="1" dirty="0">
                <a:latin typeface="微軟正黑體" panose="020B0604030504040204" pitchFamily="34" charset="-120"/>
                <a:ea typeface="微軟正黑體" panose="020B0604030504040204" pitchFamily="34" charset="-120"/>
              </a:rPr>
              <a:t>：本地</a:t>
            </a:r>
            <a:r>
              <a:rPr lang="en-US" altLang="zh-TW" sz="2000" b="1" dirty="0">
                <a:latin typeface="微軟正黑體" panose="020B0604030504040204" pitchFamily="34" charset="-120"/>
                <a:ea typeface="微軟正黑體" panose="020B0604030504040204" pitchFamily="34" charset="-120"/>
              </a:rPr>
              <a:t>1.4</a:t>
            </a:r>
            <a:r>
              <a:rPr lang="zh-TW" altLang="en-US" sz="2000" b="1" dirty="0">
                <a:latin typeface="微軟正黑體" panose="020B0604030504040204" pitchFamily="34" charset="-120"/>
                <a:ea typeface="微軟正黑體" panose="020B0604030504040204" pitchFamily="34" charset="-120"/>
              </a:rPr>
              <a:t>萬人、旅台</a:t>
            </a:r>
            <a:r>
              <a:rPr lang="en-US" altLang="zh-TW" sz="2000" b="1" dirty="0">
                <a:latin typeface="微軟正黑體" panose="020B0604030504040204" pitchFamily="34" charset="-120"/>
                <a:ea typeface="微軟正黑體" panose="020B0604030504040204" pitchFamily="34" charset="-120"/>
              </a:rPr>
              <a:t>13</a:t>
            </a:r>
            <a:r>
              <a:rPr lang="zh-TW" altLang="en-US" sz="2000" b="1" dirty="0">
                <a:latin typeface="微軟正黑體" panose="020B0604030504040204" pitchFamily="34" charset="-120"/>
                <a:ea typeface="微軟正黑體" panose="020B0604030504040204" pitchFamily="34" charset="-120"/>
              </a:rPr>
              <a:t>萬人</a:t>
            </a:r>
            <a:endParaRPr lang="en-US" altLang="zh-TW" sz="2000" b="1" dirty="0">
              <a:latin typeface="微軟正黑體" panose="020B0604030504040204" pitchFamily="34" charset="-120"/>
              <a:ea typeface="微軟正黑體" panose="020B0604030504040204" pitchFamily="34" charset="-120"/>
            </a:endParaRPr>
          </a:p>
          <a:p>
            <a:pPr>
              <a:lnSpc>
                <a:spcPct val="150000"/>
              </a:lnSpc>
              <a:spcBef>
                <a:spcPct val="0"/>
              </a:spcBef>
            </a:pPr>
            <a:r>
              <a:rPr lang="zh-TW" altLang="en-US" sz="2000" b="1" u="sng" dirty="0">
                <a:latin typeface="微軟正黑體" panose="020B0604030504040204" pitchFamily="34" charset="-120"/>
                <a:ea typeface="微軟正黑體" panose="020B0604030504040204" pitchFamily="34" charset="-120"/>
              </a:rPr>
              <a:t>行政轄區</a:t>
            </a:r>
            <a:r>
              <a:rPr lang="zh-TW" altLang="en-US" sz="2000" b="1" dirty="0">
                <a:latin typeface="微軟正黑體" panose="020B0604030504040204" pitchFamily="34" charset="-120"/>
                <a:ea typeface="微軟正黑體" panose="020B0604030504040204" pitchFamily="34" charset="-120"/>
              </a:rPr>
              <a:t>：南竿、北竿、莒光</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分東</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西莒</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、東引</a:t>
            </a:r>
            <a:r>
              <a:rPr lang="en-US" altLang="zh-TW" sz="2000" b="1" dirty="0">
                <a:latin typeface="微軟正黑體" panose="020B0604030504040204" pitchFamily="34" charset="-120"/>
                <a:ea typeface="微軟正黑體" panose="020B0604030504040204" pitchFamily="34" charset="-120"/>
              </a:rPr>
              <a:t>4</a:t>
            </a:r>
            <a:r>
              <a:rPr lang="zh-TW" altLang="en-US" sz="2000" b="1" dirty="0">
                <a:latin typeface="微軟正黑體" panose="020B0604030504040204" pitchFamily="34" charset="-120"/>
                <a:ea typeface="微軟正黑體" panose="020B0604030504040204" pitchFamily="34" charset="-120"/>
              </a:rPr>
              <a:t>鄉</a:t>
            </a:r>
            <a:r>
              <a:rPr lang="en-US" altLang="zh-TW" sz="2000" b="1" dirty="0">
                <a:latin typeface="微軟正黑體" panose="020B0604030504040204" pitchFamily="34" charset="-120"/>
                <a:ea typeface="微軟正黑體" panose="020B0604030504040204" pitchFamily="34" charset="-120"/>
              </a:rPr>
              <a:t>5</a:t>
            </a:r>
            <a:r>
              <a:rPr lang="zh-TW" altLang="en-US" sz="2000" b="1" dirty="0">
                <a:latin typeface="微軟正黑體" panose="020B0604030504040204" pitchFamily="34" charset="-120"/>
                <a:ea typeface="微軟正黑體" panose="020B0604030504040204" pitchFamily="34" charset="-120"/>
              </a:rPr>
              <a:t>島 </a:t>
            </a:r>
            <a:endParaRPr lang="en-US" altLang="zh-TW" sz="2000" b="1" dirty="0">
              <a:latin typeface="微軟正黑體" panose="020B0604030504040204" pitchFamily="34" charset="-120"/>
              <a:ea typeface="微軟正黑體" panose="020B0604030504040204" pitchFamily="34" charset="-120"/>
            </a:endParaRPr>
          </a:p>
          <a:p>
            <a:endParaRPr lang="zh-TW" altLang="en-US" dirty="0"/>
          </a:p>
        </p:txBody>
      </p:sp>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862" y="554421"/>
            <a:ext cx="4968318" cy="636528"/>
          </a:xfrm>
          <a:prstGeom prst="rect">
            <a:avLst/>
          </a:prstGeom>
          <a:gradFill>
            <a:gsLst>
              <a:gs pos="45000">
                <a:srgbClr val="D8E7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標題 1"/>
          <p:cNvSpPr>
            <a:spLocks noGrp="1"/>
          </p:cNvSpPr>
          <p:nvPr>
            <p:ph type="title"/>
          </p:nvPr>
        </p:nvSpPr>
        <p:spPr>
          <a:xfrm>
            <a:off x="0" y="554421"/>
            <a:ext cx="6143105"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壹、連江縣簡介</a:t>
            </a:r>
            <a:endParaRPr lang="en-US"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87047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1"/>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dirty="0"/>
              <a:t>                                                                                 </a:t>
            </a:r>
            <a:endParaRPr lang="zh-CN" altLang="en-US" sz="3600" dirty="0">
              <a:solidFill>
                <a:schemeClr val="tx1"/>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0" y="554421"/>
            <a:ext cx="6409113"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貳、連江縣財力級次</a:t>
            </a:r>
            <a:endParaRPr lang="en-US" altLang="zh-TW" sz="36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833351" y="1971589"/>
            <a:ext cx="7477298" cy="3970318"/>
          </a:xfrm>
          <a:prstGeom prst="rect">
            <a:avLst/>
          </a:prstGeom>
          <a:noFill/>
        </p:spPr>
        <p:txBody>
          <a:bodyPr wrap="square" rtlCol="0">
            <a:spAutoFit/>
          </a:bodyPr>
          <a:lstStyle/>
          <a:p>
            <a:pPr marL="342900" indent="-342900" algn="just">
              <a:lnSpc>
                <a:spcPct val="150000"/>
              </a:lnSpc>
              <a:spcBef>
                <a:spcPct val="0"/>
              </a:spcBef>
              <a:buFont typeface="Wingdings" panose="05000000000000000000" pitchFamily="2" charset="2"/>
              <a:buChar char="Ø"/>
            </a:pPr>
            <a:r>
              <a:rPr lang="zh-TW" altLang="en-US" sz="2400" b="1" dirty="0">
                <a:latin typeface="微軟正黑體" panose="020B0604030504040204" pitchFamily="34" charset="-120"/>
                <a:ea typeface="微軟正黑體" panose="020B0604030504040204" pitchFamily="34" charset="-120"/>
              </a:rPr>
              <a:t>行政院主計總處</a:t>
            </a:r>
            <a:r>
              <a:rPr lang="en-US" altLang="zh-TW" sz="2400" b="1" dirty="0">
                <a:latin typeface="微軟正黑體" panose="020B0604030504040204" pitchFamily="34" charset="-120"/>
                <a:ea typeface="微軟正黑體" panose="020B0604030504040204" pitchFamily="34" charset="-120"/>
              </a:rPr>
              <a:t>111</a:t>
            </a:r>
            <a:r>
              <a:rPr lang="zh-TW" altLang="en-US" sz="2400" b="1" dirty="0">
                <a:latin typeface="微軟正黑體" panose="020B0604030504040204" pitchFamily="34" charset="-120"/>
                <a:ea typeface="微軟正黑體" panose="020B0604030504040204" pitchFamily="34" charset="-120"/>
              </a:rPr>
              <a:t>年</a:t>
            </a:r>
            <a:r>
              <a:rPr lang="en-US" altLang="zh-TW" sz="2400" b="1" dirty="0">
                <a:latin typeface="微軟正黑體" panose="020B0604030504040204" pitchFamily="34" charset="-120"/>
                <a:ea typeface="微軟正黑體" panose="020B0604030504040204" pitchFamily="34" charset="-120"/>
              </a:rPr>
              <a:t>8</a:t>
            </a:r>
            <a:r>
              <a:rPr lang="zh-TW" altLang="en-US" sz="2400" b="1" dirty="0">
                <a:latin typeface="微軟正黑體" panose="020B0604030504040204" pitchFamily="34" charset="-120"/>
                <a:ea typeface="微軟正黑體" panose="020B0604030504040204" pitchFamily="34" charset="-120"/>
              </a:rPr>
              <a:t>月</a:t>
            </a:r>
            <a:r>
              <a:rPr lang="en-US" altLang="zh-TW" sz="2400" b="1" dirty="0">
                <a:latin typeface="微軟正黑體" panose="020B0604030504040204" pitchFamily="34" charset="-120"/>
                <a:ea typeface="微軟正黑體" panose="020B0604030504040204" pitchFamily="34" charset="-120"/>
              </a:rPr>
              <a:t>29</a:t>
            </a:r>
            <a:r>
              <a:rPr lang="zh-TW" altLang="en-US" sz="2400" b="1" dirty="0">
                <a:latin typeface="微軟正黑體" panose="020B0604030504040204" pitchFamily="34" charset="-120"/>
                <a:ea typeface="微軟正黑體" panose="020B0604030504040204" pitchFamily="34" charset="-120"/>
              </a:rPr>
              <a:t>日主預補字第</a:t>
            </a:r>
            <a:r>
              <a:rPr lang="en-US" altLang="zh-TW" sz="2400" b="1" dirty="0">
                <a:latin typeface="微軟正黑體" panose="020B0604030504040204" pitchFamily="34" charset="-120"/>
                <a:ea typeface="微軟正黑體" panose="020B0604030504040204" pitchFamily="34" charset="-120"/>
              </a:rPr>
              <a:t>1110102860A</a:t>
            </a:r>
            <a:r>
              <a:rPr lang="zh-TW" altLang="en-US" sz="2400" b="1" dirty="0">
                <a:latin typeface="微軟正黑體" panose="020B0604030504040204" pitchFamily="34" charset="-120"/>
                <a:ea typeface="微軟正黑體" panose="020B0604030504040204" pitchFamily="34" charset="-120"/>
              </a:rPr>
              <a:t>號函。</a:t>
            </a:r>
            <a:endParaRPr lang="en-US" altLang="zh-TW" sz="2400" b="1" dirty="0">
              <a:latin typeface="微軟正黑體" panose="020B0604030504040204" pitchFamily="34" charset="-120"/>
              <a:ea typeface="微軟正黑體" panose="020B0604030504040204" pitchFamily="34" charset="-120"/>
            </a:endParaRPr>
          </a:p>
          <a:p>
            <a:pPr marL="342900" indent="-342900" algn="just">
              <a:lnSpc>
                <a:spcPct val="150000"/>
              </a:lnSpc>
              <a:spcBef>
                <a:spcPct val="0"/>
              </a:spcBef>
              <a:buFont typeface="Wingdings" panose="05000000000000000000" pitchFamily="2" charset="2"/>
              <a:buChar char="Ø"/>
            </a:pPr>
            <a:r>
              <a:rPr lang="zh-TW" altLang="en-US" sz="2400" b="1" dirty="0">
                <a:latin typeface="微軟正黑體" panose="020B0604030504040204" pitchFamily="34" charset="-120"/>
                <a:ea typeface="微軟正黑體" panose="020B0604030504040204" pitchFamily="34" charset="-120"/>
              </a:rPr>
              <a:t>除臺北市政府列為第一級外，其餘直轄市及縣市政府經依最近</a:t>
            </a:r>
            <a:r>
              <a:rPr lang="en-US" altLang="zh-TW" sz="2400" b="1" dirty="0">
                <a:latin typeface="微軟正黑體" panose="020B0604030504040204" pitchFamily="34" charset="-120"/>
                <a:ea typeface="微軟正黑體" panose="020B0604030504040204" pitchFamily="34" charset="-120"/>
              </a:rPr>
              <a:t>3</a:t>
            </a:r>
            <a:r>
              <a:rPr lang="zh-TW" altLang="en-US" sz="2400" b="1" dirty="0">
                <a:latin typeface="微軟正黑體" panose="020B0604030504040204" pitchFamily="34" charset="-120"/>
                <a:ea typeface="微軟正黑體" panose="020B0604030504040204" pitchFamily="34" charset="-120"/>
              </a:rPr>
              <a:t>年度</a:t>
            </a:r>
            <a:r>
              <a:rPr lang="en-US" altLang="zh-TW" sz="2400" b="1" dirty="0">
                <a:latin typeface="微軟正黑體" panose="020B0604030504040204" pitchFamily="34" charset="-120"/>
                <a:ea typeface="微軟正黑體" panose="020B0604030504040204" pitchFamily="34" charset="-120"/>
              </a:rPr>
              <a:t>(108</a:t>
            </a:r>
            <a:r>
              <a:rPr lang="zh-TW" altLang="en-US" sz="2400" b="1" dirty="0">
                <a:latin typeface="微軟正黑體" panose="020B0604030504040204" pitchFamily="34" charset="-120"/>
                <a:ea typeface="微軟正黑體" panose="020B0604030504040204" pitchFamily="34" charset="-120"/>
              </a:rPr>
              <a:t>至</a:t>
            </a:r>
            <a:r>
              <a:rPr lang="en-US" altLang="zh-TW" sz="2400" b="1" dirty="0">
                <a:latin typeface="微軟正黑體" panose="020B0604030504040204" pitchFamily="34" charset="-120"/>
                <a:ea typeface="微軟正黑體" panose="020B0604030504040204" pitchFamily="34" charset="-120"/>
              </a:rPr>
              <a:t>110</a:t>
            </a:r>
            <a:r>
              <a:rPr lang="zh-TW" altLang="en-US" sz="2400" b="1" dirty="0">
                <a:latin typeface="微軟正黑體" panose="020B0604030504040204" pitchFamily="34" charset="-120"/>
                <a:ea typeface="微軟正黑體" panose="020B0604030504040204" pitchFamily="34" charset="-120"/>
              </a:rPr>
              <a:t>年度</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決算審定數之自有財源比率平均值計算，核定各直轄市及縣市政府財力級次。</a:t>
            </a:r>
            <a:endParaRPr lang="en-US" altLang="zh-TW" sz="2400" b="1" dirty="0">
              <a:latin typeface="微軟正黑體" panose="020B0604030504040204" pitchFamily="34" charset="-120"/>
              <a:ea typeface="微軟正黑體" panose="020B0604030504040204" pitchFamily="34" charset="-120"/>
            </a:endParaRPr>
          </a:p>
          <a:p>
            <a:pPr marL="342900" indent="-342900" algn="just">
              <a:lnSpc>
                <a:spcPct val="150000"/>
              </a:lnSpc>
              <a:spcBef>
                <a:spcPct val="0"/>
              </a:spcBef>
              <a:buFont typeface="Wingdings" panose="05000000000000000000" pitchFamily="2" charset="2"/>
              <a:buChar char="Ø"/>
            </a:pPr>
            <a:r>
              <a:rPr lang="zh-TW" altLang="en-US" sz="2400" b="1" dirty="0">
                <a:solidFill>
                  <a:srgbClr val="FF0000"/>
                </a:solidFill>
                <a:latin typeface="微軟正黑體" panose="020B0604030504040204" pitchFamily="34" charset="-120"/>
                <a:ea typeface="微軟正黑體" panose="020B0604030504040204" pitchFamily="34" charset="-120"/>
              </a:rPr>
              <a:t>連江縣</a:t>
            </a:r>
            <a:r>
              <a:rPr lang="en-US" altLang="zh-TW" sz="2400" b="1" dirty="0">
                <a:latin typeface="微軟正黑體" panose="020B0604030504040204" pitchFamily="34" charset="-120"/>
                <a:ea typeface="微軟正黑體" panose="020B0604030504040204" pitchFamily="34" charset="-120"/>
              </a:rPr>
              <a:t>112-114</a:t>
            </a:r>
            <a:r>
              <a:rPr lang="zh-TW" altLang="en-US" sz="2400" b="1" dirty="0">
                <a:latin typeface="微軟正黑體" panose="020B0604030504040204" pitchFamily="34" charset="-120"/>
                <a:ea typeface="微軟正黑體" panose="020B0604030504040204" pitchFamily="34" charset="-120"/>
              </a:rPr>
              <a:t>年度適用</a:t>
            </a:r>
            <a:r>
              <a:rPr lang="zh-TW" altLang="en-US" sz="2400" b="1" dirty="0">
                <a:solidFill>
                  <a:srgbClr val="FF0000"/>
                </a:solidFill>
                <a:latin typeface="微軟正黑體" panose="020B0604030504040204" pitchFamily="34" charset="-120"/>
                <a:ea typeface="微軟正黑體" panose="020B0604030504040204" pitchFamily="34" charset="-120"/>
              </a:rPr>
              <a:t>第五級</a:t>
            </a:r>
            <a:r>
              <a:rPr lang="zh-TW" altLang="en-US" sz="2400" b="1" dirty="0">
                <a:latin typeface="微軟正黑體" panose="020B0604030504040204" pitchFamily="34" charset="-120"/>
                <a:ea typeface="微軟正黑體" panose="020B0604030504040204" pitchFamily="34" charset="-120"/>
              </a:rPr>
              <a:t>財力級次縣市。</a:t>
            </a:r>
            <a:endParaRPr lang="zh-TW" altLang="en-US" dirty="0"/>
          </a:p>
        </p:txBody>
      </p:sp>
    </p:spTree>
    <p:extLst>
      <p:ext uri="{BB962C8B-B14F-4D97-AF65-F5344CB8AC3E}">
        <p14:creationId xmlns:p14="http://schemas.microsoft.com/office/powerpoint/2010/main" val="6936321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3204754" y="116379"/>
            <a:ext cx="5939246" cy="806730"/>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dirty="0"/>
              <a:t>                                        </a:t>
            </a:r>
            <a:r>
              <a:rPr lang="zh-TW" altLang="en-US" sz="2400" b="1" dirty="0">
                <a:solidFill>
                  <a:schemeClr val="tx1"/>
                </a:solidFill>
                <a:latin typeface="微軟正黑體" panose="020B0604030504040204" pitchFamily="34" charset="-120"/>
                <a:ea typeface="微軟正黑體" panose="020B0604030504040204" pitchFamily="34" charset="-120"/>
              </a:rPr>
              <a:t>本縣歷年一般性補助款扣款明細表</a:t>
            </a:r>
            <a:r>
              <a:rPr lang="zh-TW" altLang="en-US" sz="2200" b="1" dirty="0">
                <a:solidFill>
                  <a:schemeClr val="tx1"/>
                </a:solidFill>
                <a:latin typeface="微軟正黑體" panose="020B0604030504040204" pitchFamily="34" charset="-120"/>
                <a:ea typeface="微軟正黑體" panose="020B0604030504040204" pitchFamily="34" charset="-120"/>
              </a:rPr>
              <a:t>                                                                            </a:t>
            </a:r>
            <a:endParaRPr lang="zh-CN" altLang="en-US" sz="2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196753917"/>
              </p:ext>
            </p:extLst>
          </p:nvPr>
        </p:nvGraphicFramePr>
        <p:xfrm>
          <a:off x="209006" y="1084866"/>
          <a:ext cx="8699863" cy="4193254"/>
        </p:xfrm>
        <a:graphic>
          <a:graphicData uri="http://schemas.openxmlformats.org/drawingml/2006/table">
            <a:tbl>
              <a:tblPr firstRow="1" bandRow="1">
                <a:tableStyleId>{5C22544A-7EE6-4342-B048-85BDC9FD1C3A}</a:tableStyleId>
              </a:tblPr>
              <a:tblGrid>
                <a:gridCol w="687977">
                  <a:extLst>
                    <a:ext uri="{9D8B030D-6E8A-4147-A177-3AD203B41FA5}">
                      <a16:colId xmlns:a16="http://schemas.microsoft.com/office/drawing/2014/main" val="2970690555"/>
                    </a:ext>
                  </a:extLst>
                </a:gridCol>
                <a:gridCol w="596537">
                  <a:extLst>
                    <a:ext uri="{9D8B030D-6E8A-4147-A177-3AD203B41FA5}">
                      <a16:colId xmlns:a16="http://schemas.microsoft.com/office/drawing/2014/main" val="315918714"/>
                    </a:ext>
                  </a:extLst>
                </a:gridCol>
                <a:gridCol w="596537">
                  <a:extLst>
                    <a:ext uri="{9D8B030D-6E8A-4147-A177-3AD203B41FA5}">
                      <a16:colId xmlns:a16="http://schemas.microsoft.com/office/drawing/2014/main" val="1582877032"/>
                    </a:ext>
                  </a:extLst>
                </a:gridCol>
                <a:gridCol w="518160">
                  <a:extLst>
                    <a:ext uri="{9D8B030D-6E8A-4147-A177-3AD203B41FA5}">
                      <a16:colId xmlns:a16="http://schemas.microsoft.com/office/drawing/2014/main" val="460986295"/>
                    </a:ext>
                  </a:extLst>
                </a:gridCol>
                <a:gridCol w="518160">
                  <a:extLst>
                    <a:ext uri="{9D8B030D-6E8A-4147-A177-3AD203B41FA5}">
                      <a16:colId xmlns:a16="http://schemas.microsoft.com/office/drawing/2014/main" val="902203950"/>
                    </a:ext>
                  </a:extLst>
                </a:gridCol>
                <a:gridCol w="579120">
                  <a:extLst>
                    <a:ext uri="{9D8B030D-6E8A-4147-A177-3AD203B41FA5}">
                      <a16:colId xmlns:a16="http://schemas.microsoft.com/office/drawing/2014/main" val="303317241"/>
                    </a:ext>
                  </a:extLst>
                </a:gridCol>
                <a:gridCol w="579120">
                  <a:extLst>
                    <a:ext uri="{9D8B030D-6E8A-4147-A177-3AD203B41FA5}">
                      <a16:colId xmlns:a16="http://schemas.microsoft.com/office/drawing/2014/main" val="1291728917"/>
                    </a:ext>
                  </a:extLst>
                </a:gridCol>
                <a:gridCol w="975360">
                  <a:extLst>
                    <a:ext uri="{9D8B030D-6E8A-4147-A177-3AD203B41FA5}">
                      <a16:colId xmlns:a16="http://schemas.microsoft.com/office/drawing/2014/main" val="1272220996"/>
                    </a:ext>
                  </a:extLst>
                </a:gridCol>
                <a:gridCol w="1280160">
                  <a:extLst>
                    <a:ext uri="{9D8B030D-6E8A-4147-A177-3AD203B41FA5}">
                      <a16:colId xmlns:a16="http://schemas.microsoft.com/office/drawing/2014/main" val="1089311030"/>
                    </a:ext>
                  </a:extLst>
                </a:gridCol>
                <a:gridCol w="1045029">
                  <a:extLst>
                    <a:ext uri="{9D8B030D-6E8A-4147-A177-3AD203B41FA5}">
                      <a16:colId xmlns:a16="http://schemas.microsoft.com/office/drawing/2014/main" val="429867455"/>
                    </a:ext>
                  </a:extLst>
                </a:gridCol>
                <a:gridCol w="1323703">
                  <a:extLst>
                    <a:ext uri="{9D8B030D-6E8A-4147-A177-3AD203B41FA5}">
                      <a16:colId xmlns:a16="http://schemas.microsoft.com/office/drawing/2014/main" val="4128102383"/>
                    </a:ext>
                  </a:extLst>
                </a:gridCol>
              </a:tblGrid>
              <a:tr h="0">
                <a:tc>
                  <a:txBody>
                    <a:bodyPr/>
                    <a:lstStyle/>
                    <a:p>
                      <a:pPr algn="ctr"/>
                      <a:r>
                        <a:rPr lang="zh-TW" altLang="en-US" sz="1000" b="1" dirty="0">
                          <a:latin typeface="微軟正黑體" panose="020B0604030504040204" pitchFamily="34" charset="-120"/>
                          <a:ea typeface="微軟正黑體" panose="020B0604030504040204" pitchFamily="34" charset="-120"/>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zh-TW" altLang="en-US" sz="1000" b="1" dirty="0">
                          <a:latin typeface="微軟正黑體" panose="020B0604030504040204" pitchFamily="34" charset="-120"/>
                          <a:ea typeface="微軟正黑體" panose="020B0604030504040204" pitchFamily="34" charset="-120"/>
                        </a:rPr>
                        <a:t>社會福利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lnL w="12700" cmpd="sng">
                      <a:noFill/>
                    </a:lnL>
                  </a:tcPr>
                </a:tc>
                <a:tc gridSpan="2">
                  <a:txBody>
                    <a:bodyPr/>
                    <a:lstStyle/>
                    <a:p>
                      <a:pPr algn="ctr"/>
                      <a:r>
                        <a:rPr lang="zh-TW" altLang="en-US" sz="1000" b="1" dirty="0">
                          <a:latin typeface="微軟正黑體" panose="020B0604030504040204" pitchFamily="34" charset="-120"/>
                          <a:ea typeface="微軟正黑體" panose="020B0604030504040204" pitchFamily="34" charset="-120"/>
                        </a:rPr>
                        <a:t>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pPr algn="ctr"/>
                      <a:r>
                        <a:rPr lang="zh-TW" altLang="en-US" sz="1000" b="1" dirty="0">
                          <a:latin typeface="微軟正黑體" panose="020B0604030504040204" pitchFamily="34" charset="-120"/>
                          <a:ea typeface="微軟正黑體" panose="020B0604030504040204" pitchFamily="34" charset="-120"/>
                        </a:rPr>
                        <a:t>基本設施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gridSpan="2">
                  <a:txBody>
                    <a:bodyPr/>
                    <a:lstStyle/>
                    <a:p>
                      <a:pPr algn="ctr"/>
                      <a:r>
                        <a:rPr lang="zh-TW" altLang="en-US" sz="1000" b="1" dirty="0">
                          <a:latin typeface="微軟正黑體" panose="020B0604030504040204" pitchFamily="34" charset="-120"/>
                          <a:ea typeface="微軟正黑體" panose="020B0604030504040204" pitchFamily="34" charset="-120"/>
                        </a:rPr>
                        <a:t>財政績效與年度預算編制及執行情形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lnL w="12700" cmpd="sng">
                      <a:noFill/>
                    </a:lnL>
                  </a:tcPr>
                </a:tc>
                <a:tc>
                  <a:txBody>
                    <a:bodyPr/>
                    <a:lstStyle/>
                    <a:p>
                      <a:pPr algn="ctr"/>
                      <a:r>
                        <a:rPr lang="zh-TW" altLang="en-US" sz="1000" b="1" dirty="0">
                          <a:latin typeface="微軟正黑體" panose="020B0604030504040204" pitchFamily="34" charset="-120"/>
                          <a:ea typeface="微軟正黑體" panose="020B0604030504040204" pitchFamily="34" charset="-120"/>
                        </a:rPr>
                        <a:t>社福預警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減列分配數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474314"/>
                  </a:ext>
                </a:extLst>
              </a:tr>
              <a:tr h="0">
                <a:tc>
                  <a:txBody>
                    <a:bodyPr/>
                    <a:lstStyle/>
                    <a:p>
                      <a:pPr algn="ctr"/>
                      <a:r>
                        <a:rPr lang="zh-TW" altLang="en-US" sz="1000" b="1" dirty="0">
                          <a:latin typeface="微軟正黑體" panose="020B0604030504040204" pitchFamily="34" charset="-120"/>
                          <a:ea typeface="微軟正黑體" panose="020B0604030504040204" pitchFamily="34" charset="-120"/>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得分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000" b="1" dirty="0">
                          <a:latin typeface="微軟正黑體" panose="020B0604030504040204" pitchFamily="34" charset="-120"/>
                          <a:ea typeface="微軟正黑體" panose="020B0604030504040204" pitchFamily="34" charset="-120"/>
                        </a:rPr>
                        <a:t>扣款</a:t>
                      </a:r>
                      <a:r>
                        <a:rPr lang="en-US" altLang="zh-TW" sz="1000" b="1" dirty="0">
                          <a:latin typeface="微軟正黑體" panose="020B0604030504040204" pitchFamily="34" charset="-120"/>
                          <a:ea typeface="微軟正黑體" panose="020B0604030504040204" pitchFamily="34" charset="-120"/>
                        </a:rPr>
                        <a:t>(-)</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得分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扣款</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得分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扣款</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a:latin typeface="微軟正黑體" panose="020B0604030504040204" pitchFamily="34" charset="-120"/>
                          <a:ea typeface="微軟正黑體" panose="020B0604030504040204" pitchFamily="34" charset="-120"/>
                        </a:rPr>
                        <a:t>得分</a:t>
                      </a:r>
                      <a:endParaRPr lang="zh-TW" altLang="en-US" sz="1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扣款</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加重扣減</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000" b="1" dirty="0">
                          <a:latin typeface="微軟正黑體" panose="020B0604030504040204" pitchFamily="34" charset="-120"/>
                          <a:ea typeface="微軟正黑體" panose="020B0604030504040204" pitchFamily="34" charset="-120"/>
                        </a:rPr>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8244959"/>
                  </a:ext>
                </a:extLst>
              </a:tr>
              <a:tr h="256254">
                <a:tc>
                  <a:txBody>
                    <a:bodyPr/>
                    <a:lstStyle/>
                    <a:p>
                      <a:pPr algn="ctr"/>
                      <a:r>
                        <a:rPr lang="en-US" altLang="zh-TW" sz="1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-13,950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-7,411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-21,361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7101252"/>
                  </a:ext>
                </a:extLst>
              </a:tr>
              <a:tr h="213360">
                <a:tc>
                  <a:txBody>
                    <a:bodyPr/>
                    <a:lstStyle/>
                    <a:p>
                      <a:pPr algn="ctr"/>
                      <a:r>
                        <a:rPr lang="en-US" altLang="zh-TW" sz="1000" dirty="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-8,243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-2,169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-2,603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-13,449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7846920"/>
                  </a:ext>
                </a:extLst>
              </a:tr>
              <a:tr h="178526">
                <a:tc>
                  <a:txBody>
                    <a:bodyPr/>
                    <a:lstStyle/>
                    <a:p>
                      <a:pPr algn="ctr"/>
                      <a:r>
                        <a:rPr lang="en-US" altLang="zh-TW" sz="1000" dirty="0"/>
                        <a:t>102</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-3,039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3,860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0170817"/>
                  </a:ext>
                </a:extLst>
              </a:tr>
              <a:tr h="200297">
                <a:tc>
                  <a:txBody>
                    <a:bodyPr/>
                    <a:lstStyle/>
                    <a:p>
                      <a:pPr algn="ctr"/>
                      <a:r>
                        <a:rPr lang="en-US" altLang="zh-TW" sz="1000" dirty="0"/>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-3,541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1,667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-1,874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6774959"/>
                  </a:ext>
                </a:extLst>
              </a:tr>
              <a:tr h="195943">
                <a:tc>
                  <a:txBody>
                    <a:bodyPr/>
                    <a:lstStyle/>
                    <a:p>
                      <a:pPr algn="ctr"/>
                      <a:r>
                        <a:rPr lang="en-US" altLang="zh-TW" sz="1000" dirty="0"/>
                        <a:t>104</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-4,308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-4,308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1619285"/>
                  </a:ext>
                </a:extLst>
              </a:tr>
              <a:tr h="174171">
                <a:tc>
                  <a:txBody>
                    <a:bodyPr/>
                    <a:lstStyle/>
                    <a:p>
                      <a:pPr algn="ctr"/>
                      <a:r>
                        <a:rPr lang="en-US" altLang="zh-TW" sz="1000" dirty="0"/>
                        <a:t>105</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-5,047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-5,327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323940"/>
                  </a:ext>
                </a:extLst>
              </a:tr>
              <a:tr h="187234">
                <a:tc>
                  <a:txBody>
                    <a:bodyPr/>
                    <a:lstStyle/>
                    <a:p>
                      <a:pPr algn="ctr"/>
                      <a:r>
                        <a:rPr lang="en-US" altLang="zh-TW" sz="1000" dirty="0"/>
                        <a:t>106</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-4,758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-4,538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4430552"/>
                  </a:ext>
                </a:extLst>
              </a:tr>
              <a:tr h="148046">
                <a:tc>
                  <a:txBody>
                    <a:bodyPr/>
                    <a:lstStyle/>
                    <a:p>
                      <a:pPr algn="ctr"/>
                      <a:r>
                        <a:rPr lang="en-US" altLang="zh-TW" sz="1000" dirty="0"/>
                        <a:t>107</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-5,038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-5,038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4162977"/>
                  </a:ext>
                </a:extLst>
              </a:tr>
              <a:tr h="239486">
                <a:tc>
                  <a:txBody>
                    <a:bodyPr/>
                    <a:lstStyle/>
                    <a:p>
                      <a:pPr algn="ctr"/>
                      <a:r>
                        <a:rPr lang="en-US" altLang="zh-TW" sz="1000" dirty="0"/>
                        <a:t>108</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-4,782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-3,203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2173358"/>
                  </a:ext>
                </a:extLst>
              </a:tr>
              <a:tr h="182880">
                <a:tc>
                  <a:txBody>
                    <a:bodyPr/>
                    <a:lstStyle/>
                    <a:p>
                      <a:pPr algn="ctr"/>
                      <a:r>
                        <a:rPr lang="en-US" altLang="zh-TW" sz="1000" dirty="0"/>
                        <a:t>109</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-28,212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528653"/>
                  </a:ext>
                </a:extLst>
              </a:tr>
              <a:tr h="222068">
                <a:tc>
                  <a:txBody>
                    <a:bodyPr/>
                    <a:lstStyle/>
                    <a:p>
                      <a:pPr algn="ctr"/>
                      <a:r>
                        <a:rPr lang="en-US" altLang="zh-TW" sz="1000" dirty="0"/>
                        <a:t>110</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-5,965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22,826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16,009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881898"/>
                  </a:ext>
                </a:extLst>
              </a:tr>
              <a:tr h="191589">
                <a:tc>
                  <a:txBody>
                    <a:bodyPr/>
                    <a:lstStyle/>
                    <a:p>
                      <a:pPr algn="ctr"/>
                      <a:r>
                        <a:rPr lang="en-US" altLang="zh-TW" sz="1000" dirty="0"/>
                        <a:t>111</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064314"/>
                  </a:ext>
                </a:extLst>
              </a:tr>
              <a:tr h="169817">
                <a:tc>
                  <a:txBody>
                    <a:bodyPr/>
                    <a:lstStyle/>
                    <a:p>
                      <a:pPr algn="ctr"/>
                      <a:r>
                        <a:rPr lang="en-US" altLang="zh-TW" sz="1000" dirty="0"/>
                        <a:t>112</a:t>
                      </a:r>
                      <a:endParaRPr lang="zh-TW"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-2,841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-3,693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713934"/>
                  </a:ext>
                </a:extLst>
              </a:tr>
              <a:tr h="370840">
                <a:tc>
                  <a:txBody>
                    <a:bodyPr/>
                    <a:lstStyle/>
                    <a:p>
                      <a:pPr algn="ctr"/>
                      <a:r>
                        <a:rPr lang="zh-TW" altLang="en-US" sz="1000" dirty="0">
                          <a:latin typeface="微軟正黑體" panose="020B0604030504040204" pitchFamily="34" charset="-120"/>
                          <a:ea typeface="微軟正黑體" panose="020B0604030504040204" pitchFamily="34" charset="-120"/>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rPr>
                        <a:t>-77,408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-10,712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-4,585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29,498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-19,500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TW" sz="1000" b="1" i="0" u="none" strike="noStrike" dirty="0">
                          <a:solidFill>
                            <a:schemeClr val="tx1"/>
                          </a:solidFill>
                          <a:effectLst/>
                          <a:latin typeface="微軟正黑體" panose="020B0604030504040204" pitchFamily="34" charset="-120"/>
                          <a:ea typeface="微軟正黑體" panose="020B0604030504040204" pitchFamily="34" charset="-120"/>
                        </a:rPr>
                        <a:t>-82,707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1507292"/>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889579868"/>
              </p:ext>
            </p:extLst>
          </p:nvPr>
        </p:nvGraphicFramePr>
        <p:xfrm>
          <a:off x="7573886" y="854529"/>
          <a:ext cx="1334983" cy="369917"/>
        </p:xfrm>
        <a:graphic>
          <a:graphicData uri="http://schemas.openxmlformats.org/drawingml/2006/table">
            <a:tbl>
              <a:tblPr>
                <a:tableStyleId>{2D5ABB26-0587-4C30-8999-92F81FD0307C}</a:tableStyleId>
              </a:tblPr>
              <a:tblGrid>
                <a:gridCol w="1334983">
                  <a:extLst>
                    <a:ext uri="{9D8B030D-6E8A-4147-A177-3AD203B41FA5}">
                      <a16:colId xmlns:a16="http://schemas.microsoft.com/office/drawing/2014/main" val="3788938147"/>
                    </a:ext>
                  </a:extLst>
                </a:gridCol>
              </a:tblGrid>
              <a:tr h="369917">
                <a:tc>
                  <a:txBody>
                    <a:bodyPr/>
                    <a:lstStyle/>
                    <a:p>
                      <a:pPr algn="r"/>
                      <a:r>
                        <a:rPr lang="zh-TW" altLang="en-US" sz="1000" b="1" dirty="0">
                          <a:latin typeface="微軟正黑體" panose="020B0604030504040204" pitchFamily="34" charset="-120"/>
                          <a:ea typeface="微軟正黑體" panose="020B0604030504040204" pitchFamily="34" charset="-120"/>
                        </a:rPr>
                        <a:t>單位：千元</a:t>
                      </a:r>
                    </a:p>
                  </a:txBody>
                  <a:tcPr/>
                </a:tc>
                <a:extLst>
                  <a:ext uri="{0D108BD9-81ED-4DB2-BD59-A6C34878D82A}">
                    <a16:rowId xmlns:a16="http://schemas.microsoft.com/office/drawing/2014/main" val="82750931"/>
                  </a:ext>
                </a:extLst>
              </a:tr>
            </a:tbl>
          </a:graphicData>
        </a:graphic>
      </p:graphicFrame>
      <p:sp>
        <p:nvSpPr>
          <p:cNvPr id="3" name="文字方塊 2"/>
          <p:cNvSpPr txBox="1"/>
          <p:nvPr/>
        </p:nvSpPr>
        <p:spPr>
          <a:xfrm>
            <a:off x="209006" y="5261429"/>
            <a:ext cx="8699863" cy="1569660"/>
          </a:xfrm>
          <a:prstGeom prst="rect">
            <a:avLst/>
          </a:prstGeom>
          <a:noFill/>
        </p:spPr>
        <p:txBody>
          <a:bodyPr wrap="square" rtlCol="0">
            <a:spAutoFit/>
          </a:bodyPr>
          <a:lstStyle/>
          <a:p>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說明：</a:t>
            </a:r>
            <a:endParaRPr lang="en-US" altLang="zh-TW" sz="1600" b="1" dirty="0">
              <a:solidFill>
                <a:schemeClr val="accent6">
                  <a:lumMod val="50000"/>
                </a:schemeClr>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查行政院主計總處自</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100</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年度起對於一般性補助款已納入四大面向考核，近十年考核分數如上表，其中</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112</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年度四大面向考核本縣被扣款</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3,693,000</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元。</a:t>
            </a:r>
            <a:endParaRPr lang="en-US" altLang="zh-TW" sz="1600" b="1" dirty="0">
              <a:solidFill>
                <a:schemeClr val="accent6">
                  <a:lumMod val="50000"/>
                </a:schemeClr>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另外主計總處為了獎勵各縣市之考評能較前一年四大面向進步之比較，每年特提撥</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億的獎勵金供各縣市作進步的獎項鼓勵，又本縣</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112</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年度較</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111</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年度四大面向考核成績均有進步，故額外獲配分配款</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6,140</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萬</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3,000</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元</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詳如下表</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1545260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1229424394"/>
              </p:ext>
            </p:extLst>
          </p:nvPr>
        </p:nvGraphicFramePr>
        <p:xfrm>
          <a:off x="7573886" y="854529"/>
          <a:ext cx="1334983" cy="369917"/>
        </p:xfrm>
        <a:graphic>
          <a:graphicData uri="http://schemas.openxmlformats.org/drawingml/2006/table">
            <a:tbl>
              <a:tblPr>
                <a:tableStyleId>{2D5ABB26-0587-4C30-8999-92F81FD0307C}</a:tableStyleId>
              </a:tblPr>
              <a:tblGrid>
                <a:gridCol w="1334983">
                  <a:extLst>
                    <a:ext uri="{9D8B030D-6E8A-4147-A177-3AD203B41FA5}">
                      <a16:colId xmlns:a16="http://schemas.microsoft.com/office/drawing/2014/main" val="3788938147"/>
                    </a:ext>
                  </a:extLst>
                </a:gridCol>
              </a:tblGrid>
              <a:tr h="369917">
                <a:tc>
                  <a:txBody>
                    <a:bodyPr/>
                    <a:lstStyle/>
                    <a:p>
                      <a:pPr algn="r"/>
                      <a:endParaRPr lang="zh-TW" altLang="en-US" sz="1000" b="1"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750931"/>
                  </a:ext>
                </a:extLst>
              </a:tr>
            </a:tbl>
          </a:graphicData>
        </a:graphic>
      </p:graphicFrame>
      <p:pic>
        <p:nvPicPr>
          <p:cNvPr id="7" name="圖片 6">
            <a:extLst>
              <a:ext uri="{FF2B5EF4-FFF2-40B4-BE49-F238E27FC236}">
                <a16:creationId xmlns:a16="http://schemas.microsoft.com/office/drawing/2014/main" id="{BDB76CFB-E075-95BB-AC00-01F369CF5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81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78" y="-59267"/>
            <a:ext cx="9158778"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1"/>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en-US" altLang="zh-TW" sz="2800" b="1" dirty="0">
                <a:solidFill>
                  <a:schemeClr val="tx1"/>
                </a:solidFill>
                <a:latin typeface="微軟正黑體" panose="020B0604030504040204" pitchFamily="34" charset="-120"/>
                <a:ea typeface="微軟正黑體" panose="020B0604030504040204" pitchFamily="34" charset="-120"/>
              </a:rPr>
              <a:t>112</a:t>
            </a:r>
            <a:r>
              <a:rPr lang="zh-TW" altLang="en-US" sz="2800" b="1" dirty="0">
                <a:solidFill>
                  <a:schemeClr val="tx1"/>
                </a:solidFill>
                <a:latin typeface="微軟正黑體" panose="020B0604030504040204" pitchFamily="34" charset="-120"/>
                <a:ea typeface="微軟正黑體" panose="020B0604030504040204" pitchFamily="34" charset="-120"/>
              </a:rPr>
              <a:t>年度歲入預算財源分析  </a:t>
            </a:r>
            <a:endParaRPr lang="zh-CN"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40386224"/>
              </p:ext>
            </p:extLst>
          </p:nvPr>
        </p:nvGraphicFramePr>
        <p:xfrm>
          <a:off x="344489" y="2068121"/>
          <a:ext cx="3304645" cy="3337560"/>
        </p:xfrm>
        <a:graphic>
          <a:graphicData uri="http://schemas.openxmlformats.org/drawingml/2006/table">
            <a:tbl>
              <a:tblPr firstRow="1" bandRow="1">
                <a:tableStyleId>{68D230F3-CF80-4859-8CE7-A43EE81993B5}</a:tableStyleId>
              </a:tblPr>
              <a:tblGrid>
                <a:gridCol w="1882523">
                  <a:extLst>
                    <a:ext uri="{9D8B030D-6E8A-4147-A177-3AD203B41FA5}">
                      <a16:colId xmlns:a16="http://schemas.microsoft.com/office/drawing/2014/main" val="2792638663"/>
                    </a:ext>
                  </a:extLst>
                </a:gridCol>
                <a:gridCol w="1422122">
                  <a:extLst>
                    <a:ext uri="{9D8B030D-6E8A-4147-A177-3AD203B41FA5}">
                      <a16:colId xmlns:a16="http://schemas.microsoft.com/office/drawing/2014/main" val="634785740"/>
                    </a:ext>
                  </a:extLst>
                </a:gridCol>
              </a:tblGrid>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稅課收入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810,457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02673662"/>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罰賠款收入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5,120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758467412"/>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規費收入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36,780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606841973"/>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財產收入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42,391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19645232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營業盈餘及事業收入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10,604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30909602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補助協助收入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4,490,327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866433168"/>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捐獻及贈與收入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185,000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00861086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其他收入</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10,922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828625359"/>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合計</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5,591,601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183094270"/>
                  </a:ext>
                </a:extLst>
              </a:tr>
            </a:tbl>
          </a:graphicData>
        </a:graphic>
      </p:graphicFrame>
      <p:sp>
        <p:nvSpPr>
          <p:cNvPr id="9" name="文字方塊 8"/>
          <p:cNvSpPr txBox="1"/>
          <p:nvPr/>
        </p:nvSpPr>
        <p:spPr>
          <a:xfrm>
            <a:off x="344489" y="5793309"/>
            <a:ext cx="8625944" cy="923330"/>
          </a:xfrm>
          <a:prstGeom prst="rect">
            <a:avLst/>
          </a:prstGeom>
          <a:noFill/>
        </p:spPr>
        <p:txBody>
          <a:bodyPr wrap="square" rtlCol="0">
            <a:spAutoFit/>
          </a:bodyPr>
          <a:lstStyle/>
          <a:p>
            <a:pPr algn="just"/>
            <a:r>
              <a:rPr lang="en-US" altLang="zh-TW" b="1" dirty="0">
                <a:solidFill>
                  <a:srgbClr val="FF0000"/>
                </a:solidFill>
                <a:latin typeface="微軟正黑體" panose="020B0604030504040204" pitchFamily="34" charset="-120"/>
                <a:ea typeface="微軟正黑體" panose="020B0604030504040204" pitchFamily="34" charset="-120"/>
              </a:rPr>
              <a:t>112</a:t>
            </a:r>
            <a:r>
              <a:rPr lang="zh-TW" altLang="en-US" b="1" dirty="0">
                <a:solidFill>
                  <a:srgbClr val="FF0000"/>
                </a:solidFill>
                <a:latin typeface="微軟正黑體" panose="020B0604030504040204" pitchFamily="34" charset="-120"/>
                <a:ea typeface="微軟正黑體" panose="020B0604030504040204" pitchFamily="34" charset="-120"/>
              </a:rPr>
              <a:t>年度原歲入預算</a:t>
            </a:r>
            <a:r>
              <a:rPr lang="en-US" altLang="zh-TW" b="1" dirty="0">
                <a:solidFill>
                  <a:srgbClr val="FF0000"/>
                </a:solidFill>
                <a:latin typeface="微軟正黑體" panose="020B0604030504040204" pitchFamily="34" charset="-120"/>
                <a:ea typeface="微軟正黑體" panose="020B0604030504040204" pitchFamily="34" charset="-120"/>
              </a:rPr>
              <a:t>4,590,471</a:t>
            </a:r>
            <a:r>
              <a:rPr lang="zh-TW" altLang="en-US" b="1" dirty="0">
                <a:solidFill>
                  <a:srgbClr val="FF0000"/>
                </a:solidFill>
                <a:latin typeface="微軟正黑體" panose="020B0604030504040204" pitchFamily="34" charset="-120"/>
                <a:ea typeface="微軟正黑體" panose="020B0604030504040204" pitchFamily="34" charset="-120"/>
              </a:rPr>
              <a:t>千元</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追加後歲入總計</a:t>
            </a:r>
            <a:r>
              <a:rPr lang="en-US" altLang="zh-TW" b="1" dirty="0">
                <a:solidFill>
                  <a:srgbClr val="FF0000"/>
                </a:solidFill>
                <a:latin typeface="微軟正黑體" panose="020B0604030504040204" pitchFamily="34" charset="-120"/>
                <a:ea typeface="微軟正黑體" panose="020B0604030504040204" pitchFamily="34" charset="-120"/>
              </a:rPr>
              <a:t>55</a:t>
            </a:r>
            <a:r>
              <a:rPr lang="zh-TW" altLang="en-US" b="1" dirty="0">
                <a:solidFill>
                  <a:srgbClr val="FF0000"/>
                </a:solidFill>
                <a:latin typeface="微軟正黑體" panose="020B0604030504040204" pitchFamily="34" charset="-120"/>
                <a:ea typeface="微軟正黑體" panose="020B0604030504040204" pitchFamily="34" charset="-120"/>
              </a:rPr>
              <a:t>億</a:t>
            </a:r>
            <a:r>
              <a:rPr lang="en-US" altLang="zh-TW" b="1" dirty="0">
                <a:solidFill>
                  <a:srgbClr val="FF0000"/>
                </a:solidFill>
                <a:latin typeface="微軟正黑體" panose="020B0604030504040204" pitchFamily="34" charset="-120"/>
                <a:ea typeface="微軟正黑體" panose="020B0604030504040204" pitchFamily="34" charset="-120"/>
              </a:rPr>
              <a:t>9,160</a:t>
            </a:r>
            <a:r>
              <a:rPr lang="zh-TW" altLang="en-US" b="1" dirty="0">
                <a:solidFill>
                  <a:srgbClr val="FF0000"/>
                </a:solidFill>
                <a:latin typeface="微軟正黑體" panose="020B0604030504040204" pitchFamily="34" charset="-120"/>
                <a:ea typeface="微軟正黑體" panose="020B0604030504040204" pitchFamily="34" charset="-120"/>
              </a:rPr>
              <a:t>萬餘元</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，歲出原預算</a:t>
            </a:r>
            <a:r>
              <a:rPr lang="en-US" altLang="zh-TW" b="1" dirty="0">
                <a:latin typeface="微軟正黑體" panose="020B0604030504040204" pitchFamily="34" charset="-120"/>
                <a:ea typeface="微軟正黑體" panose="020B0604030504040204" pitchFamily="34" charset="-120"/>
              </a:rPr>
              <a:t>4,807,216</a:t>
            </a:r>
            <a:r>
              <a:rPr lang="zh-TW" altLang="en-US" b="1" dirty="0">
                <a:latin typeface="微軟正黑體" panose="020B0604030504040204" pitchFamily="34" charset="-120"/>
                <a:ea typeface="微軟正黑體" panose="020B0604030504040204" pitchFamily="34" charset="-120"/>
              </a:rPr>
              <a:t>千元</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追加後歲出總計</a:t>
            </a:r>
            <a:r>
              <a:rPr lang="en-US" altLang="zh-TW" b="1" dirty="0">
                <a:latin typeface="微軟正黑體" panose="020B0604030504040204" pitchFamily="34" charset="-120"/>
                <a:ea typeface="微軟正黑體" panose="020B0604030504040204" pitchFamily="34" charset="-120"/>
              </a:rPr>
              <a:t>58</a:t>
            </a:r>
            <a:r>
              <a:rPr lang="zh-TW" altLang="en-US" b="1" dirty="0">
                <a:latin typeface="微軟正黑體" panose="020B0604030504040204" pitchFamily="34" charset="-120"/>
                <a:ea typeface="微軟正黑體" panose="020B0604030504040204" pitchFamily="34" charset="-120"/>
              </a:rPr>
              <a:t>億餘元</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，追加減後收支差短計</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億</a:t>
            </a:r>
            <a:r>
              <a:rPr lang="en-US" altLang="zh-TW" b="1" dirty="0">
                <a:latin typeface="微軟正黑體" panose="020B0604030504040204" pitchFamily="34" charset="-120"/>
                <a:ea typeface="微軟正黑體" panose="020B0604030504040204" pitchFamily="34" charset="-120"/>
              </a:rPr>
              <a:t>9,397</a:t>
            </a:r>
            <a:r>
              <a:rPr lang="zh-TW" altLang="en-US" b="1" dirty="0">
                <a:latin typeface="微軟正黑體" panose="020B0604030504040204" pitchFamily="34" charset="-120"/>
                <a:ea typeface="微軟正黑體" panose="020B0604030504040204" pitchFamily="34" charset="-120"/>
              </a:rPr>
              <a:t>千元，並以債務之舉借</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億元及移用以前年度歲計賸餘數</a:t>
            </a:r>
            <a:r>
              <a:rPr lang="en-US" altLang="zh-TW" b="1" dirty="0">
                <a:latin typeface="微軟正黑體" panose="020B0604030504040204" pitchFamily="34" charset="-120"/>
                <a:ea typeface="微軟正黑體" panose="020B0604030504040204" pitchFamily="34" charset="-120"/>
              </a:rPr>
              <a:t>9,397</a:t>
            </a:r>
            <a:r>
              <a:rPr lang="zh-TW" altLang="en-US" b="1" dirty="0">
                <a:latin typeface="微軟正黑體" panose="020B0604030504040204" pitchFamily="34" charset="-120"/>
                <a:ea typeface="微軟正黑體" panose="020B0604030504040204" pitchFamily="34" charset="-120"/>
              </a:rPr>
              <a:t>千元，作為挹注差短平衡數。</a:t>
            </a:r>
          </a:p>
        </p:txBody>
      </p:sp>
      <p:graphicFrame>
        <p:nvGraphicFramePr>
          <p:cNvPr id="10" name="表格 9"/>
          <p:cNvGraphicFramePr>
            <a:graphicFrameLocks noGrp="1"/>
          </p:cNvGraphicFramePr>
          <p:nvPr>
            <p:extLst>
              <p:ext uri="{D42A27DB-BD31-4B8C-83A1-F6EECF244321}">
                <p14:modId xmlns:p14="http://schemas.microsoft.com/office/powerpoint/2010/main" val="163474759"/>
              </p:ext>
            </p:extLst>
          </p:nvPr>
        </p:nvGraphicFramePr>
        <p:xfrm>
          <a:off x="2302934" y="1617075"/>
          <a:ext cx="1346200" cy="338667"/>
        </p:xfrm>
        <a:graphic>
          <a:graphicData uri="http://schemas.openxmlformats.org/drawingml/2006/table">
            <a:tbl>
              <a:tblPr>
                <a:tableStyleId>{2D5ABB26-0587-4C30-8999-92F81FD0307C}</a:tableStyleId>
              </a:tblPr>
              <a:tblGrid>
                <a:gridCol w="1346200">
                  <a:extLst>
                    <a:ext uri="{9D8B030D-6E8A-4147-A177-3AD203B41FA5}">
                      <a16:colId xmlns:a16="http://schemas.microsoft.com/office/drawing/2014/main" val="665867849"/>
                    </a:ext>
                  </a:extLst>
                </a:gridCol>
              </a:tblGrid>
              <a:tr h="338667">
                <a:tc>
                  <a:txBody>
                    <a:bodyPr/>
                    <a:lstStyle/>
                    <a:p>
                      <a:pPr algn="r"/>
                      <a:r>
                        <a:rPr lang="zh-TW" altLang="en-US" sz="1600" b="1" dirty="0">
                          <a:latin typeface="微軟正黑體" panose="020B0604030504040204" pitchFamily="34" charset="-120"/>
                          <a:ea typeface="微軟正黑體" panose="020B0604030504040204" pitchFamily="34" charset="-120"/>
                        </a:rPr>
                        <a:t>單位：千元</a:t>
                      </a:r>
                    </a:p>
                  </a:txBody>
                  <a:tcPr/>
                </a:tc>
                <a:extLst>
                  <a:ext uri="{0D108BD9-81ED-4DB2-BD59-A6C34878D82A}">
                    <a16:rowId xmlns:a16="http://schemas.microsoft.com/office/drawing/2014/main" val="2082387901"/>
                  </a:ext>
                </a:extLst>
              </a:tr>
            </a:tbl>
          </a:graphicData>
        </a:graphic>
      </p:graphicFrame>
      <p:sp>
        <p:nvSpPr>
          <p:cNvPr id="11" name="標題 1"/>
          <p:cNvSpPr>
            <a:spLocks noGrp="1"/>
          </p:cNvSpPr>
          <p:nvPr>
            <p:ph type="title"/>
          </p:nvPr>
        </p:nvSpPr>
        <p:spPr>
          <a:xfrm>
            <a:off x="0" y="554420"/>
            <a:ext cx="4488873" cy="636528"/>
          </a:xfrm>
          <a:solidFill>
            <a:schemeClr val="accent4">
              <a:lumMod val="40000"/>
              <a:lumOff val="60000"/>
            </a:schemeClr>
          </a:solidFill>
          <a:scene3d>
            <a:camera prst="orthographicFront"/>
            <a:lightRig rig="threePt" dir="t"/>
          </a:scene3d>
          <a:sp3d>
            <a:bevelT/>
          </a:sp3d>
        </p:spPr>
        <p:txBody>
          <a:bodyPr>
            <a:normAutofit/>
          </a:bodyPr>
          <a:lstStyle/>
          <a:p>
            <a:r>
              <a:rPr lang="zh-TW" altLang="en-US" sz="3600"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參、財政收支</a:t>
            </a:r>
            <a:endParaRPr lang="en-US" altLang="zh-TW" sz="3600" b="1" dirty="0">
              <a:latin typeface="微軟正黑體" panose="020B0604030504040204" pitchFamily="34" charset="-120"/>
              <a:ea typeface="微軟正黑體" panose="020B0604030504040204" pitchFamily="34" charset="-120"/>
            </a:endParaRPr>
          </a:p>
        </p:txBody>
      </p:sp>
      <p:graphicFrame>
        <p:nvGraphicFramePr>
          <p:cNvPr id="12" name="圖表 11"/>
          <p:cNvGraphicFramePr>
            <a:graphicFrameLocks/>
          </p:cNvGraphicFramePr>
          <p:nvPr>
            <p:extLst>
              <p:ext uri="{D42A27DB-BD31-4B8C-83A1-F6EECF244321}">
                <p14:modId xmlns:p14="http://schemas.microsoft.com/office/powerpoint/2010/main" val="750997891"/>
              </p:ext>
            </p:extLst>
          </p:nvPr>
        </p:nvGraphicFramePr>
        <p:xfrm>
          <a:off x="2636136" y="1617075"/>
          <a:ext cx="6334298" cy="4600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4908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9267"/>
            <a:ext cx="9144000" cy="6917267"/>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328201"/>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solidFill>
              <a:schemeClr val="accent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800" dirty="0"/>
              <a:t>                         </a:t>
            </a:r>
            <a:r>
              <a:rPr lang="en-US" altLang="zh-TW" sz="3200" b="1" dirty="0">
                <a:solidFill>
                  <a:schemeClr val="tx1"/>
                </a:solidFill>
                <a:latin typeface="微軟正黑體" panose="020B0604030504040204" pitchFamily="34" charset="-120"/>
                <a:ea typeface="微軟正黑體" panose="020B0604030504040204" pitchFamily="34" charset="-120"/>
              </a:rPr>
              <a:t>112</a:t>
            </a:r>
            <a:r>
              <a:rPr lang="zh-TW" altLang="en-US" sz="3200" b="1" dirty="0">
                <a:solidFill>
                  <a:schemeClr val="tx1"/>
                </a:solidFill>
                <a:latin typeface="微軟正黑體" panose="020B0604030504040204" pitchFamily="34" charset="-120"/>
                <a:ea typeface="微軟正黑體" panose="020B0604030504040204" pitchFamily="34" charset="-120"/>
              </a:rPr>
              <a:t>年度歲出預算分析  </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638162299"/>
              </p:ext>
            </p:extLst>
          </p:nvPr>
        </p:nvGraphicFramePr>
        <p:xfrm>
          <a:off x="5492222" y="2358736"/>
          <a:ext cx="3304645" cy="3337560"/>
        </p:xfrm>
        <a:graphic>
          <a:graphicData uri="http://schemas.openxmlformats.org/drawingml/2006/table">
            <a:tbl>
              <a:tblPr firstRow="1" bandRow="1">
                <a:tableStyleId>{0E3FDE45-AF77-4B5C-9715-49D594BDF05E}</a:tableStyleId>
              </a:tblPr>
              <a:tblGrid>
                <a:gridCol w="1882523">
                  <a:extLst>
                    <a:ext uri="{9D8B030D-6E8A-4147-A177-3AD203B41FA5}">
                      <a16:colId xmlns:a16="http://schemas.microsoft.com/office/drawing/2014/main" val="2792638663"/>
                    </a:ext>
                  </a:extLst>
                </a:gridCol>
                <a:gridCol w="1422122">
                  <a:extLst>
                    <a:ext uri="{9D8B030D-6E8A-4147-A177-3AD203B41FA5}">
                      <a16:colId xmlns:a16="http://schemas.microsoft.com/office/drawing/2014/main" val="634785740"/>
                    </a:ext>
                  </a:extLst>
                </a:gridCol>
              </a:tblGrid>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一般政務</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838,416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02673662"/>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教育科學文化</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1,373,800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2758467412"/>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經濟發展</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2,881,612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606841973"/>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社會福利</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446,236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19645232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社區發展及環境保護</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130,248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30909602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退休撫卹</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58,279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866433168"/>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債務</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600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008610864"/>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補助及其他</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71,807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1828625359"/>
                  </a:ext>
                </a:extLst>
              </a:tr>
              <a:tr h="370840">
                <a:tc>
                  <a:txBody>
                    <a:bodyPr/>
                    <a:lstStyle/>
                    <a:p>
                      <a:pPr algn="l" fontAlgn="ctr"/>
                      <a:r>
                        <a:rPr lang="zh-TW" altLang="en-US" sz="1600" b="1" u="none" strike="noStrike" dirty="0">
                          <a:effectLst/>
                          <a:latin typeface="微軟正黑體" panose="020B0604030504040204" pitchFamily="34" charset="-120"/>
                          <a:ea typeface="微軟正黑體" panose="020B0604030504040204" pitchFamily="34" charset="-120"/>
                        </a:rPr>
                        <a:t>合計</a:t>
                      </a:r>
                      <a:endPar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r" fontAlgn="ctr"/>
                      <a:r>
                        <a:rPr lang="en-US" altLang="zh-TW" sz="1600" b="1" u="none" strike="noStrike" dirty="0">
                          <a:effectLst/>
                          <a:latin typeface="微軟正黑體" panose="020B0604030504040204" pitchFamily="34" charset="-120"/>
                          <a:ea typeface="微軟正黑體" panose="020B0604030504040204" pitchFamily="34" charset="-120"/>
                        </a:rPr>
                        <a:t>5,800,998 </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3183094270"/>
                  </a:ext>
                </a:extLst>
              </a:tr>
            </a:tbl>
          </a:graphicData>
        </a:graphic>
      </p:graphicFrame>
      <p:sp>
        <p:nvSpPr>
          <p:cNvPr id="9" name="文字方塊 8"/>
          <p:cNvSpPr txBox="1"/>
          <p:nvPr/>
        </p:nvSpPr>
        <p:spPr>
          <a:xfrm>
            <a:off x="558800" y="5808674"/>
            <a:ext cx="8238067" cy="784830"/>
          </a:xfrm>
          <a:prstGeom prst="rect">
            <a:avLst/>
          </a:prstGeom>
          <a:noFill/>
        </p:spPr>
        <p:txBody>
          <a:bodyPr wrap="square" rtlCol="0">
            <a:spAutoFit/>
          </a:bodyPr>
          <a:lstStyle/>
          <a:p>
            <a:pPr marL="342900" indent="-342900">
              <a:lnSpc>
                <a:spcPct val="150000"/>
              </a:lnSpc>
              <a:buFont typeface="+mj-lt"/>
              <a:buAutoNum type="arabicPeriod"/>
            </a:pPr>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年度歲入預算</a:t>
            </a:r>
            <a:r>
              <a:rPr lang="en-US" altLang="zh-TW" b="1" dirty="0">
                <a:latin typeface="微軟正黑體" panose="020B0604030504040204" pitchFamily="34" charset="-120"/>
                <a:ea typeface="微軟正黑體" panose="020B0604030504040204" pitchFamily="34" charset="-120"/>
              </a:rPr>
              <a:t>5,591,601</a:t>
            </a:r>
            <a:r>
              <a:rPr lang="zh-TW" altLang="en-US" b="1" dirty="0">
                <a:latin typeface="微軟正黑體" panose="020B0604030504040204" pitchFamily="34" charset="-120"/>
                <a:ea typeface="微軟正黑體" panose="020B0604030504040204" pitchFamily="34" charset="-120"/>
              </a:rPr>
              <a:t>千元，</a:t>
            </a:r>
            <a:r>
              <a:rPr lang="zh-TW" altLang="en-US" b="1" dirty="0">
                <a:solidFill>
                  <a:srgbClr val="FF0000"/>
                </a:solidFill>
                <a:latin typeface="微軟正黑體" panose="020B0604030504040204" pitchFamily="34" charset="-120"/>
                <a:ea typeface="微軟正黑體" panose="020B0604030504040204" pitchFamily="34" charset="-120"/>
              </a:rPr>
              <a:t>歲出預算</a:t>
            </a:r>
            <a:r>
              <a:rPr lang="en-US" altLang="zh-TW" b="1" dirty="0">
                <a:solidFill>
                  <a:srgbClr val="FF0000"/>
                </a:solidFill>
                <a:latin typeface="微軟正黑體" panose="020B0604030504040204" pitchFamily="34" charset="-120"/>
                <a:ea typeface="微軟正黑體" panose="020B0604030504040204" pitchFamily="34" charset="-120"/>
              </a:rPr>
              <a:t>5,800,998</a:t>
            </a:r>
            <a:r>
              <a:rPr lang="zh-TW" altLang="en-US" b="1" dirty="0">
                <a:solidFill>
                  <a:srgbClr val="FF0000"/>
                </a:solidFill>
                <a:latin typeface="微軟正黑體" panose="020B0604030504040204" pitchFamily="34" charset="-120"/>
                <a:ea typeface="微軟正黑體" panose="020B0604030504040204" pitchFamily="34" charset="-120"/>
              </a:rPr>
              <a:t>千元。</a:t>
            </a:r>
            <a:endParaRPr lang="en-US" altLang="zh-TW" b="1" dirty="0">
              <a:latin typeface="微軟正黑體" panose="020B0604030504040204" pitchFamily="34" charset="-120"/>
              <a:ea typeface="微軟正黑體" panose="020B0604030504040204" pitchFamily="34" charset="-120"/>
            </a:endParaRPr>
          </a:p>
          <a:p>
            <a:pPr marL="342900" indent="-342900">
              <a:buFont typeface="+mj-lt"/>
              <a:buAutoNum type="arabicPeriod"/>
            </a:pPr>
            <a:r>
              <a:rPr lang="zh-TW" altLang="en-US" b="1" dirty="0">
                <a:latin typeface="微軟正黑體" panose="020B0604030504040204" pitchFamily="34" charset="-120"/>
                <a:ea typeface="微軟正黑體" panose="020B0604030504040204" pitchFamily="34" charset="-120"/>
              </a:rPr>
              <a:t>債務之舉借</a:t>
            </a:r>
            <a:r>
              <a:rPr lang="en-US" altLang="zh-TW" b="1" dirty="0">
                <a:latin typeface="微軟正黑體" panose="020B0604030504040204" pitchFamily="34" charset="-120"/>
                <a:ea typeface="微軟正黑體" panose="020B0604030504040204" pitchFamily="34" charset="-120"/>
              </a:rPr>
              <a:t>200,000</a:t>
            </a:r>
            <a:r>
              <a:rPr lang="zh-TW" altLang="en-US" b="1" dirty="0">
                <a:latin typeface="微軟正黑體" panose="020B0604030504040204" pitchFamily="34" charset="-120"/>
                <a:ea typeface="微軟正黑體" panose="020B0604030504040204" pitchFamily="34" charset="-120"/>
              </a:rPr>
              <a:t>千元，預計移用以前年度歲計賸餘數調節</a:t>
            </a:r>
            <a:r>
              <a:rPr lang="en-US" altLang="zh-TW" b="1" dirty="0">
                <a:latin typeface="微軟正黑體" panose="020B0604030504040204" pitchFamily="34" charset="-120"/>
                <a:ea typeface="微軟正黑體" panose="020B0604030504040204" pitchFamily="34" charset="-120"/>
              </a:rPr>
              <a:t>9,397</a:t>
            </a:r>
            <a:r>
              <a:rPr lang="zh-TW" altLang="en-US" b="1" dirty="0">
                <a:latin typeface="微軟正黑體" panose="020B0604030504040204" pitchFamily="34" charset="-120"/>
                <a:ea typeface="微軟正黑體" panose="020B0604030504040204" pitchFamily="34" charset="-120"/>
              </a:rPr>
              <a:t>千元。</a:t>
            </a:r>
          </a:p>
        </p:txBody>
      </p:sp>
      <p:graphicFrame>
        <p:nvGraphicFramePr>
          <p:cNvPr id="10" name="表格 9"/>
          <p:cNvGraphicFramePr>
            <a:graphicFrameLocks noGrp="1"/>
          </p:cNvGraphicFramePr>
          <p:nvPr>
            <p:extLst>
              <p:ext uri="{D42A27DB-BD31-4B8C-83A1-F6EECF244321}">
                <p14:modId xmlns:p14="http://schemas.microsoft.com/office/powerpoint/2010/main" val="3161337277"/>
              </p:ext>
            </p:extLst>
          </p:nvPr>
        </p:nvGraphicFramePr>
        <p:xfrm>
          <a:off x="7450667" y="1907691"/>
          <a:ext cx="1346200" cy="338667"/>
        </p:xfrm>
        <a:graphic>
          <a:graphicData uri="http://schemas.openxmlformats.org/drawingml/2006/table">
            <a:tbl>
              <a:tblPr>
                <a:tableStyleId>{2D5ABB26-0587-4C30-8999-92F81FD0307C}</a:tableStyleId>
              </a:tblPr>
              <a:tblGrid>
                <a:gridCol w="1346200">
                  <a:extLst>
                    <a:ext uri="{9D8B030D-6E8A-4147-A177-3AD203B41FA5}">
                      <a16:colId xmlns:a16="http://schemas.microsoft.com/office/drawing/2014/main" val="665867849"/>
                    </a:ext>
                  </a:extLst>
                </a:gridCol>
              </a:tblGrid>
              <a:tr h="338667">
                <a:tc>
                  <a:txBody>
                    <a:bodyPr/>
                    <a:lstStyle/>
                    <a:p>
                      <a:pPr algn="r"/>
                      <a:r>
                        <a:rPr lang="zh-TW" altLang="en-US" sz="1600" b="1" dirty="0">
                          <a:latin typeface="微軟正黑體" panose="020B0604030504040204" pitchFamily="34" charset="-120"/>
                          <a:ea typeface="微軟正黑體" panose="020B0604030504040204" pitchFamily="34" charset="-120"/>
                        </a:rPr>
                        <a:t>單位：千元</a:t>
                      </a:r>
                    </a:p>
                  </a:txBody>
                  <a:tcPr/>
                </a:tc>
                <a:extLst>
                  <a:ext uri="{0D108BD9-81ED-4DB2-BD59-A6C34878D82A}">
                    <a16:rowId xmlns:a16="http://schemas.microsoft.com/office/drawing/2014/main" val="2082387901"/>
                  </a:ext>
                </a:extLst>
              </a:tr>
            </a:tbl>
          </a:graphicData>
        </a:graphic>
      </p:graphicFrame>
      <p:graphicFrame>
        <p:nvGraphicFramePr>
          <p:cNvPr id="8" name="圖表 7"/>
          <p:cNvGraphicFramePr>
            <a:graphicFrameLocks/>
          </p:cNvGraphicFramePr>
          <p:nvPr>
            <p:extLst>
              <p:ext uri="{D42A27DB-BD31-4B8C-83A1-F6EECF244321}">
                <p14:modId xmlns:p14="http://schemas.microsoft.com/office/powerpoint/2010/main" val="1418617706"/>
              </p:ext>
            </p:extLst>
          </p:nvPr>
        </p:nvGraphicFramePr>
        <p:xfrm>
          <a:off x="195349" y="1804636"/>
          <a:ext cx="5191298" cy="4986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8466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gradFill>
            <a:gsLst>
              <a:gs pos="0">
                <a:srgbClr val="CDD6DD">
                  <a:alpha val="82000"/>
                </a:srgbClr>
              </a:gs>
              <a:gs pos="25000">
                <a:srgbClr val="E5EAEE"/>
              </a:gs>
              <a:gs pos="100000">
                <a:srgbClr val="F5F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1"/>
            </p:custDataLst>
          </p:nvPr>
        </p:nvSpPr>
        <p:spPr>
          <a:xfrm>
            <a:off x="2532508" y="116379"/>
            <a:ext cx="6611492" cy="1088967"/>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accent5">
              <a:lumMod val="40000"/>
              <a:lumOff val="60000"/>
              <a:alpha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dirty="0"/>
              <a:t>                                        </a:t>
            </a:r>
            <a:r>
              <a:rPr lang="zh-TW" altLang="en-US" sz="3200" b="1" dirty="0">
                <a:solidFill>
                  <a:schemeClr val="tx1"/>
                </a:solidFill>
                <a:latin typeface="微軟正黑體" panose="020B0604030504040204" pitchFamily="34" charset="-120"/>
                <a:ea typeface="微軟正黑體" panose="020B0604030504040204" pitchFamily="34" charset="-120"/>
              </a:rPr>
              <a:t>歷年歲入歲出決算                                                                            </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208987210"/>
              </p:ext>
            </p:extLst>
          </p:nvPr>
        </p:nvGraphicFramePr>
        <p:xfrm>
          <a:off x="594359" y="1591890"/>
          <a:ext cx="7955282" cy="4342780"/>
        </p:xfrm>
        <a:graphic>
          <a:graphicData uri="http://schemas.openxmlformats.org/drawingml/2006/table">
            <a:tbl>
              <a:tblPr firstRow="1" bandRow="1">
                <a:tableStyleId>{5C22544A-7EE6-4342-B048-85BDC9FD1C3A}</a:tableStyleId>
              </a:tblPr>
              <a:tblGrid>
                <a:gridCol w="1221844">
                  <a:extLst>
                    <a:ext uri="{9D8B030D-6E8A-4147-A177-3AD203B41FA5}">
                      <a16:colId xmlns:a16="http://schemas.microsoft.com/office/drawing/2014/main" val="2970690555"/>
                    </a:ext>
                  </a:extLst>
                </a:gridCol>
                <a:gridCol w="1878740">
                  <a:extLst>
                    <a:ext uri="{9D8B030D-6E8A-4147-A177-3AD203B41FA5}">
                      <a16:colId xmlns:a16="http://schemas.microsoft.com/office/drawing/2014/main" val="315918714"/>
                    </a:ext>
                  </a:extLst>
                </a:gridCol>
                <a:gridCol w="1878740">
                  <a:extLst>
                    <a:ext uri="{9D8B030D-6E8A-4147-A177-3AD203B41FA5}">
                      <a16:colId xmlns:a16="http://schemas.microsoft.com/office/drawing/2014/main" val="460986295"/>
                    </a:ext>
                  </a:extLst>
                </a:gridCol>
                <a:gridCol w="1487979">
                  <a:extLst>
                    <a:ext uri="{9D8B030D-6E8A-4147-A177-3AD203B41FA5}">
                      <a16:colId xmlns:a16="http://schemas.microsoft.com/office/drawing/2014/main" val="303317241"/>
                    </a:ext>
                  </a:extLst>
                </a:gridCol>
                <a:gridCol w="1487979">
                  <a:extLst>
                    <a:ext uri="{9D8B030D-6E8A-4147-A177-3AD203B41FA5}">
                      <a16:colId xmlns:a16="http://schemas.microsoft.com/office/drawing/2014/main" val="1272220996"/>
                    </a:ext>
                  </a:extLst>
                </a:gridCol>
              </a:tblGrid>
              <a:tr h="648392">
                <a:tc>
                  <a:txBody>
                    <a:bodyPr/>
                    <a:lstStyle/>
                    <a:p>
                      <a:pPr algn="ctr"/>
                      <a:r>
                        <a:rPr lang="zh-TW" altLang="en-US" b="1" dirty="0">
                          <a:latin typeface="微軟正黑體" panose="020B0604030504040204" pitchFamily="34" charset="-120"/>
                          <a:ea typeface="微軟正黑體" panose="020B0604030504040204" pitchFamily="34" charset="-120"/>
                        </a:rPr>
                        <a:t>年度</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TW" altLang="en-US" b="1" dirty="0">
                          <a:latin typeface="微軟正黑體" panose="020B0604030504040204" pitchFamily="34" charset="-120"/>
                          <a:ea typeface="微軟正黑體" panose="020B0604030504040204" pitchFamily="34" charset="-120"/>
                        </a:rPr>
                        <a:t>歲入</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TW" altLang="en-US" b="1" dirty="0">
                          <a:latin typeface="微軟正黑體" panose="020B0604030504040204" pitchFamily="34" charset="-120"/>
                          <a:ea typeface="微軟正黑體" panose="020B0604030504040204" pitchFamily="34" charset="-120"/>
                        </a:rPr>
                        <a:t>歲出</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TW" altLang="en-US" b="1" dirty="0">
                          <a:latin typeface="微軟正黑體" panose="020B0604030504040204" pitchFamily="34" charset="-120"/>
                          <a:ea typeface="微軟正黑體" panose="020B0604030504040204" pitchFamily="34" charset="-120"/>
                        </a:rPr>
                        <a:t>收支差短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zh-TW" altLang="en-US" b="1" dirty="0">
                          <a:latin typeface="微軟正黑體" panose="020B0604030504040204" pitchFamily="34" charset="-120"/>
                          <a:ea typeface="微軟正黑體" panose="020B0604030504040204" pitchFamily="34" charset="-120"/>
                        </a:rPr>
                        <a:t>移用以前年度歲計賸餘</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28244959"/>
                  </a:ext>
                </a:extLst>
              </a:tr>
              <a:tr h="370840">
                <a:tc>
                  <a:txBody>
                    <a:bodyPr/>
                    <a:lstStyle/>
                    <a:p>
                      <a:pPr algn="ctr"/>
                      <a:r>
                        <a:rPr lang="en-US" altLang="zh-TW" sz="1600" dirty="0"/>
                        <a:t>102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3,313,865,926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3,227,375,922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86,490,004 </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ct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7101252"/>
                  </a:ext>
                </a:extLst>
              </a:tr>
              <a:tr h="320486">
                <a:tc>
                  <a:txBody>
                    <a:bodyPr/>
                    <a:lstStyle/>
                    <a:p>
                      <a:pPr algn="ctr"/>
                      <a:r>
                        <a:rPr lang="en-US" altLang="zh-TW" sz="1600" dirty="0"/>
                        <a:t>103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3,053,480,912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3,031,452,741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22,028,181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7846920"/>
                  </a:ext>
                </a:extLst>
              </a:tr>
              <a:tr h="370840">
                <a:tc>
                  <a:txBody>
                    <a:bodyPr/>
                    <a:lstStyle/>
                    <a:p>
                      <a:pPr algn="ctr"/>
                      <a:r>
                        <a:rPr lang="en-US" altLang="zh-TW" sz="1600" dirty="0"/>
                        <a:t>104</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2,997,352,755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3,000,845,364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(3,492,609)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3,492,609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0170817"/>
                  </a:ext>
                </a:extLst>
              </a:tr>
              <a:tr h="392388">
                <a:tc>
                  <a:txBody>
                    <a:bodyPr/>
                    <a:lstStyle/>
                    <a:p>
                      <a:pPr algn="ctr"/>
                      <a:r>
                        <a:rPr lang="en-US" altLang="zh-TW" sz="1600" dirty="0"/>
                        <a:t>105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3,273,979,097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3,192,717,999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81,261,098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6774959"/>
                  </a:ext>
                </a:extLst>
              </a:tr>
              <a:tr h="370840">
                <a:tc>
                  <a:txBody>
                    <a:bodyPr/>
                    <a:lstStyle/>
                    <a:p>
                      <a:pPr algn="ctr"/>
                      <a:r>
                        <a:rPr lang="en-US" altLang="zh-TW" sz="1600" dirty="0"/>
                        <a:t>106</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3,250,388,140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3,310,470,786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(60,082,646)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60,082,646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1619285"/>
                  </a:ext>
                </a:extLst>
              </a:tr>
              <a:tr h="370840">
                <a:tc>
                  <a:txBody>
                    <a:bodyPr/>
                    <a:lstStyle/>
                    <a:p>
                      <a:pPr algn="ctr"/>
                      <a:r>
                        <a:rPr lang="en-US" altLang="zh-TW" sz="1600" dirty="0"/>
                        <a:t>107</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3,857,626,684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3,876,776,771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(19,150,087</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19,150,087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323940"/>
                  </a:ext>
                </a:extLst>
              </a:tr>
              <a:tr h="370840">
                <a:tc>
                  <a:txBody>
                    <a:bodyPr/>
                    <a:lstStyle/>
                    <a:p>
                      <a:pPr algn="ctr"/>
                      <a:r>
                        <a:rPr lang="en-US" altLang="zh-TW" sz="1600" dirty="0"/>
                        <a:t>108</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4,424,159,129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4,418,765,507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5,393,622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4430552"/>
                  </a:ext>
                </a:extLst>
              </a:tr>
              <a:tr h="370840">
                <a:tc>
                  <a:txBody>
                    <a:bodyPr/>
                    <a:lstStyle/>
                    <a:p>
                      <a:pPr algn="ctr"/>
                      <a:r>
                        <a:rPr lang="en-US" altLang="zh-TW" sz="1600" dirty="0"/>
                        <a:t>109</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5,034,603,288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5,134,524,838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(99,921,550)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99,921,550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4162977"/>
                  </a:ext>
                </a:extLst>
              </a:tr>
              <a:tr h="370840">
                <a:tc>
                  <a:txBody>
                    <a:bodyPr/>
                    <a:lstStyle/>
                    <a:p>
                      <a:pPr algn="ctr"/>
                      <a:r>
                        <a:rPr lang="en-US" altLang="zh-TW" sz="1600" dirty="0"/>
                        <a:t>110</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4,081,752,427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4,062,804,378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18,948,049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92173358"/>
                  </a:ext>
                </a:extLst>
              </a:tr>
              <a:tr h="370840">
                <a:tc>
                  <a:txBody>
                    <a:bodyPr/>
                    <a:lstStyle/>
                    <a:p>
                      <a:pPr algn="ctr"/>
                      <a:r>
                        <a:rPr lang="en-US" altLang="zh-TW" sz="1600" dirty="0"/>
                        <a:t>111</a:t>
                      </a:r>
                      <a:endParaRPr lang="zh-TW" alt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5,881,270,189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5,917,075,156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rgbClr val="FF0000"/>
                          </a:solidFill>
                          <a:effectLst/>
                          <a:latin typeface="微軟正黑體" panose="020B0604030504040204" pitchFamily="34" charset="-120"/>
                          <a:ea typeface="微軟正黑體" panose="020B0604030504040204" pitchFamily="34" charset="-120"/>
                        </a:rPr>
                        <a:t>(35,804,967)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35,804,967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528653"/>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567165303"/>
              </p:ext>
            </p:extLst>
          </p:nvPr>
        </p:nvGraphicFramePr>
        <p:xfrm>
          <a:off x="7094914" y="1221973"/>
          <a:ext cx="1454727" cy="524478"/>
        </p:xfrm>
        <a:graphic>
          <a:graphicData uri="http://schemas.openxmlformats.org/drawingml/2006/table">
            <a:tbl>
              <a:tblPr>
                <a:tableStyleId>{2D5ABB26-0587-4C30-8999-92F81FD0307C}</a:tableStyleId>
              </a:tblPr>
              <a:tblGrid>
                <a:gridCol w="1454727">
                  <a:extLst>
                    <a:ext uri="{9D8B030D-6E8A-4147-A177-3AD203B41FA5}">
                      <a16:colId xmlns:a16="http://schemas.microsoft.com/office/drawing/2014/main" val="3788938147"/>
                    </a:ext>
                  </a:extLst>
                </a:gridCol>
              </a:tblGrid>
              <a:tr h="524478">
                <a:tc>
                  <a:txBody>
                    <a:bodyPr/>
                    <a:lstStyle/>
                    <a:p>
                      <a:pPr algn="r"/>
                      <a:r>
                        <a:rPr lang="zh-TW" altLang="en-US" b="1" dirty="0">
                          <a:latin typeface="微軟正黑體" panose="020B0604030504040204" pitchFamily="34" charset="-120"/>
                          <a:ea typeface="微軟正黑體" panose="020B0604030504040204" pitchFamily="34" charset="-120"/>
                        </a:rPr>
                        <a:t>單位：元</a:t>
                      </a:r>
                    </a:p>
                  </a:txBody>
                  <a:tcPr/>
                </a:tc>
                <a:extLst>
                  <a:ext uri="{0D108BD9-81ED-4DB2-BD59-A6C34878D82A}">
                    <a16:rowId xmlns:a16="http://schemas.microsoft.com/office/drawing/2014/main" val="82750931"/>
                  </a:ext>
                </a:extLst>
              </a:tr>
            </a:tbl>
          </a:graphicData>
        </a:graphic>
      </p:graphicFrame>
      <p:sp>
        <p:nvSpPr>
          <p:cNvPr id="3" name="文字方塊 2"/>
          <p:cNvSpPr txBox="1"/>
          <p:nvPr/>
        </p:nvSpPr>
        <p:spPr>
          <a:xfrm>
            <a:off x="594359" y="5951297"/>
            <a:ext cx="7959437" cy="923330"/>
          </a:xfrm>
          <a:prstGeom prst="rect">
            <a:avLst/>
          </a:prstGeom>
          <a:noFill/>
        </p:spPr>
        <p:txBody>
          <a:bodyPr wrap="square" rtlCol="0">
            <a:spAutoFit/>
          </a:bodyPr>
          <a:lstStyle/>
          <a:p>
            <a:pPr algn="just"/>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截至</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111</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年底縣公庫累積剩餘為</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2</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億</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5122</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萬</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含自償性債務舉借</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億</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11</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萬</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，目前縣公庫僅公彩基金及地方教育發展基金納入集中支付，除酒廠自償性債務舉借外歷年均無調借使用。</a:t>
            </a:r>
          </a:p>
        </p:txBody>
      </p:sp>
    </p:spTree>
    <p:extLst>
      <p:ext uri="{BB962C8B-B14F-4D97-AF65-F5344CB8AC3E}">
        <p14:creationId xmlns:p14="http://schemas.microsoft.com/office/powerpoint/2010/main" val="40855081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2779</TotalTime>
  <Words>2150</Words>
  <Application>Microsoft Office PowerPoint</Application>
  <PresentationFormat>如螢幕大小 (4:3)</PresentationFormat>
  <Paragraphs>577</Paragraphs>
  <Slides>25</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25</vt:i4>
      </vt:variant>
    </vt:vector>
  </HeadingPairs>
  <TitlesOfParts>
    <vt:vector size="33" baseType="lpstr">
      <vt:lpstr>等线</vt:lpstr>
      <vt:lpstr>微軟正黑體</vt:lpstr>
      <vt:lpstr>新細明體</vt:lpstr>
      <vt:lpstr>Arial</vt:lpstr>
      <vt:lpstr>Calibri</vt:lpstr>
      <vt:lpstr>Calibri Light</vt:lpstr>
      <vt:lpstr>Wingdings</vt:lpstr>
      <vt:lpstr>Office 佈景主題</vt:lpstr>
      <vt:lpstr>連江縣政府財務收支與債務管理報告</vt:lpstr>
      <vt:lpstr>PowerPoint 簡報</vt:lpstr>
      <vt:lpstr>  壹、連江縣簡介</vt:lpstr>
      <vt:lpstr>  貳、連江縣財力級次</vt:lpstr>
      <vt:lpstr>PowerPoint 簡報</vt:lpstr>
      <vt:lpstr>PowerPoint 簡報</vt:lpstr>
      <vt:lpstr>  參、財政收支</vt:lpstr>
      <vt:lpstr>PowerPoint 簡報</vt:lpstr>
      <vt:lpstr>PowerPoint 簡報</vt:lpstr>
      <vt:lpstr>PowerPoint 簡報</vt:lpstr>
      <vt:lpstr>  肆、歲入分析</vt:lpstr>
      <vt:lpstr>PowerPoint 簡報</vt:lpstr>
      <vt:lpstr>PowerPoint 簡報</vt:lpstr>
      <vt:lpstr>PowerPoint 簡報</vt:lpstr>
      <vt:lpstr>PowerPoint 簡報</vt:lpstr>
      <vt:lpstr>PowerPoint 簡報</vt:lpstr>
      <vt:lpstr>  伍、自籌財源及配合款</vt:lpstr>
      <vt:lpstr>PowerPoint 簡報</vt:lpstr>
      <vt:lpstr>  陸、仁愛段147地號住宅興建計畫</vt:lpstr>
      <vt:lpstr>PowerPoint 簡報</vt:lpstr>
      <vt:lpstr>  柒、馬祖酒廠擴廠計畫</vt:lpstr>
      <vt:lpstr>PowerPoint 簡報</vt:lpstr>
      <vt:lpstr>  捌、開源措施</vt:lpstr>
      <vt:lpstr>  玖、結語</vt:lpstr>
      <vt:lpstr>簡報結束 謝謝指教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dc:creator>
  <cp:lastModifiedBy>PC-228</cp:lastModifiedBy>
  <cp:revision>466</cp:revision>
  <cp:lastPrinted>2024-01-10T02:04:03Z</cp:lastPrinted>
  <dcterms:created xsi:type="dcterms:W3CDTF">2020-06-04T11:48:59Z</dcterms:created>
  <dcterms:modified xsi:type="dcterms:W3CDTF">2024-01-10T02:31:15Z</dcterms:modified>
</cp:coreProperties>
</file>