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5" r:id="rId4"/>
    <p:sldId id="265" r:id="rId5"/>
    <p:sldId id="258" r:id="rId6"/>
    <p:sldId id="259" r:id="rId7"/>
    <p:sldId id="282" r:id="rId8"/>
    <p:sldId id="260" r:id="rId9"/>
    <p:sldId id="261" r:id="rId10"/>
    <p:sldId id="262" r:id="rId11"/>
    <p:sldId id="279" r:id="rId12"/>
    <p:sldId id="280" r:id="rId13"/>
    <p:sldId id="281" r:id="rId14"/>
    <p:sldId id="272" r:id="rId15"/>
    <p:sldId id="267" r:id="rId16"/>
    <p:sldId id="270" r:id="rId17"/>
    <p:sldId id="264" r:id="rId18"/>
    <p:sldId id="284" r:id="rId19"/>
    <p:sldId id="28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A67B5"/>
    <a:srgbClr val="E80F80"/>
    <a:srgbClr val="CC5191"/>
    <a:srgbClr val="1CC0D9"/>
    <a:srgbClr val="FFFFFF"/>
    <a:srgbClr val="E28FBA"/>
    <a:srgbClr val="8DC63F"/>
    <a:srgbClr val="F19B14"/>
    <a:srgbClr val="9BB955"/>
    <a:srgbClr val="15AA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69" d="100"/>
          <a:sy n="69" d="100"/>
        </p:scale>
        <p:origin x="-444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&#27963;&#38913;&#31807;1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1.xlsx"/></Relationships>
</file>

<file path=ppt/charts/_rels/chart3.xml.rels><?xml version="1.0" encoding="UTF-8" standalone="yes"?>
<Relationships xmlns="http://schemas.openxmlformats.org/package/2006/relationships"><Relationship Id="rId8" Type="http://schemas.microsoft.com/office/2011/relationships/chartStyle" Target="style3.xml"/><Relationship Id="rId3" Type="http://schemas.openxmlformats.org/officeDocument/2006/relationships/image" Target="../media/image13.png"/><Relationship Id="rId7" Type="http://schemas.microsoft.com/office/2011/relationships/chartColorStyle" Target="colors3.xml"/><Relationship Id="rId2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6" Type="http://schemas.openxmlformats.org/officeDocument/2006/relationships/oleObject" Target="&#24037;&#20316;&#31807;1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___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27963;&#38913;&#31807;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7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plotArea>
      <c:layout/>
      <c:pieChart>
        <c:varyColors val="1"/>
        <c:ser>
          <c:idx val="0"/>
          <c:order val="0"/>
          <c:tx>
            <c:strRef>
              <c:f>工作表1!$C$6</c:f>
              <c:strCache>
                <c:ptCount val="1"/>
              </c:strCache>
            </c:strRef>
          </c:tx>
          <c:dPt>
            <c:idx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75-4478-AD7A-F2D2AE1B2343}"/>
              </c:ext>
            </c:extLst>
          </c:dPt>
          <c:dPt>
            <c:idx val="1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75-4478-AD7A-F2D2AE1B2343}"/>
              </c:ext>
            </c:extLst>
          </c:dPt>
          <c:dPt>
            <c:idx val="2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75-4478-AD7A-F2D2AE1B2343}"/>
              </c:ext>
            </c:extLst>
          </c:dPt>
          <c:dPt>
            <c:idx val="3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75-4478-AD7A-F2D2AE1B2343}"/>
              </c:ext>
            </c:extLst>
          </c:dPt>
          <c:cat>
            <c:strRef>
              <c:f>工作表1!$B$7:$B$10</c:f>
              <c:strCache>
                <c:ptCount val="4"/>
                <c:pt idx="0">
                  <c:v>金門酒廠</c:v>
                </c:pt>
                <c:pt idx="1">
                  <c:v>台灣菸酒</c:v>
                </c:pt>
                <c:pt idx="2">
                  <c:v>馬祖酒廠</c:v>
                </c:pt>
                <c:pt idx="3">
                  <c:v>民營酒廠</c:v>
                </c:pt>
              </c:strCache>
            </c:strRef>
          </c:cat>
          <c:val>
            <c:numRef>
              <c:f>工作表1!$C$7:$C$10</c:f>
              <c:numCache>
                <c:formatCode>0%</c:formatCode>
                <c:ptCount val="4"/>
                <c:pt idx="0">
                  <c:v>0.8</c:v>
                </c:pt>
                <c:pt idx="1">
                  <c:v>0.15000000000000005</c:v>
                </c:pt>
                <c:pt idx="2">
                  <c:v>4.0000000000000015E-2</c:v>
                </c:pt>
                <c:pt idx="3">
                  <c:v>1.0000000000000004E-2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75-4478-AD7A-F2D2AE1B2343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zh-TW" smtClean="0"/>
                      <a:t>5.06</a:t>
                    </a:r>
                    <a:endParaRPr lang="en-US" altLang="zh-TW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zh-TW" smtClean="0"/>
                      <a:t>4.82</a:t>
                    </a:r>
                    <a:endParaRPr lang="en-US" altLang="zh-TW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5.3</a:t>
                    </a:r>
                    <a:r>
                      <a:rPr lang="en-US" altLang="zh-TW" smtClean="0"/>
                      <a:t>6</a:t>
                    </a:r>
                    <a:endParaRPr lang="en-US" alt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103年</c:v>
                </c:pt>
                <c:pt idx="1">
                  <c:v>104年</c:v>
                </c:pt>
                <c:pt idx="2">
                  <c:v>105年</c:v>
                </c:pt>
                <c:pt idx="3">
                  <c:v>106年</c:v>
                </c:pt>
                <c:pt idx="4">
                  <c:v>107年</c:v>
                </c:pt>
                <c:pt idx="5">
                  <c:v>108年</c:v>
                </c:pt>
                <c:pt idx="6">
                  <c:v>109年</c:v>
                </c:pt>
                <c:pt idx="7">
                  <c:v>110年</c:v>
                </c:pt>
                <c:pt idx="8">
                  <c:v>111年</c:v>
                </c:pt>
              </c:strCache>
            </c:strRef>
          </c:cat>
          <c:val>
            <c:numRef>
              <c:f>工作表1!$B$2:$B$10</c:f>
              <c:numCache>
                <c:formatCode>General</c:formatCode>
                <c:ptCount val="9"/>
                <c:pt idx="0">
                  <c:v>3.63</c:v>
                </c:pt>
                <c:pt idx="1">
                  <c:v>3.66</c:v>
                </c:pt>
                <c:pt idx="2">
                  <c:v>4.9800000000000004</c:v>
                </c:pt>
                <c:pt idx="3">
                  <c:v>5.56</c:v>
                </c:pt>
                <c:pt idx="4">
                  <c:v>4.6199999999999966</c:v>
                </c:pt>
                <c:pt idx="5">
                  <c:v>5.05</c:v>
                </c:pt>
                <c:pt idx="6">
                  <c:v>4.04</c:v>
                </c:pt>
                <c:pt idx="7">
                  <c:v>4.8099999999999996</c:v>
                </c:pt>
                <c:pt idx="8">
                  <c:v>5.3</c:v>
                </c:pt>
              </c:numCache>
            </c:numRef>
          </c:val>
        </c:ser>
        <c:dLbls>
          <c:showVal val="1"/>
        </c:dLbls>
        <c:axId val="124547072"/>
        <c:axId val="124649472"/>
      </c:barChart>
      <c:catAx>
        <c:axId val="12454707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24649472"/>
        <c:crosses val="autoZero"/>
        <c:auto val="1"/>
        <c:lblAlgn val="ctr"/>
        <c:lblOffset val="100"/>
      </c:catAx>
      <c:valAx>
        <c:axId val="124649472"/>
        <c:scaling>
          <c:orientation val="minMax"/>
        </c:scaling>
        <c:delete val="1"/>
        <c:axPos val="l"/>
        <c:numFmt formatCode="General" sourceLinked="1"/>
        <c:tickLblPos val="none"/>
        <c:crossAx val="12454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F7-485E-93ED-1E923BFB4051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F7-485E-93ED-1E923BFB4051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F7-485E-93ED-1E923BFB4051}"/>
              </c:ext>
            </c:extLst>
          </c:dPt>
          <c:dLbls>
            <c:dLbl>
              <c:idx val="0"/>
              <c:layout>
                <c:manualLayout>
                  <c:x val="0"/>
                  <c:y val="-3.2438808611029227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400" b="1" dirty="0"/>
                      <a:t>4.5</a:t>
                    </a:r>
                    <a:r>
                      <a:rPr lang="zh-TW" altLang="en-US" sz="2400" b="1"/>
                      <a:t>億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F7-485E-93ED-1E923BFB40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58888524231482E-3"/>
                  <c:y val="-1.0448648082745066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400" b="1" dirty="0"/>
                      <a:t>5</a:t>
                    </a:r>
                    <a:r>
                      <a:rPr lang="zh-TW" altLang="en-US" sz="2400" b="1"/>
                      <a:t>億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F7-485E-93ED-1E923BFB40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09464688719924E-2"/>
                  <c:y val="-2.102829050169386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000" b="1" dirty="0"/>
                      <a:t>6.39</a:t>
                    </a:r>
                    <a:r>
                      <a:rPr lang="zh-TW" altLang="en-US" sz="2000" b="1" dirty="0"/>
                      <a:t>億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F7-485E-93ED-1E923BFB40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pPr>
                <a:endParaRPr lang="zh-TW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[工作簿1]Sheet3!$D$7:$F$7</c:f>
              <c:strCache>
                <c:ptCount val="3"/>
                <c:pt idx="0">
                  <c:v>第一年</c:v>
                </c:pt>
                <c:pt idx="1">
                  <c:v>第二年</c:v>
                </c:pt>
                <c:pt idx="2">
                  <c:v>第三年</c:v>
                </c:pt>
              </c:strCache>
            </c:strRef>
          </c:cat>
          <c:val>
            <c:numRef>
              <c:f>[工作簿1]Sheet3!$D$8:$F$8</c:f>
              <c:numCache>
                <c:formatCode>#,##0_ </c:formatCode>
                <c:ptCount val="3"/>
                <c:pt idx="0">
                  <c:v>8000</c:v>
                </c:pt>
                <c:pt idx="1">
                  <c:v>10000</c:v>
                </c:pt>
                <c:pt idx="2">
                  <c:v>12000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F7-485E-93ED-1E923BFB4051}"/>
            </c:ext>
          </c:extLst>
        </c:ser>
        <c:dLbls>
          <c:showVal val="1"/>
        </c:dLbls>
        <c:gapWidth val="160"/>
        <c:axId val="72765440"/>
        <c:axId val="72766976"/>
      </c:barChart>
      <c:catAx>
        <c:axId val="72765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TW"/>
          </a:p>
        </c:txPr>
        <c:crossAx val="72766976"/>
        <c:crosses val="autoZero"/>
        <c:auto val="1"/>
        <c:lblAlgn val="ctr"/>
        <c:lblOffset val="100"/>
      </c:catAx>
      <c:valAx>
        <c:axId val="72766976"/>
        <c:scaling>
          <c:orientation val="minMax"/>
        </c:scaling>
        <c:delete val="1"/>
        <c:axPos val="l"/>
        <c:numFmt formatCode="#,##0_ " sourceLinked="1"/>
        <c:majorTickMark val="none"/>
        <c:tickLblPos val="none"/>
        <c:crossAx val="727654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800">
          <a:solidFill>
            <a:schemeClr val="bg1">
              <a:lumMod val="50000"/>
            </a:schemeClr>
          </a:solidFill>
          <a:latin typeface="微软雅黑" panose="020B0503020204020204" charset="-122"/>
          <a:ea typeface="微软雅黑" panose="020B0503020204020204" charset="-122"/>
        </a:defRPr>
      </a:pPr>
      <a:endParaRPr lang="zh-TW"/>
    </a:p>
  </c:txPr>
  <c:externalData r:id="rId6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rgbClr val="F9AF4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3E-4A75-9019-5165FACCFCA6}"/>
              </c:ext>
            </c:extLst>
          </c:dPt>
          <c:dPt>
            <c:idx val="1"/>
            <c:spPr>
              <a:solidFill>
                <a:srgbClr val="2078C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3E-4A75-9019-5165FACCFCA6}"/>
              </c:ext>
            </c:extLst>
          </c:dPt>
          <c:dPt>
            <c:idx val="2"/>
            <c:spPr>
              <a:solidFill>
                <a:srgbClr val="05A3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3E-4A75-9019-5165FACCFCA6}"/>
              </c:ext>
            </c:extLst>
          </c:dPt>
          <c:dPt>
            <c:idx val="3"/>
            <c:spPr>
              <a:solidFill>
                <a:srgbClr val="F3572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3E-4A75-9019-5165FACCFCA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3E-4A75-9019-5165FACCFCA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3E-4A75-9019-5165FACCFCA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3E-4A75-9019-5165FACCFCA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90683702237727"/>
                  <c:y val="0.1852491240791147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3E-4A75-9019-5165FACCFC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defRPr>
                </a:pPr>
                <a:endParaRPr lang="zh-TW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0.3000000000000001</c:v>
                </c:pt>
                <c:pt idx="2">
                  <c:v>0.15000000000000005</c:v>
                </c:pt>
                <c:pt idx="3">
                  <c:v>0.15000000000000005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3E-4A75-9019-5165FACCFCA6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lang="zh-CN" sz="14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TW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TW" altLang="en-US" sz="18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layout>
        <c:manualLayout>
          <c:xMode val="edge"/>
          <c:yMode val="edge"/>
          <c:x val="0.39038800389318468"/>
          <c:y val="5.6211280054777246E-3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TW" altLang="en-US" sz="18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layout>
        <c:manualLayout>
          <c:xMode val="edge"/>
          <c:yMode val="edge"/>
          <c:x val="0.39038800389318468"/>
          <c:y val="5.6211280054777246E-3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explosion val="1"/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85-467F-B590-AC85AB3D1F70}"/>
              </c:ext>
            </c:extLst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85-467F-B590-AC85AB3D1F70}"/>
              </c:ext>
            </c:extLst>
          </c:dPt>
          <c:dPt>
            <c:idx val="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85-467F-B590-AC85AB3D1F70}"/>
              </c:ext>
            </c:extLst>
          </c:dPt>
          <c:cat>
            <c:strRef>
              <c:f>工作表1!$C$7:$C$9</c:f>
              <c:strCache>
                <c:ptCount val="3"/>
                <c:pt idx="0">
                  <c:v>品牌行銷</c:v>
                </c:pt>
                <c:pt idx="1">
                  <c:v>經銷獎勵</c:v>
                </c:pt>
                <c:pt idx="2">
                  <c:v>通路行銷</c:v>
                </c:pt>
              </c:strCache>
            </c:strRef>
          </c:cat>
          <c:val>
            <c:numRef>
              <c:f>工作表1!$D$7:$D$9</c:f>
              <c:numCache>
                <c:formatCode>0%</c:formatCode>
                <c:ptCount val="3"/>
                <c:pt idx="0">
                  <c:v>0.6000000000000002</c:v>
                </c:pt>
                <c:pt idx="1">
                  <c:v>0.3000000000000001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85-467F-B590-AC85AB3D1F70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753E7-81EF-4E4A-AF76-9BC5874CE20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E267C6D-0BE1-4403-8C78-C846154604E6}">
      <dgm:prSet phldrT="[文字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製酒廠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3EFE6F-BEE3-4C4A-84F6-E9982F641B03}" type="parTrans" cxnId="{92655346-ED06-4FBC-8E43-7237811FE218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C5704C-CD55-456B-9891-DD37848822B2}" type="sibTrans" cxnId="{92655346-ED06-4FBC-8E43-7237811FE218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9E797D-FAA9-4773-891C-86FC2AC0A058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代工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自有品牌營銷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42E6A7-CA0A-4A4E-9BF8-9D654B8E058B}" type="parTrans" cxnId="{F1E48C33-73E7-4A2B-86AE-4F6EAA08CC8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4D293C-F394-40EE-92C2-CA666AFB6DF1}" type="sibTrans" cxnId="{F1E48C33-73E7-4A2B-86AE-4F6EAA08CC8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65982-A660-41F2-8A59-5A5A5B88ABB4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品牌總經銷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ED0D5-011C-4E06-AB3C-551469B25552}" type="parTrans" cxnId="{95C0CA7D-CEC9-452B-9133-B817A7DF8FE2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12402C-808C-413F-B580-61C0982E8DFE}" type="sibTrans" cxnId="{95C0CA7D-CEC9-452B-9133-B817A7DF8FE2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DDDCCA-8BDB-45FC-BDFE-FE56BA17FE88}" type="pres">
      <dgm:prSet presAssocID="{09A753E7-81EF-4E4A-AF76-9BC5874CE202}" presName="Name0" presStyleCnt="0">
        <dgm:presLayoutVars>
          <dgm:dir/>
          <dgm:animLvl val="lvl"/>
          <dgm:resizeHandles val="exact"/>
        </dgm:presLayoutVars>
      </dgm:prSet>
      <dgm:spPr/>
    </dgm:pt>
    <dgm:pt modelId="{5572F3D6-F6BE-4BCF-8F8E-01519E1CC9E3}" type="pres">
      <dgm:prSet presAssocID="{AE267C6D-0BE1-4403-8C78-C846154604E6}" presName="parTxOnly" presStyleLbl="node1" presStyleIdx="0" presStyleCnt="3" custScaleX="82523" custLinFactNeighborX="5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F0FACB-2FD5-4166-8059-F4B4C5C3FB4F}" type="pres">
      <dgm:prSet presAssocID="{78C5704C-CD55-456B-9891-DD37848822B2}" presName="parTxOnlySpace" presStyleCnt="0"/>
      <dgm:spPr/>
    </dgm:pt>
    <dgm:pt modelId="{C180E3AA-A06A-43AF-A83B-B44E3AE9CA05}" type="pres">
      <dgm:prSet presAssocID="{139E797D-FAA9-4773-891C-86FC2AC0A058}" presName="parTxOnly" presStyleLbl="node1" presStyleIdx="1" presStyleCnt="3" custScaleX="127613" custLinFactNeighborX="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40ADCC-B45B-4814-AA52-11D6079304FD}" type="pres">
      <dgm:prSet presAssocID="{CC4D293C-F394-40EE-92C2-CA666AFB6DF1}" presName="parTxOnlySpace" presStyleCnt="0"/>
      <dgm:spPr/>
    </dgm:pt>
    <dgm:pt modelId="{F117652B-4733-41EC-8F8F-D0CC66E8AED1}" type="pres">
      <dgm:prSet presAssocID="{47665982-A660-41F2-8A59-5A5A5B88ABB4}" presName="parTxOnly" presStyleLbl="node1" presStyleIdx="2" presStyleCnt="3" custScaleX="110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0DBA72-2A40-4457-8D0A-40B3A99D3824}" type="presOf" srcId="{09A753E7-81EF-4E4A-AF76-9BC5874CE202}" destId="{92DDDCCA-8BDB-45FC-BDFE-FE56BA17FE88}" srcOrd="0" destOrd="0" presId="urn:microsoft.com/office/officeart/2005/8/layout/chevron1"/>
    <dgm:cxn modelId="{D9110E62-48F6-4B8A-BF98-2240C74066B6}" type="presOf" srcId="{AE267C6D-0BE1-4403-8C78-C846154604E6}" destId="{5572F3D6-F6BE-4BCF-8F8E-01519E1CC9E3}" srcOrd="0" destOrd="0" presId="urn:microsoft.com/office/officeart/2005/8/layout/chevron1"/>
    <dgm:cxn modelId="{F1E48C33-73E7-4A2B-86AE-4F6EAA08CC8E}" srcId="{09A753E7-81EF-4E4A-AF76-9BC5874CE202}" destId="{139E797D-FAA9-4773-891C-86FC2AC0A058}" srcOrd="1" destOrd="0" parTransId="{AD42E6A7-CA0A-4A4E-9BF8-9D654B8E058B}" sibTransId="{CC4D293C-F394-40EE-92C2-CA666AFB6DF1}"/>
    <dgm:cxn modelId="{48639FC7-E72F-4918-A90C-F9A7FB2F9DC5}" type="presOf" srcId="{139E797D-FAA9-4773-891C-86FC2AC0A058}" destId="{C180E3AA-A06A-43AF-A83B-B44E3AE9CA05}" srcOrd="0" destOrd="0" presId="urn:microsoft.com/office/officeart/2005/8/layout/chevron1"/>
    <dgm:cxn modelId="{92655346-ED06-4FBC-8E43-7237811FE218}" srcId="{09A753E7-81EF-4E4A-AF76-9BC5874CE202}" destId="{AE267C6D-0BE1-4403-8C78-C846154604E6}" srcOrd="0" destOrd="0" parTransId="{B63EFE6F-BEE3-4C4A-84F6-E9982F641B03}" sibTransId="{78C5704C-CD55-456B-9891-DD37848822B2}"/>
    <dgm:cxn modelId="{95C0CA7D-CEC9-452B-9133-B817A7DF8FE2}" srcId="{09A753E7-81EF-4E4A-AF76-9BC5874CE202}" destId="{47665982-A660-41F2-8A59-5A5A5B88ABB4}" srcOrd="2" destOrd="0" parTransId="{ACDED0D5-011C-4E06-AB3C-551469B25552}" sibTransId="{8712402C-808C-413F-B580-61C0982E8DFE}"/>
    <dgm:cxn modelId="{24EEF328-A861-4374-B32A-4A1C364D608F}" type="presOf" srcId="{47665982-A660-41F2-8A59-5A5A5B88ABB4}" destId="{F117652B-4733-41EC-8F8F-D0CC66E8AED1}" srcOrd="0" destOrd="0" presId="urn:microsoft.com/office/officeart/2005/8/layout/chevron1"/>
    <dgm:cxn modelId="{FF29F08A-237C-4B42-9F13-877D147745FC}" type="presParOf" srcId="{92DDDCCA-8BDB-45FC-BDFE-FE56BA17FE88}" destId="{5572F3D6-F6BE-4BCF-8F8E-01519E1CC9E3}" srcOrd="0" destOrd="0" presId="urn:microsoft.com/office/officeart/2005/8/layout/chevron1"/>
    <dgm:cxn modelId="{558B76F0-B829-4A1E-B312-F5229EAEEDBF}" type="presParOf" srcId="{92DDDCCA-8BDB-45FC-BDFE-FE56BA17FE88}" destId="{10F0FACB-2FD5-4166-8059-F4B4C5C3FB4F}" srcOrd="1" destOrd="0" presId="urn:microsoft.com/office/officeart/2005/8/layout/chevron1"/>
    <dgm:cxn modelId="{5D777920-38AA-426D-9C53-17E14B9E6103}" type="presParOf" srcId="{92DDDCCA-8BDB-45FC-BDFE-FE56BA17FE88}" destId="{C180E3AA-A06A-43AF-A83B-B44E3AE9CA05}" srcOrd="2" destOrd="0" presId="urn:microsoft.com/office/officeart/2005/8/layout/chevron1"/>
    <dgm:cxn modelId="{1D402BD2-7F2B-41F8-A3EB-F8C728CC15A0}" type="presParOf" srcId="{92DDDCCA-8BDB-45FC-BDFE-FE56BA17FE88}" destId="{B540ADCC-B45B-4814-AA52-11D6079304FD}" srcOrd="3" destOrd="0" presId="urn:microsoft.com/office/officeart/2005/8/layout/chevron1"/>
    <dgm:cxn modelId="{56FFD220-6991-4DA3-A34C-C1851AB2B0D1}" type="presParOf" srcId="{92DDDCCA-8BDB-45FC-BDFE-FE56BA17FE88}" destId="{F117652B-4733-41EC-8F8F-D0CC66E8AED1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2F3D6-F6BE-4BCF-8F8E-01519E1CC9E3}">
      <dsp:nvSpPr>
        <dsp:cNvPr id="0" name=""/>
        <dsp:cNvSpPr/>
      </dsp:nvSpPr>
      <dsp:spPr>
        <a:xfrm>
          <a:off x="18600" y="0"/>
          <a:ext cx="2495417" cy="701042"/>
        </a:xfrm>
        <a:prstGeom prst="chevron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製酒廠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600" y="0"/>
        <a:ext cx="2495417" cy="701042"/>
      </dsp:txXfrm>
    </dsp:sp>
    <dsp:sp modelId="{C180E3AA-A06A-43AF-A83B-B44E3AE9CA05}">
      <dsp:nvSpPr>
        <dsp:cNvPr id="0" name=""/>
        <dsp:cNvSpPr/>
      </dsp:nvSpPr>
      <dsp:spPr>
        <a:xfrm>
          <a:off x="2195923" y="0"/>
          <a:ext cx="3858895" cy="70104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代工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自有品牌營銷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95923" y="0"/>
        <a:ext cx="3858895" cy="701042"/>
      </dsp:txXfrm>
    </dsp:sp>
    <dsp:sp modelId="{F117652B-4733-41EC-8F8F-D0CC66E8AED1}">
      <dsp:nvSpPr>
        <dsp:cNvPr id="0" name=""/>
        <dsp:cNvSpPr/>
      </dsp:nvSpPr>
      <dsp:spPr>
        <a:xfrm>
          <a:off x="5750245" y="0"/>
          <a:ext cx="3342957" cy="70104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品牌總經銷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50245" y="0"/>
        <a:ext cx="3342957" cy="701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0.68116</cdr:x>
      <cdr:y>0.72078</cdr:y>
    </cdr:from>
    <cdr:to>
      <cdr:x>0.85689</cdr:x>
      <cdr:y>0.80402</cdr:y>
    </cdr:to>
    <cdr:cxnSp macro="">
      <cdr:nvCxnSpPr>
        <cdr:cNvPr id="2" name="直線接點 1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6440918A-F553-3E67-D501-930DA64FF1C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662716" y="2960358"/>
          <a:ext cx="1202924" cy="3418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0.34561</cdr:x>
      <cdr:y>0.67818</cdr:y>
    </cdr:from>
    <cdr:to>
      <cdr:x>0.66979</cdr:x>
      <cdr:y>0.81182</cdr:y>
    </cdr:to>
    <cdr:sp macro="" textlink="">
      <cdr:nvSpPr>
        <cdr:cNvPr id="2" name="文字方塊 1">
          <a:extLst xmlns:a="http://schemas.openxmlformats.org/drawingml/2006/main">
            <a:ext uri="{FF2B5EF4-FFF2-40B4-BE49-F238E27FC236}">
              <a16:creationId xmlns:a16="http://schemas.microsoft.com/office/drawing/2014/main" xmlns="" id="{ACE4AB58-508D-8BF7-4B81-391CCE5F23D9}"/>
            </a:ext>
          </a:extLst>
        </cdr:cNvPr>
        <cdr:cNvSpPr txBox="1"/>
      </cdr:nvSpPr>
      <cdr:spPr>
        <a:xfrm xmlns:a="http://schemas.openxmlformats.org/drawingml/2006/main">
          <a:off x="1098258" y="2394367"/>
          <a:ext cx="1030147" cy="471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15%</a:t>
          </a:r>
          <a:endParaRPr lang="zh-TW" altLang="en-US" sz="16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4999-183B-43B4-B48F-33E112089393}" type="datetimeFigureOut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F398E-8C34-43EF-A814-6BB8AAA8F09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7827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F398E-8C34-43EF-A814-6BB8AAA8F09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5880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336470" y="2445248"/>
            <a:ext cx="7630410" cy="983751"/>
          </a:xfr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36470" y="3574461"/>
            <a:ext cx="7630410" cy="1046025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4A08-4B53-4A7C-849D-68BC8DEA7AF4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216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A171-E436-4FB3-A216-695555696F2F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276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76BF0-2BD0-4BB8-BA48-D2219DFCF9F9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504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276F-4CBB-49F7-82F2-29C10747E0D9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1648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A01B-5F69-4D83-A7D5-4BA05F2FD2FF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15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28FE-9DC9-4B72-B7FF-B407622F91EE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6936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69A0-18DD-4B3E-A03F-2A51F2DD790D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0766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8FAC-197D-427C-AD22-C91DCFA5BB41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7819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C077-BDE8-47B6-A994-00C7EBC5AFD6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4202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5083-3A5B-4FED-BD8F-0BCB182650DD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1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5EC-E668-4C2E-BFBF-80C57C1CBA9F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1376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761565" y="121491"/>
            <a:ext cx="10085294" cy="7913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61565" y="1075578"/>
            <a:ext cx="10085294" cy="541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761565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51FA-CAE6-4957-9E3C-A86C4610DEF6}" type="datetime1">
              <a:rPr lang="zh-TW" altLang="en-US" smtClean="0"/>
              <a:pPr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848903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2368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E242-86C7-4913-843E-287B35D32E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0304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11967882" y="-1"/>
            <a:ext cx="216000" cy="6858000"/>
          </a:xfrm>
          <a:prstGeom prst="rect">
            <a:avLst/>
          </a:prstGeom>
          <a:solidFill>
            <a:srgbClr val="1C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519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sng" kern="1200">
          <a:solidFill>
            <a:srgbClr val="1CC0D9"/>
          </a:solidFill>
          <a:effectLst/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chart" Target="../charts/chart5.xml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chart" Target="../charts/chart6.xml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7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營運現況分析與未來目標</a:t>
            </a:r>
            <a:endParaRPr lang="zh-TW" altLang="en-US" dirty="0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3776400" y="4728891"/>
            <a:ext cx="7630410" cy="1046025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馬祖酒廠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董事長 陳漢樹</a:t>
            </a:r>
            <a:endParaRPr lang="zh-TW" alt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157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未來台灣經銷模式分析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10</a:t>
            </a:fld>
            <a:endParaRPr lang="zh-TW" altLang="en-US"/>
          </a:p>
        </p:txBody>
      </p:sp>
      <p:grpSp>
        <p:nvGrpSpPr>
          <p:cNvPr id="22" name="群組 21"/>
          <p:cNvGrpSpPr>
            <a:grpSpLocks noChangeAspect="1"/>
          </p:cNvGrpSpPr>
          <p:nvPr/>
        </p:nvGrpSpPr>
        <p:grpSpPr>
          <a:xfrm>
            <a:off x="1761565" y="1142128"/>
            <a:ext cx="10058400" cy="5221995"/>
            <a:chOff x="1761565" y="1142128"/>
            <a:chExt cx="10058400" cy="522199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565" y="1788459"/>
              <a:ext cx="10058400" cy="457566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553238" y="1142128"/>
              <a:ext cx="249299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維持總經銷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333123" y="1142128"/>
              <a:ext cx="29546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開放多家經銷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18446" y="1922057"/>
              <a:ext cx="19446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Product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150204" y="3214719"/>
              <a:ext cx="128112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Price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112533" y="4279775"/>
              <a:ext cx="135646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Place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505060" y="5555555"/>
              <a:ext cx="25714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Promotion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869581" y="2031936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可議約商品均衡發展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869580" y="3241178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制價性較高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386911" y="3241178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容易產生價格戰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386911" y="2026476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需區分商品銷售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386910" y="4436468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銷售通路較廣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869579" y="4436468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局限於廠商有利通路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869578" y="5647887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可議約協助品牌行銷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8386910" y="5648009"/>
              <a:ext cx="3307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需制定聯合行銷宣傳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316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馬祖酒廠為什麼採用總經銷制度</a:t>
            </a:r>
            <a:r>
              <a:rPr lang="en-US" altLang="zh-TW" dirty="0">
                <a:solidFill>
                  <a:srgbClr val="0070C0"/>
                </a:solidFill>
              </a:rPr>
              <a:t>?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流程圖: 換頁接點 3">
            <a:extLst>
              <a:ext uri="{FF2B5EF4-FFF2-40B4-BE49-F238E27FC236}">
                <a16:creationId xmlns:a16="http://schemas.microsoft.com/office/drawing/2014/main" xmlns="" id="{5E5A1214-3E35-FB1D-8608-2DE68E7AE56A}"/>
              </a:ext>
            </a:extLst>
          </p:cNvPr>
          <p:cNvSpPr/>
          <p:nvPr/>
        </p:nvSpPr>
        <p:spPr>
          <a:xfrm rot="16200000">
            <a:off x="3385834" y="3182175"/>
            <a:ext cx="1157468" cy="4317357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換頁接點 4">
            <a:extLst>
              <a:ext uri="{FF2B5EF4-FFF2-40B4-BE49-F238E27FC236}">
                <a16:creationId xmlns:a16="http://schemas.microsoft.com/office/drawing/2014/main" xmlns="" id="{AD203B7F-9672-CDB0-D324-EF0D859FA934}"/>
              </a:ext>
            </a:extLst>
          </p:cNvPr>
          <p:cNvSpPr/>
          <p:nvPr/>
        </p:nvSpPr>
        <p:spPr>
          <a:xfrm rot="16200000">
            <a:off x="3385834" y="-74513"/>
            <a:ext cx="1157468" cy="4317357"/>
          </a:xfrm>
          <a:prstGeom prst="flowChartOffpageConnector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B702C42-17E0-0B71-F9A6-57DDE7EE26EB}"/>
              </a:ext>
            </a:extLst>
          </p:cNvPr>
          <p:cNvSpPr txBox="1"/>
          <p:nvPr/>
        </p:nvSpPr>
        <p:spPr>
          <a:xfrm>
            <a:off x="2681805" y="4802244"/>
            <a:ext cx="2565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風險分擔、降低風險</a:t>
            </a:r>
            <a:endPara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6CCF979-2E76-BAAC-0F2A-4FE0BFFE2904}"/>
              </a:ext>
            </a:extLst>
          </p:cNvPr>
          <p:cNvSpPr txBox="1"/>
          <p:nvPr/>
        </p:nvSpPr>
        <p:spPr>
          <a:xfrm>
            <a:off x="2575221" y="1510707"/>
            <a:ext cx="3195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利用民間企業的彈性與活力，優勢互補，降低運營成本</a:t>
            </a:r>
            <a:endParaRPr lang="zh-TW" alt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595101B-E7C5-26EE-26DC-863B07E12A61}"/>
              </a:ext>
            </a:extLst>
          </p:cNvPr>
          <p:cNvSpPr txBox="1"/>
          <p:nvPr/>
        </p:nvSpPr>
        <p:spPr>
          <a:xfrm>
            <a:off x="6230702" y="4436129"/>
            <a:ext cx="52376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</a:rPr>
              <a:t>風險分擔的一種模式，馬酒公司本身肩負著重要社會責任，不能承擔風險，將</a:t>
            </a:r>
            <a:r>
              <a:rPr lang="zh-TW" altLang="en-US" sz="2400" dirty="0">
                <a:solidFill>
                  <a:srgbClr val="FF0000"/>
                </a:solidFill>
              </a:rPr>
              <a:t>風險轉移</a:t>
            </a:r>
            <a:r>
              <a:rPr lang="zh-TW" altLang="en-US" sz="2400" dirty="0">
                <a:solidFill>
                  <a:schemeClr val="tx1"/>
                </a:solidFill>
              </a:rPr>
              <a:t>給合作經銷商承擔，各自扮演著不同角色。</a:t>
            </a:r>
          </a:p>
          <a:p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CF5ABD0B-8C23-35A6-8996-D41D0074B318}"/>
              </a:ext>
            </a:extLst>
          </p:cNvPr>
          <p:cNvSpPr txBox="1"/>
          <p:nvPr/>
        </p:nvSpPr>
        <p:spPr>
          <a:xfrm>
            <a:off x="6353015" y="977915"/>
            <a:ext cx="52376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chemeClr val="tx1"/>
                </a:solidFill>
              </a:rPr>
              <a:t>馬祖酒廠企業體質本身為生產導向製造的部份，在市場銷售需要借助民間企業的彈性與活力，</a:t>
            </a:r>
            <a:r>
              <a:rPr lang="zh-TW" altLang="zh-TW" sz="2400" dirty="0" smtClean="0">
                <a:solidFill>
                  <a:schemeClr val="tx1"/>
                </a:solidFill>
              </a:rPr>
              <a:t>利用外部資源來管控產品配銷活動，簡化營運</a:t>
            </a:r>
            <a:r>
              <a:rPr lang="zh-TW" altLang="en-US" sz="2400" dirty="0" smtClean="0">
                <a:solidFill>
                  <a:schemeClr val="tx1"/>
                </a:solidFill>
              </a:rPr>
              <a:t>、降低運營成本</a:t>
            </a:r>
            <a:r>
              <a:rPr lang="zh-TW" altLang="zh-TW" sz="2400" dirty="0" smtClean="0">
                <a:solidFill>
                  <a:schemeClr val="tx1"/>
                </a:solidFill>
              </a:rPr>
              <a:t>；由獲得經銷代理權的廠商，來負責各項實際銷售工作，為了強化確保</a:t>
            </a:r>
            <a:r>
              <a:rPr lang="en-US" altLang="zh-TW" sz="2400" dirty="0" smtClean="0">
                <a:solidFill>
                  <a:schemeClr val="tx1"/>
                </a:solidFill>
              </a:rPr>
              <a:t>”</a:t>
            </a:r>
            <a:r>
              <a:rPr lang="zh-TW" altLang="zh-TW" sz="2400" dirty="0" smtClean="0">
                <a:solidFill>
                  <a:srgbClr val="FF0000"/>
                </a:solidFill>
              </a:rPr>
              <a:t>品牌形象</a:t>
            </a:r>
            <a:r>
              <a:rPr lang="en-US" altLang="zh-TW" sz="2400" dirty="0" smtClean="0">
                <a:solidFill>
                  <a:schemeClr val="tx1"/>
                </a:solidFill>
              </a:rPr>
              <a:t>”</a:t>
            </a:r>
            <a:r>
              <a:rPr lang="zh-TW" altLang="zh-TW" sz="2400" dirty="0" smtClean="0">
                <a:solidFill>
                  <a:schemeClr val="tx1"/>
                </a:solidFill>
              </a:rPr>
              <a:t>，需要嚴格徵選總經銷商合作共同經營市場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B68A64CE-BC7C-F551-419E-F8C35C1EB615}"/>
              </a:ext>
            </a:extLst>
          </p:cNvPr>
          <p:cNvSpPr txBox="1"/>
          <p:nvPr/>
        </p:nvSpPr>
        <p:spPr>
          <a:xfrm>
            <a:off x="1805889" y="660534"/>
            <a:ext cx="890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9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TW" altLang="en-US" sz="9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21FA816C-EB3F-7C4B-7F7E-1F6AE3992519}"/>
              </a:ext>
            </a:extLst>
          </p:cNvPr>
          <p:cNvSpPr txBox="1"/>
          <p:nvPr/>
        </p:nvSpPr>
        <p:spPr>
          <a:xfrm>
            <a:off x="1805890" y="3959502"/>
            <a:ext cx="890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9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TW" altLang="en-US" sz="9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6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none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   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台灣地區三年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15.89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億 代理經營規劃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18F6C52-27C9-1B19-EA3C-CDE03877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5" y="145901"/>
            <a:ext cx="1200952" cy="784001"/>
          </a:xfrm>
          <a:prstGeom prst="rect">
            <a:avLst/>
          </a:prstGeom>
        </p:spPr>
      </p:pic>
      <p:grpSp>
        <p:nvGrpSpPr>
          <p:cNvPr id="5" name="组合 12"/>
          <p:cNvGrpSpPr/>
          <p:nvPr/>
        </p:nvGrpSpPr>
        <p:grpSpPr>
          <a:xfrm>
            <a:off x="1898723" y="1668225"/>
            <a:ext cx="4655198" cy="4467009"/>
            <a:chOff x="866" y="2009"/>
            <a:chExt cx="9470" cy="7166"/>
          </a:xfrm>
          <a:solidFill>
            <a:schemeClr val="bg1"/>
          </a:solidFill>
        </p:grpSpPr>
        <p:graphicFrame>
          <p:nvGraphicFramePr>
            <p:cNvPr id="6" name="图表 4" descr="7b0a202020202263686172745265734964223a202234363031303737220a7d0a"/>
            <p:cNvGraphicFramePr/>
            <p:nvPr>
              <p:extLst>
                <p:ext uri="{D42A27DB-BD31-4B8C-83A1-F6EECF244321}">
                  <p14:modId xmlns="" xmlns:p14="http://schemas.microsoft.com/office/powerpoint/2010/main" val="1109285869"/>
                </p:ext>
              </p:extLst>
            </p:nvPr>
          </p:nvGraphicFramePr>
          <p:xfrm>
            <a:off x="866" y="2009"/>
            <a:ext cx="9470" cy="6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文本框 5"/>
            <p:cNvSpPr txBox="1"/>
            <p:nvPr/>
          </p:nvSpPr>
          <p:spPr>
            <a:xfrm>
              <a:off x="1782" y="8747"/>
              <a:ext cx="2010" cy="4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單位：元</a:t>
              </a: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V="1">
              <a:off x="3431" y="4140"/>
              <a:ext cx="1396" cy="52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6423" y="3356"/>
              <a:ext cx="1396" cy="52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10"/>
            <p:cNvSpPr txBox="1"/>
            <p:nvPr/>
          </p:nvSpPr>
          <p:spPr>
            <a:xfrm>
              <a:off x="2759" y="3072"/>
              <a:ext cx="2035" cy="6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+11%</a:t>
              </a:r>
            </a:p>
          </p:txBody>
        </p:sp>
        <p:sp>
          <p:nvSpPr>
            <p:cNvPr id="11" name="文本框 11"/>
            <p:cNvSpPr txBox="1"/>
            <p:nvPr/>
          </p:nvSpPr>
          <p:spPr>
            <a:xfrm>
              <a:off x="5744" y="2041"/>
              <a:ext cx="2075" cy="6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  <a:latin typeface="微软雅黑" panose="020B0503020204020204" charset="-122"/>
                  <a:ea typeface="微软雅黑" panose="020B0503020204020204" charset="-122"/>
                </a:rPr>
                <a:t>+28%</a:t>
              </a:r>
            </a:p>
          </p:txBody>
        </p:sp>
      </p:grpSp>
      <p:sp>
        <p:nvSpPr>
          <p:cNvPr id="38" name="標題 12">
            <a:extLst>
              <a:ext uri="{FF2B5EF4-FFF2-40B4-BE49-F238E27FC236}">
                <a16:creationId xmlns:a16="http://schemas.microsoft.com/office/drawing/2014/main" xmlns="" id="{F9333878-B146-78EE-7612-540BAFDE9FBB}"/>
              </a:ext>
            </a:extLst>
          </p:cNvPr>
          <p:cNvSpPr txBox="1">
            <a:spLocks/>
          </p:cNvSpPr>
          <p:nvPr/>
        </p:nvSpPr>
        <p:spPr>
          <a:xfrm>
            <a:off x="2142440" y="5915802"/>
            <a:ext cx="6348381" cy="942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u="none" kern="120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TW" altLang="en-US" sz="1800" dirty="0">
                <a:solidFill>
                  <a:srgbClr val="0000FF"/>
                </a:solidFill>
              </a:rPr>
              <a:t>三年</a:t>
            </a:r>
            <a:r>
              <a:rPr lang="en-US" altLang="zh-TW" sz="1800" dirty="0">
                <a:solidFill>
                  <a:srgbClr val="0000FF"/>
                </a:solidFill>
              </a:rPr>
              <a:t>15.89</a:t>
            </a:r>
            <a:r>
              <a:rPr lang="zh-TW" altLang="en-US" sz="1800" dirty="0">
                <a:solidFill>
                  <a:srgbClr val="0000FF"/>
                </a:solidFill>
              </a:rPr>
              <a:t>億代理目標設定，成長</a:t>
            </a:r>
            <a:r>
              <a:rPr lang="en-US" altLang="zh-TW" sz="1800" dirty="0">
                <a:solidFill>
                  <a:srgbClr val="0000FF"/>
                </a:solidFill>
              </a:rPr>
              <a:t>23%  </a:t>
            </a:r>
            <a:r>
              <a:rPr lang="en-US" altLang="zh-TW" sz="1800" dirty="0" smtClean="0">
                <a:solidFill>
                  <a:srgbClr val="0000FF"/>
                </a:solidFill>
              </a:rPr>
              <a:t>!!(</a:t>
            </a:r>
            <a:r>
              <a:rPr lang="zh-TW" altLang="en-US" sz="1800" dirty="0" smtClean="0">
                <a:solidFill>
                  <a:srgbClr val="0000FF"/>
                </a:solidFill>
              </a:rPr>
              <a:t>不含縣民配售酒</a:t>
            </a:r>
            <a:r>
              <a:rPr lang="en-US" altLang="zh-TW" sz="1800" dirty="0" smtClean="0">
                <a:solidFill>
                  <a:srgbClr val="0000FF"/>
                </a:solidFill>
              </a:rPr>
              <a:t>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grpSp>
        <p:nvGrpSpPr>
          <p:cNvPr id="39" name="组合 63"/>
          <p:cNvGrpSpPr/>
          <p:nvPr/>
        </p:nvGrpSpPr>
        <p:grpSpPr>
          <a:xfrm>
            <a:off x="6243738" y="1561420"/>
            <a:ext cx="5646790" cy="3819688"/>
            <a:chOff x="555" y="2258"/>
            <a:chExt cx="12151" cy="4429"/>
          </a:xfrm>
        </p:grpSpPr>
        <p:sp>
          <p:nvSpPr>
            <p:cNvPr id="40" name="TextBox 10"/>
            <p:cNvSpPr txBox="1"/>
            <p:nvPr/>
          </p:nvSpPr>
          <p:spPr>
            <a:xfrm>
              <a:off x="7874" y="4864"/>
              <a:ext cx="3903" cy="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郵局、</a:t>
              </a:r>
              <a:r>
                <a:rPr lang="zh-TW" altLang="en-US" sz="1600" dirty="0">
                  <a:solidFill>
                    <a:srgbClr val="E6061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免稅商店、</a:t>
              </a:r>
              <a:endParaRPr lang="en-US" altLang="zh-TW" sz="1600" dirty="0">
                <a:solidFill>
                  <a:srgbClr val="E6061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>
                <a:defRPr/>
              </a:pPr>
              <a:r>
                <a:rPr lang="zh-TW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客製酒</a:t>
              </a:r>
              <a:endPara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  <a:p>
              <a:pPr>
                <a:defRPr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41" name="TextBox 11"/>
            <p:cNvSpPr txBox="1"/>
            <p:nvPr/>
          </p:nvSpPr>
          <p:spPr>
            <a:xfrm>
              <a:off x="7674" y="3384"/>
              <a:ext cx="3903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TextBox 12"/>
            <p:cNvSpPr txBox="1"/>
            <p:nvPr/>
          </p:nvSpPr>
          <p:spPr>
            <a:xfrm>
              <a:off x="7755" y="3655"/>
              <a:ext cx="3903" cy="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600" dirty="0">
                  <a:solidFill>
                    <a:srgbClr val="E6061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酒專通路、酒盤</a:t>
              </a:r>
              <a:endParaRPr lang="en-US" altLang="zh-CN" sz="1600" dirty="0">
                <a:solidFill>
                  <a:srgbClr val="E6061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7905" y="6163"/>
              <a:ext cx="3903" cy="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TW" sz="1600" dirty="0">
                  <a:solidFill>
                    <a:srgbClr val="E6061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CVS</a:t>
              </a:r>
              <a:r>
                <a:rPr lang="zh-TW" altLang="en-US" sz="1600" dirty="0">
                  <a:solidFill>
                    <a:srgbClr val="E6061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通路</a:t>
              </a:r>
              <a:endParaRPr lang="en-US" altLang="zh-CN" sz="1600" dirty="0">
                <a:solidFill>
                  <a:srgbClr val="E6061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0813" y="2471"/>
              <a:ext cx="1864" cy="428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%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Text Placeholder 3"/>
            <p:cNvSpPr txBox="1"/>
            <p:nvPr/>
          </p:nvSpPr>
          <p:spPr>
            <a:xfrm>
              <a:off x="10871" y="6190"/>
              <a:ext cx="1627" cy="460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rgbClr val="E6061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15%</a:t>
              </a: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11050" y="3569"/>
              <a:ext cx="1628" cy="460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rgbClr val="E6061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1259" y="4857"/>
              <a:ext cx="1447" cy="428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5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%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48" name="Group 18"/>
            <p:cNvGrpSpPr/>
            <p:nvPr/>
          </p:nvGrpSpPr>
          <p:grpSpPr>
            <a:xfrm>
              <a:off x="6861" y="2258"/>
              <a:ext cx="777" cy="722"/>
              <a:chOff x="860271" y="1538813"/>
              <a:chExt cx="493370" cy="458499"/>
            </a:xfrm>
          </p:grpSpPr>
          <p:sp>
            <p:nvSpPr>
              <p:cNvPr id="63" name="Rounded Rectangle 19"/>
              <p:cNvSpPr/>
              <p:nvPr/>
            </p:nvSpPr>
            <p:spPr>
              <a:xfrm>
                <a:off x="860271" y="1538813"/>
                <a:ext cx="493370" cy="458499"/>
              </a:xfrm>
              <a:prstGeom prst="roundRect">
                <a:avLst/>
              </a:prstGeom>
              <a:solidFill>
                <a:srgbClr val="05A39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800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6"/>
              <p:cNvSpPr>
                <a:spLocks noEditPoints="1"/>
              </p:cNvSpPr>
              <p:nvPr/>
            </p:nvSpPr>
            <p:spPr bwMode="auto">
              <a:xfrm>
                <a:off x="997419" y="1671965"/>
                <a:ext cx="219075" cy="171450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1" y="50"/>
                  </a:cxn>
                  <a:cxn ang="0">
                    <a:pos x="2" y="50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2" y="41"/>
                  </a:cxn>
                  <a:cxn ang="0">
                    <a:pos x="61" y="41"/>
                  </a:cxn>
                  <a:cxn ang="0">
                    <a:pos x="64" y="43"/>
                  </a:cxn>
                  <a:cxn ang="0">
                    <a:pos x="64" y="48"/>
                  </a:cxn>
                  <a:cxn ang="0">
                    <a:pos x="59" y="20"/>
                  </a:cxn>
                  <a:cxn ang="0">
                    <a:pos x="57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57" y="13"/>
                  </a:cxn>
                  <a:cxn ang="0">
                    <a:pos x="59" y="16"/>
                  </a:cxn>
                  <a:cxn ang="0">
                    <a:pos x="59" y="20"/>
                  </a:cxn>
                  <a:cxn ang="0">
                    <a:pos x="50" y="34"/>
                  </a:cxn>
                  <a:cxn ang="0">
                    <a:pos x="48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16" y="27"/>
                  </a:cxn>
                  <a:cxn ang="0">
                    <a:pos x="48" y="27"/>
                  </a:cxn>
                  <a:cxn ang="0">
                    <a:pos x="50" y="29"/>
                  </a:cxn>
                  <a:cxn ang="0">
                    <a:pos x="50" y="34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8" y="2"/>
                  </a:cxn>
                  <a:cxn ang="0">
                    <a:pos x="20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5" y="7"/>
                  </a:cxn>
                </a:cxnLst>
                <a:rect l="0" t="0" r="r" b="b"/>
                <a:pathLst>
                  <a:path w="64" h="50">
                    <a:moveTo>
                      <a:pt x="64" y="48"/>
                    </a:moveTo>
                    <a:cubicBezTo>
                      <a:pt x="64" y="49"/>
                      <a:pt x="63" y="50"/>
                      <a:pt x="61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49"/>
                      <a:pt x="0" y="4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1"/>
                      <a:pt x="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3" y="41"/>
                      <a:pt x="64" y="42"/>
                      <a:pt x="64" y="43"/>
                    </a:cubicBezTo>
                    <a:lnTo>
                      <a:pt x="64" y="48"/>
                    </a:lnTo>
                    <a:close/>
                    <a:moveTo>
                      <a:pt x="59" y="20"/>
                    </a:moveTo>
                    <a:cubicBezTo>
                      <a:pt x="59" y="22"/>
                      <a:pt x="58" y="23"/>
                      <a:pt x="5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5" y="13"/>
                      <a:pt x="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9" y="14"/>
                      <a:pt x="59" y="16"/>
                    </a:cubicBezTo>
                    <a:lnTo>
                      <a:pt x="59" y="20"/>
                    </a:lnTo>
                    <a:close/>
                    <a:moveTo>
                      <a:pt x="50" y="34"/>
                    </a:moveTo>
                    <a:cubicBezTo>
                      <a:pt x="50" y="35"/>
                      <a:pt x="49" y="36"/>
                      <a:pt x="48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3" y="35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50" y="28"/>
                      <a:pt x="50" y="29"/>
                    </a:cubicBezTo>
                    <a:lnTo>
                      <a:pt x="50" y="34"/>
                    </a:lnTo>
                    <a:close/>
                    <a:moveTo>
                      <a:pt x="45" y="7"/>
                    </a:moveTo>
                    <a:cubicBezTo>
                      <a:pt x="45" y="8"/>
                      <a:pt x="44" y="9"/>
                      <a:pt x="4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1800" kern="0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21"/>
            <p:cNvGrpSpPr/>
            <p:nvPr/>
          </p:nvGrpSpPr>
          <p:grpSpPr>
            <a:xfrm>
              <a:off x="6830" y="3498"/>
              <a:ext cx="777" cy="722"/>
              <a:chOff x="840159" y="2206159"/>
              <a:chExt cx="493370" cy="458499"/>
            </a:xfrm>
          </p:grpSpPr>
          <p:sp>
            <p:nvSpPr>
              <p:cNvPr id="61" name="Rounded Rectangle 22"/>
              <p:cNvSpPr/>
              <p:nvPr/>
            </p:nvSpPr>
            <p:spPr>
              <a:xfrm>
                <a:off x="840159" y="2206159"/>
                <a:ext cx="493370" cy="458499"/>
              </a:xfrm>
              <a:prstGeom prst="roundRect">
                <a:avLst/>
              </a:prstGeom>
              <a:solidFill>
                <a:srgbClr val="F9AF4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800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100"/>
              <p:cNvSpPr>
                <a:spLocks noEditPoints="1"/>
              </p:cNvSpPr>
              <p:nvPr/>
            </p:nvSpPr>
            <p:spPr bwMode="auto">
              <a:xfrm>
                <a:off x="971750" y="2314705"/>
                <a:ext cx="230188" cy="220663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1800" kern="0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24"/>
            <p:cNvGrpSpPr/>
            <p:nvPr/>
          </p:nvGrpSpPr>
          <p:grpSpPr>
            <a:xfrm>
              <a:off x="6830" y="4699"/>
              <a:ext cx="777" cy="755"/>
              <a:chOff x="840159" y="2852760"/>
              <a:chExt cx="493370" cy="479245"/>
            </a:xfrm>
          </p:grpSpPr>
          <p:sp>
            <p:nvSpPr>
              <p:cNvPr id="59" name="Rounded Rectangle 25"/>
              <p:cNvSpPr/>
              <p:nvPr/>
            </p:nvSpPr>
            <p:spPr>
              <a:xfrm>
                <a:off x="840159" y="2852760"/>
                <a:ext cx="493370" cy="479245"/>
              </a:xfrm>
              <a:prstGeom prst="roundRect">
                <a:avLst/>
              </a:prstGeom>
              <a:solidFill>
                <a:srgbClr val="2078C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800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Freeform 144"/>
              <p:cNvSpPr>
                <a:spLocks noEditPoints="1"/>
              </p:cNvSpPr>
              <p:nvPr/>
            </p:nvSpPr>
            <p:spPr bwMode="auto">
              <a:xfrm>
                <a:off x="955869" y="2999587"/>
                <a:ext cx="261949" cy="194385"/>
              </a:xfrm>
              <a:custGeom>
                <a:avLst/>
                <a:gdLst/>
                <a:ahLst/>
                <a:cxnLst>
                  <a:cxn ang="0">
                    <a:pos x="67" y="55"/>
                  </a:cxn>
                  <a:cxn ang="0">
                    <a:pos x="65" y="56"/>
                  </a:cxn>
                  <a:cxn ang="0">
                    <a:pos x="8" y="56"/>
                  </a:cxn>
                  <a:cxn ang="0">
                    <a:pos x="6" y="55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67" y="55"/>
                  </a:cxn>
                  <a:cxn ang="0">
                    <a:pos x="11" y="30"/>
                  </a:cxn>
                  <a:cxn ang="0">
                    <a:pos x="6" y="36"/>
                  </a:cxn>
                  <a:cxn ang="0">
                    <a:pos x="11" y="41"/>
                  </a:cxn>
                  <a:cxn ang="0">
                    <a:pos x="16" y="36"/>
                  </a:cxn>
                  <a:cxn ang="0">
                    <a:pos x="11" y="3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18" y="23"/>
                  </a:cxn>
                  <a:cxn ang="0">
                    <a:pos x="24" y="18"/>
                  </a:cxn>
                  <a:cxn ang="0">
                    <a:pos x="18" y="12"/>
                  </a:cxn>
                  <a:cxn ang="0">
                    <a:pos x="45" y="22"/>
                  </a:cxn>
                  <a:cxn ang="0">
                    <a:pos x="43" y="18"/>
                  </a:cxn>
                  <a:cxn ang="0">
                    <a:pos x="40" y="2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34" y="51"/>
                  </a:cxn>
                  <a:cxn ang="0">
                    <a:pos x="44" y="45"/>
                  </a:cxn>
                  <a:cxn ang="0">
                    <a:pos x="41" y="37"/>
                  </a:cxn>
                  <a:cxn ang="0">
                    <a:pos x="45" y="22"/>
                  </a:cxn>
                  <a:cxn ang="0">
                    <a:pos x="36" y="5"/>
                  </a:cxn>
                  <a:cxn ang="0">
                    <a:pos x="31" y="10"/>
                  </a:cxn>
                  <a:cxn ang="0">
                    <a:pos x="36" y="15"/>
                  </a:cxn>
                  <a:cxn ang="0">
                    <a:pos x="42" y="10"/>
                  </a:cxn>
                  <a:cxn ang="0">
                    <a:pos x="36" y="5"/>
                  </a:cxn>
                  <a:cxn ang="0">
                    <a:pos x="54" y="12"/>
                  </a:cxn>
                  <a:cxn ang="0">
                    <a:pos x="49" y="18"/>
                  </a:cxn>
                  <a:cxn ang="0">
                    <a:pos x="54" y="23"/>
                  </a:cxn>
                  <a:cxn ang="0">
                    <a:pos x="60" y="18"/>
                  </a:cxn>
                  <a:cxn ang="0">
                    <a:pos x="54" y="12"/>
                  </a:cxn>
                  <a:cxn ang="0">
                    <a:pos x="62" y="30"/>
                  </a:cxn>
                  <a:cxn ang="0">
                    <a:pos x="57" y="36"/>
                  </a:cxn>
                  <a:cxn ang="0">
                    <a:pos x="62" y="41"/>
                  </a:cxn>
                  <a:cxn ang="0">
                    <a:pos x="67" y="36"/>
                  </a:cxn>
                  <a:cxn ang="0">
                    <a:pos x="62" y="30"/>
                  </a:cxn>
                </a:cxnLst>
                <a:rect l="0" t="0" r="r" b="b"/>
                <a:pathLst>
                  <a:path w="72" h="56">
                    <a:moveTo>
                      <a:pt x="67" y="55"/>
                    </a:moveTo>
                    <a:cubicBezTo>
                      <a:pt x="66" y="56"/>
                      <a:pt x="66" y="56"/>
                      <a:pt x="65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6"/>
                      <a:pt x="7" y="56"/>
                      <a:pt x="6" y="55"/>
                    </a:cubicBezTo>
                    <a:cubicBezTo>
                      <a:pt x="2" y="49"/>
                      <a:pt x="0" y="42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42"/>
                      <a:pt x="70" y="49"/>
                      <a:pt x="67" y="55"/>
                    </a:cubicBezTo>
                    <a:close/>
                    <a:moveTo>
                      <a:pt x="11" y="30"/>
                    </a:moveTo>
                    <a:cubicBezTo>
                      <a:pt x="8" y="30"/>
                      <a:pt x="6" y="33"/>
                      <a:pt x="6" y="36"/>
                    </a:cubicBezTo>
                    <a:cubicBezTo>
                      <a:pt x="6" y="38"/>
                      <a:pt x="8" y="41"/>
                      <a:pt x="11" y="41"/>
                    </a:cubicBezTo>
                    <a:cubicBezTo>
                      <a:pt x="14" y="41"/>
                      <a:pt x="16" y="38"/>
                      <a:pt x="16" y="36"/>
                    </a:cubicBezTo>
                    <a:cubicBezTo>
                      <a:pt x="16" y="33"/>
                      <a:pt x="14" y="30"/>
                      <a:pt x="11" y="30"/>
                    </a:cubicBezTo>
                    <a:close/>
                    <a:moveTo>
                      <a:pt x="18" y="12"/>
                    </a:moveTo>
                    <a:cubicBezTo>
                      <a:pt x="16" y="12"/>
                      <a:pt x="13" y="15"/>
                      <a:pt x="13" y="18"/>
                    </a:cubicBezTo>
                    <a:cubicBezTo>
                      <a:pt x="13" y="20"/>
                      <a:pt x="16" y="23"/>
                      <a:pt x="18" y="23"/>
                    </a:cubicBezTo>
                    <a:cubicBezTo>
                      <a:pt x="21" y="23"/>
                      <a:pt x="24" y="20"/>
                      <a:pt x="24" y="18"/>
                    </a:cubicBezTo>
                    <a:cubicBezTo>
                      <a:pt x="24" y="15"/>
                      <a:pt x="21" y="12"/>
                      <a:pt x="18" y="12"/>
                    </a:cubicBezTo>
                    <a:close/>
                    <a:moveTo>
                      <a:pt x="45" y="22"/>
                    </a:moveTo>
                    <a:cubicBezTo>
                      <a:pt x="45" y="20"/>
                      <a:pt x="44" y="19"/>
                      <a:pt x="43" y="18"/>
                    </a:cubicBezTo>
                    <a:cubicBezTo>
                      <a:pt x="42" y="18"/>
                      <a:pt x="40" y="19"/>
                      <a:pt x="40" y="20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3" y="36"/>
                      <a:pt x="30" y="38"/>
                      <a:pt x="29" y="41"/>
                    </a:cubicBezTo>
                    <a:cubicBezTo>
                      <a:pt x="28" y="45"/>
                      <a:pt x="30" y="50"/>
                      <a:pt x="34" y="51"/>
                    </a:cubicBezTo>
                    <a:cubicBezTo>
                      <a:pt x="39" y="52"/>
                      <a:pt x="43" y="49"/>
                      <a:pt x="44" y="45"/>
                    </a:cubicBezTo>
                    <a:cubicBezTo>
                      <a:pt x="45" y="42"/>
                      <a:pt x="43" y="39"/>
                      <a:pt x="41" y="37"/>
                    </a:cubicBezTo>
                    <a:lnTo>
                      <a:pt x="45" y="22"/>
                    </a:lnTo>
                    <a:close/>
                    <a:moveTo>
                      <a:pt x="36" y="5"/>
                    </a:moveTo>
                    <a:cubicBezTo>
                      <a:pt x="34" y="5"/>
                      <a:pt x="31" y="7"/>
                      <a:pt x="31" y="10"/>
                    </a:cubicBezTo>
                    <a:cubicBezTo>
                      <a:pt x="31" y="13"/>
                      <a:pt x="34" y="15"/>
                      <a:pt x="36" y="15"/>
                    </a:cubicBezTo>
                    <a:cubicBezTo>
                      <a:pt x="39" y="15"/>
                      <a:pt x="42" y="13"/>
                      <a:pt x="42" y="10"/>
                    </a:cubicBezTo>
                    <a:cubicBezTo>
                      <a:pt x="42" y="7"/>
                      <a:pt x="39" y="5"/>
                      <a:pt x="36" y="5"/>
                    </a:cubicBezTo>
                    <a:close/>
                    <a:moveTo>
                      <a:pt x="54" y="12"/>
                    </a:moveTo>
                    <a:cubicBezTo>
                      <a:pt x="52" y="12"/>
                      <a:pt x="49" y="15"/>
                      <a:pt x="49" y="18"/>
                    </a:cubicBezTo>
                    <a:cubicBezTo>
                      <a:pt x="49" y="20"/>
                      <a:pt x="52" y="23"/>
                      <a:pt x="54" y="23"/>
                    </a:cubicBezTo>
                    <a:cubicBezTo>
                      <a:pt x="57" y="23"/>
                      <a:pt x="60" y="20"/>
                      <a:pt x="60" y="18"/>
                    </a:cubicBezTo>
                    <a:cubicBezTo>
                      <a:pt x="60" y="15"/>
                      <a:pt x="57" y="12"/>
                      <a:pt x="54" y="12"/>
                    </a:cubicBezTo>
                    <a:close/>
                    <a:moveTo>
                      <a:pt x="62" y="30"/>
                    </a:moveTo>
                    <a:cubicBezTo>
                      <a:pt x="59" y="30"/>
                      <a:pt x="57" y="33"/>
                      <a:pt x="57" y="36"/>
                    </a:cubicBezTo>
                    <a:cubicBezTo>
                      <a:pt x="57" y="38"/>
                      <a:pt x="59" y="41"/>
                      <a:pt x="62" y="41"/>
                    </a:cubicBezTo>
                    <a:cubicBezTo>
                      <a:pt x="65" y="41"/>
                      <a:pt x="67" y="38"/>
                      <a:pt x="67" y="36"/>
                    </a:cubicBezTo>
                    <a:cubicBezTo>
                      <a:pt x="67" y="33"/>
                      <a:pt x="65" y="30"/>
                      <a:pt x="62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1800" kern="0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27"/>
            <p:cNvGrpSpPr/>
            <p:nvPr/>
          </p:nvGrpSpPr>
          <p:grpSpPr>
            <a:xfrm>
              <a:off x="6830" y="5932"/>
              <a:ext cx="777" cy="755"/>
              <a:chOff x="840159" y="3520106"/>
              <a:chExt cx="493370" cy="479245"/>
            </a:xfrm>
          </p:grpSpPr>
          <p:sp>
            <p:nvSpPr>
              <p:cNvPr id="57" name="Rounded Rectangle 28"/>
              <p:cNvSpPr/>
              <p:nvPr/>
            </p:nvSpPr>
            <p:spPr>
              <a:xfrm>
                <a:off x="840159" y="3520106"/>
                <a:ext cx="493370" cy="479245"/>
              </a:xfrm>
              <a:prstGeom prst="roundRect">
                <a:avLst/>
              </a:prstGeom>
              <a:solidFill>
                <a:srgbClr val="F357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bIns="91440" rtlCol="0" anchor="ctr"/>
              <a:lstStyle/>
              <a:p>
                <a:pPr algn="ctr">
                  <a:defRPr/>
                </a:pPr>
                <a:endParaRPr lang="en-US" sz="1800" kern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Freeform 152"/>
              <p:cNvSpPr>
                <a:spLocks noEditPoints="1"/>
              </p:cNvSpPr>
              <p:nvPr/>
            </p:nvSpPr>
            <p:spPr bwMode="auto">
              <a:xfrm>
                <a:off x="955869" y="3649168"/>
                <a:ext cx="261949" cy="231598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1800" kern="0" dirty="0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52" name="Elbow Connector 32"/>
            <p:cNvCxnSpPr/>
            <p:nvPr/>
          </p:nvCxnSpPr>
          <p:spPr>
            <a:xfrm rot="10800000" flipV="1">
              <a:off x="2461" y="2603"/>
              <a:ext cx="4401" cy="1834"/>
            </a:xfrm>
            <a:prstGeom prst="bentConnector3">
              <a:avLst>
                <a:gd name="adj1" fmla="val 100445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Elbow Connector 35"/>
            <p:cNvCxnSpPr/>
            <p:nvPr/>
          </p:nvCxnSpPr>
          <p:spPr>
            <a:xfrm rot="10800000">
              <a:off x="3061" y="5849"/>
              <a:ext cx="3801" cy="457"/>
            </a:xfrm>
            <a:prstGeom prst="bentConnector3">
              <a:avLst>
                <a:gd name="adj1" fmla="val 99978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Elbow Connector 38"/>
            <p:cNvCxnSpPr/>
            <p:nvPr/>
          </p:nvCxnSpPr>
          <p:spPr>
            <a:xfrm rot="10800000">
              <a:off x="3061" y="3384"/>
              <a:ext cx="3801" cy="465"/>
            </a:xfrm>
            <a:prstGeom prst="bentConnector3">
              <a:avLst>
                <a:gd name="adj1" fmla="val 34684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Elbow Connector 41"/>
            <p:cNvCxnSpPr>
              <a:stCxn id="59" idx="1"/>
            </p:cNvCxnSpPr>
            <p:nvPr/>
          </p:nvCxnSpPr>
          <p:spPr>
            <a:xfrm rot="10800000">
              <a:off x="4261" y="4437"/>
              <a:ext cx="2569" cy="639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56" name="Chart 9"/>
            <p:cNvGraphicFramePr/>
            <p:nvPr>
              <p:extLst>
                <p:ext uri="{D42A27DB-BD31-4B8C-83A1-F6EECF244321}">
                  <p14:modId xmlns="" xmlns:p14="http://schemas.microsoft.com/office/powerpoint/2010/main" val="3134884059"/>
                </p:ext>
              </p:extLst>
            </p:nvPr>
          </p:nvGraphicFramePr>
          <p:xfrm>
            <a:off x="555" y="2277"/>
            <a:ext cx="6000" cy="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5" name="文本框 66"/>
          <p:cNvSpPr txBox="1"/>
          <p:nvPr/>
        </p:nvSpPr>
        <p:spPr>
          <a:xfrm>
            <a:off x="9585076" y="1646162"/>
            <a:ext cx="18462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現代化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通路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KA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PX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連鎖超市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="" xmlns:a16="http://schemas.microsoft.com/office/drawing/2014/main" id="{5F5CDA81-441F-1BEF-9CF7-519CD1DEF88B}"/>
              </a:ext>
            </a:extLst>
          </p:cNvPr>
          <p:cNvSpPr txBox="1"/>
          <p:nvPr/>
        </p:nvSpPr>
        <p:spPr>
          <a:xfrm>
            <a:off x="7753810" y="3165764"/>
            <a:ext cx="71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="" xmlns:a16="http://schemas.microsoft.com/office/drawing/2014/main" id="{5F5CDA81-441F-1BEF-9CF7-519CD1DEF88B}"/>
              </a:ext>
            </a:extLst>
          </p:cNvPr>
          <p:cNvSpPr txBox="1"/>
          <p:nvPr/>
        </p:nvSpPr>
        <p:spPr>
          <a:xfrm>
            <a:off x="6603881" y="3221182"/>
            <a:ext cx="71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u="none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三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年度行銷預算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規劃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E18F6C52-27C9-1B19-EA3C-CDE03877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5" y="145901"/>
            <a:ext cx="1200952" cy="784001"/>
          </a:xfrm>
          <a:prstGeom prst="rect">
            <a:avLst/>
          </a:prstGeom>
        </p:spPr>
      </p:pic>
      <p:graphicFrame>
        <p:nvGraphicFramePr>
          <p:cNvPr id="27" name="圖表 26">
            <a:extLst>
              <a:ext uri="{FF2B5EF4-FFF2-40B4-BE49-F238E27FC236}">
                <a16:creationId xmlns:a16="http://schemas.microsoft.com/office/drawing/2014/main" xmlns="" id="{806C39B9-0A99-8C66-135F-5C6122F1F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5830168"/>
              </p:ext>
            </p:extLst>
          </p:nvPr>
        </p:nvGraphicFramePr>
        <p:xfrm>
          <a:off x="2186943" y="1136232"/>
          <a:ext cx="8484914" cy="509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xmlns="" id="{6663F870-8428-E74D-A56F-B15A84295E38}"/>
              </a:ext>
            </a:extLst>
          </p:cNvPr>
          <p:cNvSpPr txBox="1"/>
          <p:nvPr/>
        </p:nvSpPr>
        <p:spPr>
          <a:xfrm>
            <a:off x="7667840" y="1047595"/>
            <a:ext cx="4298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</a:rPr>
              <a:t>電視廣告、戶外廣告、代言人</a:t>
            </a:r>
            <a:endParaRPr lang="en-US" altLang="zh-TW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</a:rPr>
              <a:t>活動贊助、異業合作、品鑑會</a:t>
            </a:r>
            <a:endParaRPr lang="en-US" altLang="zh-TW" sz="20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</a:rPr>
              <a:t>社群經營、廣告投放、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</a:rPr>
              <a:t>SEO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</a:rPr>
              <a:t>優化</a:t>
            </a:r>
            <a:endParaRPr lang="en-US" altLang="zh-TW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4D240BD9-9CB7-FCB2-8EFB-E58091E83FED}"/>
              </a:ext>
            </a:extLst>
          </p:cNvPr>
          <p:cNvSpPr txBox="1"/>
          <p:nvPr/>
        </p:nvSpPr>
        <p:spPr>
          <a:xfrm>
            <a:off x="2139682" y="1709315"/>
            <a:ext cx="2269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en-US" altLang="zh-TW" sz="2000" dirty="0">
                <a:solidFill>
                  <a:schemeClr val="accent4"/>
                </a:solidFill>
              </a:rPr>
              <a:t>POSM</a:t>
            </a:r>
            <a:r>
              <a:rPr lang="zh-TW" altLang="en-US" sz="2000" dirty="0">
                <a:solidFill>
                  <a:schemeClr val="accent4"/>
                </a:solidFill>
              </a:rPr>
              <a:t>、特殊陳列、消費者促銷贈品</a:t>
            </a:r>
            <a:endParaRPr lang="en-US" altLang="zh-TW" sz="2000" dirty="0">
              <a:solidFill>
                <a:schemeClr val="accent4"/>
              </a:solidFill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xmlns="" id="{00CDC271-5609-BF71-A9E8-C7C819235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1" y="5022104"/>
            <a:ext cx="2222515" cy="1362936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xmlns="" id="{846E8C28-EBD2-3207-61C3-8B6AAE07E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5" y="3020667"/>
            <a:ext cx="1694948" cy="169494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xmlns="" id="{57FC0B76-43FC-77FC-3FBB-87EC70C2DD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6" y="3287302"/>
            <a:ext cx="1431969" cy="1161678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D66437A0-957E-0397-9019-2C05EF280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19" y="1985320"/>
            <a:ext cx="1284148" cy="1270642"/>
          </a:xfrm>
          <a:prstGeom prst="ellipse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xmlns="" id="{9DF00913-3295-C1FB-AB02-D58BDFC632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65" r="3078"/>
          <a:stretch/>
        </p:blipFill>
        <p:spPr>
          <a:xfrm>
            <a:off x="9867750" y="2325372"/>
            <a:ext cx="1517748" cy="907073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xmlns="" id="{D86F6968-B398-F5E2-5EDE-7698A728C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50" y="3405938"/>
            <a:ext cx="1525488" cy="825676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xmlns="" id="{2EBE4B3F-7174-85E5-BBBB-7715904B8B7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8" t="12321" r="21857" b="19406"/>
          <a:stretch/>
        </p:blipFill>
        <p:spPr>
          <a:xfrm>
            <a:off x="9867749" y="4422008"/>
            <a:ext cx="1492932" cy="1053549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xmlns="" id="{253BC6D7-5024-0FEC-02B4-5BF5F08FA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68" t="11983" r="26810" b="2785"/>
          <a:stretch/>
        </p:blipFill>
        <p:spPr>
          <a:xfrm>
            <a:off x="8671985" y="3405938"/>
            <a:ext cx="1052930" cy="206961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xmlns="" id="{67E6DB6F-5752-992B-1351-AC67CD9006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20" y="5520966"/>
            <a:ext cx="526848" cy="526848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xmlns="" id="{7243BA3C-BD44-D594-BAFC-0F9002D81CA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591" b="21666"/>
          <a:stretch/>
        </p:blipFill>
        <p:spPr>
          <a:xfrm>
            <a:off x="8637260" y="5665686"/>
            <a:ext cx="1609461" cy="38212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B7FF7E09-6324-1A1B-EC56-F09EA76BB3F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48" t="1189" r="18184" b="7974"/>
          <a:stretch/>
        </p:blipFill>
        <p:spPr>
          <a:xfrm>
            <a:off x="10858266" y="5509391"/>
            <a:ext cx="555916" cy="572059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59E47377-DEB4-2B75-0B66-177F57626447}"/>
              </a:ext>
            </a:extLst>
          </p:cNvPr>
          <p:cNvSpPr txBox="1"/>
          <p:nvPr/>
        </p:nvSpPr>
        <p:spPr>
          <a:xfrm>
            <a:off x="1761565" y="808413"/>
            <a:ext cx="1034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合計提撥</a:t>
            </a:r>
            <a:r>
              <a:rPr lang="en-US" altLang="zh-TW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4.5%</a:t>
            </a:r>
            <a:r>
              <a:rPr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經銷金額投資品牌行銷、經銷商獎勵、消費者促銷活動等；</a:t>
            </a:r>
            <a:endParaRPr lang="en-US" altLang="zh-TW" b="1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並依共同行銷計劃需求再加碼預算投資</a:t>
            </a:r>
            <a:r>
              <a:rPr lang="en-US" altLang="zh-TW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</p:txBody>
      </p:sp>
      <p:graphicFrame>
        <p:nvGraphicFramePr>
          <p:cNvPr id="64" name="圖表 63">
            <a:extLst>
              <a:ext uri="{FF2B5EF4-FFF2-40B4-BE49-F238E27FC236}">
                <a16:creationId xmlns:a16="http://schemas.microsoft.com/office/drawing/2014/main" xmlns="" id="{806C39B9-0A99-8C66-135F-5C6122F1F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7894936"/>
              </p:ext>
            </p:extLst>
          </p:nvPr>
        </p:nvGraphicFramePr>
        <p:xfrm>
          <a:off x="2179663" y="859996"/>
          <a:ext cx="8484914" cy="509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5" name="文本框 17">
            <a:extLst>
              <a:ext uri="{FF2B5EF4-FFF2-40B4-BE49-F238E27FC236}">
                <a16:creationId xmlns:a16="http://schemas.microsoft.com/office/drawing/2014/main" xmlns="" id="{9632A072-0152-451E-EB46-016142C89246}"/>
              </a:ext>
            </a:extLst>
          </p:cNvPr>
          <p:cNvSpPr txBox="1"/>
          <p:nvPr/>
        </p:nvSpPr>
        <p:spPr>
          <a:xfrm>
            <a:off x="6716061" y="3455312"/>
            <a:ext cx="12422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88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TW" altLang="en-US" sz="1800" dirty="0">
                <a:solidFill>
                  <a:schemeClr val="bg1"/>
                </a:solidFill>
              </a:rPr>
              <a:t>品牌行銷</a:t>
            </a:r>
            <a:endParaRPr lang="en-US" altLang="zh-TW" sz="1800" dirty="0">
              <a:solidFill>
                <a:schemeClr val="bg1"/>
              </a:solidFill>
            </a:endParaRPr>
          </a:p>
          <a:p>
            <a:pPr algn="l"/>
            <a:r>
              <a:rPr lang="zh-TW" altLang="en-US" sz="1400" dirty="0">
                <a:solidFill>
                  <a:schemeClr val="bg1"/>
                </a:solidFill>
              </a:rPr>
              <a:t>佔 </a:t>
            </a:r>
            <a:r>
              <a:rPr lang="en-US" altLang="zh-TW" sz="2800" dirty="0">
                <a:solidFill>
                  <a:schemeClr val="bg1"/>
                </a:solidFill>
              </a:rPr>
              <a:t>60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1400" dirty="0">
                <a:solidFill>
                  <a:schemeClr val="bg1"/>
                </a:solidFill>
              </a:rPr>
              <a:t>%</a:t>
            </a:r>
          </a:p>
          <a:p>
            <a:pPr algn="l"/>
            <a:r>
              <a:rPr lang="zh-TW" altLang="en-US" sz="1400" b="0" dirty="0">
                <a:solidFill>
                  <a:schemeClr val="bg1"/>
                </a:solidFill>
              </a:rPr>
              <a:t>約 </a:t>
            </a:r>
            <a:r>
              <a:rPr lang="en-US" altLang="zh-TW" sz="1400" b="0" dirty="0">
                <a:solidFill>
                  <a:schemeClr val="bg1"/>
                </a:solidFill>
              </a:rPr>
              <a:t>4,200</a:t>
            </a:r>
            <a:r>
              <a:rPr lang="zh-TW" altLang="en-US" sz="1400" b="0" dirty="0">
                <a:solidFill>
                  <a:schemeClr val="bg1"/>
                </a:solidFill>
              </a:rPr>
              <a:t> 萬</a:t>
            </a:r>
            <a:endParaRPr lang="en-US" altLang="zh-TW" sz="1400" b="0" dirty="0">
              <a:solidFill>
                <a:schemeClr val="bg1"/>
              </a:solidFill>
            </a:endParaRPr>
          </a:p>
        </p:txBody>
      </p:sp>
      <p:sp>
        <p:nvSpPr>
          <p:cNvPr id="66" name="文本框 17">
            <a:extLst>
              <a:ext uri="{FF2B5EF4-FFF2-40B4-BE49-F238E27FC236}">
                <a16:creationId xmlns:a16="http://schemas.microsoft.com/office/drawing/2014/main" xmlns="" id="{1796DE5A-E285-D064-AB31-7735C9301EF7}"/>
              </a:ext>
            </a:extLst>
          </p:cNvPr>
          <p:cNvSpPr txBox="1"/>
          <p:nvPr/>
        </p:nvSpPr>
        <p:spPr>
          <a:xfrm>
            <a:off x="4781215" y="3405938"/>
            <a:ext cx="193910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88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TW" altLang="en-US" sz="1800" dirty="0">
                <a:solidFill>
                  <a:schemeClr val="bg1"/>
                </a:solidFill>
              </a:rPr>
              <a:t>經銷獎勵</a:t>
            </a:r>
            <a:endParaRPr lang="en-US" altLang="zh-TW" sz="1800" dirty="0">
              <a:solidFill>
                <a:schemeClr val="bg1"/>
              </a:solidFill>
            </a:endParaRPr>
          </a:p>
          <a:p>
            <a:pPr algn="l"/>
            <a:r>
              <a:rPr lang="zh-TW" altLang="en-US" sz="1400" dirty="0">
                <a:solidFill>
                  <a:schemeClr val="bg1"/>
                </a:solidFill>
              </a:rPr>
              <a:t>佔</a:t>
            </a:r>
            <a:r>
              <a:rPr lang="en-US" altLang="zh-TW" sz="2800" dirty="0">
                <a:solidFill>
                  <a:schemeClr val="bg1"/>
                </a:solidFill>
              </a:rPr>
              <a:t>30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1400" dirty="0">
                <a:solidFill>
                  <a:schemeClr val="bg1"/>
                </a:solidFill>
              </a:rPr>
              <a:t>%</a:t>
            </a:r>
          </a:p>
          <a:p>
            <a:pPr algn="l"/>
            <a:r>
              <a:rPr lang="zh-TW" altLang="en-US" sz="1400" b="0" dirty="0">
                <a:solidFill>
                  <a:schemeClr val="bg1"/>
                </a:solidFill>
              </a:rPr>
              <a:t>約</a:t>
            </a:r>
            <a:r>
              <a:rPr lang="en-US" altLang="zh-TW" sz="1400" b="0" dirty="0">
                <a:solidFill>
                  <a:schemeClr val="bg1"/>
                </a:solidFill>
              </a:rPr>
              <a:t>2,100 </a:t>
            </a:r>
            <a:r>
              <a:rPr lang="zh-TW" altLang="en-US" sz="1400" b="0" dirty="0">
                <a:solidFill>
                  <a:schemeClr val="bg1"/>
                </a:solidFill>
              </a:rPr>
              <a:t>萬</a:t>
            </a:r>
          </a:p>
          <a:p>
            <a:pPr algn="l"/>
            <a:endParaRPr lang="en-US" altLang="zh-TW" sz="1400" dirty="0">
              <a:solidFill>
                <a:schemeClr val="bg1"/>
              </a:solidFill>
            </a:endParaRPr>
          </a:p>
        </p:txBody>
      </p:sp>
      <p:sp>
        <p:nvSpPr>
          <p:cNvPr id="67" name="文本框 17">
            <a:extLst>
              <a:ext uri="{FF2B5EF4-FFF2-40B4-BE49-F238E27FC236}">
                <a16:creationId xmlns:a16="http://schemas.microsoft.com/office/drawing/2014/main" xmlns="" id="{E9A3420F-9BF1-6180-B725-EA9E2777292C}"/>
              </a:ext>
            </a:extLst>
          </p:cNvPr>
          <p:cNvSpPr txBox="1"/>
          <p:nvPr/>
        </p:nvSpPr>
        <p:spPr>
          <a:xfrm>
            <a:off x="5534416" y="1906645"/>
            <a:ext cx="12422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88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TW" altLang="en-US" sz="1600" dirty="0">
                <a:solidFill>
                  <a:schemeClr val="bg1"/>
                </a:solidFill>
              </a:rPr>
              <a:t>通路行銷</a:t>
            </a:r>
            <a:endParaRPr lang="en-US" altLang="zh-TW" sz="1600" dirty="0">
              <a:solidFill>
                <a:schemeClr val="bg1"/>
              </a:solidFill>
            </a:endParaRPr>
          </a:p>
          <a:p>
            <a:pPr algn="l"/>
            <a:r>
              <a:rPr lang="zh-TW" altLang="en-US" sz="1200" dirty="0">
                <a:solidFill>
                  <a:schemeClr val="bg1"/>
                </a:solidFill>
              </a:rPr>
              <a:t>佔</a:t>
            </a:r>
            <a:r>
              <a:rPr lang="en-US" altLang="zh-TW" sz="2400" dirty="0">
                <a:solidFill>
                  <a:schemeClr val="bg1"/>
                </a:solidFill>
              </a:rPr>
              <a:t>10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en-US" altLang="zh-TW" sz="1200" dirty="0">
                <a:solidFill>
                  <a:schemeClr val="bg1"/>
                </a:solidFill>
              </a:rPr>
              <a:t>%</a:t>
            </a:r>
          </a:p>
          <a:p>
            <a:pPr algn="l"/>
            <a:r>
              <a:rPr lang="zh-TW" altLang="en-US" sz="1200" b="0" dirty="0">
                <a:solidFill>
                  <a:schemeClr val="bg1"/>
                </a:solidFill>
              </a:rPr>
              <a:t>約 </a:t>
            </a:r>
            <a:r>
              <a:rPr lang="en-US" altLang="zh-TW" sz="1200" b="0" dirty="0">
                <a:solidFill>
                  <a:schemeClr val="bg1"/>
                </a:solidFill>
              </a:rPr>
              <a:t>710</a:t>
            </a:r>
            <a:r>
              <a:rPr lang="zh-TW" altLang="en-US" sz="1200" b="0" dirty="0">
                <a:solidFill>
                  <a:schemeClr val="bg1"/>
                </a:solidFill>
              </a:rPr>
              <a:t> 萬</a:t>
            </a:r>
            <a:endParaRPr lang="en-US" altLang="zh-TW" sz="1200" b="0" dirty="0">
              <a:solidFill>
                <a:schemeClr val="bg1"/>
              </a:solidFill>
            </a:endParaRPr>
          </a:p>
          <a:p>
            <a:pPr algn="l"/>
            <a:endParaRPr lang="en-US" altLang="zh-TW" sz="1200" dirty="0">
              <a:solidFill>
                <a:schemeClr val="bg1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xmlns="" id="{4F38B910-E2CC-0CCA-52B1-D8028174C1EE}"/>
              </a:ext>
            </a:extLst>
          </p:cNvPr>
          <p:cNvCxnSpPr>
            <a:cxnSpLocks/>
          </p:cNvCxnSpPr>
          <p:nvPr/>
        </p:nvCxnSpPr>
        <p:spPr>
          <a:xfrm flipV="1">
            <a:off x="4020563" y="4814888"/>
            <a:ext cx="757067" cy="55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xmlns="" id="{7E40B533-071C-4651-5C2C-D9F9D8E09835}"/>
              </a:ext>
            </a:extLst>
          </p:cNvPr>
          <p:cNvCxnSpPr>
            <a:cxnSpLocks/>
          </p:cNvCxnSpPr>
          <p:nvPr/>
        </p:nvCxnSpPr>
        <p:spPr>
          <a:xfrm flipH="1">
            <a:off x="7250917" y="1504118"/>
            <a:ext cx="800089" cy="419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xmlns="" id="{E15A63E5-E15D-1957-5156-4DE415D94E93}"/>
              </a:ext>
            </a:extLst>
          </p:cNvPr>
          <p:cNvCxnSpPr>
            <a:cxnSpLocks/>
          </p:cNvCxnSpPr>
          <p:nvPr/>
        </p:nvCxnSpPr>
        <p:spPr>
          <a:xfrm>
            <a:off x="4333079" y="1985320"/>
            <a:ext cx="1091177" cy="69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>
            <a:extLst>
              <a:ext uri="{FF2B5EF4-FFF2-40B4-BE49-F238E27FC236}">
                <a16:creationId xmlns:a16="http://schemas.microsoft.com/office/drawing/2014/main" xmlns="" id="{1CEDBF47-9FFC-8FAC-78E0-B104F3B8E86D}"/>
              </a:ext>
            </a:extLst>
          </p:cNvPr>
          <p:cNvSpPr txBox="1"/>
          <p:nvPr/>
        </p:nvSpPr>
        <p:spPr>
          <a:xfrm>
            <a:off x="7734896" y="6522562"/>
            <a:ext cx="50676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資料來源 </a:t>
            </a:r>
            <a:r>
              <a:rPr lang="en-US" altLang="zh-TW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有趣市集、每日新聞、</a:t>
            </a:r>
            <a:r>
              <a:rPr lang="en-US" altLang="zh-TW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yahoo</a:t>
            </a:r>
            <a:r>
              <a:rPr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新聞、</a:t>
            </a:r>
            <a:r>
              <a:rPr lang="en-US" altLang="zh-TW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Freepik</a:t>
            </a:r>
            <a:r>
              <a:rPr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、</a:t>
            </a:r>
            <a:r>
              <a:rPr lang="en-US" altLang="zh-TW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udn</a:t>
            </a:r>
            <a:r>
              <a:rPr lang="en-US" altLang="zh-TW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聯合新聞網</a:t>
            </a: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xmlns="" id="{4C9FC949-9044-1E85-6782-267FDDB2E24F}"/>
              </a:ext>
            </a:extLst>
          </p:cNvPr>
          <p:cNvSpPr txBox="1"/>
          <p:nvPr/>
        </p:nvSpPr>
        <p:spPr>
          <a:xfrm>
            <a:off x="4534496" y="6254711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依市場銷售狀況調整各類預算支出結構占比</a:t>
            </a:r>
            <a:r>
              <a:rPr lang="en-US" altLang="zh-TW" sz="18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8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現行總經銷問題及解決方式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1761565" y="979540"/>
            <a:ext cx="10058400" cy="4102225"/>
            <a:chOff x="1761565" y="1021105"/>
            <a:chExt cx="10058400" cy="4102225"/>
          </a:xfrm>
        </p:grpSpPr>
        <p:grpSp>
          <p:nvGrpSpPr>
            <p:cNvPr id="22" name="群組 21"/>
            <p:cNvGrpSpPr>
              <a:grpSpLocks noChangeAspect="1"/>
            </p:cNvGrpSpPr>
            <p:nvPr/>
          </p:nvGrpSpPr>
          <p:grpSpPr>
            <a:xfrm>
              <a:off x="1761565" y="1021105"/>
              <a:ext cx="10058400" cy="4102225"/>
              <a:chOff x="1761565" y="1142128"/>
              <a:chExt cx="10058400" cy="5221995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1565" y="1788459"/>
                <a:ext cx="10058400" cy="4575664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2784070" y="1142128"/>
                <a:ext cx="203132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TW" altLang="en-US" sz="3600" b="1" dirty="0">
                    <a:ln w="0"/>
                    <a:solidFill>
                      <a:srgbClr val="1CC0D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舊總經銷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8794788" y="1142128"/>
                <a:ext cx="203132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TW" altLang="en-US" sz="3600" b="1" dirty="0">
                    <a:ln w="0"/>
                    <a:solidFill>
                      <a:srgbClr val="1CC0D9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新總經銷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1869581" y="2031935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訂緩衝期保障經銷權益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869580" y="3241178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協助解決短期倉儲需求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8386911" y="3241178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依約內容規範督促執行</a:t>
                </a: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8386911" y="2026476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儘速完成簽約排訂生產</a:t>
                </a: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8386910" y="4436469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建立共同維護市場機制</a:t>
                </a: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869579" y="4436469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穩定市場價格通路交接</a:t>
                </a: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1869578" y="5647887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依法避免產生訴訟糾紛</a:t>
                </a: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8386910" y="5648009"/>
                <a:ext cx="3307537" cy="58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加強商品推廣品牌行銷</a:t>
                </a:r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192" y="2078387"/>
              <a:ext cx="1896034" cy="2432286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</p:pic>
      </p:grpSp>
      <p:sp>
        <p:nvSpPr>
          <p:cNvPr id="24" name="矩形 23"/>
          <p:cNvSpPr/>
          <p:nvPr/>
        </p:nvSpPr>
        <p:spPr>
          <a:xfrm>
            <a:off x="2018283" y="5060219"/>
            <a:ext cx="95718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維護形象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保障商利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為基礎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透過適度協調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降低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新舊總經銷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衝突期損失</a:t>
            </a:r>
            <a:endParaRPr lang="en-US" altLang="zh-TW" sz="4800" b="1" u="sng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8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南竿廠、東引廠營運改善方向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25" name="群組 24"/>
          <p:cNvGrpSpPr>
            <a:grpSpLocks noChangeAspect="1"/>
          </p:cNvGrpSpPr>
          <p:nvPr/>
        </p:nvGrpSpPr>
        <p:grpSpPr>
          <a:xfrm>
            <a:off x="1761565" y="871814"/>
            <a:ext cx="10021506" cy="3001332"/>
            <a:chOff x="1761565" y="1315174"/>
            <a:chExt cx="10021506" cy="300133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565" y="1971683"/>
              <a:ext cx="10021506" cy="234482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868870" y="2081944"/>
              <a:ext cx="20523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依營運規模實際需求滿足員額編制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55874" y="2081944"/>
              <a:ext cx="205231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適時汰換更新老舊機具及擴充必要設備符合產能所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042877" y="2081944"/>
              <a:ext cx="211211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改善工作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環境符合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工安條件為首要目標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9642317" y="2078210"/>
              <a:ext cx="205231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重視員工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福利關懷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生活營造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和諧團結企業文化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341027" y="1318907"/>
              <a:ext cx="11079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>
                  <a:ln w="0"/>
                  <a:solidFill>
                    <a:srgbClr val="237DB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人力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928031" y="1318907"/>
              <a:ext cx="11079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5AA9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</a:t>
              </a:r>
              <a:endParaRPr lang="zh-TW" altLang="en-US" sz="3600" b="1" dirty="0">
                <a:ln w="0"/>
                <a:solidFill>
                  <a:srgbClr val="15AA9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544940" y="1318907"/>
              <a:ext cx="11079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>
                  <a:ln w="0"/>
                  <a:solidFill>
                    <a:srgbClr val="9BB95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安全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0114474" y="1315174"/>
              <a:ext cx="110799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F19B1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福利</a:t>
              </a:r>
              <a:endParaRPr lang="zh-TW" altLang="en-US" sz="3600" b="1" dirty="0">
                <a:ln w="0"/>
                <a:solidFill>
                  <a:srgbClr val="F19B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0" name="群組 29"/>
          <p:cNvGrpSpPr>
            <a:grpSpLocks noChangeAspect="1"/>
          </p:cNvGrpSpPr>
          <p:nvPr/>
        </p:nvGrpSpPr>
        <p:grpSpPr>
          <a:xfrm>
            <a:off x="1674980" y="3857577"/>
            <a:ext cx="10296000" cy="1746547"/>
            <a:chOff x="1771966" y="4702731"/>
            <a:chExt cx="9555792" cy="1620982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966" y="4703713"/>
              <a:ext cx="2428103" cy="1620000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247" y="4703713"/>
              <a:ext cx="2430001" cy="1620000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281" y="4703713"/>
              <a:ext cx="2159999" cy="1620000"/>
            </a:xfrm>
            <a:prstGeom prst="rect">
              <a:avLst/>
            </a:prstGeom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2727"/>
            <a:stretch/>
          </p:blipFill>
          <p:spPr>
            <a:xfrm>
              <a:off x="8927458" y="4702731"/>
              <a:ext cx="2400300" cy="1620982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1761565" y="5685587"/>
            <a:ext cx="4801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邁向共榮一體幸福企業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08184" y="5916420"/>
            <a:ext cx="50866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我馬酒．我驕傲</a:t>
            </a:r>
            <a:r>
              <a:rPr lang="en-US" altLang="zh-TW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品牌建立及產品推廣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42" name="群組 41"/>
          <p:cNvGrpSpPr>
            <a:grpSpLocks noChangeAspect="1"/>
          </p:cNvGrpSpPr>
          <p:nvPr/>
        </p:nvGrpSpPr>
        <p:grpSpPr>
          <a:xfrm>
            <a:off x="1913965" y="2145939"/>
            <a:ext cx="5042647" cy="4712061"/>
            <a:chOff x="1761565" y="1210580"/>
            <a:chExt cx="5042647" cy="4712061"/>
          </a:xfrm>
        </p:grpSpPr>
        <p:grpSp>
          <p:nvGrpSpPr>
            <p:cNvPr id="35" name="群組 34"/>
            <p:cNvGrpSpPr>
              <a:grpSpLocks noChangeAspect="1"/>
            </p:cNvGrpSpPr>
            <p:nvPr/>
          </p:nvGrpSpPr>
          <p:grpSpPr>
            <a:xfrm>
              <a:off x="1761565" y="1210580"/>
              <a:ext cx="4422936" cy="4712061"/>
              <a:chOff x="1775420" y="1376834"/>
              <a:chExt cx="4422936" cy="4712061"/>
            </a:xfrm>
          </p:grpSpPr>
          <p:grpSp>
            <p:nvGrpSpPr>
              <p:cNvPr id="24" name="群組 23"/>
              <p:cNvGrpSpPr>
                <a:grpSpLocks noChangeAspect="1"/>
              </p:cNvGrpSpPr>
              <p:nvPr/>
            </p:nvGrpSpPr>
            <p:grpSpPr>
              <a:xfrm>
                <a:off x="1775420" y="1376834"/>
                <a:ext cx="4422936" cy="540000"/>
                <a:chOff x="1960830" y="1630377"/>
                <a:chExt cx="4422936" cy="540000"/>
              </a:xfrm>
            </p:grpSpPr>
            <p:pic>
              <p:nvPicPr>
                <p:cNvPr id="18" name="圖片 17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0830" y="1630377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19" name="文字方塊 18"/>
                <p:cNvSpPr txBox="1"/>
                <p:nvPr/>
              </p:nvSpPr>
              <p:spPr>
                <a:xfrm>
                  <a:off x="2423766" y="1669544"/>
                  <a:ext cx="396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zh-TW" altLang="en-US" sz="24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提升</a:t>
                  </a:r>
                  <a:r>
                    <a:rPr lang="zh-TW" altLang="en-US" sz="2400" b="1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馬祖酒廠官方社群</a:t>
                  </a:r>
                  <a:r>
                    <a:rPr lang="zh-TW" altLang="en-US" sz="24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人氣</a:t>
                  </a:r>
                </a:p>
              </p:txBody>
            </p:sp>
          </p:grpSp>
          <p:grpSp>
            <p:nvGrpSpPr>
              <p:cNvPr id="25" name="群組 24"/>
              <p:cNvGrpSpPr>
                <a:grpSpLocks noChangeAspect="1"/>
              </p:cNvGrpSpPr>
              <p:nvPr/>
            </p:nvGrpSpPr>
            <p:grpSpPr>
              <a:xfrm>
                <a:off x="1775420" y="2778980"/>
                <a:ext cx="4422936" cy="540000"/>
                <a:chOff x="1960830" y="1630377"/>
                <a:chExt cx="4422936" cy="540000"/>
              </a:xfrm>
            </p:grpSpPr>
            <p:pic>
              <p:nvPicPr>
                <p:cNvPr id="26" name="圖片 25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0830" y="1630377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27" name="文字方塊 26"/>
                <p:cNvSpPr txBox="1"/>
                <p:nvPr/>
              </p:nvSpPr>
              <p:spPr>
                <a:xfrm>
                  <a:off x="2423766" y="1669544"/>
                  <a:ext cx="396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zh-TW" altLang="en-US" sz="2400" b="1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爭取馬祖酒廠跨界合作聯名</a:t>
                  </a:r>
                  <a:endPara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5420" y="1900852"/>
                <a:ext cx="3246710" cy="720000"/>
              </a:xfrm>
              <a:prstGeom prst="rect">
                <a:avLst/>
              </a:prstGeom>
            </p:spPr>
          </p:pic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5546" y="3213039"/>
                <a:ext cx="3619686" cy="1206562"/>
              </a:xfrm>
              <a:prstGeom prst="rect">
                <a:avLst/>
              </a:prstGeom>
            </p:spPr>
          </p:pic>
          <p:grpSp>
            <p:nvGrpSpPr>
              <p:cNvPr id="31" name="群組 30"/>
              <p:cNvGrpSpPr>
                <a:grpSpLocks noChangeAspect="1"/>
              </p:cNvGrpSpPr>
              <p:nvPr/>
            </p:nvGrpSpPr>
            <p:grpSpPr>
              <a:xfrm>
                <a:off x="1775420" y="4544493"/>
                <a:ext cx="4422936" cy="540000"/>
                <a:chOff x="1960830" y="1630377"/>
                <a:chExt cx="4422936" cy="540000"/>
              </a:xfrm>
            </p:grpSpPr>
            <p:pic>
              <p:nvPicPr>
                <p:cNvPr id="32" name="圖片 31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0830" y="1630377"/>
                  <a:ext cx="540000" cy="540000"/>
                </a:xfrm>
                <a:prstGeom prst="rect">
                  <a:avLst/>
                </a:prstGeom>
              </p:spPr>
            </p:pic>
            <p:sp>
              <p:nvSpPr>
                <p:cNvPr id="33" name="文字方塊 32"/>
                <p:cNvSpPr txBox="1"/>
                <p:nvPr/>
              </p:nvSpPr>
              <p:spPr>
                <a:xfrm>
                  <a:off x="2423766" y="1669544"/>
                  <a:ext cx="396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zh-TW" altLang="en-US" sz="2400" b="1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建立馬祖酒廠媒體友好關係</a:t>
                  </a:r>
                  <a:endPara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5240" y="5045325"/>
                <a:ext cx="3710812" cy="1043570"/>
              </a:xfrm>
              <a:prstGeom prst="rect">
                <a:avLst/>
              </a:prstGeom>
            </p:spPr>
          </p:pic>
        </p:grpSp>
        <p:cxnSp>
          <p:nvCxnSpPr>
            <p:cNvPr id="37" name="直線接點 36"/>
            <p:cNvCxnSpPr/>
            <p:nvPr/>
          </p:nvCxnSpPr>
          <p:spPr>
            <a:xfrm>
              <a:off x="6032197" y="1480579"/>
              <a:ext cx="772015" cy="614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H="1">
              <a:off x="6032197" y="4395705"/>
              <a:ext cx="424021" cy="252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6032197" y="2882725"/>
              <a:ext cx="216107" cy="750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群組 39">
            <a:extLst>
              <a:ext uri="{FF2B5EF4-FFF2-40B4-BE49-F238E27FC236}">
                <a16:creationId xmlns="" xmlns:a16="http://schemas.microsoft.com/office/drawing/2014/main" id="{1C76834D-0579-3CBC-E3B3-DF7A90A3514E}"/>
              </a:ext>
            </a:extLst>
          </p:cNvPr>
          <p:cNvGrpSpPr/>
          <p:nvPr/>
        </p:nvGrpSpPr>
        <p:grpSpPr>
          <a:xfrm>
            <a:off x="2674092" y="1180608"/>
            <a:ext cx="3976089" cy="686836"/>
            <a:chOff x="1325132" y="2408473"/>
            <a:chExt cx="2564499" cy="686836"/>
          </a:xfrm>
        </p:grpSpPr>
        <p:sp>
          <p:nvSpPr>
            <p:cNvPr id="43" name="文字方塊 42">
              <a:extLst>
                <a:ext uri="{FF2B5EF4-FFF2-40B4-BE49-F238E27FC236}">
                  <a16:creationId xmlns="" xmlns:a16="http://schemas.microsoft.com/office/drawing/2014/main" id="{16CCF979-2E76-BAAC-0F2A-4FE0BFFE2904}"/>
                </a:ext>
              </a:extLst>
            </p:cNvPr>
            <p:cNvSpPr txBox="1"/>
            <p:nvPr/>
          </p:nvSpPr>
          <p:spPr>
            <a:xfrm>
              <a:off x="1505338" y="2514381"/>
              <a:ext cx="2384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 algn="ctr"/>
              <a:r>
                <a:rPr lang="zh-TW" altLang="en-US" sz="2800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強化</a:t>
              </a:r>
              <a:r>
                <a:rPr lang="zh-TW" altLang="en-US" sz="2800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品牌形象</a:t>
              </a:r>
              <a:r>
                <a:rPr lang="zh-TW" altLang="en-US" sz="2800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經營</a:t>
              </a:r>
              <a:endParaRPr lang="en-US" altLang="zh-TW" sz="2800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4" name="圓角矩形 43">
              <a:extLst>
                <a:ext uri="{FF2B5EF4-FFF2-40B4-BE49-F238E27FC236}">
                  <a16:creationId xmlns="" xmlns:a16="http://schemas.microsoft.com/office/drawing/2014/main" id="{FF719A87-46D8-1466-52EA-2AD82C5B8CAD}"/>
                </a:ext>
              </a:extLst>
            </p:cNvPr>
            <p:cNvSpPr/>
            <p:nvPr/>
          </p:nvSpPr>
          <p:spPr>
            <a:xfrm>
              <a:off x="1325132" y="2408473"/>
              <a:ext cx="2439599" cy="686836"/>
            </a:xfrm>
            <a:prstGeom prst="roundRect">
              <a:avLst/>
            </a:prstGeom>
            <a:noFill/>
            <a:ln w="38100">
              <a:solidFill>
                <a:srgbClr val="2F559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5" name="橢圓 44">
            <a:extLst>
              <a:ext uri="{FF2B5EF4-FFF2-40B4-BE49-F238E27FC236}">
                <a16:creationId xmlns="" xmlns:a16="http://schemas.microsoft.com/office/drawing/2014/main" id="{4301F5B8-AE14-AFD2-5B40-E817A7A8A14B}"/>
              </a:ext>
            </a:extLst>
          </p:cNvPr>
          <p:cNvSpPr/>
          <p:nvPr/>
        </p:nvSpPr>
        <p:spPr>
          <a:xfrm rot="20468282">
            <a:off x="1711009" y="830521"/>
            <a:ext cx="1186080" cy="11860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01</a:t>
            </a:r>
            <a:endParaRPr kumimoji="1" lang="zh-TW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6" name="群組 45">
            <a:extLst>
              <a:ext uri="{FF2B5EF4-FFF2-40B4-BE49-F238E27FC236}">
                <a16:creationId xmlns="" xmlns:a16="http://schemas.microsoft.com/office/drawing/2014/main" id="{1C76834D-0579-3CBC-E3B3-DF7A90A3514E}"/>
              </a:ext>
            </a:extLst>
          </p:cNvPr>
          <p:cNvGrpSpPr/>
          <p:nvPr/>
        </p:nvGrpSpPr>
        <p:grpSpPr>
          <a:xfrm>
            <a:off x="7731004" y="1139045"/>
            <a:ext cx="4460996" cy="686836"/>
            <a:chOff x="1325133" y="2408473"/>
            <a:chExt cx="2781225" cy="686836"/>
          </a:xfrm>
        </p:grpSpPr>
        <p:sp>
          <p:nvSpPr>
            <p:cNvPr id="47" name="文字方塊 46">
              <a:extLst>
                <a:ext uri="{FF2B5EF4-FFF2-40B4-BE49-F238E27FC236}">
                  <a16:creationId xmlns="" xmlns:a16="http://schemas.microsoft.com/office/drawing/2014/main" id="{16CCF979-2E76-BAAC-0F2A-4FE0BFFE2904}"/>
                </a:ext>
              </a:extLst>
            </p:cNvPr>
            <p:cNvSpPr txBox="1"/>
            <p:nvPr/>
          </p:nvSpPr>
          <p:spPr>
            <a:xfrm>
              <a:off x="1406297" y="2514381"/>
              <a:ext cx="27000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pPr algn="ctr"/>
              <a:r>
                <a:rPr lang="zh-TW" altLang="en-US" sz="2800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提升</a:t>
              </a:r>
              <a:r>
                <a:rPr lang="zh-TW" altLang="en-US" sz="2800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品牌效益</a:t>
              </a:r>
              <a:r>
                <a:rPr lang="zh-TW" altLang="en-US" sz="2800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帶動</a:t>
              </a:r>
              <a:r>
                <a:rPr lang="zh-TW" altLang="en-US" sz="2800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銷售</a:t>
              </a:r>
              <a:endParaRPr lang="en-US" altLang="zh-TW" sz="2800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8" name="圓角矩形 47">
              <a:extLst>
                <a:ext uri="{FF2B5EF4-FFF2-40B4-BE49-F238E27FC236}">
                  <a16:creationId xmlns="" xmlns:a16="http://schemas.microsoft.com/office/drawing/2014/main" id="{FF719A87-46D8-1466-52EA-2AD82C5B8CAD}"/>
                </a:ext>
              </a:extLst>
            </p:cNvPr>
            <p:cNvSpPr/>
            <p:nvPr/>
          </p:nvSpPr>
          <p:spPr>
            <a:xfrm>
              <a:off x="1325133" y="2408473"/>
              <a:ext cx="2591590" cy="686836"/>
            </a:xfrm>
            <a:prstGeom prst="roundRect">
              <a:avLst/>
            </a:prstGeom>
            <a:noFill/>
            <a:ln w="38100">
              <a:solidFill>
                <a:srgbClr val="2F559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9" name="橢圓 48">
            <a:extLst>
              <a:ext uri="{FF2B5EF4-FFF2-40B4-BE49-F238E27FC236}">
                <a16:creationId xmlns="" xmlns:a16="http://schemas.microsoft.com/office/drawing/2014/main" id="{4301F5B8-AE14-AFD2-5B40-E817A7A8A14B}"/>
              </a:ext>
            </a:extLst>
          </p:cNvPr>
          <p:cNvSpPr/>
          <p:nvPr/>
        </p:nvSpPr>
        <p:spPr>
          <a:xfrm rot="20468282">
            <a:off x="6767919" y="788958"/>
            <a:ext cx="1186080" cy="11860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02</a:t>
            </a:r>
            <a:endParaRPr kumimoji="1" lang="zh-TW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0" name="群組 49"/>
          <p:cNvGrpSpPr>
            <a:grpSpLocks noChangeAspect="1"/>
          </p:cNvGrpSpPr>
          <p:nvPr/>
        </p:nvGrpSpPr>
        <p:grpSpPr>
          <a:xfrm>
            <a:off x="7232072" y="1918894"/>
            <a:ext cx="4396781" cy="4939106"/>
            <a:chOff x="7154595" y="257119"/>
            <a:chExt cx="4703197" cy="6301574"/>
          </a:xfrm>
        </p:grpSpPr>
        <p:grpSp>
          <p:nvGrpSpPr>
            <p:cNvPr id="51" name="群組 10"/>
            <p:cNvGrpSpPr>
              <a:grpSpLocks noChangeAspect="1"/>
            </p:cNvGrpSpPr>
            <p:nvPr/>
          </p:nvGrpSpPr>
          <p:grpSpPr>
            <a:xfrm>
              <a:off x="7952509" y="257119"/>
              <a:ext cx="3905283" cy="6301574"/>
              <a:chOff x="7952509" y="257119"/>
              <a:chExt cx="3905283" cy="6301574"/>
            </a:xfrm>
          </p:grpSpPr>
          <p:pic>
            <p:nvPicPr>
              <p:cNvPr id="55" name="圖片 5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2509" y="257119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6" name="文字方塊 55"/>
              <p:cNvSpPr txBox="1"/>
              <p:nvPr/>
            </p:nvSpPr>
            <p:spPr>
              <a:xfrm>
                <a:off x="8415445" y="296286"/>
                <a:ext cx="32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提高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廣告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話題與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聲量</a:t>
                </a:r>
              </a:p>
            </p:txBody>
          </p:sp>
          <p:pic>
            <p:nvPicPr>
              <p:cNvPr id="57" name="圖片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2508" y="721135"/>
                <a:ext cx="2808000" cy="1591200"/>
              </a:xfrm>
              <a:prstGeom prst="rect">
                <a:avLst/>
              </a:prstGeom>
            </p:spPr>
          </p:pic>
          <p:pic>
            <p:nvPicPr>
              <p:cNvPr id="58" name="圖片 57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2509" y="2340877"/>
                <a:ext cx="540000" cy="540000"/>
              </a:xfrm>
              <a:prstGeom prst="rect">
                <a:avLst/>
              </a:prstGeom>
            </p:spPr>
          </p:pic>
          <p:sp>
            <p:nvSpPr>
              <p:cNvPr id="59" name="文字方塊 58"/>
              <p:cNvSpPr txBox="1"/>
              <p:nvPr/>
            </p:nvSpPr>
            <p:spPr>
              <a:xfrm>
                <a:off x="8415445" y="2380044"/>
                <a:ext cx="32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增加通路活動與促銷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0" name="圖片 5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2508" y="2800972"/>
                <a:ext cx="2808000" cy="1681290"/>
              </a:xfrm>
              <a:prstGeom prst="rect">
                <a:avLst/>
              </a:prstGeom>
            </p:spPr>
          </p:pic>
          <p:pic>
            <p:nvPicPr>
              <p:cNvPr id="61" name="圖片 60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2509" y="452916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2" name="文字方塊 61"/>
              <p:cNvSpPr txBox="1"/>
              <p:nvPr/>
            </p:nvSpPr>
            <p:spPr>
              <a:xfrm>
                <a:off x="8415445" y="4568328"/>
                <a:ext cx="32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開發兩岸展會與品酒會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3" name="圖片 6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2508" y="4991885"/>
                <a:ext cx="3365284" cy="1566808"/>
              </a:xfrm>
              <a:prstGeom prst="rect">
                <a:avLst/>
              </a:prstGeom>
            </p:spPr>
          </p:pic>
        </p:grpSp>
        <p:cxnSp>
          <p:nvCxnSpPr>
            <p:cNvPr id="52" name="直線接點 51"/>
            <p:cNvCxnSpPr>
              <a:stCxn id="55" idx="1"/>
            </p:cNvCxnSpPr>
            <p:nvPr/>
          </p:nvCxnSpPr>
          <p:spPr>
            <a:xfrm flipH="1">
              <a:off x="7154595" y="527119"/>
              <a:ext cx="797914" cy="1862954"/>
            </a:xfrm>
            <a:prstGeom prst="line">
              <a:avLst/>
            </a:prstGeom>
            <a:ln>
              <a:solidFill>
                <a:srgbClr val="8DC6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58" idx="1"/>
            </p:cNvCxnSpPr>
            <p:nvPr/>
          </p:nvCxnSpPr>
          <p:spPr>
            <a:xfrm flipH="1">
              <a:off x="7287491" y="2610877"/>
              <a:ext cx="665018" cy="49196"/>
            </a:xfrm>
            <a:prstGeom prst="line">
              <a:avLst/>
            </a:prstGeom>
            <a:ln>
              <a:solidFill>
                <a:srgbClr val="8DC6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61" idx="1"/>
            </p:cNvCxnSpPr>
            <p:nvPr/>
          </p:nvCxnSpPr>
          <p:spPr>
            <a:xfrm flipH="1" flipV="1">
              <a:off x="7232073" y="4322618"/>
              <a:ext cx="720436" cy="476543"/>
            </a:xfrm>
            <a:prstGeom prst="line">
              <a:avLst/>
            </a:prstGeom>
            <a:ln>
              <a:solidFill>
                <a:srgbClr val="8DC6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圖片 63">
            <a:extLst>
              <a:ext uri="{FF2B5EF4-FFF2-40B4-BE49-F238E27FC236}">
                <a16:creationId xmlns="" xmlns:a16="http://schemas.microsoft.com/office/drawing/2014/main" id="{0531585E-0B07-EFDA-A787-B27287F838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2558308"/>
            <a:ext cx="1173395" cy="1492042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="" xmlns:a16="http://schemas.microsoft.com/office/drawing/2014/main" id="{54307223-73D0-2861-3BC0-4F2D5B443D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29" y="4732041"/>
            <a:ext cx="1749781" cy="1142286"/>
          </a:xfrm>
          <a:prstGeom prst="rect">
            <a:avLst/>
          </a:prstGeom>
        </p:spPr>
      </p:pic>
      <p:sp>
        <p:nvSpPr>
          <p:cNvPr id="66" name="文字方塊 65"/>
          <p:cNvSpPr txBox="1"/>
          <p:nvPr/>
        </p:nvSpPr>
        <p:spPr>
          <a:xfrm>
            <a:off x="6664037" y="2535382"/>
            <a:ext cx="748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endParaRPr lang="zh-TW" altLang="en-US" sz="8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5"/>
          <a:stretch/>
        </p:blipFill>
        <p:spPr>
          <a:xfrm rot="5400000">
            <a:off x="-471442" y="3145820"/>
            <a:ext cx="5945187" cy="147917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996669" y="1226351"/>
            <a:ext cx="11079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96669" y="3707207"/>
            <a:ext cx="110799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物料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與廠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務管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104665" y="3429000"/>
            <a:ext cx="7791915" cy="3272180"/>
          </a:xfrm>
          <a:prstGeom prst="roundRect">
            <a:avLst>
              <a:gd name="adj" fmla="val 11792"/>
            </a:avLst>
          </a:prstGeom>
          <a:solidFill>
            <a:srgbClr val="1C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優化廠商，進料與交期。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消化久滯庫存，完成合理備貨管理。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擴充物料，半成品，成品倉儲面積。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提升酒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質，保持延長發酵時間與醇化時間。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廠務安全管理零事故。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054944" y="121490"/>
            <a:ext cx="7791915" cy="3272180"/>
          </a:xfrm>
          <a:prstGeom prst="roundRect">
            <a:avLst>
              <a:gd name="adj" fmla="val 11792"/>
            </a:avLst>
          </a:prstGeom>
          <a:solidFill>
            <a:srgbClr val="1C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前期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以強化品牌形象經營為主，量產倍增後將擴大品牌與民眾之間接觸。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階段性逐年增長行銷廣告投放，增加營業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收入占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比，藉以提升民眾好感度與購買度。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制定新的返利與行銷支持機制，協助提升品牌效益。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籌畫跨界合作行銷，創造聲量、加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品牌形象。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以年度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整合行銷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模式，維持品牌策略式高頻率記憶。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3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5"/>
          <a:stretch/>
        </p:blipFill>
        <p:spPr>
          <a:xfrm rot="5400000">
            <a:off x="-471442" y="3145820"/>
            <a:ext cx="5945187" cy="147917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996668" y="1226351"/>
            <a:ext cx="11079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營運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104664" y="281353"/>
            <a:ext cx="7791915" cy="3090327"/>
          </a:xfrm>
          <a:prstGeom prst="roundRect">
            <a:avLst>
              <a:gd name="adj" fmla="val 11792"/>
            </a:avLst>
          </a:prstGeom>
          <a:solidFill>
            <a:srgbClr val="1C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新廠完工啟用之前，現有廠房設備適時汰舊換新，穩定產能需求。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有效運用人力資源，除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現有人力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編制，嘗試透過擴增輪班制方式，挑戰突破產能提升。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強化穩定生產品質，建立採購機制降低成本。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600"/>
              </a:spcBef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儲備培育專業人員，因應新舊廠人力所需。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8230" y="4496024"/>
            <a:ext cx="1107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0"/>
                <a:solidFill>
                  <a:srgbClr val="8A67B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en-US" altLang="zh-TW" sz="3600" b="1" dirty="0" smtClean="0">
              <a:ln w="0"/>
              <a:solidFill>
                <a:srgbClr val="8A67B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146228" y="3551026"/>
            <a:ext cx="7791915" cy="3090327"/>
          </a:xfrm>
          <a:prstGeom prst="roundRect">
            <a:avLst>
              <a:gd name="adj" fmla="val 1179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800" b="1" spc="150" dirty="0" smtClean="0">
                <a:solidFill>
                  <a:srgbClr val="8A67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持續擴大馬酒品牌、通路基礎建設，為新廠落成產量放大後市場營銷做準備。</a:t>
            </a:r>
            <a:endParaRPr lang="en-US" altLang="zh-TW" sz="2800" b="1" spc="150" dirty="0" smtClean="0">
              <a:solidFill>
                <a:srgbClr val="8A67B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sz="2800" b="1" spc="150" dirty="0" smtClean="0">
                <a:solidFill>
                  <a:srgbClr val="8A67B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感謝縣府各級長官給予支持與協助，也請繼續指導與鞭策，馬酒將持續努力，強化品牌價值穩定成長再創佳績。</a:t>
            </a:r>
            <a:endParaRPr lang="en-US" altLang="zh-TW" sz="2800" b="1" spc="150" dirty="0">
              <a:solidFill>
                <a:srgbClr val="8A67B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5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435" y="0"/>
            <a:ext cx="10299248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3930213" y="2919189"/>
            <a:ext cx="60692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任重道遠</a:t>
            </a:r>
            <a:r>
              <a:rPr lang="en-US" altLang="zh-TW" sz="36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36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攜手鄉親一起打拼</a:t>
            </a:r>
            <a:endParaRPr lang="en-US" altLang="zh-TW" sz="3600" b="1" dirty="0" smtClean="0">
              <a:ln w="0"/>
              <a:solidFill>
                <a:schemeClr val="bg1"/>
              </a:solidFill>
              <a:effectLst>
                <a:glow rad="63500">
                  <a:schemeClr val="tx1">
                    <a:lumMod val="50000"/>
                    <a:lumOff val="50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21537" y="5140697"/>
            <a:ext cx="47756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與馬酒共榮</a:t>
            </a:r>
            <a:r>
              <a:rPr lang="en-US" altLang="zh-TW" sz="6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!!</a:t>
            </a:r>
            <a:endParaRPr lang="en-US" altLang="zh-TW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81286" y="5140696"/>
            <a:ext cx="48013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以馬酒為榮</a:t>
            </a:r>
            <a:r>
              <a:rPr lang="en-US" altLang="zh-TW" sz="6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華康新綜藝體" panose="040B0709000000000000" pitchFamily="81" charset="-120"/>
                <a:ea typeface="華康新綜藝體" panose="040B0709000000000000" pitchFamily="81" charset="-120"/>
              </a:rPr>
              <a:t>!!</a:t>
            </a:r>
            <a:endParaRPr lang="en-US" altLang="zh-TW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8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3" name="流程圖: 換頁接點 2">
            <a:extLst>
              <a:ext uri="{FF2B5EF4-FFF2-40B4-BE49-F238E27FC236}">
                <a16:creationId xmlns:a16="http://schemas.microsoft.com/office/drawing/2014/main" xmlns="" id="{AD203B7F-9672-CDB0-D324-EF0D859FA934}"/>
              </a:ext>
            </a:extLst>
          </p:cNvPr>
          <p:cNvSpPr/>
          <p:nvPr/>
        </p:nvSpPr>
        <p:spPr>
          <a:xfrm rot="16200000">
            <a:off x="6307818" y="-2885070"/>
            <a:ext cx="1157468" cy="10024162"/>
          </a:xfrm>
          <a:prstGeom prst="flowChartOffpage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B68A64CE-BC7C-F551-419E-F8C35C1EB615}"/>
              </a:ext>
            </a:extLst>
          </p:cNvPr>
          <p:cNvSpPr txBox="1"/>
          <p:nvPr/>
        </p:nvSpPr>
        <p:spPr>
          <a:xfrm>
            <a:off x="1874470" y="703379"/>
            <a:ext cx="890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9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TW" altLang="en-US" sz="9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xmlns="" id="{75CFF073-4AE4-2462-27FB-6C8321BECB65}"/>
              </a:ext>
            </a:extLst>
          </p:cNvPr>
          <p:cNvSpPr txBox="1"/>
          <p:nvPr/>
        </p:nvSpPr>
        <p:spPr>
          <a:xfrm>
            <a:off x="1930475" y="274650"/>
            <a:ext cx="1026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88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TW" altLang="en-US" sz="3600" u="sng" dirty="0" smtClean="0">
                <a:solidFill>
                  <a:schemeClr val="accent5">
                    <a:lumMod val="75000"/>
                  </a:schemeClr>
                </a:solidFill>
              </a:rPr>
              <a:t>馬祖酒廠對馬祖的貢獻</a:t>
            </a:r>
            <a:endParaRPr lang="zh-TW" altLang="en-US" sz="3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16CCF979-2E76-BAAC-0F2A-4FE0BFFE2904}"/>
              </a:ext>
            </a:extLst>
          </p:cNvPr>
          <p:cNvSpPr txBox="1"/>
          <p:nvPr/>
        </p:nvSpPr>
        <p:spPr>
          <a:xfrm>
            <a:off x="2536865" y="1792319"/>
            <a:ext cx="790444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2800"/>
              </a:lnSpc>
              <a:buClr>
                <a:schemeClr val="accent3"/>
              </a:buClr>
              <a:defRPr/>
            </a:pP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創造就業機會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:(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馬酒現有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編制員額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擴廠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中需求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56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人二班制</a:t>
            </a:r>
            <a:r>
              <a:rPr lang="en-US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161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流程圖: 換頁接點 6">
            <a:extLst>
              <a:ext uri="{FF2B5EF4-FFF2-40B4-BE49-F238E27FC236}">
                <a16:creationId xmlns:a16="http://schemas.microsoft.com/office/drawing/2014/main" xmlns="" id="{5E5A1214-3E35-FB1D-8608-2DE68E7AE56A}"/>
              </a:ext>
            </a:extLst>
          </p:cNvPr>
          <p:cNvSpPr/>
          <p:nvPr/>
        </p:nvSpPr>
        <p:spPr>
          <a:xfrm rot="16200000">
            <a:off x="6306675" y="-1124166"/>
            <a:ext cx="1157468" cy="10026453"/>
          </a:xfrm>
          <a:prstGeom prst="flowChartOffpageConnector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EB702C42-17E0-0B71-F9A6-57DDE7EE26EB}"/>
              </a:ext>
            </a:extLst>
          </p:cNvPr>
          <p:cNvSpPr txBox="1"/>
          <p:nvPr/>
        </p:nvSpPr>
        <p:spPr>
          <a:xfrm>
            <a:off x="2536865" y="3359982"/>
            <a:ext cx="80875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2800"/>
              </a:lnSpc>
              <a:buClr>
                <a:schemeClr val="accent3"/>
              </a:buClr>
              <a:defRPr/>
            </a:pPr>
            <a:r>
              <a:rPr lang="zh-TW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馬祖酒廠所創造的盈餘，藉由轉捐贈縣府，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成為</a:t>
            </a:r>
            <a:r>
              <a:rPr lang="zh-TW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地方財政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資金來源</a:t>
            </a:r>
            <a:r>
              <a:rPr lang="zh-TW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zh-TW" altLang="zh-TW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為馬祖鄉親各項社會福利各項建設來源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1FA816C-EB3F-7C4B-7F7E-1F6AE3992519}"/>
              </a:ext>
            </a:extLst>
          </p:cNvPr>
          <p:cNvSpPr txBox="1"/>
          <p:nvPr/>
        </p:nvSpPr>
        <p:spPr>
          <a:xfrm>
            <a:off x="1874470" y="2722671"/>
            <a:ext cx="890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9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TW" altLang="en-US" sz="9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流程圖: 換頁接點 9">
            <a:extLst>
              <a:ext uri="{FF2B5EF4-FFF2-40B4-BE49-F238E27FC236}">
                <a16:creationId xmlns:a16="http://schemas.microsoft.com/office/drawing/2014/main" xmlns="" id="{5E5A1214-3E35-FB1D-8608-2DE68E7AE56A}"/>
              </a:ext>
            </a:extLst>
          </p:cNvPr>
          <p:cNvSpPr/>
          <p:nvPr/>
        </p:nvSpPr>
        <p:spPr>
          <a:xfrm rot="16200000">
            <a:off x="6306672" y="620958"/>
            <a:ext cx="1157468" cy="10026453"/>
          </a:xfrm>
          <a:prstGeom prst="flowChartOffpageConnec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21FA816C-EB3F-7C4B-7F7E-1F6AE3992519}"/>
              </a:ext>
            </a:extLst>
          </p:cNvPr>
          <p:cNvSpPr txBox="1"/>
          <p:nvPr/>
        </p:nvSpPr>
        <p:spPr>
          <a:xfrm>
            <a:off x="1874467" y="4467795"/>
            <a:ext cx="890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9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TW" altLang="en-US" sz="9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EB702C42-17E0-0B71-F9A6-57DDE7EE26EB}"/>
              </a:ext>
            </a:extLst>
          </p:cNvPr>
          <p:cNvSpPr txBox="1"/>
          <p:nvPr/>
        </p:nvSpPr>
        <p:spPr>
          <a:xfrm>
            <a:off x="2536865" y="5292652"/>
            <a:ext cx="8087542" cy="8188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ts val="2800"/>
              </a:lnSpc>
              <a:buClr>
                <a:schemeClr val="accent3"/>
              </a:buClr>
              <a:defRPr/>
            </a:pP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年度配合縣府縣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戶贈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酒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市值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仟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佰餘萬元</a:t>
            </a:r>
            <a:r>
              <a:rPr lang="en-US" altLang="zh-TW" sz="32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xmlns="" id="{75CFF073-4AE4-2462-27FB-6C8321BECB65}"/>
              </a:ext>
            </a:extLst>
          </p:cNvPr>
          <p:cNvSpPr txBox="1"/>
          <p:nvPr/>
        </p:nvSpPr>
        <p:spPr>
          <a:xfrm>
            <a:off x="1930475" y="278886"/>
            <a:ext cx="1026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88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</a:rPr>
              <a:t>台灣中式白酒市佔 </a:t>
            </a:r>
            <a:r>
              <a:rPr lang="en-US" altLang="zh-TW" sz="36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</a:rPr>
              <a:t>公營酒廠三足鼎立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57AA791-84E8-DE0D-FFF3-5BC7DE6974BD}"/>
              </a:ext>
            </a:extLst>
          </p:cNvPr>
          <p:cNvSpPr txBox="1"/>
          <p:nvPr/>
        </p:nvSpPr>
        <p:spPr>
          <a:xfrm>
            <a:off x="6970871" y="2430214"/>
            <a:ext cx="450369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根據資料，台灣高粱酒市場每年約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萬箱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以上的總銷量，市場規模約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145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近年資料顯示，台灣的高粱酒市場始終維持金門、台灣菸酒、馬祖酒廠三足鼎立之勢，其中金酒公司的金門高粱酒擁有高達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的市占率。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BCA4A1AE-845C-73B6-F13A-DB17FFA1A3F2}"/>
              </a:ext>
            </a:extLst>
          </p:cNvPr>
          <p:cNvSpPr txBox="1"/>
          <p:nvPr/>
        </p:nvSpPr>
        <p:spPr>
          <a:xfrm>
            <a:off x="2140677" y="6055273"/>
            <a:ext cx="6283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1600">
                <a:solidFill>
                  <a:schemeClr val="tx1"/>
                </a:solidFill>
              </a:rPr>
              <a:t>(</a:t>
            </a:r>
            <a:r>
              <a:rPr lang="zh-TW" altLang="en-US" sz="1600">
                <a:solidFill>
                  <a:schemeClr val="tx1"/>
                </a:solidFill>
              </a:rPr>
              <a:t>上圖</a:t>
            </a:r>
            <a:r>
              <a:rPr lang="en-US" altLang="zh-TW" sz="1600">
                <a:solidFill>
                  <a:schemeClr val="tx1"/>
                </a:solidFill>
              </a:rPr>
              <a:t>)</a:t>
            </a:r>
            <a:r>
              <a:rPr lang="zh-TW" altLang="en-US" sz="1600">
                <a:solidFill>
                  <a:schemeClr val="tx1"/>
                </a:solidFill>
              </a:rPr>
              <a:t> 三大公營高粱酒廠與民營酒廠市占率概況</a:t>
            </a:r>
          </a:p>
        </p:txBody>
      </p:sp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xmlns="" id="{46BF2DF1-4A0E-E2C4-4EDF-EFFB24939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7715199"/>
              </p:ext>
            </p:extLst>
          </p:nvPr>
        </p:nvGraphicFramePr>
        <p:xfrm>
          <a:off x="1195597" y="1889416"/>
          <a:ext cx="6845294" cy="410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E1AFB35-AF39-160A-F153-2F2728D4E850}"/>
              </a:ext>
            </a:extLst>
          </p:cNvPr>
          <p:cNvSpPr txBox="1"/>
          <p:nvPr/>
        </p:nvSpPr>
        <p:spPr>
          <a:xfrm>
            <a:off x="1776706" y="2217583"/>
            <a:ext cx="14139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600" dirty="0">
                <a:solidFill>
                  <a:schemeClr val="tx1"/>
                </a:solidFill>
              </a:rPr>
              <a:t>台灣菸酒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zh-TW" altLang="en-US" sz="1600" dirty="0">
                <a:solidFill>
                  <a:schemeClr val="tx1"/>
                </a:solidFill>
              </a:rPr>
              <a:t>約</a:t>
            </a:r>
            <a:r>
              <a:rPr lang="en-US" altLang="zh-TW" sz="1600" dirty="0">
                <a:solidFill>
                  <a:schemeClr val="tx1"/>
                </a:solidFill>
              </a:rPr>
              <a:t>20</a:t>
            </a:r>
            <a:r>
              <a:rPr lang="zh-TW" altLang="en-US" sz="1600" dirty="0">
                <a:solidFill>
                  <a:schemeClr val="tx1"/>
                </a:solidFill>
              </a:rPr>
              <a:t>億元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zh-TW" altLang="en-US" sz="1600" dirty="0">
                <a:solidFill>
                  <a:schemeClr val="tx1"/>
                </a:solidFill>
              </a:rPr>
              <a:t>約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en-US" altLang="zh-TW" sz="1600" dirty="0">
                <a:solidFill>
                  <a:schemeClr val="tx1"/>
                </a:solidFill>
              </a:rPr>
              <a:t>%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1D4322BB-415F-90BF-1348-BF022F53F043}"/>
              </a:ext>
            </a:extLst>
          </p:cNvPr>
          <p:cNvSpPr txBox="1"/>
          <p:nvPr/>
        </p:nvSpPr>
        <p:spPr>
          <a:xfrm>
            <a:off x="5220917" y="1252032"/>
            <a:ext cx="14139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600">
                <a:solidFill>
                  <a:schemeClr val="tx1"/>
                </a:solidFill>
              </a:rPr>
              <a:t>民營酒廠</a:t>
            </a:r>
            <a:endParaRPr lang="en-US" altLang="zh-TW" sz="1600">
              <a:solidFill>
                <a:schemeClr val="tx1"/>
              </a:solidFill>
            </a:endParaRPr>
          </a:p>
          <a:p>
            <a:r>
              <a:rPr lang="zh-TW" altLang="en-US" sz="1600">
                <a:solidFill>
                  <a:schemeClr val="tx1"/>
                </a:solidFill>
              </a:rPr>
              <a:t>約</a:t>
            </a:r>
            <a:r>
              <a:rPr lang="en-US" altLang="zh-TW" sz="1600">
                <a:solidFill>
                  <a:schemeClr val="tx1"/>
                </a:solidFill>
              </a:rPr>
              <a:t>1.2</a:t>
            </a:r>
            <a:r>
              <a:rPr lang="zh-TW" altLang="en-US" sz="1600">
                <a:solidFill>
                  <a:schemeClr val="tx1"/>
                </a:solidFill>
              </a:rPr>
              <a:t>億元</a:t>
            </a:r>
            <a:endParaRPr lang="en-US" altLang="zh-TW" sz="1600">
              <a:solidFill>
                <a:schemeClr val="tx1"/>
              </a:solidFill>
            </a:endParaRPr>
          </a:p>
          <a:p>
            <a:r>
              <a:rPr lang="zh-TW" altLang="en-US" sz="1600">
                <a:solidFill>
                  <a:schemeClr val="tx1"/>
                </a:solidFill>
              </a:rPr>
              <a:t>約 </a:t>
            </a:r>
            <a:r>
              <a:rPr lang="en-US" altLang="zh-TW" sz="200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en-US" altLang="zh-TW" sz="1600">
                <a:solidFill>
                  <a:schemeClr val="tx1"/>
                </a:solidFill>
              </a:rPr>
              <a:t>%</a:t>
            </a:r>
            <a:endParaRPr lang="zh-TW" altLang="en-US" sz="160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8C1712E2-4293-DAA2-B248-40DC0C5B2818}"/>
              </a:ext>
            </a:extLst>
          </p:cNvPr>
          <p:cNvSpPr txBox="1"/>
          <p:nvPr/>
        </p:nvSpPr>
        <p:spPr>
          <a:xfrm>
            <a:off x="3044160" y="1362022"/>
            <a:ext cx="141394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600" dirty="0">
                <a:solidFill>
                  <a:schemeClr val="tx1"/>
                </a:solidFill>
              </a:rPr>
              <a:t>馬祖酒廠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zh-TW" altLang="en-US" sz="1600" dirty="0">
                <a:solidFill>
                  <a:schemeClr val="tx1"/>
                </a:solidFill>
              </a:rPr>
              <a:t>約</a:t>
            </a:r>
            <a:r>
              <a:rPr lang="en-US" altLang="zh-TW" sz="1600" dirty="0">
                <a:solidFill>
                  <a:schemeClr val="tx1"/>
                </a:solidFill>
              </a:rPr>
              <a:t>5</a:t>
            </a:r>
            <a:r>
              <a:rPr lang="zh-TW" altLang="en-US" sz="1600" dirty="0">
                <a:solidFill>
                  <a:schemeClr val="tx1"/>
                </a:solidFill>
              </a:rPr>
              <a:t>億元</a:t>
            </a:r>
            <a:endParaRPr lang="en-US" altLang="zh-TW" sz="1600" dirty="0">
              <a:solidFill>
                <a:schemeClr val="tx1"/>
              </a:solidFill>
            </a:endParaRPr>
          </a:p>
          <a:p>
            <a:r>
              <a:rPr lang="zh-TW" altLang="en-US" sz="1600" dirty="0">
                <a:solidFill>
                  <a:schemeClr val="tx1"/>
                </a:solidFill>
              </a:rPr>
              <a:t>約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n-US" altLang="zh-TW" sz="1600" dirty="0">
                <a:solidFill>
                  <a:schemeClr val="tx1"/>
                </a:solidFill>
              </a:rPr>
              <a:t>%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CFFF08E4-186C-A20B-BEC6-B7C10140B68F}"/>
              </a:ext>
            </a:extLst>
          </p:cNvPr>
          <p:cNvSpPr txBox="1"/>
          <p:nvPr/>
        </p:nvSpPr>
        <p:spPr>
          <a:xfrm>
            <a:off x="7001911" y="4772965"/>
            <a:ext cx="4318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含 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b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 黑松台灣經銷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含庫存、全通路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、外銷</a:t>
            </a:r>
            <a:endParaRPr lang="en-US" altLang="zh-TW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味丹台灣經銷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含庫存、全通路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、外銷</a:t>
            </a:r>
            <a:endParaRPr lang="en-US" altLang="zh-TW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zh-TW" altLang="en-US" sz="1600" dirty="0">
                <a:solidFill>
                  <a:schemeClr val="accent5">
                    <a:lumMod val="75000"/>
                  </a:schemeClr>
                </a:solidFill>
              </a:rPr>
              <a:t>金門酒廠自售、金酒批售倉庫、外銷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</a:br>
            <a:endParaRPr lang="zh-TW" alt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BEECAF7-87FC-8E94-3D02-0D465C591596}"/>
              </a:ext>
            </a:extLst>
          </p:cNvPr>
          <p:cNvSpPr txBox="1"/>
          <p:nvPr/>
        </p:nvSpPr>
        <p:spPr>
          <a:xfrm>
            <a:off x="10257272" y="6456457"/>
            <a:ext cx="6283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5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 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5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酒訊雜誌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CBA5A7FB-C778-8D17-9A9A-0E0E0F45B403}"/>
              </a:ext>
            </a:extLst>
          </p:cNvPr>
          <p:cNvCxnSpPr>
            <a:cxnSpLocks/>
          </p:cNvCxnSpPr>
          <p:nvPr/>
        </p:nvCxnSpPr>
        <p:spPr>
          <a:xfrm>
            <a:off x="2690413" y="2845383"/>
            <a:ext cx="544329" cy="218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33A54964-FF38-007F-834B-C51561545288}"/>
              </a:ext>
            </a:extLst>
          </p:cNvPr>
          <p:cNvCxnSpPr>
            <a:cxnSpLocks/>
          </p:cNvCxnSpPr>
          <p:nvPr/>
        </p:nvCxnSpPr>
        <p:spPr>
          <a:xfrm>
            <a:off x="3897630" y="1830735"/>
            <a:ext cx="384670" cy="555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FC32E194-F9C5-CEED-AC9F-FD492AA223A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583315" y="1698308"/>
            <a:ext cx="637602" cy="65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FC32E194-F9C5-CEED-AC9F-FD492AA223A2}"/>
              </a:ext>
            </a:extLst>
          </p:cNvPr>
          <p:cNvCxnSpPr>
            <a:cxnSpLocks/>
          </p:cNvCxnSpPr>
          <p:nvPr/>
        </p:nvCxnSpPr>
        <p:spPr>
          <a:xfrm flipH="1">
            <a:off x="4583314" y="1698308"/>
            <a:ext cx="637603" cy="65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E8130C3C-25B3-83F6-86E1-B2F4B9515DFE}"/>
              </a:ext>
            </a:extLst>
          </p:cNvPr>
          <p:cNvSpPr txBox="1"/>
          <p:nvPr/>
        </p:nvSpPr>
        <p:spPr>
          <a:xfrm>
            <a:off x="4247614" y="4295912"/>
            <a:ext cx="14139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1600" b="0" dirty="0">
                <a:solidFill>
                  <a:schemeClr val="bg1"/>
                </a:solidFill>
              </a:rPr>
              <a:t>金門酒廠</a:t>
            </a:r>
            <a:endParaRPr lang="en-US" altLang="zh-TW" sz="1600" b="0" dirty="0">
              <a:solidFill>
                <a:schemeClr val="bg1"/>
              </a:solidFill>
            </a:endParaRPr>
          </a:p>
          <a:p>
            <a:r>
              <a:rPr lang="zh-TW" altLang="en-US" sz="1600" b="0" dirty="0">
                <a:solidFill>
                  <a:schemeClr val="bg1"/>
                </a:solidFill>
              </a:rPr>
              <a:t>約</a:t>
            </a:r>
            <a:r>
              <a:rPr lang="en-US" altLang="zh-TW" sz="1600" b="0" dirty="0">
                <a:solidFill>
                  <a:schemeClr val="bg1"/>
                </a:solidFill>
              </a:rPr>
              <a:t>120</a:t>
            </a:r>
            <a:r>
              <a:rPr lang="zh-TW" altLang="en-US" sz="1600" b="0" dirty="0">
                <a:solidFill>
                  <a:schemeClr val="bg1"/>
                </a:solidFill>
              </a:rPr>
              <a:t>億元</a:t>
            </a:r>
            <a:endParaRPr lang="en-US" altLang="zh-TW" sz="1600" b="0" dirty="0">
              <a:solidFill>
                <a:schemeClr val="bg1"/>
              </a:solidFill>
            </a:endParaRPr>
          </a:p>
          <a:p>
            <a:r>
              <a:rPr lang="zh-TW" altLang="en-US" sz="1600" b="0" dirty="0">
                <a:solidFill>
                  <a:schemeClr val="bg1"/>
                </a:solidFill>
              </a:rPr>
              <a:t>約</a:t>
            </a:r>
            <a:r>
              <a:rPr lang="en-US" altLang="zh-TW" sz="2400" b="0" dirty="0">
                <a:solidFill>
                  <a:schemeClr val="bg1"/>
                </a:solidFill>
              </a:rPr>
              <a:t>80</a:t>
            </a:r>
            <a:r>
              <a:rPr lang="en-US" altLang="zh-TW" sz="1600" b="0" dirty="0">
                <a:solidFill>
                  <a:schemeClr val="bg1"/>
                </a:solidFill>
              </a:rPr>
              <a:t>%</a:t>
            </a:r>
            <a:endParaRPr lang="zh-TW" alt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馬祖高粱</a:t>
            </a:r>
            <a:r>
              <a:rPr lang="zh-TW" altLang="en-US" dirty="0" smtClean="0"/>
              <a:t>與競品網路聲量對比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318541"/>
            <a:ext cx="10058400" cy="319509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066616" y="833982"/>
            <a:ext cx="284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2196F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■金門高粱  </a:t>
            </a:r>
            <a:r>
              <a:rPr lang="zh-TW" altLang="en-US" sz="1400" b="1" dirty="0" smtClean="0">
                <a:solidFill>
                  <a:srgbClr val="F443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■馬祖高粱  </a:t>
            </a:r>
            <a:r>
              <a:rPr lang="zh-TW" altLang="en-US" sz="1400" b="1" dirty="0" smtClean="0">
                <a:solidFill>
                  <a:srgbClr val="FFC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1400" b="1" dirty="0">
                <a:solidFill>
                  <a:srgbClr val="FFCA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玉山高粱</a:t>
            </a:r>
            <a:endParaRPr lang="zh-TW" altLang="en-US" sz="1400" b="1" dirty="0" smtClean="0">
              <a:solidFill>
                <a:srgbClr val="FFCA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61676" y="556983"/>
            <a:ext cx="3816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參考：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熱度趨勢變化 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2019-2022》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>
            <a:grpSpLocks noChangeAspect="1"/>
          </p:cNvGrpSpPr>
          <p:nvPr/>
        </p:nvGrpSpPr>
        <p:grpSpPr>
          <a:xfrm>
            <a:off x="1940864" y="4668376"/>
            <a:ext cx="9240866" cy="1723549"/>
            <a:chOff x="1788459" y="4668376"/>
            <a:chExt cx="9240866" cy="1723549"/>
          </a:xfrm>
        </p:grpSpPr>
        <p:sp>
          <p:nvSpPr>
            <p:cNvPr id="10" name="矩形 9"/>
            <p:cNvSpPr/>
            <p:nvPr/>
          </p:nvSpPr>
          <p:spPr>
            <a:xfrm>
              <a:off x="1788459" y="5160988"/>
              <a:ext cx="676980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近</a:t>
              </a:r>
              <a:r>
                <a:rPr lang="en-US" altLang="zh-TW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年大數據熱度</a:t>
              </a:r>
              <a:r>
                <a:rPr lang="zh-TW" altLang="en-US" sz="4800" b="1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金門高粱</a:t>
              </a:r>
              <a:r>
                <a:rPr lang="zh-TW" altLang="en-US" sz="48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＞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382447" y="4668376"/>
              <a:ext cx="2646878" cy="172354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zh-TW" altLang="en-US" sz="4800" b="1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馬祖高粱</a:t>
              </a:r>
              <a:endParaRPr lang="en-US" altLang="zh-TW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ts val="1200"/>
                </a:spcBef>
              </a:pPr>
              <a:r>
                <a:rPr lang="zh-TW" altLang="en-US" sz="4800" b="1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玉山高粱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755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大陸白酒市場概況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14" y="832000"/>
            <a:ext cx="9940394" cy="410094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31624" y="5110643"/>
            <a:ext cx="81451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b="1" dirty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規模</a:t>
            </a:r>
            <a:r>
              <a:rPr lang="en-US" altLang="zh-TW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6,434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人民幣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600" b="1" dirty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規模上看</a:t>
            </a:r>
            <a:r>
              <a:rPr lang="en-US" altLang="zh-TW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9,500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zh-TW" altLang="en-US" sz="3600" b="1" dirty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人民幣</a:t>
            </a:r>
            <a:endParaRPr lang="en-US" altLang="zh-TW" sz="3600" b="1" dirty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61723" y="555001"/>
            <a:ext cx="4314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參考：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艾媒諮詢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年中國白酒行業發展研究報告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1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馬祖酒廠營運概況</a:t>
            </a:r>
            <a:endParaRPr lang="zh-TW" altLang="en-US" dirty="0"/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0308070"/>
              </p:ext>
            </p:extLst>
          </p:nvPr>
        </p:nvGraphicFramePr>
        <p:xfrm>
          <a:off x="1858501" y="1773382"/>
          <a:ext cx="9931671" cy="311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6096000" y="4889064"/>
            <a:ext cx="1594894" cy="276999"/>
            <a:chOff x="6096000" y="4889064"/>
            <a:chExt cx="1594894" cy="276999"/>
          </a:xfrm>
        </p:grpSpPr>
        <p:sp>
          <p:nvSpPr>
            <p:cNvPr id="13" name="矩形 12"/>
            <p:cNvSpPr/>
            <p:nvPr/>
          </p:nvSpPr>
          <p:spPr>
            <a:xfrm>
              <a:off x="6096000" y="4965756"/>
              <a:ext cx="360000" cy="144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429010" y="4889064"/>
              <a:ext cx="12618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年營收</a:t>
              </a:r>
              <a:r>
                <a:rPr lang="en-US" altLang="zh-CN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《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億元</a:t>
              </a:r>
              <a:r>
                <a:rPr lang="en-US" altLang="zh-CN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》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>
            <a:grpSpLocks noChangeAspect="1"/>
          </p:cNvGrpSpPr>
          <p:nvPr/>
        </p:nvGrpSpPr>
        <p:grpSpPr>
          <a:xfrm>
            <a:off x="2180309" y="5441383"/>
            <a:ext cx="9093918" cy="1015663"/>
            <a:chOff x="2231766" y="5352517"/>
            <a:chExt cx="9093918" cy="1015663"/>
          </a:xfrm>
        </p:grpSpPr>
        <p:sp>
          <p:nvSpPr>
            <p:cNvPr id="15" name="矩形 14"/>
            <p:cNvSpPr/>
            <p:nvPr/>
          </p:nvSpPr>
          <p:spPr>
            <a:xfrm>
              <a:off x="2231766" y="5352517"/>
              <a:ext cx="422423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南竿廠＋東引廠    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4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240,000</a:t>
              </a:r>
              <a:r>
                <a:rPr lang="zh-TW" altLang="en-US" sz="24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公升   </a:t>
              </a:r>
              <a:r>
                <a:rPr lang="en-US" altLang="zh-TW" sz="24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210,000</a:t>
              </a:r>
              <a:r>
                <a:rPr lang="zh-TW" altLang="en-US" sz="24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公升</a:t>
              </a:r>
              <a:endParaRPr lang="en-US" altLang="zh-TW" sz="2400" b="1" dirty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473073" y="5413486"/>
              <a:ext cx="485261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年產量</a:t>
              </a:r>
              <a:r>
                <a:rPr lang="en-US" altLang="zh-TW" sz="4800" b="1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450,000</a:t>
              </a:r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公升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21" name="資料庫圖表 20"/>
          <p:cNvGraphicFramePr/>
          <p:nvPr>
            <p:extLst>
              <p:ext uri="{D42A27DB-BD31-4B8C-83A1-F6EECF244321}">
                <p14:modId xmlns="" xmlns:p14="http://schemas.microsoft.com/office/powerpoint/2010/main" val="747156680"/>
              </p:ext>
            </p:extLst>
          </p:nvPr>
        </p:nvGraphicFramePr>
        <p:xfrm>
          <a:off x="2180309" y="1072339"/>
          <a:ext cx="9093917" cy="70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946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馬酒市場營運現況分析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502678D-D72B-3FE5-0E1D-CC6DC885982A}"/>
              </a:ext>
            </a:extLst>
          </p:cNvPr>
          <p:cNvSpPr txBox="1"/>
          <p:nvPr/>
        </p:nvSpPr>
        <p:spPr>
          <a:xfrm>
            <a:off x="2518830" y="22110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公營酒廠之一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4342DE0-946A-1E42-C6CA-1CE3DF9C47C5}"/>
              </a:ext>
            </a:extLst>
          </p:cNvPr>
          <p:cNvSpPr txBox="1"/>
          <p:nvPr/>
        </p:nvSpPr>
        <p:spPr>
          <a:xfrm>
            <a:off x="5693740" y="212019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得天獨厚釀造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產品甘醇易入口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EE4C9D4-A4CD-8245-EB9D-2A98F274E764}"/>
              </a:ext>
            </a:extLst>
          </p:cNvPr>
          <p:cNvSpPr txBox="1"/>
          <p:nvPr/>
        </p:nvSpPr>
        <p:spPr>
          <a:xfrm>
            <a:off x="8667470" y="222049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連年國際大賽獲獎肯定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6A5AEB0-5BC2-951C-DEF5-148D8A586C1F}"/>
              </a:ext>
            </a:extLst>
          </p:cNvPr>
          <p:cNvSpPr txBox="1"/>
          <p:nvPr/>
        </p:nvSpPr>
        <p:spPr>
          <a:xfrm>
            <a:off x="2391076" y="3470555"/>
            <a:ext cx="3812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品牌面</a:t>
            </a: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品牌知名度、白酒品類市佔率。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馬酒風味認知普及率。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品飲族群年齡層高。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購買分佈點少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酒專、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CVS)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、獲獎資訊溝通管道少。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C4A03C45-2928-FF97-0AEE-05DDCB7214E7}"/>
              </a:ext>
            </a:extLst>
          </p:cNvPr>
          <p:cNvSpPr txBox="1"/>
          <p:nvPr/>
        </p:nvSpPr>
        <p:spPr>
          <a:xfrm>
            <a:off x="7000891" y="3404096"/>
            <a:ext cx="4324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通路運營面</a:t>
            </a:r>
            <a:endParaRPr lang="en-US" altLang="zh-TW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馬祖、台灣兩地商品稅制差異，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市場盤價問題。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缺乏經銷商獎勵制度。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缺乏一線業務團隊進行市場輔銷拉動。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3280" indent="-183280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缺乏消費者活動刺激銷售。</a:t>
            </a:r>
            <a:endParaRPr lang="en-US" altLang="zh-TW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xmlns="" id="{0E8FE20E-0D96-100B-9AF6-7F587F0374D4}"/>
              </a:ext>
            </a:extLst>
          </p:cNvPr>
          <p:cNvCxnSpPr/>
          <p:nvPr/>
        </p:nvCxnSpPr>
        <p:spPr>
          <a:xfrm flipH="1">
            <a:off x="8186429" y="2222942"/>
            <a:ext cx="185607" cy="4002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xmlns="" id="{D7E1B9C8-FEC2-5DD7-91C4-37CB80A99847}"/>
              </a:ext>
            </a:extLst>
          </p:cNvPr>
          <p:cNvCxnSpPr>
            <a:cxnSpLocks/>
          </p:cNvCxnSpPr>
          <p:nvPr/>
        </p:nvCxnSpPr>
        <p:spPr>
          <a:xfrm flipV="1">
            <a:off x="1950680" y="3376455"/>
            <a:ext cx="8311872" cy="2677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8BE7BDE7-AC87-E5DE-EDCA-0F90532B0B79}"/>
              </a:ext>
            </a:extLst>
          </p:cNvPr>
          <p:cNvCxnSpPr>
            <a:cxnSpLocks/>
          </p:cNvCxnSpPr>
          <p:nvPr/>
        </p:nvCxnSpPr>
        <p:spPr>
          <a:xfrm>
            <a:off x="2019328" y="2027654"/>
            <a:ext cx="824322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xmlns="" id="{88F9F11E-4075-9C33-2F56-0F490DAE0A90}"/>
              </a:ext>
            </a:extLst>
          </p:cNvPr>
          <p:cNvCxnSpPr/>
          <p:nvPr/>
        </p:nvCxnSpPr>
        <p:spPr>
          <a:xfrm flipH="1">
            <a:off x="5046769" y="2254994"/>
            <a:ext cx="185607" cy="4002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743196" y="1473450"/>
            <a:ext cx="1739579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TW" sz="2000" b="1" spc="150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01</a:t>
            </a:r>
            <a:r>
              <a:rPr lang="zh-TW" altLang="en-US" sz="2000" b="1" spc="150" dirty="0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品牌優勢</a:t>
            </a:r>
            <a:endParaRPr lang="zh-CN" altLang="en-US" sz="2000" b="1" spc="15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20"/>
          <p:cNvSpPr txBox="1"/>
          <p:nvPr>
            <p:custDataLst>
              <p:tags r:id="rId1"/>
            </p:custDataLst>
          </p:nvPr>
        </p:nvSpPr>
        <p:spPr>
          <a:xfrm>
            <a:off x="-995756" y="2941960"/>
            <a:ext cx="4530527" cy="696995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02 </a:t>
            </a:r>
            <a:r>
              <a:rPr lang="zh-TW" altLang="en-US" sz="2000" b="1" spc="15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面臨挑戰</a:t>
            </a:r>
            <a:endParaRPr lang="zh-CN" altLang="en-US" sz="2000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2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兩岸年度總經銷概況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62" y="1321434"/>
            <a:ext cx="1540429" cy="1540429"/>
          </a:xfrm>
          <a:prstGeom prst="rect">
            <a:avLst/>
          </a:prstGeom>
        </p:spPr>
      </p:pic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1696619" y="3748635"/>
            <a:ext cx="4264309" cy="2585323"/>
            <a:chOff x="1696619" y="3748635"/>
            <a:chExt cx="4264309" cy="2585323"/>
          </a:xfrm>
        </p:grpSpPr>
        <p:sp>
          <p:nvSpPr>
            <p:cNvPr id="15" name="矩形 14"/>
            <p:cNvSpPr/>
            <p:nvPr/>
          </p:nvSpPr>
          <p:spPr>
            <a:xfrm>
              <a:off x="1696619" y="3748635"/>
              <a:ext cx="4264309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大陸區域總經銷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800" b="1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300,000,000</a:t>
              </a:r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07777" y="5133629"/>
              <a:ext cx="40879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sz="2400" b="1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履約期間：</a:t>
              </a:r>
              <a:endParaRPr lang="en-US" altLang="zh-TW" sz="24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日起至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2025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日，共計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年。    </a:t>
              </a:r>
              <a:endParaRPr lang="en-US" altLang="zh-TW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7498609" y="3748634"/>
            <a:ext cx="4631396" cy="2634560"/>
            <a:chOff x="7498609" y="3748634"/>
            <a:chExt cx="4631396" cy="2634560"/>
          </a:xfrm>
        </p:grpSpPr>
        <p:sp>
          <p:nvSpPr>
            <p:cNvPr id="16" name="矩形 15"/>
            <p:cNvSpPr/>
            <p:nvPr/>
          </p:nvSpPr>
          <p:spPr>
            <a:xfrm>
              <a:off x="7498609" y="3748634"/>
              <a:ext cx="4631396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台灣地區總經銷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800" b="1" u="sng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1500,000,000</a:t>
              </a:r>
              <a:r>
                <a:rPr lang="zh-TW" altLang="en-US" sz="3600" b="1" dirty="0" smtClean="0">
                  <a:ln w="0"/>
                  <a:solidFill>
                    <a:srgbClr val="1CC0D9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lang="en-US" altLang="zh-TW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760055" y="5182865"/>
              <a:ext cx="420682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TW" altLang="en-US" sz="2400" b="1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履約期限：</a:t>
              </a:r>
              <a:endParaRPr lang="en-US" altLang="zh-TW" sz="24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400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日起至</a:t>
              </a:r>
              <a:r>
                <a:rPr lang="en-US" altLang="zh-TW" sz="2400" u="sng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2023</a:t>
              </a:r>
              <a:r>
                <a:rPr lang="zh-TW" altLang="en-US" sz="2400" u="sng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u="sng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u="sng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400" u="sng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en-US" sz="2400" u="sng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日，</a:t>
              </a:r>
              <a:r>
                <a:rPr lang="zh-TW" altLang="en-US" sz="2400" u="sng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共計</a:t>
              </a:r>
              <a:r>
                <a:rPr lang="en-US" altLang="zh-TW" sz="2400" u="sng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u="sng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年又</a:t>
              </a:r>
              <a:r>
                <a:rPr lang="en-US" altLang="zh-TW" sz="2400" u="sng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400" u="sng" dirty="0" smtClean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個月。</a:t>
              </a:r>
              <a:r>
                <a:rPr lang="zh-TW" altLang="en-US" sz="2400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endParaRPr lang="en-US" altLang="zh-TW" sz="2400" dirty="0" smtClean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箭號: 向右 2">
            <a:extLst>
              <a:ext uri="{FF2B5EF4-FFF2-40B4-BE49-F238E27FC236}">
                <a16:creationId xmlns:a16="http://schemas.microsoft.com/office/drawing/2014/main" xmlns="" id="{F94B0038-AFC2-943D-70AC-A38D8D477593}"/>
              </a:ext>
            </a:extLst>
          </p:cNvPr>
          <p:cNvSpPr/>
          <p:nvPr/>
        </p:nvSpPr>
        <p:spPr>
          <a:xfrm rot="5400000">
            <a:off x="3415765" y="3015011"/>
            <a:ext cx="439121" cy="45935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9" name="箭號: 向右 2">
            <a:extLst>
              <a:ext uri="{FF2B5EF4-FFF2-40B4-BE49-F238E27FC236}">
                <a16:creationId xmlns:a16="http://schemas.microsoft.com/office/drawing/2014/main" xmlns="" id="{F94B0038-AFC2-943D-70AC-A38D8D477593}"/>
              </a:ext>
            </a:extLst>
          </p:cNvPr>
          <p:cNvSpPr/>
          <p:nvPr/>
        </p:nvSpPr>
        <p:spPr>
          <a:xfrm rot="5400000">
            <a:off x="9410191" y="3040805"/>
            <a:ext cx="439121" cy="45935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0531585E-0B07-EFDA-A787-B27287F83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73" y="860507"/>
            <a:ext cx="2040091" cy="259409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54307223-73D0-2861-3BC0-4F2D5B443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18" y="1461900"/>
            <a:ext cx="2434103" cy="1589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1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2019-2022</a:t>
            </a:r>
            <a:r>
              <a:rPr lang="zh-TW" altLang="en-US" dirty="0" smtClean="0"/>
              <a:t>台灣總經銷分析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E242-86C7-4913-843E-287B35D32EB5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1786849" y="2176056"/>
            <a:ext cx="10042708" cy="4059595"/>
            <a:chOff x="1804151" y="1153634"/>
            <a:chExt cx="10042708" cy="4059595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151" y="1213110"/>
              <a:ext cx="10042708" cy="3385514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2856370" y="1181356"/>
              <a:ext cx="1357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優點</a:t>
              </a:r>
              <a:endParaRPr lang="zh-TW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9309058" y="1153634"/>
              <a:ext cx="1357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缺點</a:t>
              </a:r>
              <a:endParaRPr lang="zh-TW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819613" y="1990290"/>
              <a:ext cx="388848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打開台灣部分銷售通路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逐漸提升品牌通路能見度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穩定通路市場售價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維持馬祖高粱酒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銷量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spcBef>
                  <a:spcPts val="12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協助酒廠提升營收</a:t>
              </a: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8417867" y="1827687"/>
              <a:ext cx="3338945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200"/>
                </a:spcBef>
                <a:buFont typeface="微軟正黑體" panose="020B0604030504040204" pitchFamily="34" charset="-120"/>
                <a:buChar char="Ⅹ"/>
              </a:pP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經銷額</a:t>
              </a:r>
              <a:r>
                <a:rPr lang="zh-TW" altLang="en-US" sz="20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未排除配售酒</a:t>
              </a:r>
              <a:endPara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spcBef>
                  <a:spcPts val="1200"/>
                </a:spcBef>
                <a:buFont typeface="微軟正黑體" panose="020B0604030504040204" pitchFamily="34" charset="-120"/>
                <a:buChar char="Ⅹ"/>
              </a:pP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單年度履約額分開計第二年則未達標</a:t>
              </a:r>
              <a:endPara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spcBef>
                  <a:spcPts val="1200"/>
                </a:spcBef>
                <a:buFont typeface="微軟正黑體" panose="020B0604030504040204" pitchFamily="34" charset="-120"/>
                <a:buChar char="Ⅹ"/>
              </a:pP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行銷</a:t>
              </a:r>
              <a:r>
                <a:rPr lang="zh-TW" altLang="en-US" sz="20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宣傳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過少</a:t>
              </a:r>
              <a:endPara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spcBef>
                  <a:spcPts val="1200"/>
                </a:spcBef>
                <a:buFont typeface="微軟正黑體" panose="020B0604030504040204" pitchFamily="34" charset="-120"/>
                <a:buChar char="Ⅹ"/>
              </a:pP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通路</a:t>
              </a:r>
              <a:r>
                <a:rPr lang="zh-TW" altLang="en-US" sz="2000" b="1" u="sng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過少</a:t>
              </a:r>
              <a:endPara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spcBef>
                  <a:spcPts val="1200"/>
                </a:spcBef>
                <a:buFont typeface="微軟正黑體" panose="020B0604030504040204" pitchFamily="34" charset="-120"/>
                <a:buChar char="Ⅹ"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缺乏一線業務團隊進行市場輔銷拉動。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spcBef>
                  <a:spcPts val="1200"/>
                </a:spcBef>
                <a:buFont typeface="微軟正黑體" panose="020B0604030504040204" pitchFamily="34" charset="-120"/>
                <a:buChar char="Ⅹ"/>
              </a:pP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961" y="1628365"/>
              <a:ext cx="1978915" cy="1484186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0311"/>
            <a:stretch/>
          </p:blipFill>
          <p:spPr>
            <a:xfrm>
              <a:off x="5851961" y="3192110"/>
              <a:ext cx="1978915" cy="108758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5674995" y="926385"/>
            <a:ext cx="3332805" cy="1323439"/>
            <a:chOff x="6634980" y="926385"/>
            <a:chExt cx="2372820" cy="1323439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800" y="992372"/>
              <a:ext cx="1080000" cy="1183684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6634980" y="926385"/>
              <a:ext cx="894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b="1" dirty="0" smtClean="0">
                  <a:solidFill>
                    <a:srgbClr val="1CC0D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8000" b="1" dirty="0" smtClean="0">
                  <a:solidFill>
                    <a:srgbClr val="1CC0D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endParaRPr lang="zh-TW" altLang="en-US" sz="8000" b="1" dirty="0">
                <a:solidFill>
                  <a:srgbClr val="1CC0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556621" y="5739998"/>
            <a:ext cx="10495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配售酒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宣傳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3600" b="1" dirty="0" smtClean="0">
                <a:ln w="0"/>
                <a:solidFill>
                  <a:srgbClr val="1CC0D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是未來經銷合約調整重點</a:t>
            </a:r>
            <a:endParaRPr lang="en-US" altLang="zh-TW" sz="3600" b="1" dirty="0" smtClean="0">
              <a:ln w="0"/>
              <a:solidFill>
                <a:srgbClr val="1CC0D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0531585E-0B07-EFDA-A787-B27287F838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99" y="821194"/>
            <a:ext cx="1065512" cy="1354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0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2_1"/>
  <p:tag name="KSO_WM_UNIT_ID" val="diagram20169953_2*q_h_i*1_2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60_Theme60">
    <a:dk1>
      <a:srgbClr val="262626"/>
    </a:dk1>
    <a:lt1>
      <a:srgbClr val="FFFFFF"/>
    </a:lt1>
    <a:dk2>
      <a:srgbClr val="262626"/>
    </a:dk2>
    <a:lt2>
      <a:srgbClr val="FFFFFF"/>
    </a:lt2>
    <a:accent1>
      <a:srgbClr val="0198CD"/>
    </a:accent1>
    <a:accent2>
      <a:srgbClr val="E93432"/>
    </a:accent2>
    <a:accent3>
      <a:srgbClr val="0198CD"/>
    </a:accent3>
    <a:accent4>
      <a:srgbClr val="E93432"/>
    </a:accent4>
    <a:accent5>
      <a:srgbClr val="0198CD"/>
    </a:accent5>
    <a:accent6>
      <a:srgbClr val="E93432"/>
    </a:accent6>
    <a:hlink>
      <a:srgbClr val="FFFFFF"/>
    </a:hlink>
    <a:folHlink>
      <a:srgbClr val="595959"/>
    </a:folHlink>
  </a:clrScheme>
  <a:fontScheme name="Roboto">
    <a:majorFont>
      <a:latin typeface="Roboto Medium"/>
      <a:ea typeface=""/>
      <a:cs typeface="Roboto Medium"/>
    </a:majorFont>
    <a:minorFont>
      <a:latin typeface="Roboto Condensed"/>
      <a:ea typeface=""/>
      <a:cs typeface="Roboto Condensed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1475</Words>
  <Application>Microsoft Office PowerPoint</Application>
  <PresentationFormat>自訂</PresentationFormat>
  <Paragraphs>244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營運現況分析與未來目標</vt:lpstr>
      <vt:lpstr>投影片 2</vt:lpstr>
      <vt:lpstr>投影片 3</vt:lpstr>
      <vt:lpstr>馬祖高粱與競品網路聲量對比</vt:lpstr>
      <vt:lpstr>大陸白酒市場概況</vt:lpstr>
      <vt:lpstr>馬祖酒廠營運概況</vt:lpstr>
      <vt:lpstr>馬酒市場營運現況分析</vt:lpstr>
      <vt:lpstr>兩岸年度總經銷概況</vt:lpstr>
      <vt:lpstr>2019-2022台灣總經銷分析</vt:lpstr>
      <vt:lpstr>未來台灣經銷模式分析</vt:lpstr>
      <vt:lpstr>馬祖酒廠為什麼採用總經銷制度?</vt:lpstr>
      <vt:lpstr>        台灣地區三年15.89億 代理經營規劃 </vt:lpstr>
      <vt:lpstr>          三年度行銷預算規劃</vt:lpstr>
      <vt:lpstr>現行總經銷問題及解決方式</vt:lpstr>
      <vt:lpstr>南竿廠、東引廠營運改善方向</vt:lpstr>
      <vt:lpstr>品牌建立及產品推廣</vt:lpstr>
      <vt:lpstr>未來目標</vt:lpstr>
      <vt:lpstr>未來目標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昇 Jin</dc:creator>
  <cp:lastModifiedBy>行政組</cp:lastModifiedBy>
  <cp:revision>216</cp:revision>
  <dcterms:created xsi:type="dcterms:W3CDTF">2023-01-04T03:27:19Z</dcterms:created>
  <dcterms:modified xsi:type="dcterms:W3CDTF">2023-03-06T09:01:21Z</dcterms:modified>
</cp:coreProperties>
</file>