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pptx" ContentType="image/unknown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736" r:id="rId1"/>
    <p:sldMasterId id="2147483754" r:id="rId2"/>
    <p:sldMasterId id="2147483766" r:id="rId3"/>
    <p:sldMasterId id="2147483797" r:id="rId4"/>
  </p:sldMasterIdLst>
  <p:notesMasterIdLst>
    <p:notesMasterId r:id="rId65"/>
  </p:notesMasterIdLst>
  <p:handoutMasterIdLst>
    <p:handoutMasterId r:id="rId66"/>
  </p:handoutMasterIdLst>
  <p:sldIdLst>
    <p:sldId id="492" r:id="rId5"/>
    <p:sldId id="513" r:id="rId6"/>
    <p:sldId id="552" r:id="rId7"/>
    <p:sldId id="514" r:id="rId8"/>
    <p:sldId id="607" r:id="rId9"/>
    <p:sldId id="608" r:id="rId10"/>
    <p:sldId id="479" r:id="rId11"/>
    <p:sldId id="609" r:id="rId12"/>
    <p:sldId id="618" r:id="rId13"/>
    <p:sldId id="496" r:id="rId14"/>
    <p:sldId id="511" r:id="rId15"/>
    <p:sldId id="610" r:id="rId16"/>
    <p:sldId id="553" r:id="rId17"/>
    <p:sldId id="523" r:id="rId18"/>
    <p:sldId id="554" r:id="rId19"/>
    <p:sldId id="611" r:id="rId20"/>
    <p:sldId id="555" r:id="rId21"/>
    <p:sldId id="556" r:id="rId22"/>
    <p:sldId id="557" r:id="rId23"/>
    <p:sldId id="558" r:id="rId24"/>
    <p:sldId id="560" r:id="rId25"/>
    <p:sldId id="561" r:id="rId26"/>
    <p:sldId id="562" r:id="rId27"/>
    <p:sldId id="563" r:id="rId28"/>
    <p:sldId id="564" r:id="rId29"/>
    <p:sldId id="565" r:id="rId30"/>
    <p:sldId id="566" r:id="rId31"/>
    <p:sldId id="569" r:id="rId32"/>
    <p:sldId id="570" r:id="rId33"/>
    <p:sldId id="571" r:id="rId34"/>
    <p:sldId id="572" r:id="rId35"/>
    <p:sldId id="573" r:id="rId36"/>
    <p:sldId id="574" r:id="rId37"/>
    <p:sldId id="575" r:id="rId38"/>
    <p:sldId id="576" r:id="rId39"/>
    <p:sldId id="577" r:id="rId40"/>
    <p:sldId id="578" r:id="rId41"/>
    <p:sldId id="580" r:id="rId42"/>
    <p:sldId id="581" r:id="rId43"/>
    <p:sldId id="582" r:id="rId44"/>
    <p:sldId id="583" r:id="rId45"/>
    <p:sldId id="584" r:id="rId46"/>
    <p:sldId id="585" r:id="rId47"/>
    <p:sldId id="586" r:id="rId48"/>
    <p:sldId id="587" r:id="rId49"/>
    <p:sldId id="589" r:id="rId50"/>
    <p:sldId id="590" r:id="rId51"/>
    <p:sldId id="591" r:id="rId52"/>
    <p:sldId id="594" r:id="rId53"/>
    <p:sldId id="595" r:id="rId54"/>
    <p:sldId id="596" r:id="rId55"/>
    <p:sldId id="600" r:id="rId56"/>
    <p:sldId id="605" r:id="rId57"/>
    <p:sldId id="603" r:id="rId58"/>
    <p:sldId id="612" r:id="rId59"/>
    <p:sldId id="613" r:id="rId60"/>
    <p:sldId id="617" r:id="rId61"/>
    <p:sldId id="616" r:id="rId62"/>
    <p:sldId id="620" r:id="rId63"/>
    <p:sldId id="619" r:id="rId64"/>
  </p:sldIdLst>
  <p:sldSz cx="11914188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375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CC"/>
    <a:srgbClr val="0000CC"/>
    <a:srgbClr val="FF0066"/>
    <a:srgbClr val="0066FF"/>
    <a:srgbClr val="FFCC66"/>
    <a:srgbClr val="016F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2" autoAdjust="0"/>
    <p:restoredTop sz="93875" autoAdjust="0"/>
  </p:normalViewPr>
  <p:slideViewPr>
    <p:cSldViewPr snapToGrid="0">
      <p:cViewPr varScale="1">
        <p:scale>
          <a:sx n="63" d="100"/>
          <a:sy n="63" d="100"/>
        </p:scale>
        <p:origin x="876" y="60"/>
      </p:cViewPr>
      <p:guideLst>
        <p:guide orient="horz" pos="2160"/>
        <p:guide pos="3840"/>
        <p:guide pos="375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-3163" y="-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  <c:spPr>
        <a:noFill/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9694652528246388E-2"/>
          <c:y val="3.551945357503173E-2"/>
          <c:w val="0.98030534747175357"/>
          <c:h val="0.6999663874605396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整體滿意度%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-3.8341150500185966E-2"/>
                </c:manualLayout>
              </c:layout>
              <c:tx>
                <c:rich>
                  <a:bodyPr anchor="t" anchorCtr="0"/>
                  <a:lstStyle/>
                  <a:p>
                    <a:pPr>
                      <a:defRPr kumimoji="1" lang="zh-TW" altLang="en-US" sz="1800" b="1" kern="1200" cap="none" spc="0">
                        <a:ln w="0"/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+mn-ea"/>
                        <a:cs typeface="+mn-cs"/>
                      </a:defRPr>
                    </a:pPr>
                    <a:r>
                      <a:rPr kumimoji="1" lang="en-US" altLang="zh-TW" sz="1800" b="1" kern="1200" cap="none" spc="0" dirty="0">
                        <a:ln w="0"/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+mn-ea"/>
                        <a:cs typeface="+mn-cs"/>
                      </a:rPr>
                      <a:t>89.4</a:t>
                    </a:r>
                    <a:endParaRPr lang="en-US" altLang="zh-TW" b="1" cap="none" spc="0" dirty="0">
                      <a:ln w="0"/>
                      <a:solidFill>
                        <a:srgbClr val="FF0000"/>
                      </a:solidFill>
                      <a:effectLst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81E-413A-B307-FF9C8D6D0295}"/>
                </c:ext>
              </c:extLst>
            </c:dLbl>
            <c:dLbl>
              <c:idx val="1"/>
              <c:layout>
                <c:manualLayout>
                  <c:x val="3.607981195315647E-3"/>
                  <c:y val="-0.1035211063505021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anchor="t" anchorCtr="0"/>
                <a:lstStyle/>
                <a:p>
                  <a:pPr>
                    <a:defRPr kumimoji="1" lang="zh-TW" altLang="en-US" sz="1800" b="1" kern="1200" cap="none" spc="0">
                      <a:ln w="0"/>
                      <a:solidFill>
                        <a:srgbClr val="FF0000"/>
                      </a:solidFill>
                      <a:effectLst/>
                      <a:latin typeface="微軟正黑體" pitchFamily="34" charset="-120"/>
                      <a:ea typeface="+mn-ea"/>
                      <a:cs typeface="+mn-cs"/>
                    </a:defRPr>
                  </a:pPr>
                  <a:endParaRPr lang="zh-TW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81E-413A-B307-FF9C8D6D0295}"/>
                </c:ext>
              </c:extLst>
            </c:dLbl>
            <c:dLbl>
              <c:idx val="2"/>
              <c:layout>
                <c:manualLayout>
                  <c:x val="7.2159623906313608E-3"/>
                  <c:y val="-0.1533646020007438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anchor="t" anchorCtr="0"/>
                <a:lstStyle/>
                <a:p>
                  <a:pPr>
                    <a:defRPr kumimoji="1" lang="zh-TW" altLang="en-US" sz="1800" b="1" kern="1200" cap="none" spc="0">
                      <a:ln w="0"/>
                      <a:solidFill>
                        <a:srgbClr val="FF0000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微軟正黑體" pitchFamily="34" charset="-120"/>
                      <a:ea typeface="+mn-ea"/>
                      <a:cs typeface="+mn-cs"/>
                    </a:defRPr>
                  </a:pPr>
                  <a:endParaRPr lang="zh-TW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81E-413A-B307-FF9C8D6D0295}"/>
                </c:ext>
              </c:extLst>
            </c:dLbl>
            <c:dLbl>
              <c:idx val="3"/>
              <c:layout>
                <c:manualLayout>
                  <c:x val="5.4119717929734705E-3"/>
                  <c:y val="-0.180203407350874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81E-413A-B307-FF9C8D6D02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anchor="t" anchorCtr="0"/>
              <a:lstStyle/>
              <a:p>
                <a:pPr>
                  <a:defRPr kumimoji="1" lang="zh-TW" altLang="en-US" sz="1800" b="0" kern="1200" cap="none" spc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微軟正黑體" pitchFamily="34" charset="-120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工作表1!$A$2:$A$4</c:f>
              <c:strCache>
                <c:ptCount val="3"/>
                <c:pt idx="0">
                  <c:v>100年</c:v>
                </c:pt>
                <c:pt idx="1">
                  <c:v>101年</c:v>
                </c:pt>
                <c:pt idx="2">
                  <c:v>106年</c:v>
                </c:pt>
              </c:strCache>
            </c:strRef>
          </c:cat>
          <c:val>
            <c:numRef>
              <c:f>工作表1!$B$2:$B$4</c:f>
              <c:numCache>
                <c:formatCode>General</c:formatCode>
                <c:ptCount val="3"/>
                <c:pt idx="0">
                  <c:v>89.4</c:v>
                </c:pt>
                <c:pt idx="1">
                  <c:v>92</c:v>
                </c:pt>
                <c:pt idx="2">
                  <c:v>92.7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81E-413A-B307-FF9C8D6D02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9"/>
        <c:gapDepth val="22"/>
        <c:shape val="box"/>
        <c:axId val="148821504"/>
        <c:axId val="55961280"/>
        <c:axId val="0"/>
      </c:bar3DChart>
      <c:catAx>
        <c:axId val="1488215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Microsoft YaHei" panose="020B0503020204020204" pitchFamily="34" charset="-122"/>
                <a:ea typeface="Microsoft YaHei" panose="020B0503020204020204" pitchFamily="34" charset="-122"/>
              </a:defRPr>
            </a:pPr>
            <a:endParaRPr lang="zh-TW"/>
          </a:p>
        </c:txPr>
        <c:crossAx val="55961280"/>
        <c:crosses val="autoZero"/>
        <c:auto val="1"/>
        <c:lblAlgn val="ctr"/>
        <c:lblOffset val="100"/>
        <c:noMultiLvlLbl val="0"/>
      </c:catAx>
      <c:valAx>
        <c:axId val="559612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8821504"/>
        <c:crosses val="autoZero"/>
        <c:crossBetween val="between"/>
      </c:valAx>
      <c:spPr>
        <a:ln w="25400">
          <a:noFill/>
        </a:ln>
      </c:spPr>
    </c:plotArea>
    <c:legend>
      <c:legendPos val="b"/>
      <c:overlay val="0"/>
      <c:txPr>
        <a:bodyPr/>
        <a:lstStyle/>
        <a:p>
          <a:pPr>
            <a:defRPr b="1">
              <a:latin typeface="Microsoft YaHei" panose="020B0503020204020204" pitchFamily="34" charset="-122"/>
              <a:ea typeface="Microsoft YaHei" panose="020B0503020204020204" pitchFamily="34" charset="-122"/>
            </a:defRPr>
          </a:pPr>
          <a:endParaRPr lang="zh-TW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zh-TW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C4303C-E875-4E71-8C5B-D581E8C80127}" type="doc">
      <dgm:prSet loTypeId="urn:microsoft.com/office/officeart/2005/8/layout/vList3" loCatId="picture" qsTypeId="urn:microsoft.com/office/officeart/2005/8/quickstyle/simple1" qsCatId="simple" csTypeId="urn:microsoft.com/office/officeart/2005/8/colors/colorful5" csCatId="colorful" phldr="1"/>
      <dgm:spPr/>
    </dgm:pt>
    <dgm:pt modelId="{7A18A749-5B54-4F98-BF9D-DABB2852118B}">
      <dgm:prSet phldrT="[文字]" custT="1"/>
      <dgm:spPr/>
      <dgm:t>
        <a:bodyPr/>
        <a:lstStyle/>
        <a:p>
          <a:r>
            <a:rPr lang="zh-TW" altLang="en-US" sz="3200" b="1" dirty="0" smtClean="0"/>
            <a:t>你們台南縣、我們台南市</a:t>
          </a:r>
          <a:endParaRPr lang="zh-TW" altLang="en-US" sz="3200" b="1" dirty="0"/>
        </a:p>
      </dgm:t>
    </dgm:pt>
    <dgm:pt modelId="{65FF4209-A1BD-4D18-96CB-52DEFAA0206D}" type="parTrans" cxnId="{266D668B-FE04-4F76-A90F-EB65352B3695}">
      <dgm:prSet/>
      <dgm:spPr/>
      <dgm:t>
        <a:bodyPr/>
        <a:lstStyle/>
        <a:p>
          <a:endParaRPr lang="zh-TW" altLang="en-US"/>
        </a:p>
      </dgm:t>
    </dgm:pt>
    <dgm:pt modelId="{52106ADC-6A7D-42EE-A72B-6324A13500A5}" type="sibTrans" cxnId="{266D668B-FE04-4F76-A90F-EB65352B3695}">
      <dgm:prSet/>
      <dgm:spPr/>
      <dgm:t>
        <a:bodyPr/>
        <a:lstStyle/>
        <a:p>
          <a:endParaRPr lang="zh-TW" altLang="en-US"/>
        </a:p>
      </dgm:t>
    </dgm:pt>
    <dgm:pt modelId="{5D4466ED-8431-43BC-9244-F841CEC6FAD6}">
      <dgm:prSet phldrT="[文字]" custT="1"/>
      <dgm:spPr/>
      <dgm:t>
        <a:bodyPr/>
        <a:lstStyle/>
        <a:p>
          <a:r>
            <a:rPr lang="zh-TW" altLang="en-US" sz="3200" b="1" dirty="0" smtClean="0"/>
            <a:t>我們台南市</a:t>
          </a:r>
          <a:endParaRPr lang="zh-TW" altLang="en-US" sz="3200" b="1" dirty="0"/>
        </a:p>
      </dgm:t>
    </dgm:pt>
    <dgm:pt modelId="{9CFB27DD-E70D-49F6-A4A6-14C189DC6866}" type="parTrans" cxnId="{17582AEC-96FE-4C7B-9155-038BF1913F28}">
      <dgm:prSet/>
      <dgm:spPr/>
      <dgm:t>
        <a:bodyPr/>
        <a:lstStyle/>
        <a:p>
          <a:endParaRPr lang="zh-TW" altLang="en-US"/>
        </a:p>
      </dgm:t>
    </dgm:pt>
    <dgm:pt modelId="{E80352CF-587A-48DD-B6C4-6C0E7519FAD1}" type="sibTrans" cxnId="{17582AEC-96FE-4C7B-9155-038BF1913F28}">
      <dgm:prSet/>
      <dgm:spPr/>
      <dgm:t>
        <a:bodyPr/>
        <a:lstStyle/>
        <a:p>
          <a:endParaRPr lang="zh-TW" altLang="en-US"/>
        </a:p>
      </dgm:t>
    </dgm:pt>
    <dgm:pt modelId="{9C459D5D-E4BB-4AEF-905A-EA9BB5800CC9}">
      <dgm:prSet phldrT="[文字]" custT="1"/>
      <dgm:spPr/>
      <dgm:t>
        <a:bodyPr/>
        <a:lstStyle/>
        <a:p>
          <a:r>
            <a:rPr lang="zh-TW" altLang="en-US" sz="3200" b="1" dirty="0" smtClean="0"/>
            <a:t>原台南縣</a:t>
          </a:r>
          <a:r>
            <a:rPr lang="en-US" altLang="zh-TW" sz="3200" b="1" dirty="0" smtClean="0"/>
            <a:t>+</a:t>
          </a:r>
          <a:r>
            <a:rPr lang="zh-TW" altLang="en-US" sz="3200" b="1" dirty="0" smtClean="0"/>
            <a:t>原台南市</a:t>
          </a:r>
          <a:endParaRPr lang="zh-TW" altLang="en-US" sz="3200" b="1" dirty="0"/>
        </a:p>
      </dgm:t>
    </dgm:pt>
    <dgm:pt modelId="{5CCD59D3-99AA-4DAD-B926-B09D3EFED389}" type="sibTrans" cxnId="{DD2AB9BA-FDB9-434B-8E59-36EE2AF3B754}">
      <dgm:prSet/>
      <dgm:spPr/>
      <dgm:t>
        <a:bodyPr/>
        <a:lstStyle/>
        <a:p>
          <a:endParaRPr lang="zh-TW" altLang="en-US"/>
        </a:p>
      </dgm:t>
    </dgm:pt>
    <dgm:pt modelId="{E63FBC85-5B8E-4481-A69C-E3F7A5F6EFBF}" type="parTrans" cxnId="{DD2AB9BA-FDB9-434B-8E59-36EE2AF3B754}">
      <dgm:prSet/>
      <dgm:spPr/>
      <dgm:t>
        <a:bodyPr/>
        <a:lstStyle/>
        <a:p>
          <a:endParaRPr lang="zh-TW" altLang="en-US"/>
        </a:p>
      </dgm:t>
    </dgm:pt>
    <dgm:pt modelId="{D97140AA-B4B0-4AA0-8D26-636C3730C7A3}" type="pres">
      <dgm:prSet presAssocID="{20C4303C-E875-4E71-8C5B-D581E8C80127}" presName="linearFlow" presStyleCnt="0">
        <dgm:presLayoutVars>
          <dgm:dir/>
          <dgm:resizeHandles val="exact"/>
        </dgm:presLayoutVars>
      </dgm:prSet>
      <dgm:spPr/>
    </dgm:pt>
    <dgm:pt modelId="{0917CDEB-A56D-456E-AD12-354AF7E1843B}" type="pres">
      <dgm:prSet presAssocID="{7A18A749-5B54-4F98-BF9D-DABB2852118B}" presName="composite" presStyleCnt="0"/>
      <dgm:spPr/>
    </dgm:pt>
    <dgm:pt modelId="{4C77E5AC-2C8B-4A6E-B03F-DFB0A4F66F45}" type="pres">
      <dgm:prSet presAssocID="{7A18A749-5B54-4F98-BF9D-DABB2852118B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D8211D9-E422-4450-8565-E131DAC40BA7}" type="pres">
      <dgm:prSet presAssocID="{7A18A749-5B54-4F98-BF9D-DABB2852118B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CF81F0B-D3E3-47A7-88F9-C989BE596430}" type="pres">
      <dgm:prSet presAssocID="{52106ADC-6A7D-42EE-A72B-6324A13500A5}" presName="spacing" presStyleCnt="0"/>
      <dgm:spPr/>
    </dgm:pt>
    <dgm:pt modelId="{35FAFF74-3255-401D-BF37-150DB3D1A253}" type="pres">
      <dgm:prSet presAssocID="{9C459D5D-E4BB-4AEF-905A-EA9BB5800CC9}" presName="composite" presStyleCnt="0"/>
      <dgm:spPr/>
    </dgm:pt>
    <dgm:pt modelId="{BD804607-1937-4899-B666-685D4684FBEE}" type="pres">
      <dgm:prSet presAssocID="{9C459D5D-E4BB-4AEF-905A-EA9BB5800CC9}" presName="imgShp" presStyleLbl="fgImgPlace1" presStyleIdx="1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BC00599-BC0D-482A-B9AD-7370FE774449}" type="pres">
      <dgm:prSet presAssocID="{9C459D5D-E4BB-4AEF-905A-EA9BB5800CC9}" presName="txShp" presStyleLbl="node1" presStyleIdx="1" presStyleCnt="3" custLinFactNeighborX="49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97B2BB1-115B-4E25-AF82-0CBEC0106C54}" type="pres">
      <dgm:prSet presAssocID="{5CCD59D3-99AA-4DAD-B926-B09D3EFED389}" presName="spacing" presStyleCnt="0"/>
      <dgm:spPr/>
    </dgm:pt>
    <dgm:pt modelId="{186681BB-9EE9-4FD4-B744-44542DE79830}" type="pres">
      <dgm:prSet presAssocID="{5D4466ED-8431-43BC-9244-F841CEC6FAD6}" presName="composite" presStyleCnt="0"/>
      <dgm:spPr/>
    </dgm:pt>
    <dgm:pt modelId="{98C45324-DD71-42B8-890B-CA67A29D4B10}" type="pres">
      <dgm:prSet presAssocID="{5D4466ED-8431-43BC-9244-F841CEC6FAD6}" presName="imgShp" presStyleLbl="fgImgPlace1" presStyleIdx="2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DEC59C6-184F-416D-8E9E-3DB8B4575A88}" type="pres">
      <dgm:prSet presAssocID="{5D4466ED-8431-43BC-9244-F841CEC6FAD6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F20283F-E2CF-46F9-B914-F020D9B88CCD}" type="presOf" srcId="{9C459D5D-E4BB-4AEF-905A-EA9BB5800CC9}" destId="{6BC00599-BC0D-482A-B9AD-7370FE774449}" srcOrd="0" destOrd="0" presId="urn:microsoft.com/office/officeart/2005/8/layout/vList3"/>
    <dgm:cxn modelId="{17582AEC-96FE-4C7B-9155-038BF1913F28}" srcId="{20C4303C-E875-4E71-8C5B-D581E8C80127}" destId="{5D4466ED-8431-43BC-9244-F841CEC6FAD6}" srcOrd="2" destOrd="0" parTransId="{9CFB27DD-E70D-49F6-A4A6-14C189DC6866}" sibTransId="{E80352CF-587A-48DD-B6C4-6C0E7519FAD1}"/>
    <dgm:cxn modelId="{EA19159C-0C58-43F1-B54B-FC5544FE4A15}" type="presOf" srcId="{7A18A749-5B54-4F98-BF9D-DABB2852118B}" destId="{ED8211D9-E422-4450-8565-E131DAC40BA7}" srcOrd="0" destOrd="0" presId="urn:microsoft.com/office/officeart/2005/8/layout/vList3"/>
    <dgm:cxn modelId="{DD2AB9BA-FDB9-434B-8E59-36EE2AF3B754}" srcId="{20C4303C-E875-4E71-8C5B-D581E8C80127}" destId="{9C459D5D-E4BB-4AEF-905A-EA9BB5800CC9}" srcOrd="1" destOrd="0" parTransId="{E63FBC85-5B8E-4481-A69C-E3F7A5F6EFBF}" sibTransId="{5CCD59D3-99AA-4DAD-B926-B09D3EFED389}"/>
    <dgm:cxn modelId="{266D668B-FE04-4F76-A90F-EB65352B3695}" srcId="{20C4303C-E875-4E71-8C5B-D581E8C80127}" destId="{7A18A749-5B54-4F98-BF9D-DABB2852118B}" srcOrd="0" destOrd="0" parTransId="{65FF4209-A1BD-4D18-96CB-52DEFAA0206D}" sibTransId="{52106ADC-6A7D-42EE-A72B-6324A13500A5}"/>
    <dgm:cxn modelId="{E7E99624-8BAC-4ECE-B49F-6DA0FBAC6BA0}" type="presOf" srcId="{20C4303C-E875-4E71-8C5B-D581E8C80127}" destId="{D97140AA-B4B0-4AA0-8D26-636C3730C7A3}" srcOrd="0" destOrd="0" presId="urn:microsoft.com/office/officeart/2005/8/layout/vList3"/>
    <dgm:cxn modelId="{38843D71-FB0B-48D4-8B9F-20609C0C5B22}" type="presOf" srcId="{5D4466ED-8431-43BC-9244-F841CEC6FAD6}" destId="{7DEC59C6-184F-416D-8E9E-3DB8B4575A88}" srcOrd="0" destOrd="0" presId="urn:microsoft.com/office/officeart/2005/8/layout/vList3"/>
    <dgm:cxn modelId="{90EF3968-FC3B-43CA-873F-A9E002D4A6B9}" type="presParOf" srcId="{D97140AA-B4B0-4AA0-8D26-636C3730C7A3}" destId="{0917CDEB-A56D-456E-AD12-354AF7E1843B}" srcOrd="0" destOrd="0" presId="urn:microsoft.com/office/officeart/2005/8/layout/vList3"/>
    <dgm:cxn modelId="{07BEBEA2-F247-42F7-A5A2-43BF3CACF918}" type="presParOf" srcId="{0917CDEB-A56D-456E-AD12-354AF7E1843B}" destId="{4C77E5AC-2C8B-4A6E-B03F-DFB0A4F66F45}" srcOrd="0" destOrd="0" presId="urn:microsoft.com/office/officeart/2005/8/layout/vList3"/>
    <dgm:cxn modelId="{E8E6BE91-6E26-4221-AF8C-68E078A6953C}" type="presParOf" srcId="{0917CDEB-A56D-456E-AD12-354AF7E1843B}" destId="{ED8211D9-E422-4450-8565-E131DAC40BA7}" srcOrd="1" destOrd="0" presId="urn:microsoft.com/office/officeart/2005/8/layout/vList3"/>
    <dgm:cxn modelId="{4B989236-C5FD-48B8-8429-BBD7C98DC097}" type="presParOf" srcId="{D97140AA-B4B0-4AA0-8D26-636C3730C7A3}" destId="{4CF81F0B-D3E3-47A7-88F9-C989BE596430}" srcOrd="1" destOrd="0" presId="urn:microsoft.com/office/officeart/2005/8/layout/vList3"/>
    <dgm:cxn modelId="{00F98D0A-E4C4-4E25-8BE9-8CA9DA132250}" type="presParOf" srcId="{D97140AA-B4B0-4AA0-8D26-636C3730C7A3}" destId="{35FAFF74-3255-401D-BF37-150DB3D1A253}" srcOrd="2" destOrd="0" presId="urn:microsoft.com/office/officeart/2005/8/layout/vList3"/>
    <dgm:cxn modelId="{E0F82C61-0A5C-46BC-86B6-B8BA60FED60E}" type="presParOf" srcId="{35FAFF74-3255-401D-BF37-150DB3D1A253}" destId="{BD804607-1937-4899-B666-685D4684FBEE}" srcOrd="0" destOrd="0" presId="urn:microsoft.com/office/officeart/2005/8/layout/vList3"/>
    <dgm:cxn modelId="{602AC158-044B-4725-9C03-087BD509DD65}" type="presParOf" srcId="{35FAFF74-3255-401D-BF37-150DB3D1A253}" destId="{6BC00599-BC0D-482A-B9AD-7370FE774449}" srcOrd="1" destOrd="0" presId="urn:microsoft.com/office/officeart/2005/8/layout/vList3"/>
    <dgm:cxn modelId="{78FC8B02-DBB6-48AA-9D75-135F5E733B40}" type="presParOf" srcId="{D97140AA-B4B0-4AA0-8D26-636C3730C7A3}" destId="{197B2BB1-115B-4E25-AF82-0CBEC0106C54}" srcOrd="3" destOrd="0" presId="urn:microsoft.com/office/officeart/2005/8/layout/vList3"/>
    <dgm:cxn modelId="{D85F7EB7-73C5-430A-BEC9-50A2320865CF}" type="presParOf" srcId="{D97140AA-B4B0-4AA0-8D26-636C3730C7A3}" destId="{186681BB-9EE9-4FD4-B744-44542DE79830}" srcOrd="4" destOrd="0" presId="urn:microsoft.com/office/officeart/2005/8/layout/vList3"/>
    <dgm:cxn modelId="{8AF510A8-9C43-47F6-A8BA-C4B8C5A5EA7B}" type="presParOf" srcId="{186681BB-9EE9-4FD4-B744-44542DE79830}" destId="{98C45324-DD71-42B8-890B-CA67A29D4B10}" srcOrd="0" destOrd="0" presId="urn:microsoft.com/office/officeart/2005/8/layout/vList3"/>
    <dgm:cxn modelId="{2AED2BA1-983B-46AB-8DA9-6A7566A90DA2}" type="presParOf" srcId="{186681BB-9EE9-4FD4-B744-44542DE79830}" destId="{7DEC59C6-184F-416D-8E9E-3DB8B4575A8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8211D9-E422-4450-8565-E131DAC40BA7}">
      <dsp:nvSpPr>
        <dsp:cNvPr id="0" name=""/>
        <dsp:cNvSpPr/>
      </dsp:nvSpPr>
      <dsp:spPr>
        <a:xfrm rot="10800000">
          <a:off x="1825937" y="1611"/>
          <a:ext cx="6156523" cy="1100938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483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/>
            <a:t>你們台南縣、我們台南市</a:t>
          </a:r>
          <a:endParaRPr lang="zh-TW" altLang="en-US" sz="3200" b="1" kern="1200" dirty="0"/>
        </a:p>
      </dsp:txBody>
      <dsp:txXfrm rot="10800000">
        <a:off x="2101171" y="1611"/>
        <a:ext cx="5881289" cy="1100938"/>
      </dsp:txXfrm>
    </dsp:sp>
    <dsp:sp modelId="{4C77E5AC-2C8B-4A6E-B03F-DFB0A4F66F45}">
      <dsp:nvSpPr>
        <dsp:cNvPr id="0" name=""/>
        <dsp:cNvSpPr/>
      </dsp:nvSpPr>
      <dsp:spPr>
        <a:xfrm>
          <a:off x="1275468" y="1611"/>
          <a:ext cx="1100938" cy="110093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C00599-BC0D-482A-B9AD-7370FE774449}">
      <dsp:nvSpPr>
        <dsp:cNvPr id="0" name=""/>
        <dsp:cNvSpPr/>
      </dsp:nvSpPr>
      <dsp:spPr>
        <a:xfrm rot="10800000">
          <a:off x="1856412" y="1431189"/>
          <a:ext cx="6156523" cy="1100938"/>
        </a:xfrm>
        <a:prstGeom prst="homePlat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483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/>
            <a:t>原台南縣</a:t>
          </a:r>
          <a:r>
            <a:rPr lang="en-US" altLang="zh-TW" sz="3200" b="1" kern="1200" dirty="0" smtClean="0"/>
            <a:t>+</a:t>
          </a:r>
          <a:r>
            <a:rPr lang="zh-TW" altLang="en-US" sz="3200" b="1" kern="1200" dirty="0" smtClean="0"/>
            <a:t>原台南市</a:t>
          </a:r>
          <a:endParaRPr lang="zh-TW" altLang="en-US" sz="3200" b="1" kern="1200" dirty="0"/>
        </a:p>
      </dsp:txBody>
      <dsp:txXfrm rot="10800000">
        <a:off x="2131646" y="1431189"/>
        <a:ext cx="5881289" cy="1100938"/>
      </dsp:txXfrm>
    </dsp:sp>
    <dsp:sp modelId="{BD804607-1937-4899-B666-685D4684FBEE}">
      <dsp:nvSpPr>
        <dsp:cNvPr id="0" name=""/>
        <dsp:cNvSpPr/>
      </dsp:nvSpPr>
      <dsp:spPr>
        <a:xfrm>
          <a:off x="1275468" y="1431189"/>
          <a:ext cx="1100938" cy="110093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EC59C6-184F-416D-8E9E-3DB8B4575A88}">
      <dsp:nvSpPr>
        <dsp:cNvPr id="0" name=""/>
        <dsp:cNvSpPr/>
      </dsp:nvSpPr>
      <dsp:spPr>
        <a:xfrm rot="10800000">
          <a:off x="1825937" y="2860766"/>
          <a:ext cx="6156523" cy="1100938"/>
        </a:xfrm>
        <a:prstGeom prst="homePlat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483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/>
            <a:t>我們台南市</a:t>
          </a:r>
          <a:endParaRPr lang="zh-TW" altLang="en-US" sz="3200" b="1" kern="1200" dirty="0"/>
        </a:p>
      </dsp:txBody>
      <dsp:txXfrm rot="10800000">
        <a:off x="2101171" y="2860766"/>
        <a:ext cx="5881289" cy="1100938"/>
      </dsp:txXfrm>
    </dsp:sp>
    <dsp:sp modelId="{98C45324-DD71-42B8-890B-CA67A29D4B10}">
      <dsp:nvSpPr>
        <dsp:cNvPr id="0" name=""/>
        <dsp:cNvSpPr/>
      </dsp:nvSpPr>
      <dsp:spPr>
        <a:xfrm>
          <a:off x="1275468" y="2860766"/>
          <a:ext cx="1100938" cy="110093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CE0F6E-C03A-419A-B5C6-B2C91D3FA138}" type="datetimeFigureOut">
              <a:rPr lang="zh-TW" altLang="en-US" smtClean="0"/>
              <a:t>2023/2/9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339BD-B4BF-4B89-8593-0C415A266A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31176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5B7564-86C1-4EEC-AD14-3AF91F684FFA}" type="datetimeFigureOut">
              <a:rPr lang="zh-TW" altLang="en-US" smtClean="0"/>
              <a:t>2023/2/9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749300" y="1143000"/>
            <a:ext cx="5359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79DFA1-42FC-4EFB-BEBA-775977539B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4297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9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459" algn="l" defTabSz="9129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995" algn="l" defTabSz="9129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492" algn="l" defTabSz="9129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989" algn="l" defTabSz="9129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526" algn="l" defTabSz="9129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8982" algn="l" defTabSz="9129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5440" algn="l" defTabSz="9129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1899" algn="l" defTabSz="91299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-134938" y="500063"/>
            <a:ext cx="4446588" cy="2560637"/>
          </a:xfrm>
        </p:spPr>
      </p:sp>
    </p:spTree>
    <p:extLst>
      <p:ext uri="{BB962C8B-B14F-4D97-AF65-F5344CB8AC3E}">
        <p14:creationId xmlns:p14="http://schemas.microsoft.com/office/powerpoint/2010/main" val="28468473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B5F687-A105-4009-A307-6131651D083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446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zh-TW" altLang="en-US"/>
              <a:t>落實區區有公車</a:t>
            </a:r>
          </a:p>
        </p:txBody>
      </p:sp>
      <p:sp>
        <p:nvSpPr>
          <p:cNvPr id="84996" name="投影片編號版面配置區 3"/>
          <p:cNvSpPr txBox="1">
            <a:spLocks noGrp="1"/>
          </p:cNvSpPr>
          <p:nvPr/>
        </p:nvSpPr>
        <p:spPr bwMode="auto">
          <a:xfrm>
            <a:off x="3849688" y="9428164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31" tIns="45715" rIns="91431" bIns="45715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A6BC39-6663-4403-9E12-3AED8703BE6A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183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zh-TW" altLang="en-US"/>
              <a:t>落實區區有公車</a:t>
            </a:r>
          </a:p>
        </p:txBody>
      </p:sp>
      <p:sp>
        <p:nvSpPr>
          <p:cNvPr id="84996" name="投影片編號版面配置區 3"/>
          <p:cNvSpPr txBox="1">
            <a:spLocks noGrp="1"/>
          </p:cNvSpPr>
          <p:nvPr/>
        </p:nvSpPr>
        <p:spPr bwMode="auto">
          <a:xfrm>
            <a:off x="3849688" y="9428164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31" tIns="45715" rIns="91431" bIns="45715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A6BC39-6663-4403-9E12-3AED8703BE6A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2164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3120">
              <a:defRPr/>
            </a:pPr>
            <a:r>
              <a:rPr lang="zh-TW" altLang="en-US" kern="100" dirty="0"/>
              <a:t>至</a:t>
            </a:r>
            <a:r>
              <a:rPr lang="en-US" altLang="zh-TW" kern="100" dirty="0"/>
              <a:t>102</a:t>
            </a:r>
            <a:r>
              <a:rPr lang="zh-TW" altLang="en-US" kern="100" dirty="0"/>
              <a:t>年底，</a:t>
            </a:r>
            <a:r>
              <a:rPr lang="zh-TW" altLang="zh-TW" kern="100" dirty="0"/>
              <a:t>遊民外展中心</a:t>
            </a:r>
            <a:r>
              <a:rPr lang="en-US" altLang="zh-TW" kern="100" dirty="0"/>
              <a:t>--</a:t>
            </a:r>
            <a:r>
              <a:rPr lang="zh-TW" altLang="zh-TW" kern="100" dirty="0"/>
              <a:t>餐食、盥洗、短期收容及協助就醫</a:t>
            </a:r>
            <a:r>
              <a:rPr lang="en-US" altLang="zh-TW" kern="100" dirty="0"/>
              <a:t>16,282</a:t>
            </a:r>
            <a:r>
              <a:rPr lang="zh-TW" altLang="zh-TW" kern="100" dirty="0"/>
              <a:t>人次</a:t>
            </a:r>
            <a:endParaRPr lang="en-US" altLang="zh-TW" kern="100" dirty="0"/>
          </a:p>
          <a:p>
            <a:pPr defTabSz="913120">
              <a:defRPr/>
            </a:pPr>
            <a:r>
              <a:rPr lang="zh-TW" altLang="en-US" kern="100" dirty="0"/>
              <a:t>自</a:t>
            </a:r>
            <a:r>
              <a:rPr lang="en-US" altLang="zh-TW" kern="100" dirty="0"/>
              <a:t>103</a:t>
            </a:r>
            <a:r>
              <a:rPr lang="zh-TW" altLang="en-US" kern="100" dirty="0"/>
              <a:t>年起</a:t>
            </a:r>
            <a:r>
              <a:rPr lang="zh-TW" altLang="zh-TW" kern="100" dirty="0"/>
              <a:t>遊民生活重建中心</a:t>
            </a:r>
            <a:r>
              <a:rPr lang="en-US" altLang="zh-TW" kern="100" dirty="0"/>
              <a:t>--</a:t>
            </a:r>
            <a:r>
              <a:rPr lang="zh-TW" altLang="zh-TW" kern="100" dirty="0"/>
              <a:t>自立生活訓練及工作培訓</a:t>
            </a:r>
            <a:endParaRPr lang="zh-TW" altLang="zh-TW" kern="100" dirty="0">
              <a:cs typeface="Times New Roman"/>
            </a:endParaRPr>
          </a:p>
          <a:p>
            <a:pPr defTabSz="913120">
              <a:defRPr/>
            </a:pPr>
            <a:endParaRPr lang="zh-TW" altLang="zh-TW" kern="100" dirty="0"/>
          </a:p>
          <a:p>
            <a:pPr defTabSz="913120">
              <a:defRPr/>
            </a:pPr>
            <a:endParaRPr lang="zh-TW" altLang="zh-TW" kern="100" dirty="0">
              <a:latin typeface="+mn-lt"/>
              <a:ea typeface="+mn-ea"/>
              <a:cs typeface="Times New Roman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64BD87-D0DF-46D9-977B-85350A6FD1B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0255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64BD87-D0DF-46D9-977B-85350A6FD1B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5191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64BD87-D0DF-46D9-977B-85350A6FD1B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7496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64BD87-D0DF-46D9-977B-85350A6FD1B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937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64BD87-D0DF-46D9-977B-85350A6FD1B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011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-134938" y="500063"/>
            <a:ext cx="4446588" cy="2560637"/>
          </a:xfrm>
        </p:spPr>
      </p:sp>
    </p:spTree>
    <p:extLst>
      <p:ext uri="{BB962C8B-B14F-4D97-AF65-F5344CB8AC3E}">
        <p14:creationId xmlns:p14="http://schemas.microsoft.com/office/powerpoint/2010/main" val="2559980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4BD87-D0DF-46D9-977B-85350A6FD1B8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4986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4BD87-D0DF-46D9-977B-85350A6FD1B8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59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-134938" y="500063"/>
            <a:ext cx="4446588" cy="2560637"/>
          </a:xfrm>
        </p:spPr>
      </p:sp>
    </p:spTree>
    <p:extLst>
      <p:ext uri="{BB962C8B-B14F-4D97-AF65-F5344CB8AC3E}">
        <p14:creationId xmlns:p14="http://schemas.microsoft.com/office/powerpoint/2010/main" val="1179744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市府作為：</a:t>
            </a:r>
            <a:r>
              <a:rPr lang="en-US" altLang="zh-TW" dirty="0"/>
              <a:t>1.</a:t>
            </a:r>
            <a:r>
              <a:rPr lang="zh-TW" altLang="en-US" dirty="0"/>
              <a:t>撙節支出，經費花在刀口上</a:t>
            </a:r>
            <a:r>
              <a:rPr lang="en-US" altLang="zh-TW" dirty="0"/>
              <a:t>2.</a:t>
            </a:r>
            <a:r>
              <a:rPr lang="zh-TW" altLang="en-US" dirty="0"/>
              <a:t>急迫性建設優先施作</a:t>
            </a:r>
            <a:r>
              <a:rPr lang="en-US" altLang="zh-TW" dirty="0"/>
              <a:t>3.</a:t>
            </a:r>
            <a:r>
              <a:rPr lang="zh-TW" altLang="en-US" dirty="0"/>
              <a:t>社團補助逐一審核，按季補助 </a:t>
            </a:r>
            <a:r>
              <a:rPr lang="en-US" altLang="zh-TW" dirty="0"/>
              <a:t>4.</a:t>
            </a:r>
            <a:r>
              <a:rPr lang="zh-TW" altLang="en-US" dirty="0"/>
              <a:t>建置公開透明回應機制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4BD87-D0DF-46D9-977B-85350A6FD1B8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3744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64BD87-D0DF-46D9-977B-85350A6FD1B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049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64BD87-D0DF-46D9-977B-85350A6FD1B8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980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B5F687-A105-4009-A307-6131651D0837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941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595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624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203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71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501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364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8313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770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798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01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30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0343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4764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4418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8828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412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699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431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6947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C959F5F5-DB37-47C4-9860-3A1DA621F3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93599" y="6381332"/>
            <a:ext cx="1296144" cy="365125"/>
          </a:xfrm>
          <a:prstGeom prst="rect">
            <a:avLst/>
          </a:prstGeom>
        </p:spPr>
        <p:txBody>
          <a:bodyPr vert="horz" lIns="89588" tIns="44826" rIns="89588" bIns="44826" rtlCol="0" anchor="ctr"/>
          <a:lstStyle>
            <a:lvl1pPr algn="r"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 New Roman" pitchFamily="18" charset="0"/>
                <a:ea typeface="Noto Sans CJK TC Medium" pitchFamily="34" charset="-120"/>
                <a:cs typeface="Times New Roman" pitchFamily="18" charset="0"/>
              </a:defRPr>
            </a:lvl1pPr>
          </a:lstStyle>
          <a:p>
            <a:pPr defTabSz="895785"/>
            <a:fld id="{1D01285C-0FEA-45F5-A0B3-7E94DEF2FFF5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895785"/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8833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7222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974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9343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2425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9514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313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0186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1353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1859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9950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0269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6468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765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2084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7077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4275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1544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5159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0963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6991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2659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6525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1561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426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8710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761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8400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3805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6143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6748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0348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1394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C959F5F5-DB37-47C4-9860-3A1DA621F3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7654" y="6381354"/>
            <a:ext cx="792088" cy="365125"/>
          </a:xfrm>
          <a:prstGeom prst="rect">
            <a:avLst/>
          </a:prstGeom>
        </p:spPr>
        <p:txBody>
          <a:bodyPr vert="horz" lIns="89537" tIns="44800" rIns="89537" bIns="44800" rtlCol="0" anchor="ctr"/>
          <a:lstStyle>
            <a:lvl1pPr algn="r"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defRPr>
            </a:lvl1pPr>
          </a:lstStyle>
          <a:p>
            <a:pPr defTabSz="895248"/>
            <a:fld id="{1D01285C-0FEA-45F5-A0B3-7E94DEF2FFF5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895248"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8632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F30304-CADB-9ADF-A204-D68743542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9274" y="1122363"/>
            <a:ext cx="8935641" cy="2387600"/>
          </a:xfrm>
        </p:spPr>
        <p:txBody>
          <a:bodyPr anchor="b"/>
          <a:lstStyle>
            <a:lvl1pPr algn="ctr">
              <a:defRPr sz="5863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0E4EE18-B97D-6143-C098-37CC7A2D94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9274" y="3602038"/>
            <a:ext cx="8935641" cy="1655762"/>
          </a:xfrm>
        </p:spPr>
        <p:txBody>
          <a:bodyPr/>
          <a:lstStyle>
            <a:lvl1pPr marL="0" indent="0" algn="ctr">
              <a:buNone/>
              <a:defRPr sz="2345"/>
            </a:lvl1pPr>
            <a:lvl2pPr marL="446776" indent="0" algn="ctr">
              <a:buNone/>
              <a:defRPr sz="1954"/>
            </a:lvl2pPr>
            <a:lvl3pPr marL="893552" indent="0" algn="ctr">
              <a:buNone/>
              <a:defRPr sz="1759"/>
            </a:lvl3pPr>
            <a:lvl4pPr marL="1340328" indent="0" algn="ctr">
              <a:buNone/>
              <a:defRPr sz="1564"/>
            </a:lvl4pPr>
            <a:lvl5pPr marL="1787103" indent="0" algn="ctr">
              <a:buNone/>
              <a:defRPr sz="1564"/>
            </a:lvl5pPr>
            <a:lvl6pPr marL="2233879" indent="0" algn="ctr">
              <a:buNone/>
              <a:defRPr sz="1564"/>
            </a:lvl6pPr>
            <a:lvl7pPr marL="2680655" indent="0" algn="ctr">
              <a:buNone/>
              <a:defRPr sz="1564"/>
            </a:lvl7pPr>
            <a:lvl8pPr marL="3127431" indent="0" algn="ctr">
              <a:buNone/>
              <a:defRPr sz="1564"/>
            </a:lvl8pPr>
            <a:lvl9pPr marL="3574207" indent="0" algn="ctr">
              <a:buNone/>
              <a:defRPr sz="1564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B42959C-9C5C-CC00-529F-1AB3DA56E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C06ED-C523-4FA9-9284-4010D91EB079}" type="datetimeFigureOut">
              <a:rPr lang="zh-TW" altLang="en-US" smtClean="0"/>
              <a:t>2023/2/9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EB814CF-BB2F-61A8-D9FC-D4B2161C9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A127A41-2CDC-AE17-A59B-92BE0F584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CC36A-AC09-40EA-9EF2-E590F7B89A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8071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id="{C959F5F5-DB37-47C4-9860-3A1DA621F3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7654" y="6381331"/>
            <a:ext cx="792088" cy="365125"/>
          </a:xfrm>
          <a:prstGeom prst="rect">
            <a:avLst/>
          </a:prstGeom>
        </p:spPr>
        <p:txBody>
          <a:bodyPr vert="horz" lIns="89537" tIns="44800" rIns="89537" bIns="44800" rtlCol="0" anchor="ctr"/>
          <a:lstStyle>
            <a:lvl1pPr algn="r">
              <a:defRPr sz="1560" b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defRPr>
            </a:lvl1pPr>
          </a:lstStyle>
          <a:p>
            <a:pPr defTabSz="872563"/>
            <a:fld id="{1D01285C-0FEA-45F5-A0B3-7E94DEF2FFF5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872563"/>
              <a:t>‹#›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717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6908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9187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36616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安平港空拍042.jpg"/>
          <p:cNvPicPr>
            <a:picLocks noChangeAspect="1"/>
          </p:cNvPicPr>
          <p:nvPr userDrawn="1"/>
        </p:nvPicPr>
        <p:blipFill>
          <a:blip r:embed="rId2" cstate="email">
            <a:lum bright="-10000"/>
          </a:blip>
          <a:srcRect t="27837" b="49316"/>
          <a:stretch>
            <a:fillRect/>
          </a:stretch>
        </p:blipFill>
        <p:spPr>
          <a:xfrm>
            <a:off x="0" y="-27384"/>
            <a:ext cx="11914188" cy="1584176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 rot="10800000">
            <a:off x="0" y="548681"/>
            <a:ext cx="11914188" cy="1008112"/>
          </a:xfrm>
          <a:prstGeom prst="rect">
            <a:avLst/>
          </a:prstGeom>
          <a:gradFill>
            <a:gsLst>
              <a:gs pos="0">
                <a:schemeClr val="bg1"/>
              </a:gs>
              <a:gs pos="4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2101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0269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3999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9828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紫0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914188" cy="6858000"/>
          </a:xfrm>
          <a:prstGeom prst="rect">
            <a:avLst/>
          </a:prstGeom>
        </p:spPr>
      </p:pic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4411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3516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5673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749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2391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3340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A4E30-6357-4304-B297-18220995888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2215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投影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1"/>
          <p:cNvSpPr>
            <a:spLocks noChangeArrowheads="1"/>
          </p:cNvSpPr>
          <p:nvPr userDrawn="1"/>
        </p:nvSpPr>
        <p:spPr bwMode="ltGray">
          <a:xfrm>
            <a:off x="0" y="3368675"/>
            <a:ext cx="11914188" cy="1500188"/>
          </a:xfrm>
          <a:prstGeom prst="rect">
            <a:avLst/>
          </a:prstGeom>
          <a:solidFill>
            <a:srgbClr val="33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zh-TW" altLang="en-US" sz="1800">
              <a:ea typeface="新細明體" pitchFamily="18" charset="-120"/>
            </a:endParaRPr>
          </a:p>
        </p:txBody>
      </p:sp>
      <p:sp>
        <p:nvSpPr>
          <p:cNvPr id="4" name="Freeform 32"/>
          <p:cNvSpPr>
            <a:spLocks/>
          </p:cNvSpPr>
          <p:nvPr userDrawn="1"/>
        </p:nvSpPr>
        <p:spPr bwMode="ltGray">
          <a:xfrm>
            <a:off x="-12410" y="3357564"/>
            <a:ext cx="11223331" cy="11509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049" y="2"/>
              </a:cxn>
              <a:cxn ang="0">
                <a:pos x="5048" y="1458"/>
              </a:cxn>
              <a:cxn ang="0">
                <a:pos x="0" y="1471"/>
              </a:cxn>
              <a:cxn ang="0">
                <a:pos x="0" y="0"/>
              </a:cxn>
            </a:cxnLst>
            <a:rect l="0" t="0" r="r" b="b"/>
            <a:pathLst>
              <a:path w="5049" h="1471">
                <a:moveTo>
                  <a:pt x="0" y="0"/>
                </a:moveTo>
                <a:lnTo>
                  <a:pt x="5049" y="2"/>
                </a:lnTo>
                <a:lnTo>
                  <a:pt x="5048" y="1458"/>
                </a:lnTo>
                <a:lnTo>
                  <a:pt x="0" y="1471"/>
                </a:lnTo>
                <a:lnTo>
                  <a:pt x="0" y="0"/>
                </a:lnTo>
                <a:close/>
              </a:path>
            </a:pathLst>
          </a:custGeom>
          <a:solidFill>
            <a:srgbClr val="99CC00">
              <a:alpha val="73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zh-TW" altLang="en-US" sz="1800">
              <a:ea typeface="新細明體" pitchFamily="18" charset="-120"/>
            </a:endParaRPr>
          </a:p>
        </p:txBody>
      </p:sp>
      <p:pic>
        <p:nvPicPr>
          <p:cNvPr id="5" name="圖片 7" descr="D:\桌面資料\登革熱\103、104登革熱\環保局中秋節前加強孳清\仁德國中3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2" r="14166"/>
          <a:stretch>
            <a:fillRect/>
          </a:stretch>
        </p:blipFill>
        <p:spPr bwMode="auto">
          <a:xfrm>
            <a:off x="5675787" y="1"/>
            <a:ext cx="3096448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7" descr="台南市市徽拷貝.g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750" y="5327651"/>
            <a:ext cx="3330181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5"/>
          <p:cNvSpPr>
            <a:spLocks noChangeArrowheads="1"/>
          </p:cNvSpPr>
          <p:nvPr userDrawn="1"/>
        </p:nvSpPr>
        <p:spPr bwMode="gray">
          <a:xfrm>
            <a:off x="0" y="0"/>
            <a:ext cx="2879262" cy="3124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zh-TW" altLang="en-US" sz="1800">
              <a:ea typeface="新細明體" pitchFamily="18" charset="-120"/>
            </a:endParaRPr>
          </a:p>
        </p:txBody>
      </p:sp>
      <p:pic>
        <p:nvPicPr>
          <p:cNvPr id="8" name="圖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7" b="3230"/>
          <a:stretch>
            <a:fillRect/>
          </a:stretch>
        </p:blipFill>
        <p:spPr bwMode="auto">
          <a:xfrm>
            <a:off x="0" y="3175"/>
            <a:ext cx="2879262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photo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9" r="1785"/>
          <a:stretch>
            <a:fillRect/>
          </a:stretch>
        </p:blipFill>
        <p:spPr bwMode="auto">
          <a:xfrm>
            <a:off x="2860647" y="1"/>
            <a:ext cx="3003368" cy="314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圖片 13" descr="S__10412039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4" r="9346"/>
          <a:stretch>
            <a:fillRect/>
          </a:stretch>
        </p:blipFill>
        <p:spPr bwMode="auto">
          <a:xfrm>
            <a:off x="8772235" y="1"/>
            <a:ext cx="3152296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直線接點 11"/>
          <p:cNvCxnSpPr/>
          <p:nvPr userDrawn="1"/>
        </p:nvCxnSpPr>
        <p:spPr bwMode="auto">
          <a:xfrm>
            <a:off x="-13855" y="3115341"/>
            <a:ext cx="11955750" cy="31897"/>
          </a:xfrm>
          <a:prstGeom prst="line">
            <a:avLst/>
          </a:prstGeom>
          <a:ln w="101600">
            <a:gradFill flip="none" rotWithShape="1">
              <a:gsLst>
                <a:gs pos="0">
                  <a:srgbClr val="99CC00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0" scaled="1"/>
              <a:tileRect/>
            </a:gradFill>
            <a:headEnd type="none" w="med" len="med"/>
            <a:tailEnd type="none" w="med" len="med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3501007"/>
            <a:ext cx="11178497" cy="762000"/>
          </a:xfrm>
          <a:extLst/>
        </p:spPr>
        <p:txBody>
          <a:bodyPr/>
          <a:lstStyle>
            <a:lvl1pPr>
              <a:defRPr b="0" cap="none" spc="0">
                <a:ln>
                  <a:noFill/>
                </a:ln>
                <a:solidFill>
                  <a:schemeClr val="bg1"/>
                </a:solidFill>
                <a:effectLst/>
                <a:latin typeface="華康華綜體W5" pitchFamily="49" charset="-120"/>
                <a:ea typeface="華康華綜體W5" pitchFamily="49" charset="-120"/>
              </a:defRPr>
            </a:lvl1pPr>
          </a:lstStyle>
          <a:p>
            <a:pPr lvl="0"/>
            <a:r>
              <a:rPr lang="zh-TW" altLang="en-US" noProof="0" dirty="0" smtClean="0"/>
              <a:t>按一下以編輯母片標題樣式</a:t>
            </a:r>
            <a:endParaRPr lang="en-US" altLang="zh-TW" noProof="0" dirty="0" smtClean="0"/>
          </a:p>
        </p:txBody>
      </p:sp>
    </p:spTree>
    <p:extLst>
      <p:ext uri="{BB962C8B-B14F-4D97-AF65-F5344CB8AC3E}">
        <p14:creationId xmlns:p14="http://schemas.microsoft.com/office/powerpoint/2010/main" val="2347586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1335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1841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4203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522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7668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5663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08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82007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1874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8321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3779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742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6421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9509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404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3347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776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863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5" r:id="rId21"/>
    <p:sldLayoutId id="2147483686" r:id="rId22"/>
    <p:sldLayoutId id="2147483687" r:id="rId23"/>
    <p:sldLayoutId id="2147483689" r:id="rId24"/>
    <p:sldLayoutId id="2147483692" r:id="rId25"/>
    <p:sldLayoutId id="2147483694" r:id="rId26"/>
    <p:sldLayoutId id="2147483695" r:id="rId27"/>
    <p:sldLayoutId id="2147483696" r:id="rId28"/>
    <p:sldLayoutId id="2147483697" r:id="rId29"/>
    <p:sldLayoutId id="2147483698" r:id="rId30"/>
    <p:sldLayoutId id="2147483699" r:id="rId31"/>
    <p:sldLayoutId id="2147483700" r:id="rId32"/>
    <p:sldLayoutId id="2147483701" r:id="rId33"/>
    <p:sldLayoutId id="2147483702" r:id="rId34"/>
    <p:sldLayoutId id="2147483703" r:id="rId35"/>
    <p:sldLayoutId id="2147483704" r:id="rId36"/>
    <p:sldLayoutId id="2147483705" r:id="rId37"/>
    <p:sldLayoutId id="2147483706" r:id="rId38"/>
    <p:sldLayoutId id="2147483707" r:id="rId39"/>
    <p:sldLayoutId id="2147483708" r:id="rId40"/>
    <p:sldLayoutId id="2147483709" r:id="rId41"/>
    <p:sldLayoutId id="2147483710" r:id="rId42"/>
    <p:sldLayoutId id="2147483711" r:id="rId43"/>
    <p:sldLayoutId id="2147483712" r:id="rId44"/>
    <p:sldLayoutId id="2147483713" r:id="rId45"/>
    <p:sldLayoutId id="2147483714" r:id="rId46"/>
    <p:sldLayoutId id="2147483715" r:id="rId47"/>
    <p:sldLayoutId id="2147483725" r:id="rId48"/>
    <p:sldLayoutId id="2147483727" r:id="rId49"/>
    <p:sldLayoutId id="2147483728" r:id="rId50"/>
    <p:sldLayoutId id="2147483729" r:id="rId51"/>
    <p:sldLayoutId id="2147483730" r:id="rId52"/>
    <p:sldLayoutId id="2147483731" r:id="rId53"/>
    <p:sldLayoutId id="2147483732" r:id="rId54"/>
    <p:sldLayoutId id="2147483733" r:id="rId55"/>
    <p:sldLayoutId id="2147483734" r:id="rId56"/>
    <p:sldLayoutId id="2147483801" r:id="rId57"/>
    <p:sldLayoutId id="2147483806" r:id="rId58"/>
    <p:sldLayoutId id="2147483808" r:id="rId5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115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804" r:id="rId12"/>
    <p:sldLayoutId id="2147483805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01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169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</p:sldLayoutIdLst>
  <p:hf hdr="0" ftr="0" dt="0"/>
  <p:txStyles>
    <p:titleStyle>
      <a:lvl1pPr algn="ctr" defTabSz="913856" rtl="0" eaLnBrk="1" latinLnBrk="0" hangingPunct="1"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96" indent="-342696" algn="l" defTabSz="91385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09" indent="-285581" algn="l" defTabSz="91385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20" indent="-228463" algn="l" defTabSz="91385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9" indent="-228463" algn="l" defTabSz="91385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76" indent="-228463" algn="l" defTabSz="91385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06" indent="-228463" algn="l" defTabSz="9138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34" indent="-228463" algn="l" defTabSz="9138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62" indent="-228463" algn="l" defTabSz="9138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888" indent="-228463" algn="l" defTabSz="9138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3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8" algn="l" defTabSz="913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56" algn="l" defTabSz="913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85" algn="l" defTabSz="913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13" algn="l" defTabSz="913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42" algn="l" defTabSz="913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68" algn="l" defTabSz="913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97" algn="l" defTabSz="913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28" algn="l" defTabSz="913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6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6.xml"/><Relationship Id="rId4" Type="http://schemas.openxmlformats.org/officeDocument/2006/relationships/chart" Target="../charts/char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8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88.jpg"/><Relationship Id="rId5" Type="http://schemas.openxmlformats.org/officeDocument/2006/relationships/image" Target="../media/image87.jpeg"/><Relationship Id="rId4" Type="http://schemas.openxmlformats.org/officeDocument/2006/relationships/image" Target="../media/image8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95.jpeg"/><Relationship Id="rId5" Type="http://schemas.openxmlformats.org/officeDocument/2006/relationships/image" Target="../media/image94.jpg"/><Relationship Id="rId4" Type="http://schemas.openxmlformats.org/officeDocument/2006/relationships/hyperlink" Target="https://travel.ettoday.net/article/1663465.htm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99.jp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109.jpg"/><Relationship Id="rId4" Type="http://schemas.openxmlformats.org/officeDocument/2006/relationships/image" Target="../media/image10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29.jpg"/><Relationship Id="rId5" Type="http://schemas.openxmlformats.org/officeDocument/2006/relationships/image" Target="../media/image128.jpg"/><Relationship Id="rId4" Type="http://schemas.openxmlformats.org/officeDocument/2006/relationships/image" Target="../media/image12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33.jpeg"/><Relationship Id="rId5" Type="http://schemas.openxmlformats.org/officeDocument/2006/relationships/image" Target="../media/image132.jpg"/><Relationship Id="rId4" Type="http://schemas.openxmlformats.org/officeDocument/2006/relationships/image" Target="../media/image13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37.jpg"/><Relationship Id="rId5" Type="http://schemas.openxmlformats.org/officeDocument/2006/relationships/image" Target="../media/image136.jpeg"/><Relationship Id="rId4" Type="http://schemas.openxmlformats.org/officeDocument/2006/relationships/image" Target="../media/image135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6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ptx"/><Relationship Id="rId1" Type="http://schemas.openxmlformats.org/officeDocument/2006/relationships/slideLayout" Target="../slideLayouts/slideLayout7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gif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14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microsoft.com/office/2007/relationships/hdphoto" Target="../media/hdphoto5.wdp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5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5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62.jpg"/><Relationship Id="rId5" Type="http://schemas.openxmlformats.org/officeDocument/2006/relationships/image" Target="../media/image161.jpeg"/><Relationship Id="rId4" Type="http://schemas.openxmlformats.org/officeDocument/2006/relationships/image" Target="../media/image16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png"/><Relationship Id="rId3" Type="http://schemas.microsoft.com/office/2007/relationships/hdphoto" Target="../media/hdphoto3.wdp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ndy\Downloads\47f7c615-084e-4e4f-baed-12ab2685e4c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/>
          <a:stretch/>
        </p:blipFill>
        <p:spPr bwMode="auto">
          <a:xfrm>
            <a:off x="-23026" y="-41282"/>
            <a:ext cx="11957360" cy="576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8AAE2093-7728-447E-1C86-D417FE620F07}"/>
              </a:ext>
            </a:extLst>
          </p:cNvPr>
          <p:cNvGrpSpPr/>
          <p:nvPr/>
        </p:nvGrpSpPr>
        <p:grpSpPr>
          <a:xfrm>
            <a:off x="8747761" y="3769361"/>
            <a:ext cx="2591320" cy="3088640"/>
            <a:chOff x="8400256" y="3090575"/>
            <a:chExt cx="3072341" cy="3998135"/>
          </a:xfrm>
        </p:grpSpPr>
        <p:pic>
          <p:nvPicPr>
            <p:cNvPr id="13" name="Picture 8" descr="C:\Users\luisa\Desktop\地方創生\陳美伶.png">
              <a:extLst>
                <a:ext uri="{FF2B5EF4-FFF2-40B4-BE49-F238E27FC236}">
                  <a16:creationId xmlns:a16="http://schemas.microsoft.com/office/drawing/2014/main" id="{F315D01F-F9E6-D3E8-F829-E77FF6DBF1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0256" y="3090575"/>
              <a:ext cx="3072341" cy="3998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5842D30F-0454-62A4-0658-C5CBBF2CE422}"/>
                </a:ext>
              </a:extLst>
            </p:cNvPr>
            <p:cNvSpPr/>
            <p:nvPr/>
          </p:nvSpPr>
          <p:spPr>
            <a:xfrm rot="18826862" flipH="1">
              <a:off x="8753302" y="4563520"/>
              <a:ext cx="185953" cy="357032"/>
            </a:xfrm>
            <a:prstGeom prst="rect">
              <a:avLst/>
            </a:prstGeom>
            <a:solidFill>
              <a:srgbClr val="FAF0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+mj-ea"/>
                <a:ea typeface="+mj-ea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5029200" y="5723837"/>
            <a:ext cx="35966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latin typeface="Microsoft YaHei" pitchFamily="34" charset="-122"/>
                <a:ea typeface="Microsoft YaHei" pitchFamily="34" charset="-122"/>
              </a:rPr>
              <a:t>台灣地方創生基金會</a:t>
            </a:r>
            <a:endParaRPr lang="en-US" altLang="zh-TW" sz="2800" dirty="0" smtClean="0"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sz="2800" dirty="0" smtClean="0">
                <a:latin typeface="Microsoft YaHei" pitchFamily="34" charset="-122"/>
                <a:ea typeface="Microsoft YaHei" pitchFamily="34" charset="-122"/>
              </a:rPr>
              <a:t>   董事長    陳美伶</a:t>
            </a:r>
            <a:endParaRPr lang="zh-TW" altLang="en-US" sz="2800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0" name="標題 4">
            <a:extLst>
              <a:ext uri="{FF2B5EF4-FFF2-40B4-BE49-F238E27FC236}">
                <a16:creationId xmlns:a16="http://schemas.microsoft.com/office/drawing/2014/main" id="{5A5A0DC4-1922-5AA2-1B24-A3F5CC638714}"/>
              </a:ext>
            </a:extLst>
          </p:cNvPr>
          <p:cNvSpPr txBox="1">
            <a:spLocks/>
          </p:cNvSpPr>
          <p:nvPr/>
        </p:nvSpPr>
        <p:spPr>
          <a:xfrm>
            <a:off x="650336" y="1259840"/>
            <a:ext cx="10108346" cy="2692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zh-TW" altLang="en-US" sz="7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地方公共治理典範分享</a:t>
            </a:r>
            <a:r>
              <a:rPr lang="zh-TW" altLang="en-US" sz="4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─兼論</a:t>
            </a:r>
            <a:endParaRPr lang="en-US" altLang="zh-TW" sz="4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itchFamily="34" charset="-122"/>
              <a:ea typeface="Microsoft YaHei" pitchFamily="34" charset="-122"/>
            </a:endParaRPr>
          </a:p>
          <a:p>
            <a:pPr algn="ctr">
              <a:spcAft>
                <a:spcPts val="600"/>
              </a:spcAft>
            </a:pPr>
            <a:endParaRPr lang="en-US" altLang="zh-TW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itchFamily="34" charset="-122"/>
              <a:ea typeface="Microsoft YaHei" pitchFamily="34" charset="-122"/>
            </a:endParaRPr>
          </a:p>
          <a:p>
            <a:pPr algn="ctr">
              <a:spcAft>
                <a:spcPts val="600"/>
              </a:spcAft>
            </a:pP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 </a:t>
            </a:r>
            <a:r>
              <a:rPr lang="en-US" altLang="zh-TW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   </a:t>
            </a:r>
            <a:r>
              <a:rPr lang="zh-TW" altLang="en-US" sz="77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我以身為中華民國文官為榮</a:t>
            </a:r>
            <a:endParaRPr lang="en-US" altLang="zh-TW" sz="7700" b="1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spcAft>
                <a:spcPts val="600"/>
              </a:spcAft>
            </a:pPr>
            <a:r>
              <a:rPr lang="en-US" altLang="zh-TW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       </a:t>
            </a:r>
            <a:r>
              <a:rPr lang="zh-TW" alt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      </a:t>
            </a:r>
            <a:endParaRPr lang="zh-TW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1" name="文字版面配置區 5">
            <a:extLst>
              <a:ext uri="{FF2B5EF4-FFF2-40B4-BE49-F238E27FC236}">
                <a16:creationId xmlns:a16="http://schemas.microsoft.com/office/drawing/2014/main" id="{4CA64790-10B4-C264-316C-E201ECA30275}"/>
              </a:ext>
            </a:extLst>
          </p:cNvPr>
          <p:cNvSpPr txBox="1">
            <a:spLocks/>
          </p:cNvSpPr>
          <p:nvPr/>
        </p:nvSpPr>
        <p:spPr>
          <a:xfrm>
            <a:off x="650336" y="4589465"/>
            <a:ext cx="8216190" cy="5006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endParaRPr lang="zh-TW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 TC Medium" panose="020B0600000000000000" pitchFamily="34" charset="-120"/>
              <a:ea typeface="Noto Sans TC Medium" panose="020B0600000000000000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0097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室外, 天空, 馬車, 拔 的圖片&#10;&#10;自動產生的描述">
            <a:extLst>
              <a:ext uri="{FF2B5EF4-FFF2-40B4-BE49-F238E27FC236}">
                <a16:creationId xmlns:a16="http://schemas.microsoft.com/office/drawing/2014/main" id="{B10F5598-15F1-4C1B-9795-940CC869B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72" y="2093079"/>
            <a:ext cx="10729291" cy="448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DCBEEF8B-EDDF-48B4-86CD-F787D6AA2972}"/>
              </a:ext>
            </a:extLst>
          </p:cNvPr>
          <p:cNvSpPr txBox="1"/>
          <p:nvPr/>
        </p:nvSpPr>
        <p:spPr>
          <a:xfrm>
            <a:off x="0" y="282804"/>
            <a:ext cx="11689236" cy="1667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400" b="1" dirty="0" smtClean="0">
                <a:solidFill>
                  <a:srgbClr val="7030A0"/>
                </a:solidFill>
                <a:latin typeface="Microsoft YaHei" pitchFamily="34" charset="-122"/>
                <a:ea typeface="Microsoft YaHei" pitchFamily="34" charset="-122"/>
              </a:rPr>
              <a:t>  意外掉入地方政治的治理</a:t>
            </a:r>
            <a:r>
              <a:rPr lang="zh-TW" altLang="en-US" sz="2800" b="1" dirty="0" smtClean="0">
                <a:solidFill>
                  <a:srgbClr val="7030A0"/>
                </a:solidFill>
                <a:latin typeface="Microsoft YaHei" pitchFamily="34" charset="-122"/>
                <a:ea typeface="Microsoft YaHei" pitchFamily="34" charset="-122"/>
              </a:rPr>
              <a:t>（</a:t>
            </a:r>
            <a:r>
              <a:rPr lang="en-US" altLang="zh-TW" sz="2800" b="1" dirty="0" smtClean="0">
                <a:solidFill>
                  <a:srgbClr val="7030A0"/>
                </a:solidFill>
                <a:latin typeface="Microsoft YaHei" pitchFamily="34" charset="-122"/>
                <a:ea typeface="Microsoft YaHei" pitchFamily="34" charset="-122"/>
              </a:rPr>
              <a:t>2010.12-2016.5)</a:t>
            </a:r>
          </a:p>
          <a:p>
            <a:pPr algn="ctr">
              <a:lnSpc>
                <a:spcPts val="5800"/>
              </a:lnSpc>
              <a:spcBef>
                <a:spcPts val="1200"/>
              </a:spcBef>
            </a:pPr>
            <a:r>
              <a:rPr lang="zh-TW" altLang="en-US" sz="4400" b="1" dirty="0" smtClean="0">
                <a:solidFill>
                  <a:srgbClr val="7030A0"/>
                </a:solidFill>
                <a:latin typeface="Microsoft YaHei" pitchFamily="34" charset="-122"/>
                <a:ea typeface="Microsoft YaHei" pitchFamily="34" charset="-122"/>
              </a:rPr>
              <a:t>                           台南，我的另一個故鄉？</a:t>
            </a:r>
            <a:endParaRPr lang="zh-TW" altLang="en-US" sz="4400" b="1" dirty="0">
              <a:solidFill>
                <a:srgbClr val="7030A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9" name="投影片編號版面配置區 1"/>
          <p:cNvSpPr txBox="1">
            <a:spLocks/>
          </p:cNvSpPr>
          <p:nvPr/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57F1E4F-1CFF-5643-939E-217C01CDF565}" type="slidenum">
              <a:rPr lang="en-US" sz="1600" b="1" smtClean="0"/>
              <a:pPr algn="r"/>
              <a:t>10</a:t>
            </a:fld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44215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767486"/>
            <a:ext cx="11914188" cy="1309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5" tIns="45693" rIns="91385" bIns="45693" rtlCol="0" anchor="ctr"/>
          <a:lstStyle/>
          <a:p>
            <a:pPr algn="ctr" defTabSz="913856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12710" y="1006594"/>
            <a:ext cx="11488770" cy="830942"/>
          </a:xfrm>
          <a:prstGeom prst="rect">
            <a:avLst/>
          </a:prstGeom>
        </p:spPr>
        <p:txBody>
          <a:bodyPr wrap="square" lIns="91385" tIns="45693" rIns="91385" bIns="45693">
            <a:spAutoFit/>
          </a:bodyPr>
          <a:lstStyle/>
          <a:p>
            <a:pPr defTabSz="913856"/>
            <a:r>
              <a:rPr lang="zh-TW" altLang="en-US" sz="4800" b="1" dirty="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我以作為中華民國的文官為榮</a:t>
            </a:r>
            <a:r>
              <a:rPr lang="en-US" altLang="zh-TW" sz="4800" b="1" dirty="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 </a:t>
            </a:r>
            <a:endParaRPr lang="zh-TW" altLang="en-US" sz="4800" dirty="0">
              <a:solidFill>
                <a:srgbClr val="0000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74347" y="2401251"/>
            <a:ext cx="11327131" cy="4016430"/>
          </a:xfrm>
          <a:prstGeom prst="rect">
            <a:avLst/>
          </a:prstGeom>
        </p:spPr>
        <p:txBody>
          <a:bodyPr wrap="square" lIns="91385" tIns="45693" rIns="91385" bIns="45693">
            <a:spAutoFit/>
          </a:bodyPr>
          <a:lstStyle/>
          <a:p>
            <a:pPr marL="571500" indent="-571500" algn="just" defTabSz="913856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TW" sz="3900" b="1" dirty="0" smtClean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2016.05.19</a:t>
            </a:r>
            <a:r>
              <a:rPr lang="zh-TW" altLang="en-US" sz="3900" b="1" dirty="0" smtClean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結束我的文官生涯</a:t>
            </a:r>
            <a:endParaRPr lang="en-US" altLang="zh-TW" sz="3900" b="1" dirty="0" smtClean="0">
              <a:solidFill>
                <a:prstClr val="white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571500" indent="-571500" algn="just" defTabSz="913856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TW" altLang="en-US" sz="3900" b="1" dirty="0" smtClean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來自花蓮鄉下沒有任何背景的小孩</a:t>
            </a:r>
            <a:endParaRPr lang="en-US" altLang="zh-TW" sz="3900" b="1" dirty="0" smtClean="0">
              <a:solidFill>
                <a:prstClr val="white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571500" indent="-571500" algn="just" defTabSz="913856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TW" altLang="en-US" sz="3900" b="1" dirty="0" smtClean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不必依關說及八行書可以從基層公務員到文官長</a:t>
            </a:r>
            <a:endParaRPr lang="en-US" altLang="zh-TW" sz="3900" b="1" dirty="0" smtClean="0">
              <a:solidFill>
                <a:prstClr val="white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571500" indent="-571500" algn="just" defTabSz="913856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TW" altLang="en-US" sz="3900" b="1" dirty="0" smtClean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我的專業與認事態度是受到肯定的</a:t>
            </a:r>
            <a:endParaRPr lang="en-US" altLang="zh-TW" sz="3900" b="1" dirty="0" smtClean="0">
              <a:solidFill>
                <a:prstClr val="white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571500" indent="-571500" algn="just" defTabSz="913856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TW" altLang="en-US" sz="3900" b="1" dirty="0" smtClean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我不曾加入政黨，也不歸屬任何派系</a:t>
            </a:r>
            <a:endParaRPr lang="zh-TW" altLang="en-US" sz="3900" b="1" dirty="0">
              <a:solidFill>
                <a:prstClr val="white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6" name="Picture 8" descr="C:\Users\luisa\Desktop\地方創生\陳美伶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0337733" y="5149000"/>
            <a:ext cx="1463970" cy="182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82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2556"/>
            <a:ext cx="11914188" cy="670173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4278035" y="2189476"/>
            <a:ext cx="7077345" cy="1894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863" b="1" dirty="0">
                <a:solidFill>
                  <a:srgbClr val="BA369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我以作為</a:t>
            </a:r>
            <a:r>
              <a:rPr lang="en-US" altLang="zh-TW" sz="5863" b="1" dirty="0">
                <a:solidFill>
                  <a:srgbClr val="BA369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5863" b="1" dirty="0">
                <a:solidFill>
                  <a:srgbClr val="BA369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863" b="1" dirty="0">
                <a:solidFill>
                  <a:srgbClr val="BA369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中華民國的文官為榮</a:t>
            </a:r>
            <a:endParaRPr lang="zh-TW" altLang="en-US" sz="5863" dirty="0">
              <a:solidFill>
                <a:srgbClr val="BA3690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75657"/>
            <a:ext cx="11914189" cy="80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0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" descr="安平港空拍042.jpg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3304" b="50783"/>
          <a:stretch>
            <a:fillRect/>
          </a:stretch>
        </p:blipFill>
        <p:spPr bwMode="auto">
          <a:xfrm>
            <a:off x="1385095" y="4365105"/>
            <a:ext cx="9143999" cy="249022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Arc 8"/>
          <p:cNvSpPr/>
          <p:nvPr/>
        </p:nvSpPr>
        <p:spPr>
          <a:xfrm>
            <a:off x="-3177545" y="-110362"/>
            <a:ext cx="9125278" cy="6274672"/>
          </a:xfrm>
          <a:prstGeom prst="arc">
            <a:avLst>
              <a:gd name="adj1" fmla="val 17406100"/>
              <a:gd name="adj2" fmla="val 5392005"/>
            </a:avLst>
          </a:prstGeom>
          <a:noFill/>
          <a:ln w="53975">
            <a:solidFill>
              <a:srgbClr val="E6E7E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14" name="Arc 8"/>
          <p:cNvSpPr/>
          <p:nvPr/>
        </p:nvSpPr>
        <p:spPr>
          <a:xfrm rot="11154644">
            <a:off x="8649648" y="1546981"/>
            <a:ext cx="4221154" cy="4395165"/>
          </a:xfrm>
          <a:prstGeom prst="arc">
            <a:avLst>
              <a:gd name="adj1" fmla="val 16200000"/>
              <a:gd name="adj2" fmla="val 4702512"/>
            </a:avLst>
          </a:prstGeom>
          <a:noFill/>
          <a:ln w="53975">
            <a:solidFill>
              <a:srgbClr val="E6E7E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15" name="Arc 7"/>
          <p:cNvSpPr/>
          <p:nvPr/>
        </p:nvSpPr>
        <p:spPr>
          <a:xfrm rot="11335926">
            <a:off x="9044240" y="2420000"/>
            <a:ext cx="3603810" cy="4066253"/>
          </a:xfrm>
          <a:prstGeom prst="arc">
            <a:avLst>
              <a:gd name="adj1" fmla="val 16200000"/>
              <a:gd name="adj2" fmla="val 4351361"/>
            </a:avLst>
          </a:prstGeom>
          <a:noFill/>
          <a:ln w="19050">
            <a:solidFill>
              <a:srgbClr val="BFC1D3">
                <a:alpha val="50196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pic>
        <p:nvPicPr>
          <p:cNvPr id="16" name="圖片 15" descr="安平港空拍042.jpg"/>
          <p:cNvPicPr>
            <a:picLocks noChangeAspect="1"/>
          </p:cNvPicPr>
          <p:nvPr/>
        </p:nvPicPr>
        <p:blipFill>
          <a:blip r:embed="rId3" cstate="email">
            <a:lum contrast="16000"/>
          </a:blip>
          <a:srcRect l="23090" r="7638"/>
          <a:stretch>
            <a:fillRect/>
          </a:stretch>
        </p:blipFill>
        <p:spPr>
          <a:xfrm>
            <a:off x="-2764227" y="0"/>
            <a:ext cx="7599679" cy="6858000"/>
          </a:xfrm>
          <a:prstGeom prst="chord">
            <a:avLst>
              <a:gd name="adj1" fmla="val 16187695"/>
              <a:gd name="adj2" fmla="val 5393478"/>
            </a:avLst>
          </a:prstGeom>
          <a:ln w="63500" cap="rnd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6350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Arc 7"/>
          <p:cNvSpPr/>
          <p:nvPr/>
        </p:nvSpPr>
        <p:spPr>
          <a:xfrm>
            <a:off x="-3199716" y="441434"/>
            <a:ext cx="9169620" cy="6211614"/>
          </a:xfrm>
          <a:prstGeom prst="arc">
            <a:avLst>
              <a:gd name="adj1" fmla="val 16200000"/>
              <a:gd name="adj2" fmla="val 5392005"/>
            </a:avLst>
          </a:prstGeom>
          <a:noFill/>
          <a:ln w="19050">
            <a:solidFill>
              <a:schemeClr val="bg1">
                <a:alpha val="50196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969596" y="2514133"/>
            <a:ext cx="647056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zh-TW" altLang="en-US" sz="6000" b="1" dirty="0">
                <a:solidFill>
                  <a:srgbClr val="99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升格後</a:t>
            </a:r>
            <a:endParaRPr lang="en-US" altLang="zh-TW" sz="6000" b="1" dirty="0">
              <a:solidFill>
                <a:srgbClr val="9933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eaLnBrk="0" hangingPunct="0">
              <a:defRPr/>
            </a:pPr>
            <a:r>
              <a:rPr lang="zh-TW" altLang="en-US" sz="6000" b="1" dirty="0" smtClean="0">
                <a:solidFill>
                  <a:srgbClr val="99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台南市治理的</a:t>
            </a:r>
            <a:r>
              <a:rPr lang="zh-TW" altLang="en-US" sz="6000" b="1" dirty="0">
                <a:solidFill>
                  <a:srgbClr val="99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挑戰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4294967295"/>
          </p:nvPr>
        </p:nvSpPr>
        <p:spPr>
          <a:xfrm>
            <a:off x="8261350" y="6407161"/>
            <a:ext cx="2133600" cy="365125"/>
          </a:xfrm>
        </p:spPr>
        <p:txBody>
          <a:bodyPr/>
          <a:lstStyle/>
          <a:p>
            <a:fld id="{CC9A4E30-6357-4304-B297-182209958882}" type="slidenum">
              <a:rPr lang="zh-TW" altLang="en-US" smtClean="0">
                <a:solidFill>
                  <a:schemeClr val="tx1"/>
                </a:solidFill>
              </a:rPr>
              <a:pPr/>
              <a:t>13</a:t>
            </a:fld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8955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7641869-5325-EC7B-BA12-D5FCEE3338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80" b="18074"/>
          <a:stretch/>
        </p:blipFill>
        <p:spPr>
          <a:xfrm>
            <a:off x="0" y="1239520"/>
            <a:ext cx="11914188" cy="56184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標題 8">
            <a:extLst>
              <a:ext uri="{FF2B5EF4-FFF2-40B4-BE49-F238E27FC236}">
                <a16:creationId xmlns:a16="http://schemas.microsoft.com/office/drawing/2014/main" id="{B70AF2EA-5812-2B3E-B77F-9EC28E54D768}"/>
              </a:ext>
            </a:extLst>
          </p:cNvPr>
          <p:cNvSpPr txBox="1">
            <a:spLocks/>
          </p:cNvSpPr>
          <p:nvPr/>
        </p:nvSpPr>
        <p:spPr>
          <a:xfrm>
            <a:off x="0" y="-9295"/>
            <a:ext cx="11832908" cy="1573935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ts val="5500"/>
              </a:lnSpc>
              <a:spcBef>
                <a:spcPts val="1200"/>
              </a:spcBef>
              <a:buFont typeface="Wingdings" panose="05000000000000000000" pitchFamily="2" charset="2"/>
              <a:buChar char="u"/>
            </a:pPr>
            <a:r>
              <a:rPr lang="zh-TW" altLang="en-US" sz="3000" b="1" dirty="0">
                <a:solidFill>
                  <a:srgbClr val="FFC000"/>
                </a:solidFill>
                <a:latin typeface="Microsoft YaHei" pitchFamily="34" charset="-122"/>
                <a:ea typeface="Microsoft YaHei" pitchFamily="34" charset="-122"/>
              </a:rPr>
              <a:t>台南市升格為直轄市首任</a:t>
            </a:r>
            <a:r>
              <a:rPr lang="zh-TW" altLang="en-US" sz="3000" b="1" dirty="0" smtClean="0">
                <a:solidFill>
                  <a:srgbClr val="FFC000"/>
                </a:solidFill>
                <a:latin typeface="Microsoft YaHei" pitchFamily="34" charset="-122"/>
                <a:ea typeface="Microsoft YaHei" pitchFamily="34" charset="-122"/>
              </a:rPr>
              <a:t>秘書長         </a:t>
            </a:r>
            <a:r>
              <a:rPr lang="zh-TW" altLang="en-US" sz="3000" b="1" dirty="0" smtClean="0">
                <a:solidFill>
                  <a:prstClr val="white"/>
                </a:solidFill>
                <a:latin typeface="Microsoft YaHei" pitchFamily="34" charset="-122"/>
                <a:ea typeface="Microsoft YaHei" pitchFamily="34" charset="-122"/>
              </a:rPr>
              <a:t>百</a:t>
            </a:r>
            <a:r>
              <a:rPr lang="zh-TW" altLang="en-US" sz="3000" b="1" dirty="0">
                <a:solidFill>
                  <a:prstClr val="white"/>
                </a:solidFill>
                <a:latin typeface="Microsoft YaHei" pitchFamily="34" charset="-122"/>
                <a:ea typeface="Microsoft YaHei" pitchFamily="34" charset="-122"/>
              </a:rPr>
              <a:t>廢待舉、萬丈高樓平地起</a:t>
            </a:r>
          </a:p>
          <a:p>
            <a:pPr marL="342900" indent="-342900">
              <a:lnSpc>
                <a:spcPts val="6000"/>
              </a:lnSpc>
              <a:spcBef>
                <a:spcPts val="0"/>
              </a:spcBef>
              <a:buFont typeface="Wingdings" panose="05000000000000000000" pitchFamily="2" charset="2"/>
              <a:buChar char="u"/>
            </a:pPr>
            <a:r>
              <a:rPr lang="zh-TW" altLang="en-US" sz="3000" b="1" dirty="0">
                <a:solidFill>
                  <a:prstClr val="white"/>
                </a:solidFill>
                <a:latin typeface="Microsoft YaHei" pitchFamily="34" charset="-122"/>
                <a:ea typeface="Microsoft YaHei" pitchFamily="34" charset="-122"/>
              </a:rPr>
              <a:t>地方政治的</a:t>
            </a:r>
            <a:r>
              <a:rPr lang="zh-TW" altLang="en-US" sz="3000" b="1" dirty="0" smtClean="0">
                <a:solidFill>
                  <a:prstClr val="white"/>
                </a:solidFill>
                <a:latin typeface="Microsoft YaHei" pitchFamily="34" charset="-122"/>
                <a:ea typeface="Microsoft YaHei" pitchFamily="34" charset="-122"/>
              </a:rPr>
              <a:t>驚奇            清廉</a:t>
            </a:r>
            <a:r>
              <a:rPr lang="zh-TW" altLang="en-US" sz="3000" b="1" dirty="0">
                <a:solidFill>
                  <a:prstClr val="white"/>
                </a:solidFill>
                <a:latin typeface="Microsoft YaHei" pitchFamily="34" charset="-122"/>
                <a:ea typeface="Microsoft YaHei" pitchFamily="34" charset="-122"/>
              </a:rPr>
              <a:t>勤政、傳承創新的公共治理工程建設</a:t>
            </a:r>
          </a:p>
        </p:txBody>
      </p:sp>
      <p:sp>
        <p:nvSpPr>
          <p:cNvPr id="11" name="標題 8">
            <a:extLst>
              <a:ext uri="{FF2B5EF4-FFF2-40B4-BE49-F238E27FC236}">
                <a16:creationId xmlns:a16="http://schemas.microsoft.com/office/drawing/2014/main" id="{6E16AD17-4289-FEA4-C4FD-97A66CCB31EE}"/>
              </a:ext>
            </a:extLst>
          </p:cNvPr>
          <p:cNvSpPr txBox="1">
            <a:spLocks/>
          </p:cNvSpPr>
          <p:nvPr/>
        </p:nvSpPr>
        <p:spPr>
          <a:xfrm>
            <a:off x="0" y="65988"/>
            <a:ext cx="1422400" cy="12254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en-US" altLang="zh-TW" sz="6600" b="1" dirty="0">
              <a:solidFill>
                <a:prstClr val="white"/>
              </a:solidFill>
              <a:latin typeface="Noto Sans TC Medium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963630" y="2400480"/>
            <a:ext cx="1847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endParaRPr lang="zh-TW" altLang="en-US" sz="54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29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橢圓 27"/>
          <p:cNvSpPr/>
          <p:nvPr/>
        </p:nvSpPr>
        <p:spPr>
          <a:xfrm>
            <a:off x="1564606" y="1268760"/>
            <a:ext cx="3312368" cy="3024336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65000">
                <a:schemeClr val="accent6">
                  <a:tint val="32000"/>
                  <a:satMod val="25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 bwMode="auto">
          <a:xfrm>
            <a:off x="1385094" y="5085184"/>
            <a:ext cx="9144000" cy="1772816"/>
          </a:xfrm>
          <a:prstGeom prst="rect">
            <a:avLst/>
          </a:prstGeom>
          <a:gradFill flip="none" rotWithShape="1">
            <a:gsLst>
              <a:gs pos="38000">
                <a:srgbClr val="8980A4">
                  <a:alpha val="39000"/>
                </a:srgb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latin typeface="Times New Roman" pitchFamily="18" charset="0"/>
            </a:endParaRPr>
          </a:p>
        </p:txBody>
      </p:sp>
      <p:pic>
        <p:nvPicPr>
          <p:cNvPr id="5" name="Picture 7" descr="12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</a:blip>
          <a:srcRect r="8797"/>
          <a:stretch>
            <a:fillRect/>
          </a:stretch>
        </p:blipFill>
        <p:spPr bwMode="auto">
          <a:xfrm>
            <a:off x="4961253" y="1459888"/>
            <a:ext cx="5597960" cy="5368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2296046" y="421651"/>
            <a:ext cx="4995863" cy="56356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zh-TW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雙行政中心距離遙遠</a:t>
            </a:r>
          </a:p>
        </p:txBody>
      </p:sp>
      <p:cxnSp>
        <p:nvCxnSpPr>
          <p:cNvPr id="7" name="直線單箭頭接點 6"/>
          <p:cNvCxnSpPr>
            <a:cxnSpLocks/>
          </p:cNvCxnSpPr>
          <p:nvPr/>
        </p:nvCxnSpPr>
        <p:spPr bwMode="auto">
          <a:xfrm flipH="1">
            <a:off x="6300352" y="2661539"/>
            <a:ext cx="1270347" cy="2965177"/>
          </a:xfrm>
          <a:prstGeom prst="straightConnector1">
            <a:avLst/>
          </a:prstGeom>
          <a:ln>
            <a:solidFill>
              <a:srgbClr val="0000CC"/>
            </a:solidFill>
            <a:prstDash val="dash"/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5536864" y="3276274"/>
            <a:ext cx="1284326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defRPr/>
            </a:pPr>
            <a:r>
              <a:rPr lang="en-US" altLang="zh-TW" sz="3200" b="1" spc="50" dirty="0">
                <a:ln w="11430"/>
                <a:solidFill>
                  <a:srgbClr val="270D3B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50KM</a:t>
            </a:r>
            <a:endParaRPr lang="zh-TW" altLang="en-US" sz="3200" b="1" spc="50" dirty="0">
              <a:ln w="11430"/>
              <a:solidFill>
                <a:srgbClr val="270D3B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0344364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/>
            <a:endParaRPr lang="zh-TW" altLang="en-US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0344364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/>
            <a:endParaRPr lang="zh-TW" altLang="en-US"/>
          </a:p>
        </p:txBody>
      </p:sp>
      <p:sp>
        <p:nvSpPr>
          <p:cNvPr id="13" name="文字方塊 8"/>
          <p:cNvSpPr txBox="1">
            <a:spLocks noChangeArrowheads="1"/>
          </p:cNvSpPr>
          <p:nvPr/>
        </p:nvSpPr>
        <p:spPr bwMode="auto">
          <a:xfrm>
            <a:off x="2070838" y="6356864"/>
            <a:ext cx="17620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zh-TW" altLang="en-US" sz="2000" b="1" dirty="0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永華市政中心</a:t>
            </a:r>
          </a:p>
        </p:txBody>
      </p:sp>
      <p:sp>
        <p:nvSpPr>
          <p:cNvPr id="14" name="文字方塊 19"/>
          <p:cNvSpPr txBox="1">
            <a:spLocks noChangeArrowheads="1"/>
          </p:cNvSpPr>
          <p:nvPr/>
        </p:nvSpPr>
        <p:spPr bwMode="auto">
          <a:xfrm>
            <a:off x="7938295" y="2200798"/>
            <a:ext cx="17620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zh-TW" altLang="en-US" sz="2000" b="1" dirty="0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民治市政中心</a:t>
            </a:r>
          </a:p>
        </p:txBody>
      </p:sp>
      <p:pic>
        <p:nvPicPr>
          <p:cNvPr id="20" name="圖片 19" descr="永華市政中心02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3843632" y="5262440"/>
            <a:ext cx="2304256" cy="1451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圖片 20" descr="民治市政中心02.jpg"/>
          <p:cNvPicPr>
            <a:picLocks noChangeAspect="1"/>
          </p:cNvPicPr>
          <p:nvPr/>
        </p:nvPicPr>
        <p:blipFill>
          <a:blip r:embed="rId4" cstate="screen">
            <a:lum bright="5000"/>
          </a:blip>
          <a:stretch>
            <a:fillRect/>
          </a:stretch>
        </p:blipFill>
        <p:spPr>
          <a:xfrm>
            <a:off x="7685286" y="800008"/>
            <a:ext cx="2117666" cy="14048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圓角矩形 17"/>
          <p:cNvSpPr/>
          <p:nvPr/>
        </p:nvSpPr>
        <p:spPr>
          <a:xfrm>
            <a:off x="2284686" y="1196752"/>
            <a:ext cx="3024336" cy="5040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indent="-177800" algn="just">
              <a:lnSpc>
                <a:spcPct val="90000"/>
              </a:lnSpc>
              <a:spcAft>
                <a:spcPts val="600"/>
              </a:spcAft>
              <a:defRPr/>
            </a:pPr>
            <a:r>
              <a:rPr lang="zh-TW" altLang="en-US" sz="2400" b="1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分散辦公、就地安置</a:t>
            </a:r>
          </a:p>
        </p:txBody>
      </p:sp>
      <p:sp>
        <p:nvSpPr>
          <p:cNvPr id="23" name="圓角矩形 22"/>
          <p:cNvSpPr/>
          <p:nvPr/>
        </p:nvSpPr>
        <p:spPr>
          <a:xfrm>
            <a:off x="2284686" y="1772816"/>
            <a:ext cx="3024336" cy="5040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indent="-177800" algn="just">
              <a:lnSpc>
                <a:spcPct val="90000"/>
              </a:lnSpc>
              <a:spcAft>
                <a:spcPts val="600"/>
              </a:spcAft>
              <a:defRPr/>
            </a:pPr>
            <a:r>
              <a:rPr lang="zh-TW" altLang="en-US" sz="2400" b="1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決策零時差</a:t>
            </a:r>
          </a:p>
        </p:txBody>
      </p:sp>
      <p:sp>
        <p:nvSpPr>
          <p:cNvPr id="24" name="圓角矩形 23"/>
          <p:cNvSpPr/>
          <p:nvPr/>
        </p:nvSpPr>
        <p:spPr>
          <a:xfrm>
            <a:off x="2284686" y="2348880"/>
            <a:ext cx="3024336" cy="5040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indent="-177800" algn="just">
              <a:lnSpc>
                <a:spcPct val="90000"/>
              </a:lnSpc>
              <a:spcAft>
                <a:spcPts val="600"/>
              </a:spcAft>
              <a:defRPr/>
            </a:pPr>
            <a:r>
              <a:rPr lang="zh-TW" altLang="en-US" sz="2400" b="1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聯絡零距離</a:t>
            </a:r>
          </a:p>
        </p:txBody>
      </p:sp>
      <p:sp>
        <p:nvSpPr>
          <p:cNvPr id="25" name="圓角矩形 24"/>
          <p:cNvSpPr/>
          <p:nvPr/>
        </p:nvSpPr>
        <p:spPr>
          <a:xfrm>
            <a:off x="2284686" y="2924944"/>
            <a:ext cx="3024336" cy="5040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indent="-177800" algn="just">
              <a:lnSpc>
                <a:spcPct val="90000"/>
              </a:lnSpc>
              <a:spcAft>
                <a:spcPts val="600"/>
              </a:spcAft>
              <a:defRPr/>
            </a:pPr>
            <a:r>
              <a:rPr lang="zh-TW" altLang="en-US" sz="2400" b="1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服務不打折</a:t>
            </a:r>
            <a:endParaRPr lang="en-US" altLang="zh-TW" sz="2400" b="1" dirty="0">
              <a:solidFill>
                <a:srgbClr val="0000CC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6" name="圓角矩形 25"/>
          <p:cNvSpPr/>
          <p:nvPr/>
        </p:nvSpPr>
        <p:spPr>
          <a:xfrm>
            <a:off x="2284686" y="3573016"/>
            <a:ext cx="2952328" cy="8640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indent="-177800" algn="just">
              <a:lnSpc>
                <a:spcPct val="90000"/>
              </a:lnSpc>
              <a:spcAft>
                <a:spcPts val="600"/>
              </a:spcAft>
              <a:defRPr/>
            </a:pPr>
            <a:r>
              <a:rPr lang="zh-TW" altLang="en-US" sz="2400" b="1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成立聯合服務中心</a:t>
            </a:r>
            <a:endParaRPr lang="en-US" altLang="zh-TW" sz="2400" b="1" dirty="0">
              <a:solidFill>
                <a:srgbClr val="0000CC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lvl="1" indent="-177800" algn="just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zh-TW" sz="2400" b="1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One Stop Service</a:t>
            </a:r>
          </a:p>
        </p:txBody>
      </p:sp>
      <p:sp>
        <p:nvSpPr>
          <p:cNvPr id="27" name="文字方塊 26"/>
          <p:cNvSpPr txBox="1"/>
          <p:nvPr/>
        </p:nvSpPr>
        <p:spPr>
          <a:xfrm>
            <a:off x="1744118" y="1916832"/>
            <a:ext cx="756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策略目標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CC9A4E30-6357-4304-B297-182209958882}" type="slidenum">
              <a:rPr lang="zh-TW" altLang="en-US" smtClean="0">
                <a:solidFill>
                  <a:schemeClr val="tx1"/>
                </a:solidFill>
              </a:rPr>
              <a:pPr/>
              <a:t>15</a:t>
            </a:fld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09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670560" y="843280"/>
            <a:ext cx="1056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0000FF"/>
                </a:solidFill>
              </a:rPr>
              <a:t>公務員心態的微妙變化與調整─成功的關鍵</a:t>
            </a:r>
            <a:endParaRPr lang="zh-TW" altLang="en-US" sz="4000" b="1" dirty="0">
              <a:solidFill>
                <a:srgbClr val="0000FF"/>
              </a:solidFill>
            </a:endParaRPr>
          </a:p>
        </p:txBody>
      </p: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845139436"/>
              </p:ext>
            </p:extLst>
          </p:nvPr>
        </p:nvGraphicFramePr>
        <p:xfrm>
          <a:off x="914400" y="1989463"/>
          <a:ext cx="9257930" cy="3963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48964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140670" y="704890"/>
            <a:ext cx="7416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zh-TW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淹水潛勢地區達全國三分之一</a:t>
            </a:r>
          </a:p>
        </p:txBody>
      </p:sp>
      <p:sp>
        <p:nvSpPr>
          <p:cNvPr id="9" name="矩形 8"/>
          <p:cNvSpPr/>
          <p:nvPr/>
        </p:nvSpPr>
        <p:spPr bwMode="auto">
          <a:xfrm>
            <a:off x="1385094" y="1484784"/>
            <a:ext cx="9144000" cy="602128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212679" y="234888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860751" y="314096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580831" y="386104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140671" y="213285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212679" y="1758852"/>
            <a:ext cx="178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860751" y="2550940"/>
            <a:ext cx="178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580831" y="3271020"/>
            <a:ext cx="178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140671" y="1542828"/>
            <a:ext cx="178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7325246" y="5877273"/>
            <a:ext cx="2808312" cy="40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kumimoji="1" lang="zh-TW" altLang="en-US" sz="20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視察仁德區淹水情形</a:t>
            </a:r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7037215" y="3399964"/>
            <a:ext cx="317907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1714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0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永康大灣網寮橋淹水狀況</a:t>
            </a:r>
          </a:p>
          <a:p>
            <a:pPr indent="17145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BEE8FF"/>
              </a:clrFrom>
              <a:clrTo>
                <a:srgbClr val="BEE8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85095" y="1340768"/>
            <a:ext cx="5775737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Text Box 22"/>
          <p:cNvSpPr txBox="1">
            <a:spLocks noChangeArrowheads="1"/>
          </p:cNvSpPr>
          <p:nvPr/>
        </p:nvSpPr>
        <p:spPr bwMode="auto">
          <a:xfrm>
            <a:off x="1717187" y="6375383"/>
            <a:ext cx="4427984" cy="40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zh-TW" altLang="en-US" sz="20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台南市各重現期距淹水潛勢區位置圖</a:t>
            </a:r>
            <a:endParaRPr kumimoji="1" lang="zh-TW" altLang="en-US" sz="20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9" name="圖片 28" descr="010520in02-3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6965206" y="3789040"/>
            <a:ext cx="3389448" cy="22596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圖片 27" descr="010520in01-3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7037215" y="1316766"/>
            <a:ext cx="3276365" cy="21842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CC9A4E30-6357-4304-B297-182209958882}" type="slidenum">
              <a:rPr lang="zh-TW" altLang="en-US" smtClean="0">
                <a:solidFill>
                  <a:schemeClr val="tx1"/>
                </a:solidFill>
              </a:rPr>
              <a:pPr/>
              <a:t>17</a:t>
            </a:fld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59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BBBBBB"/>
              </a:clrFrom>
              <a:clrTo>
                <a:srgbClr val="BBBBBB">
                  <a:alpha val="0"/>
                </a:srgbClr>
              </a:clrTo>
            </a:clrChange>
            <a:lum/>
          </a:blip>
          <a:srcRect l="6728" t="4763" b="7771"/>
          <a:stretch>
            <a:fillRect/>
          </a:stretch>
        </p:blipFill>
        <p:spPr bwMode="auto">
          <a:xfrm>
            <a:off x="5597054" y="3024336"/>
            <a:ext cx="4932040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2212678" y="632882"/>
            <a:ext cx="7416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zh-TW" altLang="en-US" sz="4000" b="1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欠缺完善的交通路網</a:t>
            </a:r>
          </a:p>
        </p:txBody>
      </p:sp>
      <p:sp>
        <p:nvSpPr>
          <p:cNvPr id="12" name="矩形 11"/>
          <p:cNvSpPr/>
          <p:nvPr/>
        </p:nvSpPr>
        <p:spPr>
          <a:xfrm>
            <a:off x="2212679" y="234888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140671" y="213285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212679" y="1758852"/>
            <a:ext cx="178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140671" y="1542828"/>
            <a:ext cx="178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2196895" y="1454443"/>
            <a:ext cx="7848872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8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當台北在講</a:t>
            </a:r>
            <a:r>
              <a:rPr lang="en-US" altLang="zh-TW" sz="28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zh-TW" altLang="en-US" sz="28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環</a:t>
            </a:r>
            <a:r>
              <a:rPr lang="en-US" altLang="zh-TW" sz="28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zh-TW" altLang="en-US" sz="28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線捷運路線  </a:t>
            </a:r>
            <a:endParaRPr lang="en-US" altLang="zh-TW" sz="2800" b="1" dirty="0">
              <a:solidFill>
                <a:srgbClr val="99663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spcBef>
                <a:spcPts val="600"/>
              </a:spcBef>
            </a:pPr>
            <a:r>
              <a:rPr lang="zh-TW" altLang="en-US" sz="28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台南還在爭取農路補助</a:t>
            </a:r>
            <a:endParaRPr lang="zh-TW" altLang="en-US" sz="2800" b="1" i="1" dirty="0">
              <a:solidFill>
                <a:srgbClr val="99663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163" t="4236" r="11727" b="4071"/>
          <a:stretch>
            <a:fillRect/>
          </a:stretch>
        </p:blipFill>
        <p:spPr bwMode="auto">
          <a:xfrm>
            <a:off x="1636614" y="2609528"/>
            <a:ext cx="417646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文字方塊 55"/>
          <p:cNvSpPr txBox="1"/>
          <p:nvPr/>
        </p:nvSpPr>
        <p:spPr>
          <a:xfrm>
            <a:off x="5381030" y="634125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未來捷運化公車路網藍圖</a:t>
            </a:r>
          </a:p>
        </p:txBody>
      </p:sp>
      <p:sp>
        <p:nvSpPr>
          <p:cNvPr id="31" name="橢圓 30"/>
          <p:cNvSpPr/>
          <p:nvPr/>
        </p:nvSpPr>
        <p:spPr>
          <a:xfrm>
            <a:off x="3076774" y="3068960"/>
            <a:ext cx="2016224" cy="1008112"/>
          </a:xfrm>
          <a:prstGeom prst="ellipse">
            <a:avLst/>
          </a:prstGeom>
          <a:gradFill>
            <a:gsLst>
              <a:gs pos="0">
                <a:schemeClr val="accent3">
                  <a:shade val="15000"/>
                  <a:satMod val="180000"/>
                  <a:alpha val="51000"/>
                </a:schemeClr>
              </a:gs>
              <a:gs pos="50000">
                <a:schemeClr val="accent3">
                  <a:shade val="45000"/>
                  <a:satMod val="170000"/>
                  <a:alpha val="59000"/>
                </a:schemeClr>
              </a:gs>
              <a:gs pos="70000">
                <a:schemeClr val="accent3">
                  <a:tint val="99000"/>
                  <a:shade val="65000"/>
                  <a:satMod val="155000"/>
                  <a:alpha val="72000"/>
                </a:schemeClr>
              </a:gs>
              <a:gs pos="100000">
                <a:schemeClr val="accent3">
                  <a:tint val="95500"/>
                  <a:shade val="100000"/>
                  <a:satMod val="155000"/>
                  <a:alpha val="88000"/>
                </a:schemeClr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新營客運</a:t>
            </a:r>
          </a:p>
        </p:txBody>
      </p:sp>
      <p:sp>
        <p:nvSpPr>
          <p:cNvPr id="32" name="橢圓 31"/>
          <p:cNvSpPr/>
          <p:nvPr/>
        </p:nvSpPr>
        <p:spPr>
          <a:xfrm>
            <a:off x="3436814" y="4293096"/>
            <a:ext cx="2016224" cy="1008112"/>
          </a:xfrm>
          <a:prstGeom prst="ellipse">
            <a:avLst/>
          </a:prstGeom>
          <a:gradFill>
            <a:gsLst>
              <a:gs pos="0">
                <a:srgbClr val="E66708">
                  <a:alpha val="50588"/>
                </a:srgbClr>
              </a:gs>
              <a:gs pos="50000">
                <a:schemeClr val="accent6">
                  <a:lumMod val="75000"/>
                  <a:alpha val="77000"/>
                </a:schemeClr>
              </a:gs>
              <a:gs pos="70000">
                <a:schemeClr val="accent6">
                  <a:lumMod val="75000"/>
                  <a:alpha val="46000"/>
                </a:schemeClr>
              </a:gs>
              <a:gs pos="100000">
                <a:srgbClr val="FA9786">
                  <a:alpha val="87451"/>
                </a:srgbClr>
              </a:gs>
            </a:gsLst>
          </a:gradFill>
          <a:ln>
            <a:solidFill>
              <a:srgbClr val="C2308E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興南客運</a:t>
            </a:r>
          </a:p>
        </p:txBody>
      </p:sp>
      <p:sp>
        <p:nvSpPr>
          <p:cNvPr id="33" name="橢圓 32"/>
          <p:cNvSpPr/>
          <p:nvPr/>
        </p:nvSpPr>
        <p:spPr>
          <a:xfrm>
            <a:off x="1564606" y="5373216"/>
            <a:ext cx="2016224" cy="1008112"/>
          </a:xfrm>
          <a:prstGeom prst="ellipse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0000">
                <a:schemeClr val="tx2">
                  <a:lumMod val="50000"/>
                  <a:lumOff val="50000"/>
                  <a:alpha val="61000"/>
                </a:schemeClr>
              </a:gs>
              <a:gs pos="70000">
                <a:schemeClr val="tx2">
                  <a:lumMod val="75000"/>
                  <a:lumOff val="25000"/>
                  <a:alpha val="54000"/>
                </a:schemeClr>
              </a:gs>
              <a:gs pos="100000">
                <a:schemeClr val="tx2">
                  <a:lumMod val="25000"/>
                  <a:lumOff val="75000"/>
                  <a:alpha val="75000"/>
                </a:schemeClr>
              </a:gs>
            </a:gsLst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高雄客運</a:t>
            </a:r>
          </a:p>
        </p:txBody>
      </p:sp>
      <p:sp>
        <p:nvSpPr>
          <p:cNvPr id="34" name="文字方塊 33"/>
          <p:cNvSpPr txBox="1"/>
          <p:nvPr/>
        </p:nvSpPr>
        <p:spPr>
          <a:xfrm>
            <a:off x="3833366" y="5805264"/>
            <a:ext cx="2051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公共運輸現況</a:t>
            </a:r>
          </a:p>
        </p:txBody>
      </p:sp>
      <p:sp>
        <p:nvSpPr>
          <p:cNvPr id="36" name="爆炸 2 35"/>
          <p:cNvSpPr/>
          <p:nvPr/>
        </p:nvSpPr>
        <p:spPr bwMode="auto">
          <a:xfrm rot="704692">
            <a:off x="6684608" y="882476"/>
            <a:ext cx="4258047" cy="2633506"/>
          </a:xfrm>
          <a:prstGeom prst="irregularSeal2">
            <a:avLst/>
          </a:prstGeom>
          <a:gradFill>
            <a:gsLst>
              <a:gs pos="0">
                <a:srgbClr val="897C94"/>
              </a:gs>
              <a:gs pos="81000">
                <a:schemeClr val="accent4">
                  <a:lumMod val="7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  <a:effectLst>
                <a:glow rad="228600">
                  <a:srgbClr val="F79646">
                    <a:satMod val="175000"/>
                    <a:alpha val="40000"/>
                  </a:srgbClr>
                </a:glow>
              </a:effectLst>
              <a:latin typeface="Times New Roman" pitchFamily="18" charset="0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7325246" y="1923031"/>
            <a:ext cx="4312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i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南北發展失衡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CC9A4E30-6357-4304-B297-182209958882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0286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452px-Population_density_map_of_Tainan_(Dec_2009)_svg.jpg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152"/>
          <a:stretch>
            <a:fillRect/>
          </a:stretch>
        </p:blipFill>
        <p:spPr>
          <a:xfrm>
            <a:off x="5381030" y="1256566"/>
            <a:ext cx="6140410" cy="473547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 4"/>
          <p:cNvSpPr/>
          <p:nvPr/>
        </p:nvSpPr>
        <p:spPr>
          <a:xfrm>
            <a:off x="1747520" y="548680"/>
            <a:ext cx="4124960" cy="830997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zh-TW" altLang="en-US" sz="48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城 鄉 落 差 大</a:t>
            </a:r>
            <a:endParaRPr lang="zh-TW" altLang="en-US" sz="48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5356" t="54632" r="56885" b="32817"/>
          <a:stretch>
            <a:fillRect/>
          </a:stretch>
        </p:blipFill>
        <p:spPr bwMode="auto">
          <a:xfrm>
            <a:off x="6821190" y="5940660"/>
            <a:ext cx="3384376" cy="87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圖片 1" descr="安平港空拍042.jpg"/>
          <p:cNvPicPr>
            <a:picLocks noChangeAspect="1"/>
          </p:cNvPicPr>
          <p:nvPr/>
        </p:nvPicPr>
        <p:blipFill>
          <a:blip r:embed="rId4" cstate="email">
            <a:lum bright="-10000" contrast="20000"/>
            <a:alphaModFix/>
          </a:blip>
          <a:srcRect l="36759" t="20024" r="22473" b="48295"/>
          <a:stretch>
            <a:fillRect/>
          </a:stretch>
        </p:blipFill>
        <p:spPr bwMode="auto">
          <a:xfrm>
            <a:off x="6173118" y="3501008"/>
            <a:ext cx="2160240" cy="1368152"/>
          </a:xfrm>
          <a:prstGeom prst="ellipse">
            <a:avLst/>
          </a:prstGeom>
          <a:ln w="4445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pic>
        <p:nvPicPr>
          <p:cNvPr id="15" name="圖片 14" descr="16-1A.JPG"/>
          <p:cNvPicPr>
            <a:picLocks noChangeAspect="1"/>
          </p:cNvPicPr>
          <p:nvPr/>
        </p:nvPicPr>
        <p:blipFill>
          <a:blip r:embed="rId5" cstate="email">
            <a:lum bright="10000" contrast="10000"/>
          </a:blip>
          <a:srcRect/>
          <a:stretch>
            <a:fillRect/>
          </a:stretch>
        </p:blipFill>
        <p:spPr>
          <a:xfrm>
            <a:off x="8117334" y="1484785"/>
            <a:ext cx="2123728" cy="1377697"/>
          </a:xfrm>
          <a:prstGeom prst="ellipse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sp>
        <p:nvSpPr>
          <p:cNvPr id="23" name="內容版面配置區 2"/>
          <p:cNvSpPr txBox="1">
            <a:spLocks/>
          </p:cNvSpPr>
          <p:nvPr/>
        </p:nvSpPr>
        <p:spPr>
          <a:xfrm>
            <a:off x="799884" y="1515573"/>
            <a:ext cx="4818596" cy="1745787"/>
          </a:xfrm>
          <a:prstGeom prst="rect">
            <a:avLst/>
          </a:prstGeom>
        </p:spPr>
        <p:txBody>
          <a:bodyPr/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zh-TW" altLang="en-US" sz="32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面積是原台南市</a:t>
            </a:r>
            <a:r>
              <a:rPr lang="en-US" altLang="zh-TW" sz="32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12.5</a:t>
            </a:r>
            <a:r>
              <a:rPr lang="zh-TW" altLang="en-US" sz="32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倍</a:t>
            </a:r>
            <a:endParaRPr lang="en-US" altLang="zh-TW" sz="3200" b="1" dirty="0">
              <a:solidFill>
                <a:srgbClr val="99663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zh-TW" altLang="en-US" sz="32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人口</a:t>
            </a:r>
            <a:r>
              <a:rPr lang="en-US" altLang="zh-TW" sz="32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41%</a:t>
            </a:r>
            <a:r>
              <a:rPr lang="zh-TW" altLang="en-US" sz="32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集中在原台南市</a:t>
            </a:r>
            <a:endParaRPr lang="en-US" altLang="zh-TW" sz="3200" b="1" dirty="0">
              <a:solidFill>
                <a:srgbClr val="99663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919838" y="5548340"/>
            <a:ext cx="363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台南市人口密度分佈圖</a:t>
            </a:r>
          </a:p>
        </p:txBody>
      </p:sp>
      <p:sp>
        <p:nvSpPr>
          <p:cNvPr id="17" name="矩形 16"/>
          <p:cNvSpPr/>
          <p:nvPr/>
        </p:nvSpPr>
        <p:spPr>
          <a:xfrm>
            <a:off x="1351037" y="6040976"/>
            <a:ext cx="3570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spc="-15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東山區高原里北寮仔自來水通水啟用</a:t>
            </a:r>
          </a:p>
        </p:txBody>
      </p:sp>
      <p:pic>
        <p:nvPicPr>
          <p:cNvPr id="18" name="圖片 17" descr="東山區高原里北寮仔自來水通水啟用.JPG"/>
          <p:cNvPicPr>
            <a:picLocks noChangeAspect="1"/>
          </p:cNvPicPr>
          <p:nvPr/>
        </p:nvPicPr>
        <p:blipFill>
          <a:blip r:embed="rId6" cstate="screen">
            <a:lum bright="10000" contrast="10000"/>
          </a:blip>
          <a:srcRect/>
          <a:stretch>
            <a:fillRect/>
          </a:stretch>
        </p:blipFill>
        <p:spPr>
          <a:xfrm>
            <a:off x="1177926" y="3481367"/>
            <a:ext cx="4176464" cy="2432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4294967295"/>
          </p:nvPr>
        </p:nvSpPr>
        <p:spPr>
          <a:xfrm>
            <a:off x="8247050" y="6410308"/>
            <a:ext cx="2133600" cy="365125"/>
          </a:xfrm>
        </p:spPr>
        <p:txBody>
          <a:bodyPr/>
          <a:lstStyle/>
          <a:p>
            <a:fld id="{CC9A4E30-6357-4304-B297-182209958882}" type="slidenum">
              <a:rPr lang="zh-TW" altLang="en-US" smtClean="0">
                <a:solidFill>
                  <a:schemeClr val="tx1"/>
                </a:solidFill>
              </a:rPr>
              <a:pPr/>
              <a:t>19</a:t>
            </a:fld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160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mandy\Downloads\201501261046229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24" r="528" b="25156"/>
          <a:stretch/>
        </p:blipFill>
        <p:spPr bwMode="auto">
          <a:xfrm>
            <a:off x="-13658" y="26"/>
            <a:ext cx="11914189" cy="266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536225" y="3565323"/>
            <a:ext cx="3510278" cy="1912910"/>
          </a:xfrm>
          <a:prstGeom prst="rect">
            <a:avLst/>
          </a:prstGeom>
          <a:noFill/>
          <a:ln>
            <a:noFill/>
          </a:ln>
        </p:spPr>
        <p:txBody>
          <a:bodyPr wrap="square" lIns="105585" tIns="140755" rIns="89397" bIns="140755" rtlCol="0" anchor="ctr" anchorCtr="0">
            <a:spAutoFit/>
          </a:bodyPr>
          <a:lstStyle/>
          <a:p>
            <a:pPr defTabSz="914400">
              <a:lnSpc>
                <a:spcPts val="2194"/>
              </a:lnSpc>
              <a:defRPr/>
            </a:pPr>
            <a:r>
              <a:rPr lang="zh-TW" altLang="en-US" sz="2400" b="1" kern="0" dirty="0">
                <a:solidFill>
                  <a:srgbClr val="F79646">
                    <a:lumMod val="75000"/>
                  </a:srgbClr>
                </a:solidFill>
                <a:latin typeface="Microsoft YaHei" pitchFamily="34" charset="-122"/>
                <a:ea typeface="Microsoft YaHei" pitchFamily="34" charset="-122"/>
              </a:rPr>
              <a:t>現職</a:t>
            </a:r>
            <a:endParaRPr lang="en-US" altLang="zh-TW" sz="2400" b="1" kern="0" dirty="0">
              <a:solidFill>
                <a:srgbClr val="F79646">
                  <a:lumMod val="75000"/>
                </a:srgbClr>
              </a:solidFill>
              <a:latin typeface="Microsoft YaHei" pitchFamily="34" charset="-122"/>
              <a:ea typeface="Microsoft YaHei" pitchFamily="34" charset="-122"/>
            </a:endParaRPr>
          </a:p>
          <a:p>
            <a:pPr defTabSz="914400">
              <a:lnSpc>
                <a:spcPts val="3476"/>
              </a:lnSpc>
              <a:defRPr/>
            </a:pPr>
            <a:r>
              <a:rPr lang="zh-TW" altLang="en-US" sz="2000" kern="0" dirty="0">
                <a:latin typeface="Microsoft YaHei" pitchFamily="34" charset="-122"/>
                <a:ea typeface="Microsoft YaHei" pitchFamily="34" charset="-122"/>
              </a:rPr>
              <a:t>台灣地方創生基金會董事長</a:t>
            </a:r>
            <a:r>
              <a:rPr lang="en-US" altLang="zh-TW" sz="2000" kern="0" dirty="0">
                <a:latin typeface="Microsoft YaHei" pitchFamily="34" charset="-122"/>
                <a:ea typeface="Microsoft YaHei" pitchFamily="34" charset="-122"/>
              </a:rPr>
              <a:t/>
            </a:r>
            <a:br>
              <a:rPr lang="en-US" altLang="zh-TW" sz="2000" kern="0" dirty="0">
                <a:latin typeface="Microsoft YaHei" pitchFamily="34" charset="-122"/>
                <a:ea typeface="Microsoft YaHei" pitchFamily="34" charset="-122"/>
              </a:rPr>
            </a:br>
            <a:r>
              <a:rPr lang="zh-TW" altLang="en-US" sz="2000" kern="0" dirty="0">
                <a:latin typeface="Microsoft YaHei" pitchFamily="34" charset="-122"/>
                <a:ea typeface="Microsoft YaHei" pitchFamily="34" charset="-122"/>
              </a:rPr>
              <a:t>中信金融管理學院講座教授</a:t>
            </a:r>
            <a:endParaRPr lang="en-US" altLang="zh-TW" sz="2000" kern="0" dirty="0">
              <a:latin typeface="Microsoft YaHei" pitchFamily="34" charset="-122"/>
              <a:ea typeface="Microsoft YaHei" pitchFamily="34" charset="-122"/>
            </a:endParaRPr>
          </a:p>
          <a:p>
            <a:pPr defTabSz="914400">
              <a:lnSpc>
                <a:spcPts val="3476"/>
              </a:lnSpc>
              <a:defRPr/>
            </a:pPr>
            <a:r>
              <a:rPr lang="zh-TW" altLang="en-US" sz="2000" kern="0" dirty="0">
                <a:latin typeface="Microsoft YaHei" pitchFamily="34" charset="-122"/>
                <a:ea typeface="Microsoft YaHei" pitchFamily="34" charset="-122"/>
              </a:rPr>
              <a:t>台灣區塊鏈大聯盟總召集人</a:t>
            </a:r>
            <a:endParaRPr lang="en-US" altLang="zh-TW" sz="2000" kern="0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338238" y="2662203"/>
            <a:ext cx="4181592" cy="4192665"/>
          </a:xfrm>
          <a:prstGeom prst="rect">
            <a:avLst/>
          </a:prstGeom>
          <a:noFill/>
        </p:spPr>
        <p:txBody>
          <a:bodyPr wrap="square" lIns="89397" tIns="175962" rIns="89397" bIns="140755" rtlCol="0">
            <a:spAutoFit/>
          </a:bodyPr>
          <a:lstStyle/>
          <a:p>
            <a:pPr defTabSz="914400">
              <a:lnSpc>
                <a:spcPts val="2194"/>
              </a:lnSpc>
              <a:defRPr/>
            </a:pPr>
            <a:r>
              <a:rPr lang="zh-TW" altLang="en-US" sz="2400" b="1" kern="0" dirty="0">
                <a:solidFill>
                  <a:srgbClr val="F79646">
                    <a:lumMod val="75000"/>
                  </a:srgbClr>
                </a:solidFill>
                <a:latin typeface="Microsoft YaHei" pitchFamily="34" charset="-122"/>
                <a:ea typeface="Microsoft YaHei" pitchFamily="34" charset="-122"/>
              </a:rPr>
              <a:t>經歷</a:t>
            </a:r>
            <a:endParaRPr lang="en-US" altLang="zh-TW" sz="2400" b="1" kern="0" dirty="0">
              <a:solidFill>
                <a:srgbClr val="F79646">
                  <a:lumMod val="75000"/>
                </a:srgbClr>
              </a:solidFill>
              <a:latin typeface="Microsoft YaHei" pitchFamily="34" charset="-122"/>
              <a:ea typeface="Microsoft YaHei" pitchFamily="34" charset="-122"/>
            </a:endParaRPr>
          </a:p>
          <a:p>
            <a:pPr defTabSz="914400">
              <a:lnSpc>
                <a:spcPts val="3476"/>
              </a:lnSpc>
              <a:defRPr/>
            </a:pPr>
            <a:r>
              <a:rPr lang="zh-TW" altLang="en-US" sz="2000" kern="0" dirty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行政院政務委員</a:t>
            </a:r>
            <a:endParaRPr lang="en-US" altLang="zh-TW" sz="2000" kern="0" dirty="0">
              <a:solidFill>
                <a:srgbClr val="0000FF"/>
              </a:solidFill>
              <a:latin typeface="Microsoft YaHei" pitchFamily="34" charset="-122"/>
              <a:ea typeface="Microsoft YaHei" pitchFamily="34" charset="-122"/>
            </a:endParaRPr>
          </a:p>
          <a:p>
            <a:pPr defTabSz="914400">
              <a:lnSpc>
                <a:spcPts val="3476"/>
              </a:lnSpc>
              <a:defRPr/>
            </a:pPr>
            <a:r>
              <a:rPr lang="zh-TW" altLang="en-US" sz="2000" kern="0" dirty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  兼國家發展委員會主任委員</a:t>
            </a:r>
          </a:p>
          <a:p>
            <a:pPr defTabSz="914400">
              <a:lnSpc>
                <a:spcPts val="3476"/>
              </a:lnSpc>
              <a:defRPr/>
            </a:pPr>
            <a:r>
              <a:rPr lang="zh-TW" altLang="en-US" sz="2000" kern="0" dirty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行政院秘書長</a:t>
            </a:r>
          </a:p>
          <a:p>
            <a:pPr defTabSz="914400">
              <a:lnSpc>
                <a:spcPts val="3476"/>
              </a:lnSpc>
              <a:defRPr/>
            </a:pPr>
            <a:r>
              <a:rPr lang="zh-TW" altLang="en-US" sz="2000" b="1" kern="0" dirty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台南市政府</a:t>
            </a:r>
            <a:r>
              <a:rPr lang="zh-TW" altLang="en-US" sz="2000" b="1" kern="0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秘書長（</a:t>
            </a:r>
            <a:r>
              <a:rPr lang="en-US" altLang="zh-TW" sz="2000" b="1" kern="0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2010-2016)</a:t>
            </a:r>
            <a:endParaRPr lang="en-US" altLang="zh-TW" sz="2000" b="1" kern="0" dirty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  <a:p>
            <a:pPr defTabSz="914400">
              <a:lnSpc>
                <a:spcPts val="3476"/>
              </a:lnSpc>
              <a:defRPr/>
            </a:pPr>
            <a:r>
              <a:rPr lang="zh-TW" altLang="en-US" sz="20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Microsoft YaHei" pitchFamily="34" charset="-122"/>
                <a:ea typeface="Microsoft YaHei" pitchFamily="34" charset="-122"/>
              </a:rPr>
              <a:t>文化大學法律學系副教授</a:t>
            </a:r>
            <a:endParaRPr lang="en-US" altLang="zh-TW" sz="2000" kern="0" dirty="0">
              <a:solidFill>
                <a:sysClr val="windowText" lastClr="000000">
                  <a:lumMod val="75000"/>
                  <a:lumOff val="25000"/>
                </a:sysClr>
              </a:solidFill>
              <a:latin typeface="Microsoft YaHei" pitchFamily="34" charset="-122"/>
              <a:ea typeface="Microsoft YaHei" pitchFamily="34" charset="-122"/>
            </a:endParaRPr>
          </a:p>
          <a:p>
            <a:pPr defTabSz="914400">
              <a:lnSpc>
                <a:spcPts val="3476"/>
              </a:lnSpc>
              <a:defRPr/>
            </a:pPr>
            <a:r>
              <a:rPr lang="zh-TW" altLang="en-US" sz="20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Microsoft YaHei" pitchFamily="34" charset="-122"/>
                <a:ea typeface="Microsoft YaHei" pitchFamily="34" charset="-122"/>
              </a:rPr>
              <a:t>行政院副秘書長</a:t>
            </a:r>
          </a:p>
          <a:p>
            <a:pPr defTabSz="914400">
              <a:lnSpc>
                <a:spcPts val="3476"/>
              </a:lnSpc>
              <a:defRPr/>
            </a:pPr>
            <a:r>
              <a:rPr lang="zh-TW" altLang="en-US" sz="20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Microsoft YaHei" pitchFamily="34" charset="-122"/>
                <a:ea typeface="Microsoft YaHei" pitchFamily="34" charset="-122"/>
              </a:rPr>
              <a:t>行政院法規會及訴願會主任委員</a:t>
            </a:r>
          </a:p>
          <a:p>
            <a:pPr defTabSz="914400">
              <a:lnSpc>
                <a:spcPts val="3476"/>
              </a:lnSpc>
              <a:defRPr/>
            </a:pPr>
            <a:r>
              <a:rPr lang="zh-TW" altLang="en-US" sz="2000" kern="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Microsoft YaHei" pitchFamily="34" charset="-122"/>
                <a:ea typeface="Microsoft YaHei" pitchFamily="34" charset="-122"/>
              </a:rPr>
              <a:t>法務部法律事務司司長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501792" y="4535842"/>
            <a:ext cx="2880320" cy="1468177"/>
          </a:xfrm>
          <a:prstGeom prst="rect">
            <a:avLst/>
          </a:prstGeom>
          <a:noFill/>
        </p:spPr>
        <p:txBody>
          <a:bodyPr wrap="square" lIns="89412" tIns="44694" rIns="89412" bIns="44694" rtlCol="0">
            <a:spAutoFit/>
          </a:bodyPr>
          <a:lstStyle/>
          <a:p>
            <a:pPr defTabSz="670505"/>
            <a:r>
              <a:rPr lang="zh-TW" altLang="en-US" sz="6000" b="1" dirty="0">
                <a:solidFill>
                  <a:srgbClr val="002060"/>
                </a:solidFill>
                <a:latin typeface="Microsoft YaHei" pitchFamily="34" charset="-122"/>
                <a:ea typeface="Microsoft YaHei" pitchFamily="34" charset="-122"/>
              </a:rPr>
              <a:t>陳</a:t>
            </a:r>
            <a:r>
              <a:rPr lang="zh-TW" altLang="en-US" sz="3500" b="1" dirty="0">
                <a:solidFill>
                  <a:srgbClr val="002060"/>
                </a:solidFill>
                <a:latin typeface="Microsoft YaHei" pitchFamily="34" charset="-122"/>
                <a:ea typeface="Microsoft YaHei" pitchFamily="34" charset="-122"/>
              </a:rPr>
              <a:t>美伶</a:t>
            </a:r>
            <a:endParaRPr lang="en-US" altLang="zh-TW" sz="3500" b="1" dirty="0">
              <a:solidFill>
                <a:srgbClr val="002060"/>
              </a:solidFill>
              <a:latin typeface="Microsoft YaHei" pitchFamily="34" charset="-122"/>
              <a:ea typeface="Microsoft YaHei" pitchFamily="34" charset="-122"/>
            </a:endParaRPr>
          </a:p>
          <a:p>
            <a:pPr defTabSz="670505"/>
            <a:r>
              <a:rPr lang="en-US" altLang="zh-TW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Print" pitchFamily="2" charset="0"/>
                <a:ea typeface="Microsoft YaHei" pitchFamily="34" charset="-122"/>
                <a:cs typeface="Segoe UI" pitchFamily="34" charset="0"/>
              </a:rPr>
              <a:t>Chen Mei-Ling</a:t>
            </a:r>
            <a:endParaRPr lang="zh-TW" altLang="en-US" sz="2800" b="1" dirty="0">
              <a:solidFill>
                <a:prstClr val="black">
                  <a:lumMod val="75000"/>
                  <a:lumOff val="25000"/>
                </a:prstClr>
              </a:solidFill>
              <a:latin typeface="Segoe Print" pitchFamily="2" charset="0"/>
              <a:ea typeface="Microsoft YaHei" pitchFamily="34" charset="-122"/>
              <a:cs typeface="Segoe UI" pitchFamily="34" charset="0"/>
            </a:endParaRPr>
          </a:p>
        </p:txBody>
      </p:sp>
      <p:pic>
        <p:nvPicPr>
          <p:cNvPr id="8" name="Picture 2" descr="D:\美伶主委\BOSS\簡歷\7ECC1FCE-1F51-47F0-A300-D1C006107EE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3" t="3172" b="36664"/>
          <a:stretch/>
        </p:blipFill>
        <p:spPr bwMode="auto">
          <a:xfrm>
            <a:off x="340471" y="1091076"/>
            <a:ext cx="2904019" cy="314225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投影片編號版面配置區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895248"/>
            <a:fld id="{1D01285C-0FEA-45F5-A0B3-7E94DEF2FFF5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895248"/>
              <a:t>2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29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coin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92998" y="3356993"/>
            <a:ext cx="5431904" cy="353322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 bwMode="auto">
          <a:xfrm>
            <a:off x="1380902" y="1939413"/>
            <a:ext cx="9144000" cy="4941168"/>
          </a:xfrm>
          <a:prstGeom prst="rect">
            <a:avLst/>
          </a:prstGeom>
          <a:gradFill flip="none" rotWithShape="1">
            <a:gsLst>
              <a:gs pos="0">
                <a:srgbClr val="A7A5BB">
                  <a:alpha val="85000"/>
                </a:srgbClr>
              </a:gs>
              <a:gs pos="100000">
                <a:schemeClr val="bg1"/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latin typeface="Times New Roman" pitchFamily="18" charset="0"/>
            </a:endParaRPr>
          </a:p>
        </p:txBody>
      </p:sp>
      <p:sp>
        <p:nvSpPr>
          <p:cNvPr id="2" name="內容版面配置區 2"/>
          <p:cNvSpPr txBox="1">
            <a:spLocks/>
          </p:cNvSpPr>
          <p:nvPr/>
        </p:nvSpPr>
        <p:spPr>
          <a:xfrm>
            <a:off x="2212678" y="1124744"/>
            <a:ext cx="7560840" cy="1080120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zh-TW" altLang="en-US" sz="3200" dirty="0">
              <a:ln w="1841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924646" y="822711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zh-TW" altLang="en-US" sz="4000" b="1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有直轄市之名  無直轄市之實</a:t>
            </a:r>
          </a:p>
        </p:txBody>
      </p:sp>
      <p:sp>
        <p:nvSpPr>
          <p:cNvPr id="19" name="矩形 18"/>
          <p:cNvSpPr/>
          <p:nvPr/>
        </p:nvSpPr>
        <p:spPr>
          <a:xfrm>
            <a:off x="2932758" y="1564927"/>
            <a:ext cx="73448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zh-TW" altLang="en-US" sz="32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概括承受原縣市、</a:t>
            </a:r>
            <a:r>
              <a:rPr lang="en-US" altLang="zh-TW" sz="32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31</a:t>
            </a:r>
            <a:r>
              <a:rPr lang="zh-TW" altLang="en-US" sz="32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鄉鎮公所債務</a:t>
            </a:r>
          </a:p>
        </p:txBody>
      </p:sp>
      <p:graphicFrame>
        <p:nvGraphicFramePr>
          <p:cNvPr id="20" name="表格 19"/>
          <p:cNvGraphicFramePr>
            <a:graphicFrameLocks noGrp="1"/>
          </p:cNvGraphicFramePr>
          <p:nvPr>
            <p:extLst/>
          </p:nvPr>
        </p:nvGraphicFramePr>
        <p:xfrm>
          <a:off x="2068662" y="2420889"/>
          <a:ext cx="7848872" cy="3312365"/>
        </p:xfrm>
        <a:graphic>
          <a:graphicData uri="http://schemas.openxmlformats.org/drawingml/2006/table">
            <a:tbl>
              <a:tblPr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{F5AB1C69-6EDB-4FF4-983F-18BD219EF322}</a:tableStyleId>
              </a:tblPr>
              <a:tblGrid>
                <a:gridCol w="17197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26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6247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 cap="none" spc="0" dirty="0">
                          <a:ln w="12700" cmpd="sng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項 目</a:t>
                      </a:r>
                      <a:endParaRPr lang="zh-TW" altLang="en-US" sz="2400" b="0" i="0" u="none" strike="noStrike" cap="none" spc="0" dirty="0">
                        <a:ln w="12700" cmpd="sng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332" marR="6332" marT="6332" marB="0" anchor="ctr"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 cap="none" spc="0" dirty="0">
                          <a:ln w="12700" cmpd="sng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原台南市 </a:t>
                      </a:r>
                      <a:endParaRPr lang="zh-TW" altLang="en-US" sz="2400" b="0" i="0" u="none" strike="noStrike" cap="none" spc="0" dirty="0">
                        <a:ln w="12700" cmpd="sng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332" marR="6332" marT="6332" marB="0" anchor="ctr"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 cap="none" spc="0" dirty="0">
                          <a:ln w="12700" cmpd="sng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原台南縣 </a:t>
                      </a:r>
                      <a:endParaRPr lang="zh-TW" altLang="en-US" sz="2400" b="0" i="0" u="none" strike="noStrike" cap="none" spc="0" dirty="0">
                        <a:ln w="12700" cmpd="sng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332" marR="6332" marT="6332" marB="0" anchor="ctr"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 cap="none" spc="0" dirty="0">
                          <a:ln w="12700" cmpd="sng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公所 </a:t>
                      </a:r>
                      <a:endParaRPr lang="zh-TW" altLang="en-US" sz="2400" b="0" i="0" u="none" strike="noStrike" cap="none" spc="0" dirty="0">
                        <a:ln w="12700" cmpd="sng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332" marR="6332" marT="6332" marB="0" anchor="ctr"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u="none" strike="noStrike" cap="none" spc="0" dirty="0">
                          <a:ln w="12700" cmpd="sng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合計 </a:t>
                      </a:r>
                      <a:endParaRPr lang="zh-TW" altLang="en-US" sz="2400" b="0" i="0" u="none" strike="noStrike" cap="none" spc="0" dirty="0">
                        <a:ln w="12700" cmpd="sng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effectLst>
                          <a:outerShdw blurRad="63500" dir="3600000" algn="tl" rotWithShape="0">
                            <a:srgbClr val="000000">
                              <a:alpha val="70000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332" marR="6332" marT="6332" marB="0" anchor="ctr"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247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公共債務法</a:t>
                      </a:r>
                      <a:endParaRPr lang="en-US" altLang="zh-TW" sz="2000" b="1" u="none" strike="noStrike" cap="none" spc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 fontAlgn="ctr"/>
                      <a:r>
                        <a:rPr lang="zh-TW" altLang="en-US" sz="2000" b="1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規範之債務</a:t>
                      </a:r>
                      <a:endParaRPr lang="zh-TW" altLang="en-US" sz="2000" b="1" i="0" u="none" strike="noStrike" cap="none" spc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332" marR="6332" marT="6332" marB="0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2400" u="none" strike="noStrike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261</a:t>
                      </a:r>
                      <a:r>
                        <a:rPr lang="zh-TW" altLang="en-US" sz="2400" u="none" strike="noStrike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億</a:t>
                      </a:r>
                      <a:endParaRPr lang="en-US" altLang="zh-TW" sz="2400" b="1" i="0" u="none" strike="noStrike" kern="1200" dirty="0">
                        <a:solidFill>
                          <a:schemeClr val="dk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332" marR="6332" marT="6332" marB="0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2400" u="none" strike="noStrike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326</a:t>
                      </a:r>
                      <a:r>
                        <a:rPr lang="zh-TW" altLang="en-US" sz="2400" u="none" strike="noStrike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億</a:t>
                      </a:r>
                      <a:endParaRPr lang="en-US" altLang="zh-TW" sz="2400" b="1" i="0" u="none" strike="noStrike" kern="1200" dirty="0">
                        <a:solidFill>
                          <a:schemeClr val="dk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332" marR="6332" marT="6332" marB="0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2400" u="none" strike="noStrike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14</a:t>
                      </a:r>
                      <a:r>
                        <a:rPr lang="zh-TW" altLang="en-US" sz="2400" u="none" strike="noStrike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億</a:t>
                      </a:r>
                      <a:endParaRPr lang="en-US" altLang="zh-TW" sz="2400" b="1" i="0" u="none" strike="noStrike" kern="1200" dirty="0">
                        <a:solidFill>
                          <a:schemeClr val="dk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332" marR="6332" marT="6332" marB="0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2400" u="none" strike="noStrike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601</a:t>
                      </a:r>
                      <a:r>
                        <a:rPr lang="zh-TW" altLang="en-US" sz="2400" u="none" strike="noStrike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億</a:t>
                      </a:r>
                      <a:endParaRPr lang="en-US" altLang="zh-TW" sz="2400" b="1" i="0" u="none" strike="noStrike" kern="1200" dirty="0">
                        <a:solidFill>
                          <a:schemeClr val="dk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332" marR="6332" marT="6332" marB="0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247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其他應付債務</a:t>
                      </a:r>
                      <a:endParaRPr lang="zh-TW" altLang="en-US" sz="2000" b="1" i="0" u="none" strike="noStrike" cap="none" spc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332" marR="6332" marT="6332" marB="0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7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2400" u="none" strike="noStrike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73</a:t>
                      </a:r>
                      <a:r>
                        <a:rPr lang="zh-TW" altLang="en-US" sz="2400" u="none" strike="noStrike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億</a:t>
                      </a:r>
                      <a:endParaRPr lang="zh-TW" altLang="en-US" sz="2400" b="1" i="0" u="none" strike="noStrike" kern="1200" dirty="0">
                        <a:solidFill>
                          <a:schemeClr val="dk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332" marR="6332" marT="6332" marB="0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7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2400" u="none" strike="noStrike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132</a:t>
                      </a:r>
                      <a:r>
                        <a:rPr lang="zh-TW" altLang="en-US" sz="2400" u="none" strike="noStrike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億</a:t>
                      </a:r>
                      <a:endParaRPr lang="zh-TW" altLang="en-US" sz="2400" b="1" i="0" u="none" strike="noStrike" kern="1200" dirty="0">
                        <a:solidFill>
                          <a:schemeClr val="dk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332" marR="6332" marT="6332" marB="0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7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2400" u="none" strike="noStrike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13</a:t>
                      </a:r>
                      <a:r>
                        <a:rPr lang="zh-TW" altLang="en-US" sz="2400" u="none" strike="noStrike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億</a:t>
                      </a:r>
                      <a:endParaRPr lang="zh-TW" altLang="en-US" sz="2400" b="1" i="0" u="none" strike="noStrike" kern="1200" dirty="0">
                        <a:solidFill>
                          <a:schemeClr val="dk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332" marR="6332" marT="6332" marB="0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7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2400" u="none" strike="noStrike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218</a:t>
                      </a:r>
                      <a:r>
                        <a:rPr lang="zh-TW" altLang="en-US" sz="2400" u="none" strike="noStrike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億</a:t>
                      </a:r>
                      <a:endParaRPr lang="zh-TW" altLang="en-US" sz="2400" b="1" i="0" u="none" strike="noStrike" kern="1200" dirty="0">
                        <a:solidFill>
                          <a:schemeClr val="dk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332" marR="6332" marT="6332" marB="0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7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247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1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基金借款</a:t>
                      </a:r>
                      <a:endParaRPr lang="en-US" altLang="zh-TW" sz="2000" b="1" u="none" strike="noStrike" cap="none" spc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 fontAlgn="ctr"/>
                      <a:r>
                        <a:rPr lang="en-US" altLang="zh-TW" sz="2000" b="1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lang="zh-TW" altLang="en-US" sz="2000" b="1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具自償性</a:t>
                      </a:r>
                      <a:r>
                        <a:rPr lang="en-US" altLang="zh-TW" sz="2000" b="1" u="none" strike="noStrike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  <a:endParaRPr lang="en-US" altLang="zh-TW" sz="2000" b="1" i="0" u="none" strike="noStrike" cap="none" spc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332" marR="6332" marT="6332" marB="0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2400" u="none" strike="noStrike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53</a:t>
                      </a:r>
                      <a:r>
                        <a:rPr lang="zh-TW" altLang="en-US" sz="2400" u="none" strike="noStrike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億</a:t>
                      </a:r>
                      <a:endParaRPr lang="zh-TW" altLang="en-US" sz="2400" b="1" i="0" u="none" strike="noStrike" kern="1200" dirty="0">
                        <a:solidFill>
                          <a:schemeClr val="dk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332" marR="6332" marT="6332" marB="0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2400" u="none" strike="noStrike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88</a:t>
                      </a:r>
                      <a:r>
                        <a:rPr lang="zh-TW" altLang="en-US" sz="2400" u="none" strike="noStrike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億</a:t>
                      </a:r>
                      <a:endParaRPr lang="zh-TW" altLang="en-US" sz="2400" b="1" i="0" u="none" strike="noStrike" kern="1200" dirty="0">
                        <a:solidFill>
                          <a:schemeClr val="dk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332" marR="6332" marT="6332" marB="0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2400" u="none" strike="noStrike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4</a:t>
                      </a:r>
                      <a:r>
                        <a:rPr lang="zh-TW" altLang="en-US" sz="2400" u="none" strike="noStrike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億</a:t>
                      </a:r>
                      <a:endParaRPr lang="zh-TW" altLang="en-US" sz="2400" b="1" i="0" u="none" strike="noStrike" kern="1200" dirty="0">
                        <a:solidFill>
                          <a:schemeClr val="dk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332" marR="6332" marT="6332" marB="0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2400" u="none" strike="noStrike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145</a:t>
                      </a:r>
                      <a:r>
                        <a:rPr lang="zh-TW" altLang="en-US" sz="2400" u="none" strike="noStrike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億</a:t>
                      </a:r>
                      <a:endParaRPr lang="zh-TW" altLang="en-US" sz="2400" b="1" i="0" u="none" strike="noStrike" kern="1200" dirty="0">
                        <a:solidFill>
                          <a:schemeClr val="dk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332" marR="6332" marT="6332" marB="0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247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2000" b="1" u="none" strike="noStrike" kern="1200" cap="none" spc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總計</a:t>
                      </a:r>
                      <a:endParaRPr lang="zh-TW" altLang="en-US" sz="2000" b="1" u="none" strike="noStrike" kern="1200" cap="none" spc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332" marR="6332" marT="6332" marB="0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7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2400" u="none" strike="noStrike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387</a:t>
                      </a:r>
                      <a:r>
                        <a:rPr lang="zh-TW" altLang="en-US" sz="2400" u="none" strike="noStrike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億</a:t>
                      </a:r>
                      <a:endParaRPr lang="zh-TW" altLang="en-US" sz="2400" b="1" i="0" u="none" strike="noStrike" kern="1200" dirty="0">
                        <a:solidFill>
                          <a:schemeClr val="dk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332" marR="6332" marT="6332" marB="0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7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2400" u="none" strike="noStrike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546</a:t>
                      </a:r>
                      <a:r>
                        <a:rPr lang="zh-TW" altLang="en-US" sz="2400" u="none" strike="noStrike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億</a:t>
                      </a:r>
                      <a:endParaRPr lang="zh-TW" altLang="en-US" sz="2400" b="1" i="0" u="none" strike="noStrike" kern="1200" dirty="0">
                        <a:solidFill>
                          <a:schemeClr val="dk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332" marR="6332" marT="6332" marB="0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7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2400" u="none" strike="noStrike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31</a:t>
                      </a:r>
                      <a:r>
                        <a:rPr lang="zh-TW" altLang="en-US" sz="2400" u="none" strike="noStrike" kern="12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億</a:t>
                      </a:r>
                      <a:endParaRPr lang="zh-TW" altLang="en-US" sz="2400" b="1" i="0" u="none" strike="noStrike" kern="1200" dirty="0">
                        <a:solidFill>
                          <a:schemeClr val="dk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332" marR="6332" marT="6332" marB="0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7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2800" b="1" u="none" strike="noStrike" kern="1200" cap="none" spc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964</a:t>
                      </a:r>
                      <a:r>
                        <a:rPr lang="zh-TW" altLang="en-US" sz="2800" b="1" u="none" strike="noStrike" kern="1200" cap="none" spc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億</a:t>
                      </a:r>
                      <a:endParaRPr lang="zh-TW" altLang="en-US" sz="2800" b="1" i="0" u="none" strike="noStrike" kern="1200" cap="none" spc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332" marR="6332" marT="6332" marB="0"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alpha val="7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文字方塊 7"/>
          <p:cNvSpPr txBox="1"/>
          <p:nvPr/>
        </p:nvSpPr>
        <p:spPr>
          <a:xfrm>
            <a:off x="6677174" y="587727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2010.12.31</a:t>
            </a:r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統計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CC9A4E30-6357-4304-B297-182209958882}" type="slidenum">
              <a:rPr lang="zh-TW" altLang="en-US" smtClean="0">
                <a:solidFill>
                  <a:schemeClr val="tx1"/>
                </a:solidFill>
              </a:rPr>
              <a:pPr/>
              <a:t>20</a:t>
            </a:fld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319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" descr="安平港空拍042.jpg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3304" b="50783"/>
          <a:stretch>
            <a:fillRect/>
          </a:stretch>
        </p:blipFill>
        <p:spPr bwMode="auto">
          <a:xfrm>
            <a:off x="1385095" y="4365105"/>
            <a:ext cx="9143999" cy="249022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/>
          <p:cNvSpPr/>
          <p:nvPr/>
        </p:nvSpPr>
        <p:spPr>
          <a:xfrm>
            <a:off x="1385094" y="0"/>
            <a:ext cx="9144000" cy="6858000"/>
          </a:xfrm>
          <a:prstGeom prst="rect">
            <a:avLst/>
          </a:prstGeom>
          <a:gradFill>
            <a:gsLst>
              <a:gs pos="0">
                <a:srgbClr val="AFAFBD"/>
              </a:gs>
              <a:gs pos="22000">
                <a:schemeClr val="bg1"/>
              </a:gs>
              <a:gs pos="59000">
                <a:schemeClr val="bg1"/>
              </a:gs>
              <a:gs pos="100000">
                <a:srgbClr val="AFAFBD">
                  <a:alpha val="7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Arc 8"/>
          <p:cNvSpPr/>
          <p:nvPr/>
        </p:nvSpPr>
        <p:spPr>
          <a:xfrm>
            <a:off x="-3177545" y="-110362"/>
            <a:ext cx="9125278" cy="6274672"/>
          </a:xfrm>
          <a:prstGeom prst="arc">
            <a:avLst>
              <a:gd name="adj1" fmla="val 17406100"/>
              <a:gd name="adj2" fmla="val 5392005"/>
            </a:avLst>
          </a:prstGeom>
          <a:noFill/>
          <a:ln w="53975">
            <a:solidFill>
              <a:srgbClr val="E6E7E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14" name="Arc 8"/>
          <p:cNvSpPr/>
          <p:nvPr/>
        </p:nvSpPr>
        <p:spPr>
          <a:xfrm rot="11154644">
            <a:off x="8649648" y="1546981"/>
            <a:ext cx="4221154" cy="4395165"/>
          </a:xfrm>
          <a:prstGeom prst="arc">
            <a:avLst>
              <a:gd name="adj1" fmla="val 16200000"/>
              <a:gd name="adj2" fmla="val 4702512"/>
            </a:avLst>
          </a:prstGeom>
          <a:noFill/>
          <a:ln w="53975">
            <a:solidFill>
              <a:srgbClr val="E6E7E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15" name="Arc 7"/>
          <p:cNvSpPr/>
          <p:nvPr/>
        </p:nvSpPr>
        <p:spPr>
          <a:xfrm rot="11335926">
            <a:off x="9044240" y="2420000"/>
            <a:ext cx="3603810" cy="4066253"/>
          </a:xfrm>
          <a:prstGeom prst="arc">
            <a:avLst>
              <a:gd name="adj1" fmla="val 16200000"/>
              <a:gd name="adj2" fmla="val 4351361"/>
            </a:avLst>
          </a:prstGeom>
          <a:noFill/>
          <a:ln w="19050">
            <a:solidFill>
              <a:srgbClr val="BFC1D3">
                <a:alpha val="50196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pic>
        <p:nvPicPr>
          <p:cNvPr id="18" name="圖片 17" descr="傍晚時分的南化水庫分景色迷人.jpg"/>
          <p:cNvPicPr>
            <a:picLocks noChangeAspect="1"/>
          </p:cNvPicPr>
          <p:nvPr/>
        </p:nvPicPr>
        <p:blipFill>
          <a:blip r:embed="rId4" cstate="screen">
            <a:lum bright="20000" contrast="16000"/>
          </a:blip>
          <a:srcRect/>
          <a:stretch>
            <a:fillRect/>
          </a:stretch>
        </p:blipFill>
        <p:spPr>
          <a:xfrm>
            <a:off x="-2179810" y="-1"/>
            <a:ext cx="6912768" cy="6879783"/>
          </a:xfrm>
          <a:prstGeom prst="chord">
            <a:avLst>
              <a:gd name="adj1" fmla="val 16187695"/>
              <a:gd name="adj2" fmla="val 5393478"/>
            </a:avLst>
          </a:prstGeom>
          <a:ln w="63500" cap="rnd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6350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Arc 7"/>
          <p:cNvSpPr/>
          <p:nvPr/>
        </p:nvSpPr>
        <p:spPr>
          <a:xfrm>
            <a:off x="-3199716" y="441434"/>
            <a:ext cx="9169620" cy="6211614"/>
          </a:xfrm>
          <a:prstGeom prst="arc">
            <a:avLst>
              <a:gd name="adj1" fmla="val 16200000"/>
              <a:gd name="adj2" fmla="val 5392005"/>
            </a:avLst>
          </a:prstGeom>
          <a:noFill/>
          <a:ln w="19050">
            <a:solidFill>
              <a:schemeClr val="bg1">
                <a:alpha val="50196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660950" y="2551837"/>
            <a:ext cx="64439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zh-TW" altLang="en-US" sz="6000" b="1" dirty="0">
                <a:solidFill>
                  <a:srgbClr val="99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升格後</a:t>
            </a:r>
            <a:endParaRPr lang="en-US" altLang="zh-TW" sz="6000" b="1" dirty="0">
              <a:solidFill>
                <a:srgbClr val="9933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eaLnBrk="0" hangingPunct="0">
              <a:defRPr/>
            </a:pPr>
            <a:r>
              <a:rPr lang="zh-TW" altLang="en-US" sz="6000" b="1" dirty="0" smtClean="0">
                <a:solidFill>
                  <a:srgbClr val="99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台南市的</a:t>
            </a:r>
            <a:r>
              <a:rPr lang="zh-TW" altLang="en-US" sz="6000" b="1" dirty="0">
                <a:solidFill>
                  <a:srgbClr val="99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治理經驗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CC9A4E30-6357-4304-B297-182209958882}" type="slidenum">
              <a:rPr lang="zh-TW" altLang="en-US" smtClean="0">
                <a:solidFill>
                  <a:schemeClr val="tx1"/>
                </a:solidFill>
              </a:rPr>
              <a:pPr/>
              <a:t>21</a:t>
            </a:fld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94150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0000"/>
          </a:blip>
          <a:srcRect l="996" t="1083" r="10689" b="781"/>
          <a:stretch>
            <a:fillRect/>
          </a:stretch>
        </p:blipFill>
        <p:spPr>
          <a:xfrm>
            <a:off x="5150331" y="1908795"/>
            <a:ext cx="6529963" cy="46345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/>
            <a:lightRig rig="threePt" dir="t"/>
          </a:scene3d>
          <a:sp3d prstMaterial="dkEdge"/>
        </p:spPr>
      </p:pic>
      <p:sp>
        <p:nvSpPr>
          <p:cNvPr id="3" name="矩形 2"/>
          <p:cNvSpPr/>
          <p:nvPr/>
        </p:nvSpPr>
        <p:spPr>
          <a:xfrm>
            <a:off x="796834" y="521567"/>
            <a:ext cx="1078963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TW" sz="4400" b="1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2010.12.25</a:t>
            </a:r>
          </a:p>
          <a:p>
            <a:pPr>
              <a:spcBef>
                <a:spcPct val="0"/>
              </a:spcBef>
              <a:defRPr/>
            </a:pPr>
            <a:r>
              <a:rPr lang="zh-TW" altLang="en-US" sz="4400" b="1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以文化首都之名升格為直轄市</a:t>
            </a:r>
          </a:p>
        </p:txBody>
      </p:sp>
      <p:sp>
        <p:nvSpPr>
          <p:cNvPr id="6" name="五邊形 5"/>
          <p:cNvSpPr/>
          <p:nvPr/>
        </p:nvSpPr>
        <p:spPr>
          <a:xfrm>
            <a:off x="1172125" y="2132856"/>
            <a:ext cx="1782636" cy="504056"/>
          </a:xfrm>
          <a:prstGeom prst="homePlate">
            <a:avLst/>
          </a:prstGeom>
          <a:solidFill>
            <a:srgbClr val="5C5975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人口</a:t>
            </a:r>
          </a:p>
        </p:txBody>
      </p:sp>
      <p:sp>
        <p:nvSpPr>
          <p:cNvPr id="7" name="五邊形 6"/>
          <p:cNvSpPr/>
          <p:nvPr/>
        </p:nvSpPr>
        <p:spPr>
          <a:xfrm>
            <a:off x="1172125" y="3717032"/>
            <a:ext cx="1782636" cy="504056"/>
          </a:xfrm>
          <a:prstGeom prst="homePlate">
            <a:avLst/>
          </a:prstGeom>
          <a:solidFill>
            <a:srgbClr val="5C5975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面積</a:t>
            </a:r>
          </a:p>
        </p:txBody>
      </p:sp>
      <p:sp>
        <p:nvSpPr>
          <p:cNvPr id="8" name="五邊形 7"/>
          <p:cNvSpPr/>
          <p:nvPr/>
        </p:nvSpPr>
        <p:spPr>
          <a:xfrm>
            <a:off x="1172125" y="5301208"/>
            <a:ext cx="1970281" cy="504056"/>
          </a:xfrm>
          <a:prstGeom prst="homePlate">
            <a:avLst/>
          </a:prstGeom>
          <a:solidFill>
            <a:srgbClr val="5C597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行政區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1078302" y="2708929"/>
            <a:ext cx="478496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187</a:t>
            </a:r>
            <a:r>
              <a:rPr lang="zh-TW" altLang="en-US" sz="28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萬人 </a:t>
            </a:r>
            <a:endParaRPr lang="en-US" altLang="zh-TW" sz="2800" b="1" dirty="0">
              <a:solidFill>
                <a:srgbClr val="99663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TW" sz="2400" b="1" dirty="0">
                <a:solidFill>
                  <a:srgbClr val="00339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41%</a:t>
            </a:r>
            <a:r>
              <a:rPr lang="zh-TW" altLang="en-US" sz="2400" b="1" dirty="0">
                <a:solidFill>
                  <a:srgbClr val="00339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人口集中在原台南市</a:t>
            </a:r>
            <a:endParaRPr lang="en-US" altLang="zh-TW" sz="2400" b="1" dirty="0">
              <a:solidFill>
                <a:srgbClr val="00339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zh-TW" altLang="en-US" dirty="0">
              <a:ln w="18415" cmpd="sng">
                <a:solidFill>
                  <a:srgbClr val="8064A2">
                    <a:lumMod val="60000"/>
                    <a:lumOff val="40000"/>
                  </a:srgbClr>
                </a:solidFill>
                <a:prstDash val="solid"/>
              </a:ln>
              <a:solidFill>
                <a:srgbClr val="1A162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142406" y="5328257"/>
            <a:ext cx="1688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37</a:t>
            </a:r>
            <a:r>
              <a:rPr lang="zh-TW" altLang="en-US" sz="28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個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984479" y="4300888"/>
            <a:ext cx="48787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n w="9525" cmpd="sng">
                  <a:solidFill>
                    <a:srgbClr val="F79646">
                      <a:lumMod val="75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軟正黑體" pitchFamily="34" charset="-120"/>
                <a:cs typeface="Arial Unicode MS" pitchFamily="34" charset="-120"/>
              </a:rPr>
              <a:t> </a:t>
            </a:r>
            <a:r>
              <a:rPr lang="en-US" altLang="zh-TW" sz="28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2,191</a:t>
            </a:r>
            <a:r>
              <a:rPr lang="zh-TW" altLang="en-US" sz="28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平方公里</a:t>
            </a:r>
            <a:endParaRPr lang="en-US" altLang="zh-TW" sz="2800" b="1" dirty="0">
              <a:solidFill>
                <a:srgbClr val="99663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2400" b="1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TW" altLang="en-US" sz="2400" b="1" dirty="0">
                <a:solidFill>
                  <a:srgbClr val="00339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原台南市的</a:t>
            </a:r>
            <a:r>
              <a:rPr lang="en-US" altLang="zh-TW" sz="2400" b="1" dirty="0">
                <a:solidFill>
                  <a:srgbClr val="00339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12.5</a:t>
            </a:r>
            <a:r>
              <a:rPr lang="zh-TW" altLang="en-US" sz="2400" b="1" dirty="0">
                <a:solidFill>
                  <a:srgbClr val="00339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倍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34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1"/>
          <p:cNvSpPr>
            <a:spLocks noChangeArrowheads="1"/>
          </p:cNvSpPr>
          <p:nvPr/>
        </p:nvSpPr>
        <p:spPr bwMode="auto">
          <a:xfrm rot="-46244923">
            <a:off x="6137920" y="1292672"/>
            <a:ext cx="390525" cy="258762"/>
          </a:xfrm>
          <a:prstGeom prst="ellipse">
            <a:avLst/>
          </a:prstGeom>
          <a:gradFill rotWithShape="1">
            <a:gsLst>
              <a:gs pos="0">
                <a:srgbClr val="FFFFFF">
                  <a:alpha val="80000"/>
                </a:srgbClr>
              </a:gs>
              <a:gs pos="100000">
                <a:srgbClr val="FFFFFF">
                  <a:gamma/>
                  <a:shade val="46275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4" name="圖片 3" descr="一周年記者會.jpg"/>
          <p:cNvPicPr>
            <a:picLocks noChangeAspect="1"/>
          </p:cNvPicPr>
          <p:nvPr/>
        </p:nvPicPr>
        <p:blipFill>
          <a:blip r:embed="rId2" cstate="screen"/>
          <a:srcRect t="10805" b="3641"/>
          <a:stretch>
            <a:fillRect/>
          </a:stretch>
        </p:blipFill>
        <p:spPr>
          <a:xfrm>
            <a:off x="1225381" y="1840940"/>
            <a:ext cx="9686459" cy="4615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1680952" y="904836"/>
            <a:ext cx="8856984" cy="936104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3600" b="1" kern="0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用人唯才</a:t>
            </a:r>
            <a:r>
              <a:rPr lang="en-US" altLang="zh-TW" sz="3600" b="1" kern="0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•</a:t>
            </a:r>
            <a:r>
              <a:rPr lang="zh-TW" altLang="en-US" sz="3600" b="1" kern="0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用對的人</a:t>
            </a:r>
            <a:r>
              <a:rPr lang="en-US" altLang="zh-TW" sz="3600" b="1" kern="0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•</a:t>
            </a:r>
            <a:r>
              <a:rPr lang="zh-TW" altLang="en-US" sz="3600" b="1" kern="0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做對的事</a:t>
            </a:r>
            <a:r>
              <a:rPr lang="en-US" altLang="zh-TW" sz="3600" b="1" kern="0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•</a:t>
            </a:r>
            <a:r>
              <a:rPr lang="zh-TW" altLang="en-US" sz="3600" b="1" kern="0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向市民負責</a:t>
            </a:r>
            <a:endParaRPr lang="en-US" altLang="zh-TW" sz="3600" b="1" kern="0" dirty="0">
              <a:solidFill>
                <a:srgbClr val="0000CC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j-cs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4294967295"/>
          </p:nvPr>
        </p:nvSpPr>
        <p:spPr>
          <a:xfrm>
            <a:off x="8274670" y="6456384"/>
            <a:ext cx="2133600" cy="365125"/>
          </a:xfrm>
        </p:spPr>
        <p:txBody>
          <a:bodyPr/>
          <a:lstStyle/>
          <a:p>
            <a:fld id="{CC9A4E30-6357-4304-B297-182209958882}" type="slidenum">
              <a:rPr lang="zh-TW" altLang="en-US" smtClean="0">
                <a:solidFill>
                  <a:schemeClr val="tx1"/>
                </a:solidFill>
              </a:rPr>
              <a:pPr/>
              <a:t>23</a:t>
            </a:fld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2777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 bwMode="auto">
          <a:xfrm>
            <a:off x="1385094" y="4941168"/>
            <a:ext cx="9144000" cy="1916832"/>
          </a:xfrm>
          <a:prstGeom prst="rect">
            <a:avLst/>
          </a:prstGeom>
          <a:gradFill flip="none" rotWithShape="1">
            <a:gsLst>
              <a:gs pos="38000">
                <a:srgbClr val="AFAFBD">
                  <a:alpha val="70000"/>
                </a:srgb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2116526" y="602651"/>
            <a:ext cx="5909492" cy="864096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4400" b="1" kern="0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打造新</a:t>
            </a:r>
            <a:r>
              <a:rPr lang="en-US" altLang="zh-TW" sz="4400" b="1" kern="0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3D</a:t>
            </a:r>
            <a:r>
              <a:rPr lang="zh-TW" altLang="en-US" sz="4400" b="1" kern="0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市政團隊</a:t>
            </a:r>
            <a:endParaRPr lang="en-US" altLang="zh-TW" sz="4400" b="1" kern="0" dirty="0">
              <a:solidFill>
                <a:srgbClr val="0000CC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j-c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4400" b="1" kern="0" cap="all" dirty="0">
              <a:ln w="9000" cmpd="sng">
                <a:solidFill>
                  <a:srgbClr val="2D223A"/>
                </a:solidFill>
                <a:prstDash val="solid"/>
              </a:ln>
              <a:solidFill>
                <a:srgbClr val="2D223A"/>
              </a:solidFill>
              <a:effectLst>
                <a:reflection blurRad="12700" stA="28000" endPos="45000" dist="1000" dir="5400000" sy="-100000" algn="bl" rotWithShape="0"/>
              </a:effectLst>
              <a:latin typeface="微軟正黑體" pitchFamily="34" charset="-120"/>
              <a:cs typeface="+mj-cs"/>
            </a:endParaRPr>
          </a:p>
        </p:txBody>
      </p:sp>
      <p:grpSp>
        <p:nvGrpSpPr>
          <p:cNvPr id="17" name="Group 9"/>
          <p:cNvGrpSpPr>
            <a:grpSpLocks/>
          </p:cNvGrpSpPr>
          <p:nvPr/>
        </p:nvGrpSpPr>
        <p:grpSpPr bwMode="auto">
          <a:xfrm>
            <a:off x="486510" y="2478228"/>
            <a:ext cx="10279930" cy="5105729"/>
            <a:chOff x="247" y="4566"/>
            <a:chExt cx="3848" cy="1431"/>
          </a:xfrm>
        </p:grpSpPr>
        <p:grpSp>
          <p:nvGrpSpPr>
            <p:cNvPr id="18" name="Group 10"/>
            <p:cNvGrpSpPr>
              <a:grpSpLocks/>
            </p:cNvGrpSpPr>
            <p:nvPr/>
          </p:nvGrpSpPr>
          <p:grpSpPr bwMode="auto">
            <a:xfrm>
              <a:off x="2161" y="4566"/>
              <a:ext cx="1915" cy="1431"/>
              <a:chOff x="2854" y="1824"/>
              <a:chExt cx="2622" cy="1882"/>
            </a:xfrm>
          </p:grpSpPr>
          <p:sp>
            <p:nvSpPr>
              <p:cNvPr id="67" name="Line 21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1239"/>
              </a:xfrm>
              <a:prstGeom prst="line">
                <a:avLst/>
              </a:prstGeom>
              <a:noFill/>
              <a:ln w="3175">
                <a:solidFill>
                  <a:schemeClr val="accent4">
                    <a:lumMod val="20000"/>
                    <a:lumOff val="80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Line 11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1432"/>
              </a:xfrm>
              <a:prstGeom prst="line">
                <a:avLst/>
              </a:prstGeom>
              <a:noFill/>
              <a:ln w="3175">
                <a:solidFill>
                  <a:schemeClr val="accent4">
                    <a:lumMod val="20000"/>
                    <a:lumOff val="80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Line 12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1687"/>
              </a:xfrm>
              <a:prstGeom prst="line">
                <a:avLst/>
              </a:prstGeom>
              <a:noFill/>
              <a:ln w="3175">
                <a:solidFill>
                  <a:schemeClr val="accent4">
                    <a:lumMod val="20000"/>
                    <a:lumOff val="80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Line 13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487" cy="1882"/>
              </a:xfrm>
              <a:prstGeom prst="line">
                <a:avLst/>
              </a:prstGeom>
              <a:noFill/>
              <a:ln w="3175">
                <a:solidFill>
                  <a:schemeClr val="accent4">
                    <a:lumMod val="20000"/>
                    <a:lumOff val="80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Line 14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083" cy="1882"/>
              </a:xfrm>
              <a:prstGeom prst="line">
                <a:avLst/>
              </a:prstGeom>
              <a:noFill/>
              <a:ln w="3175">
                <a:solidFill>
                  <a:schemeClr val="accent4">
                    <a:lumMod val="20000"/>
                    <a:lumOff val="80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Line 15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1704" cy="1882"/>
              </a:xfrm>
              <a:prstGeom prst="line">
                <a:avLst/>
              </a:prstGeom>
              <a:noFill/>
              <a:ln w="3175">
                <a:solidFill>
                  <a:schemeClr val="accent4">
                    <a:lumMod val="20000"/>
                    <a:lumOff val="80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Line 16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1322" cy="1882"/>
              </a:xfrm>
              <a:prstGeom prst="line">
                <a:avLst/>
              </a:prstGeom>
              <a:noFill/>
              <a:ln w="3175">
                <a:solidFill>
                  <a:schemeClr val="accent4">
                    <a:lumMod val="20000"/>
                    <a:lumOff val="80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Line 17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986" cy="1882"/>
              </a:xfrm>
              <a:prstGeom prst="line">
                <a:avLst/>
              </a:prstGeom>
              <a:noFill/>
              <a:ln w="3175">
                <a:solidFill>
                  <a:schemeClr val="accent4">
                    <a:lumMod val="20000"/>
                    <a:lumOff val="80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Line 18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651" cy="1882"/>
              </a:xfrm>
              <a:prstGeom prst="line">
                <a:avLst/>
              </a:prstGeom>
              <a:noFill/>
              <a:ln w="3175">
                <a:solidFill>
                  <a:schemeClr val="accent4">
                    <a:lumMod val="20000"/>
                    <a:lumOff val="80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Line 19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314" cy="1882"/>
              </a:xfrm>
              <a:prstGeom prst="line">
                <a:avLst/>
              </a:prstGeom>
              <a:noFill/>
              <a:ln w="3175">
                <a:solidFill>
                  <a:schemeClr val="accent4">
                    <a:lumMod val="20000"/>
                    <a:lumOff val="80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Line 20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0" cy="1882"/>
              </a:xfrm>
              <a:prstGeom prst="line">
                <a:avLst/>
              </a:prstGeom>
              <a:noFill/>
              <a:ln w="3175">
                <a:solidFill>
                  <a:schemeClr val="accent4">
                    <a:lumMod val="20000"/>
                    <a:lumOff val="80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22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1067"/>
              </a:xfrm>
              <a:prstGeom prst="line">
                <a:avLst/>
              </a:prstGeom>
              <a:noFill/>
              <a:ln w="3175">
                <a:solidFill>
                  <a:schemeClr val="accent4">
                    <a:lumMod val="20000"/>
                    <a:lumOff val="80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Line 23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919"/>
              </a:xfrm>
              <a:prstGeom prst="line">
                <a:avLst/>
              </a:prstGeom>
              <a:noFill/>
              <a:ln w="3175">
                <a:solidFill>
                  <a:schemeClr val="accent4">
                    <a:lumMod val="20000"/>
                    <a:lumOff val="80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Line 24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770"/>
              </a:xfrm>
              <a:prstGeom prst="line">
                <a:avLst/>
              </a:prstGeom>
              <a:noFill/>
              <a:ln w="3175">
                <a:solidFill>
                  <a:schemeClr val="accent4">
                    <a:lumMod val="20000"/>
                    <a:lumOff val="80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Line 25"/>
              <p:cNvSpPr>
                <a:spLocks noChangeShapeType="1"/>
              </p:cNvSpPr>
              <p:nvPr/>
            </p:nvSpPr>
            <p:spPr bwMode="auto">
              <a:xfrm>
                <a:off x="2877" y="1824"/>
                <a:ext cx="2599" cy="642"/>
              </a:xfrm>
              <a:prstGeom prst="line">
                <a:avLst/>
              </a:prstGeom>
              <a:noFill/>
              <a:ln w="3175">
                <a:solidFill>
                  <a:schemeClr val="accent4">
                    <a:lumMod val="20000"/>
                    <a:lumOff val="80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Line 26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514"/>
              </a:xfrm>
              <a:prstGeom prst="line">
                <a:avLst/>
              </a:prstGeom>
              <a:noFill/>
              <a:ln w="3175">
                <a:solidFill>
                  <a:schemeClr val="accent4">
                    <a:lumMod val="20000"/>
                    <a:lumOff val="80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Line 27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405"/>
              </a:xfrm>
              <a:prstGeom prst="line">
                <a:avLst/>
              </a:prstGeom>
              <a:noFill/>
              <a:ln w="3175">
                <a:solidFill>
                  <a:schemeClr val="accent4">
                    <a:lumMod val="20000"/>
                    <a:lumOff val="80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28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298"/>
              </a:xfrm>
              <a:prstGeom prst="line">
                <a:avLst/>
              </a:prstGeom>
              <a:noFill/>
              <a:ln w="3175">
                <a:solidFill>
                  <a:schemeClr val="accent4">
                    <a:lumMod val="20000"/>
                    <a:lumOff val="80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Line 29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213"/>
              </a:xfrm>
              <a:prstGeom prst="line">
                <a:avLst/>
              </a:prstGeom>
              <a:noFill/>
              <a:ln w="3175">
                <a:solidFill>
                  <a:schemeClr val="accent4">
                    <a:lumMod val="20000"/>
                    <a:lumOff val="80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Line 30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126"/>
              </a:xfrm>
              <a:prstGeom prst="line">
                <a:avLst/>
              </a:prstGeom>
              <a:noFill/>
              <a:ln w="3175">
                <a:solidFill>
                  <a:schemeClr val="accent4">
                    <a:lumMod val="20000"/>
                    <a:lumOff val="80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Line 31"/>
              <p:cNvSpPr>
                <a:spLocks noChangeShapeType="1"/>
              </p:cNvSpPr>
              <p:nvPr/>
            </p:nvSpPr>
            <p:spPr bwMode="auto">
              <a:xfrm>
                <a:off x="2854" y="1824"/>
                <a:ext cx="2622" cy="63"/>
              </a:xfrm>
              <a:prstGeom prst="line">
                <a:avLst/>
              </a:prstGeom>
              <a:noFill/>
              <a:ln w="3175">
                <a:solidFill>
                  <a:schemeClr val="accent4">
                    <a:lumMod val="20000"/>
                    <a:lumOff val="80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" name="Group 32"/>
            <p:cNvGrpSpPr>
              <a:grpSpLocks/>
            </p:cNvGrpSpPr>
            <p:nvPr/>
          </p:nvGrpSpPr>
          <p:grpSpPr bwMode="auto">
            <a:xfrm>
              <a:off x="247" y="4566"/>
              <a:ext cx="1914" cy="1431"/>
              <a:chOff x="235" y="1824"/>
              <a:chExt cx="2619" cy="1882"/>
            </a:xfrm>
          </p:grpSpPr>
          <p:sp>
            <p:nvSpPr>
              <p:cNvPr id="36" name="Line 33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0"/>
              </a:xfrm>
              <a:prstGeom prst="line">
                <a:avLst/>
              </a:prstGeom>
              <a:noFill/>
              <a:ln w="3175">
                <a:solidFill>
                  <a:schemeClr val="accent4">
                    <a:lumMod val="20000"/>
                    <a:lumOff val="80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Line 34"/>
              <p:cNvSpPr>
                <a:spLocks noChangeShapeType="1"/>
              </p:cNvSpPr>
              <p:nvPr/>
            </p:nvSpPr>
            <p:spPr bwMode="auto">
              <a:xfrm flipH="1">
                <a:off x="575" y="1824"/>
                <a:ext cx="2279" cy="1234"/>
              </a:xfrm>
              <a:prstGeom prst="line">
                <a:avLst/>
              </a:prstGeom>
              <a:noFill/>
              <a:ln w="3175">
                <a:solidFill>
                  <a:schemeClr val="accent4">
                    <a:lumMod val="20000"/>
                    <a:lumOff val="80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Line 35"/>
              <p:cNvSpPr>
                <a:spLocks noChangeShapeType="1"/>
              </p:cNvSpPr>
              <p:nvPr/>
            </p:nvSpPr>
            <p:spPr bwMode="auto">
              <a:xfrm flipH="1">
                <a:off x="632" y="1824"/>
                <a:ext cx="2222" cy="1428"/>
              </a:xfrm>
              <a:prstGeom prst="line">
                <a:avLst/>
              </a:prstGeom>
              <a:noFill/>
              <a:ln w="3175">
                <a:solidFill>
                  <a:schemeClr val="accent4">
                    <a:lumMod val="20000"/>
                    <a:lumOff val="80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Line 36"/>
              <p:cNvSpPr>
                <a:spLocks noChangeShapeType="1"/>
              </p:cNvSpPr>
              <p:nvPr/>
            </p:nvSpPr>
            <p:spPr bwMode="auto">
              <a:xfrm flipH="1">
                <a:off x="689" y="1824"/>
                <a:ext cx="2165" cy="1622"/>
              </a:xfrm>
              <a:prstGeom prst="line">
                <a:avLst/>
              </a:prstGeom>
              <a:noFill/>
              <a:ln w="3175">
                <a:solidFill>
                  <a:schemeClr val="accent4">
                    <a:lumMod val="20000"/>
                    <a:lumOff val="80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Line 37"/>
              <p:cNvSpPr>
                <a:spLocks noChangeShapeType="1"/>
              </p:cNvSpPr>
              <p:nvPr/>
            </p:nvSpPr>
            <p:spPr bwMode="auto">
              <a:xfrm flipH="1">
                <a:off x="774" y="1824"/>
                <a:ext cx="2080" cy="1882"/>
              </a:xfrm>
              <a:prstGeom prst="line">
                <a:avLst/>
              </a:prstGeom>
              <a:noFill/>
              <a:ln w="3175">
                <a:solidFill>
                  <a:schemeClr val="accent4">
                    <a:lumMod val="20000"/>
                    <a:lumOff val="80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Line 38"/>
              <p:cNvSpPr>
                <a:spLocks noChangeShapeType="1"/>
              </p:cNvSpPr>
              <p:nvPr/>
            </p:nvSpPr>
            <p:spPr bwMode="auto">
              <a:xfrm flipH="1">
                <a:off x="1153" y="1824"/>
                <a:ext cx="1701" cy="1882"/>
              </a:xfrm>
              <a:prstGeom prst="line">
                <a:avLst/>
              </a:prstGeom>
              <a:noFill/>
              <a:ln w="3175">
                <a:solidFill>
                  <a:schemeClr val="accent4">
                    <a:lumMod val="20000"/>
                    <a:lumOff val="80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Line 39"/>
              <p:cNvSpPr>
                <a:spLocks noChangeShapeType="1"/>
              </p:cNvSpPr>
              <p:nvPr/>
            </p:nvSpPr>
            <p:spPr bwMode="auto">
              <a:xfrm flipH="1">
                <a:off x="1534" y="1824"/>
                <a:ext cx="1320" cy="1882"/>
              </a:xfrm>
              <a:prstGeom prst="line">
                <a:avLst/>
              </a:prstGeom>
              <a:noFill/>
              <a:ln w="3175">
                <a:solidFill>
                  <a:schemeClr val="accent4">
                    <a:lumMod val="20000"/>
                    <a:lumOff val="80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Line 40"/>
              <p:cNvSpPr>
                <a:spLocks noChangeShapeType="1"/>
              </p:cNvSpPr>
              <p:nvPr/>
            </p:nvSpPr>
            <p:spPr bwMode="auto">
              <a:xfrm flipH="1">
                <a:off x="1872" y="1824"/>
                <a:ext cx="982" cy="1882"/>
              </a:xfrm>
              <a:prstGeom prst="line">
                <a:avLst/>
              </a:prstGeom>
              <a:noFill/>
              <a:ln w="3175">
                <a:solidFill>
                  <a:schemeClr val="accent4">
                    <a:lumMod val="20000"/>
                    <a:lumOff val="80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Line 41"/>
              <p:cNvSpPr>
                <a:spLocks noChangeShapeType="1"/>
              </p:cNvSpPr>
              <p:nvPr/>
            </p:nvSpPr>
            <p:spPr bwMode="auto">
              <a:xfrm flipH="1">
                <a:off x="2206" y="1824"/>
                <a:ext cx="648" cy="1882"/>
              </a:xfrm>
              <a:prstGeom prst="line">
                <a:avLst/>
              </a:prstGeom>
              <a:noFill/>
              <a:ln w="3175">
                <a:solidFill>
                  <a:schemeClr val="accent4">
                    <a:lumMod val="20000"/>
                    <a:lumOff val="80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Line 42"/>
              <p:cNvSpPr>
                <a:spLocks noChangeShapeType="1"/>
              </p:cNvSpPr>
              <p:nvPr/>
            </p:nvSpPr>
            <p:spPr bwMode="auto">
              <a:xfrm flipH="1">
                <a:off x="2543" y="1824"/>
                <a:ext cx="311" cy="1882"/>
              </a:xfrm>
              <a:prstGeom prst="line">
                <a:avLst/>
              </a:prstGeom>
              <a:noFill/>
              <a:ln w="3175">
                <a:solidFill>
                  <a:schemeClr val="accent4">
                    <a:lumMod val="20000"/>
                    <a:lumOff val="80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Line 43"/>
              <p:cNvSpPr>
                <a:spLocks noChangeShapeType="1"/>
              </p:cNvSpPr>
              <p:nvPr/>
            </p:nvSpPr>
            <p:spPr bwMode="auto">
              <a:xfrm flipH="1">
                <a:off x="543" y="1824"/>
                <a:ext cx="2311" cy="1123"/>
              </a:xfrm>
              <a:prstGeom prst="line">
                <a:avLst/>
              </a:prstGeom>
              <a:noFill/>
              <a:ln w="3175">
                <a:solidFill>
                  <a:schemeClr val="accent4">
                    <a:lumMod val="20000"/>
                    <a:lumOff val="80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Line 44"/>
              <p:cNvSpPr>
                <a:spLocks noChangeShapeType="1"/>
              </p:cNvSpPr>
              <p:nvPr/>
            </p:nvSpPr>
            <p:spPr bwMode="auto">
              <a:xfrm flipH="1">
                <a:off x="494" y="1824"/>
                <a:ext cx="2360" cy="956"/>
              </a:xfrm>
              <a:prstGeom prst="line">
                <a:avLst/>
              </a:prstGeom>
              <a:noFill/>
              <a:ln w="3175">
                <a:solidFill>
                  <a:schemeClr val="accent4">
                    <a:lumMod val="20000"/>
                    <a:lumOff val="80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Line 45"/>
              <p:cNvSpPr>
                <a:spLocks noChangeShapeType="1"/>
              </p:cNvSpPr>
              <p:nvPr/>
            </p:nvSpPr>
            <p:spPr bwMode="auto">
              <a:xfrm flipH="1">
                <a:off x="462" y="1824"/>
                <a:ext cx="2392" cy="845"/>
              </a:xfrm>
              <a:prstGeom prst="line">
                <a:avLst/>
              </a:prstGeom>
              <a:noFill/>
              <a:ln w="3175">
                <a:solidFill>
                  <a:schemeClr val="accent4">
                    <a:lumMod val="20000"/>
                    <a:lumOff val="80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Line 46"/>
              <p:cNvSpPr>
                <a:spLocks noChangeShapeType="1"/>
              </p:cNvSpPr>
              <p:nvPr/>
            </p:nvSpPr>
            <p:spPr bwMode="auto">
              <a:xfrm flipH="1">
                <a:off x="421" y="1824"/>
                <a:ext cx="2433" cy="707"/>
              </a:xfrm>
              <a:prstGeom prst="line">
                <a:avLst/>
              </a:prstGeom>
              <a:noFill/>
              <a:ln w="3175">
                <a:solidFill>
                  <a:schemeClr val="accent4">
                    <a:lumMod val="20000"/>
                    <a:lumOff val="80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Line 47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597" cy="642"/>
              </a:xfrm>
              <a:prstGeom prst="line">
                <a:avLst/>
              </a:prstGeom>
              <a:noFill/>
              <a:ln w="3175">
                <a:solidFill>
                  <a:schemeClr val="accent4">
                    <a:lumMod val="20000"/>
                    <a:lumOff val="80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Line 48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514"/>
              </a:xfrm>
              <a:prstGeom prst="line">
                <a:avLst/>
              </a:prstGeom>
              <a:noFill/>
              <a:ln w="3175">
                <a:solidFill>
                  <a:schemeClr val="accent4">
                    <a:lumMod val="20000"/>
                    <a:lumOff val="80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Line 49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405"/>
              </a:xfrm>
              <a:prstGeom prst="line">
                <a:avLst/>
              </a:prstGeom>
              <a:noFill/>
              <a:ln w="3175">
                <a:solidFill>
                  <a:schemeClr val="accent4">
                    <a:lumMod val="20000"/>
                    <a:lumOff val="80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Line 50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298"/>
              </a:xfrm>
              <a:prstGeom prst="line">
                <a:avLst/>
              </a:prstGeom>
              <a:noFill/>
              <a:ln w="3175">
                <a:solidFill>
                  <a:schemeClr val="accent4">
                    <a:lumMod val="20000"/>
                    <a:lumOff val="80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Line 51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213"/>
              </a:xfrm>
              <a:prstGeom prst="line">
                <a:avLst/>
              </a:prstGeom>
              <a:noFill/>
              <a:ln w="3175">
                <a:solidFill>
                  <a:schemeClr val="accent4">
                    <a:lumMod val="20000"/>
                    <a:lumOff val="80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Line 52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126"/>
              </a:xfrm>
              <a:prstGeom prst="line">
                <a:avLst/>
              </a:prstGeom>
              <a:noFill/>
              <a:ln w="3175">
                <a:solidFill>
                  <a:schemeClr val="accent4">
                    <a:lumMod val="20000"/>
                    <a:lumOff val="80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Line 53"/>
              <p:cNvSpPr>
                <a:spLocks noChangeShapeType="1"/>
              </p:cNvSpPr>
              <p:nvPr/>
            </p:nvSpPr>
            <p:spPr bwMode="auto">
              <a:xfrm flipH="1">
                <a:off x="235" y="1824"/>
                <a:ext cx="2619" cy="63"/>
              </a:xfrm>
              <a:prstGeom prst="line">
                <a:avLst/>
              </a:prstGeom>
              <a:noFill/>
              <a:ln w="3175">
                <a:solidFill>
                  <a:schemeClr val="accent4">
                    <a:lumMod val="20000"/>
                    <a:lumOff val="80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zh-TW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" name="Group 54"/>
            <p:cNvGrpSpPr>
              <a:grpSpLocks/>
            </p:cNvGrpSpPr>
            <p:nvPr/>
          </p:nvGrpSpPr>
          <p:grpSpPr bwMode="auto">
            <a:xfrm>
              <a:off x="247" y="4581"/>
              <a:ext cx="3848" cy="1220"/>
              <a:chOff x="235" y="1844"/>
              <a:chExt cx="5266" cy="1605"/>
            </a:xfrm>
          </p:grpSpPr>
          <p:grpSp>
            <p:nvGrpSpPr>
              <p:cNvPr id="21" name="Group 55"/>
              <p:cNvGrpSpPr>
                <a:grpSpLocks/>
              </p:cNvGrpSpPr>
              <p:nvPr/>
            </p:nvGrpSpPr>
            <p:grpSpPr bwMode="auto">
              <a:xfrm>
                <a:off x="486" y="2750"/>
                <a:ext cx="5015" cy="699"/>
                <a:chOff x="486" y="2750"/>
                <a:chExt cx="5015" cy="699"/>
              </a:xfrm>
            </p:grpSpPr>
            <p:sp>
              <p:nvSpPr>
                <p:cNvPr id="32" name="Line 56"/>
                <p:cNvSpPr>
                  <a:spLocks noChangeShapeType="1"/>
                </p:cNvSpPr>
                <p:nvPr/>
              </p:nvSpPr>
              <p:spPr bwMode="auto">
                <a:xfrm>
                  <a:off x="689" y="3447"/>
                  <a:ext cx="4786" cy="2"/>
                </a:xfrm>
                <a:prstGeom prst="line">
                  <a:avLst/>
                </a:prstGeom>
                <a:noFill/>
                <a:ln w="3175">
                  <a:solidFill>
                    <a:schemeClr val="accent4">
                      <a:lumMod val="20000"/>
                      <a:lumOff val="80000"/>
                    </a:scheme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" name="Line 57"/>
                <p:cNvSpPr>
                  <a:spLocks noChangeShapeType="1"/>
                </p:cNvSpPr>
                <p:nvPr/>
              </p:nvSpPr>
              <p:spPr bwMode="auto">
                <a:xfrm flipV="1">
                  <a:off x="616" y="3191"/>
                  <a:ext cx="4859" cy="6"/>
                </a:xfrm>
                <a:prstGeom prst="line">
                  <a:avLst/>
                </a:prstGeom>
                <a:noFill/>
                <a:ln w="3175">
                  <a:solidFill>
                    <a:schemeClr val="accent4">
                      <a:lumMod val="20000"/>
                      <a:lumOff val="80000"/>
                    </a:scheme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539" y="2921"/>
                  <a:ext cx="4962" cy="13"/>
                </a:xfrm>
                <a:prstGeom prst="line">
                  <a:avLst/>
                </a:prstGeom>
                <a:noFill/>
                <a:ln w="3175">
                  <a:solidFill>
                    <a:schemeClr val="accent4">
                      <a:lumMod val="20000"/>
                      <a:lumOff val="80000"/>
                    </a:scheme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" name="Line 59"/>
                <p:cNvSpPr>
                  <a:spLocks noChangeShapeType="1"/>
                </p:cNvSpPr>
                <p:nvPr/>
              </p:nvSpPr>
              <p:spPr bwMode="auto">
                <a:xfrm flipV="1">
                  <a:off x="486" y="2750"/>
                  <a:ext cx="4987" cy="3"/>
                </a:xfrm>
                <a:prstGeom prst="line">
                  <a:avLst/>
                </a:prstGeom>
                <a:noFill/>
                <a:ln w="3175">
                  <a:solidFill>
                    <a:schemeClr val="accent4">
                      <a:lumMod val="20000"/>
                      <a:lumOff val="80000"/>
                    </a:scheme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" name="Group 60"/>
              <p:cNvGrpSpPr>
                <a:grpSpLocks/>
              </p:cNvGrpSpPr>
              <p:nvPr/>
            </p:nvGrpSpPr>
            <p:grpSpPr bwMode="auto">
              <a:xfrm>
                <a:off x="235" y="1844"/>
                <a:ext cx="5241" cy="728"/>
                <a:chOff x="235" y="1844"/>
                <a:chExt cx="5241" cy="728"/>
              </a:xfrm>
            </p:grpSpPr>
            <p:sp>
              <p:nvSpPr>
                <p:cNvPr id="26" name="Line 64"/>
                <p:cNvSpPr>
                  <a:spLocks noChangeShapeType="1"/>
                </p:cNvSpPr>
                <p:nvPr/>
              </p:nvSpPr>
              <p:spPr bwMode="auto">
                <a:xfrm>
                  <a:off x="235" y="2121"/>
                  <a:ext cx="5217" cy="0"/>
                </a:xfrm>
                <a:prstGeom prst="line">
                  <a:avLst/>
                </a:prstGeom>
                <a:noFill/>
                <a:ln w="3175">
                  <a:solidFill>
                    <a:schemeClr val="accent4">
                      <a:lumMod val="20000"/>
                      <a:lumOff val="80000"/>
                    </a:scheme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" name="Line 61"/>
                <p:cNvSpPr>
                  <a:spLocks noChangeShapeType="1"/>
                </p:cNvSpPr>
                <p:nvPr/>
              </p:nvSpPr>
              <p:spPr bwMode="auto">
                <a:xfrm>
                  <a:off x="429" y="2559"/>
                  <a:ext cx="5046" cy="13"/>
                </a:xfrm>
                <a:prstGeom prst="line">
                  <a:avLst/>
                </a:prstGeom>
                <a:noFill/>
                <a:ln w="3175">
                  <a:solidFill>
                    <a:schemeClr val="accent4">
                      <a:lumMod val="20000"/>
                      <a:lumOff val="80000"/>
                    </a:scheme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" name="Line 62"/>
                <p:cNvSpPr>
                  <a:spLocks noChangeShapeType="1"/>
                </p:cNvSpPr>
                <p:nvPr/>
              </p:nvSpPr>
              <p:spPr bwMode="auto">
                <a:xfrm flipV="1">
                  <a:off x="235" y="2401"/>
                  <a:ext cx="5241" cy="1"/>
                </a:xfrm>
                <a:prstGeom prst="line">
                  <a:avLst/>
                </a:prstGeom>
                <a:noFill/>
                <a:ln w="3175">
                  <a:solidFill>
                    <a:schemeClr val="accent4">
                      <a:lumMod val="20000"/>
                      <a:lumOff val="80000"/>
                    </a:scheme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" name="Line 63"/>
                <p:cNvSpPr>
                  <a:spLocks noChangeShapeType="1"/>
                </p:cNvSpPr>
                <p:nvPr/>
              </p:nvSpPr>
              <p:spPr bwMode="auto">
                <a:xfrm>
                  <a:off x="235" y="2245"/>
                  <a:ext cx="5241" cy="5"/>
                </a:xfrm>
                <a:prstGeom prst="line">
                  <a:avLst/>
                </a:prstGeom>
                <a:noFill/>
                <a:ln w="3175">
                  <a:solidFill>
                    <a:schemeClr val="accent4">
                      <a:lumMod val="20000"/>
                      <a:lumOff val="80000"/>
                    </a:scheme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" name="Line 65"/>
                <p:cNvSpPr>
                  <a:spLocks noChangeShapeType="1"/>
                </p:cNvSpPr>
                <p:nvPr/>
              </p:nvSpPr>
              <p:spPr bwMode="auto">
                <a:xfrm flipV="1">
                  <a:off x="235" y="2015"/>
                  <a:ext cx="5241" cy="6"/>
                </a:xfrm>
                <a:prstGeom prst="line">
                  <a:avLst/>
                </a:prstGeom>
                <a:noFill/>
                <a:ln w="3175">
                  <a:solidFill>
                    <a:schemeClr val="accent4">
                      <a:lumMod val="20000"/>
                      <a:lumOff val="80000"/>
                    </a:scheme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" name="Line 66"/>
                <p:cNvSpPr>
                  <a:spLocks noChangeShapeType="1"/>
                </p:cNvSpPr>
                <p:nvPr/>
              </p:nvSpPr>
              <p:spPr bwMode="auto">
                <a:xfrm>
                  <a:off x="235" y="1946"/>
                  <a:ext cx="5241" cy="4"/>
                </a:xfrm>
                <a:prstGeom prst="line">
                  <a:avLst/>
                </a:prstGeom>
                <a:noFill/>
                <a:ln w="3175">
                  <a:solidFill>
                    <a:schemeClr val="accent4">
                      <a:lumMod val="20000"/>
                      <a:lumOff val="80000"/>
                    </a:scheme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235" y="1908"/>
                  <a:ext cx="5241" cy="10"/>
                </a:xfrm>
                <a:prstGeom prst="line">
                  <a:avLst/>
                </a:prstGeom>
                <a:noFill/>
                <a:ln w="3175">
                  <a:solidFill>
                    <a:schemeClr val="accent4">
                      <a:lumMod val="20000"/>
                      <a:lumOff val="80000"/>
                    </a:scheme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" name="Line 68"/>
                <p:cNvSpPr>
                  <a:spLocks noChangeShapeType="1"/>
                </p:cNvSpPr>
                <p:nvPr/>
              </p:nvSpPr>
              <p:spPr bwMode="auto">
                <a:xfrm>
                  <a:off x="258" y="1866"/>
                  <a:ext cx="5218" cy="0"/>
                </a:xfrm>
                <a:prstGeom prst="line">
                  <a:avLst/>
                </a:prstGeom>
                <a:noFill/>
                <a:ln w="3175">
                  <a:solidFill>
                    <a:schemeClr val="accent4">
                      <a:lumMod val="20000"/>
                      <a:lumOff val="80000"/>
                    </a:scheme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" name="Line 69"/>
                <p:cNvSpPr>
                  <a:spLocks noChangeShapeType="1"/>
                </p:cNvSpPr>
                <p:nvPr/>
              </p:nvSpPr>
              <p:spPr bwMode="auto">
                <a:xfrm>
                  <a:off x="235" y="1844"/>
                  <a:ext cx="5241" cy="0"/>
                </a:xfrm>
                <a:prstGeom prst="line">
                  <a:avLst/>
                </a:prstGeom>
                <a:noFill/>
                <a:ln w="3175">
                  <a:solidFill>
                    <a:schemeClr val="accent4">
                      <a:lumMod val="20000"/>
                      <a:lumOff val="80000"/>
                    </a:schemeClr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zh-TW" alt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lum bright="20000" contrast="20000"/>
          </a:blip>
          <a:srcRect t="3443" r="3991" b="1722"/>
          <a:stretch>
            <a:fillRect/>
          </a:stretch>
        </p:blipFill>
        <p:spPr bwMode="auto">
          <a:xfrm>
            <a:off x="6030906" y="1124744"/>
            <a:ext cx="4318676" cy="2664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賴市長聽取里長意見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t="22254" b="3672"/>
          <a:stretch>
            <a:fillRect/>
          </a:stretch>
        </p:blipFill>
        <p:spPr bwMode="auto">
          <a:xfrm>
            <a:off x="6173118" y="3884810"/>
            <a:ext cx="4211960" cy="26162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screen">
            <a:lum bright="20000" contrast="20000"/>
          </a:blip>
          <a:srcRect/>
          <a:stretch>
            <a:fillRect/>
          </a:stretch>
        </p:blipFill>
        <p:spPr bwMode="auto">
          <a:xfrm>
            <a:off x="1852638" y="3244914"/>
            <a:ext cx="4427984" cy="26369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1916391" y="1380990"/>
            <a:ext cx="5405436" cy="2160240"/>
          </a:xfrm>
          <a:prstGeom prst="rect">
            <a:avLst/>
          </a:prstGeom>
        </p:spPr>
        <p:txBody>
          <a:bodyPr/>
          <a:lstStyle/>
          <a:p>
            <a:pPr marL="457200" indent="-457200">
              <a:spcBef>
                <a:spcPts val="200"/>
              </a:spcBef>
              <a:buClr>
                <a:srgbClr val="996633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市政會議 </a:t>
            </a:r>
            <a:endParaRPr lang="en-US" altLang="zh-TW" sz="2800" b="1" dirty="0">
              <a:solidFill>
                <a:schemeClr val="accent6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indent="-457200">
              <a:spcBef>
                <a:spcPts val="200"/>
              </a:spcBef>
              <a:buClr>
                <a:srgbClr val="996633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跨局處協調會議 </a:t>
            </a:r>
            <a:endParaRPr lang="en-US" altLang="zh-TW" sz="2800" b="1" dirty="0">
              <a:solidFill>
                <a:schemeClr val="accent6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indent="-457200">
              <a:spcBef>
                <a:spcPts val="200"/>
              </a:spcBef>
              <a:buClr>
                <a:srgbClr val="996633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區長會議 </a:t>
            </a:r>
            <a:endParaRPr lang="en-US" altLang="zh-TW" sz="2800" b="1" dirty="0">
              <a:solidFill>
                <a:schemeClr val="accent6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indent="-457200">
              <a:spcBef>
                <a:spcPts val="200"/>
              </a:spcBef>
              <a:buClr>
                <a:srgbClr val="996633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區里互動溝通座談會 </a:t>
            </a:r>
          </a:p>
          <a:p>
            <a:pPr marL="342900" indent="-342900">
              <a:spcBef>
                <a:spcPct val="20000"/>
              </a:spcBef>
              <a:buClr>
                <a:srgbClr val="C45D08"/>
              </a:buClr>
              <a:buFont typeface="Wingdings" pitchFamily="2" charset="2"/>
              <a:buChar char="n"/>
              <a:defRPr/>
            </a:pPr>
            <a:endParaRPr lang="zh-TW" altLang="en-US" sz="2800" spc="-150" dirty="0">
              <a:ln w="9525" cmpd="sng">
                <a:solidFill>
                  <a:srgbClr val="F79646">
                    <a:lumMod val="75000"/>
                  </a:srgbClr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7164956" y="6420999"/>
            <a:ext cx="2050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超研澤中黑" pitchFamily="49" charset="-120"/>
              </a:rPr>
              <a:t>區里互動座談會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2942093" y="5901411"/>
            <a:ext cx="1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b="1" dirty="0">
                <a:ln w="6350">
                  <a:noFill/>
                </a:ln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超研澤中黑" pitchFamily="49" charset="-120"/>
              </a:rPr>
              <a:t>區長會議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6768448" y="365658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超研澤中黑" pitchFamily="49" charset="-120"/>
              </a:rPr>
              <a:t>市政會議行政一體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CC9A4E30-6357-4304-B297-182209958882}" type="slidenum">
              <a:rPr lang="zh-TW" altLang="en-US" smtClean="0">
                <a:solidFill>
                  <a:schemeClr val="tx1"/>
                </a:solidFill>
              </a:rPr>
              <a:pPr/>
              <a:t>24</a:t>
            </a:fld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911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 bwMode="auto">
          <a:xfrm>
            <a:off x="1385094" y="3212976"/>
            <a:ext cx="9144000" cy="3645024"/>
          </a:xfrm>
          <a:prstGeom prst="rect">
            <a:avLst/>
          </a:prstGeom>
          <a:gradFill flip="none" rotWithShape="1">
            <a:gsLst>
              <a:gs pos="38000">
                <a:srgbClr val="AFAFBD">
                  <a:alpha val="70000"/>
                </a:srgb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" name="標題 1"/>
          <p:cNvSpPr txBox="1">
            <a:spLocks/>
          </p:cNvSpPr>
          <p:nvPr/>
        </p:nvSpPr>
        <p:spPr>
          <a:xfrm>
            <a:off x="2140670" y="908721"/>
            <a:ext cx="7128792" cy="563563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4400" b="1" kern="0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全國首創儲備區長培訓制度</a:t>
            </a:r>
          </a:p>
        </p:txBody>
      </p:sp>
      <p:sp>
        <p:nvSpPr>
          <p:cNvPr id="23" name="內容版面配置區 2"/>
          <p:cNvSpPr txBox="1">
            <a:spLocks/>
          </p:cNvSpPr>
          <p:nvPr/>
        </p:nvSpPr>
        <p:spPr>
          <a:xfrm>
            <a:off x="2073540" y="1700808"/>
            <a:ext cx="5323714" cy="1095755"/>
          </a:xfrm>
          <a:prstGeom prst="rect">
            <a:avLst/>
          </a:prstGeom>
        </p:spPr>
        <p:txBody>
          <a:bodyPr/>
          <a:lstStyle/>
          <a:p>
            <a:pPr indent="-457200" fontAlgn="base">
              <a:spcBef>
                <a:spcPts val="600"/>
              </a:spcBef>
              <a:spcAft>
                <a:spcPct val="0"/>
              </a:spcAft>
              <a:buClr>
                <a:srgbClr val="996633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sz="2800" b="1" kern="0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區長不必是市長的椿腳</a:t>
            </a:r>
            <a:endParaRPr lang="en-US" altLang="zh-TW" sz="2800" b="1" kern="0" dirty="0">
              <a:solidFill>
                <a:srgbClr val="99663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indent="-457200" fontAlgn="base">
              <a:spcBef>
                <a:spcPts val="600"/>
              </a:spcBef>
              <a:spcAft>
                <a:spcPct val="0"/>
              </a:spcAft>
              <a:buClr>
                <a:srgbClr val="996633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sz="2800" b="1" kern="0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區長是該區的小市長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CC9A4E30-6357-4304-B297-182209958882}" type="slidenum">
              <a:rPr lang="zh-TW" altLang="en-US" smtClean="0">
                <a:solidFill>
                  <a:schemeClr val="tx1"/>
                </a:solidFill>
              </a:rPr>
              <a:pPr/>
              <a:t>25</a:t>
            </a:fld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11" name="Picture 2" descr="Y:\2.教務組(Y)\3.班務活動資料夾\103年度\1030313-臺南市政府103年度儲備區長\6.活動花絮\結訓座談照片\區長結訓典禮1116\區長座談會相片\DSC_04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583" y="2869320"/>
            <a:ext cx="4722605" cy="315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1561730" y="6079198"/>
            <a:ext cx="4802870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000" b="1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2014</a:t>
            </a:r>
            <a:r>
              <a:rPr lang="zh-TW" altLang="en-US" sz="2000" b="1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年儲備</a:t>
            </a:r>
            <a:r>
              <a:rPr lang="zh-TW" altLang="en-US" sz="20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區長培訓班結訓座談會</a:t>
            </a:r>
          </a:p>
        </p:txBody>
      </p:sp>
      <p:pic>
        <p:nvPicPr>
          <p:cNvPr id="13" name="Picture 2" descr="Y:\2.教務組(Y)\3.班務活動資料夾\104年度\1040425、0430、0504、0507、0511、0514、0517、0521、0525、0528、0601-104年儲備區長培訓班\0829成果報告\照片\大合照\IMG_2165-新聞處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7" t="5634" r="6397" b="-182"/>
          <a:stretch/>
        </p:blipFill>
        <p:spPr bwMode="auto">
          <a:xfrm>
            <a:off x="6100554" y="2882432"/>
            <a:ext cx="4177020" cy="314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字方塊 12"/>
          <p:cNvSpPr txBox="1">
            <a:spLocks noChangeAspect="1"/>
          </p:cNvSpPr>
          <p:nvPr/>
        </p:nvSpPr>
        <p:spPr>
          <a:xfrm>
            <a:off x="6496608" y="6072255"/>
            <a:ext cx="3492934" cy="36933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/>
                </a:solidFill>
                <a:latin typeface="Times New Roman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altLang="zh-TW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2015</a:t>
            </a:r>
            <a:r>
              <a:rPr lang="zh-TW" altLang="en-US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儲備區長培訓班結訓合照</a:t>
            </a:r>
          </a:p>
        </p:txBody>
      </p:sp>
    </p:spTree>
    <p:extLst>
      <p:ext uri="{BB962C8B-B14F-4D97-AF65-F5344CB8AC3E}">
        <p14:creationId xmlns:p14="http://schemas.microsoft.com/office/powerpoint/2010/main" val="24025053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/>
        </p:nvSpPr>
        <p:spPr bwMode="auto">
          <a:xfrm>
            <a:off x="1385094" y="3645024"/>
            <a:ext cx="9144000" cy="3212976"/>
          </a:xfrm>
          <a:prstGeom prst="rect">
            <a:avLst/>
          </a:prstGeom>
          <a:gradFill flip="none" rotWithShape="1">
            <a:gsLst>
              <a:gs pos="38000">
                <a:srgbClr val="AFAFBD">
                  <a:alpha val="70000"/>
                </a:srgb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" name="標題 1"/>
          <p:cNvSpPr txBox="1">
            <a:spLocks/>
          </p:cNvSpPr>
          <p:nvPr/>
        </p:nvSpPr>
        <p:spPr>
          <a:xfrm>
            <a:off x="2068662" y="1052737"/>
            <a:ext cx="7757120" cy="563563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4400" b="1" kern="0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落實公務員「職期輪調」制度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z="4400" b="1" kern="0" dirty="0">
              <a:solidFill>
                <a:srgbClr val="0000CC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j-cs"/>
            </a:endParaRPr>
          </a:p>
        </p:txBody>
      </p:sp>
      <p:sp>
        <p:nvSpPr>
          <p:cNvPr id="28" name="Oval 58"/>
          <p:cNvSpPr>
            <a:spLocks noChangeArrowheads="1"/>
          </p:cNvSpPr>
          <p:nvPr/>
        </p:nvSpPr>
        <p:spPr bwMode="auto">
          <a:xfrm>
            <a:off x="7491266" y="4509120"/>
            <a:ext cx="2570284" cy="1476120"/>
          </a:xfrm>
          <a:prstGeom prst="ellipse">
            <a:avLst/>
          </a:prstGeom>
          <a:solidFill>
            <a:srgbClr val="D19C05">
              <a:alpha val="81000"/>
            </a:srgbClr>
          </a:solidFill>
          <a:ln w="9525">
            <a:noFill/>
            <a:round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latinLnBrk="1"/>
            <a:r>
              <a:rPr lang="zh-TW" altLang="en-US" sz="3600" b="1" spc="150" dirty="0">
                <a:ln w="11430"/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廉能政府</a:t>
            </a:r>
            <a:endParaRPr lang="ko-KR" altLang="en-US" sz="3600" b="1" spc="150" dirty="0">
              <a:ln w="11430"/>
              <a:solidFill>
                <a:srgbClr val="0000CC"/>
              </a:solidFill>
              <a:latin typeface="Microsoft YaHei" panose="020B0503020204020204" pitchFamily="34" charset="-122"/>
              <a:ea typeface="微軟正黑體" pitchFamily="34" charset="-120"/>
            </a:endParaRPr>
          </a:p>
        </p:txBody>
      </p:sp>
      <p:sp>
        <p:nvSpPr>
          <p:cNvPr id="29" name="Oval 60"/>
          <p:cNvSpPr>
            <a:spLocks noChangeArrowheads="1"/>
          </p:cNvSpPr>
          <p:nvPr/>
        </p:nvSpPr>
        <p:spPr bwMode="auto">
          <a:xfrm>
            <a:off x="7469263" y="2492897"/>
            <a:ext cx="2620364" cy="144760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latinLnBrk="1"/>
            <a:r>
              <a:rPr lang="zh-TW" altLang="en-US" sz="3600" b="1" spc="150" dirty="0">
                <a:ln w="11430"/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活用人才</a:t>
            </a:r>
            <a:endParaRPr lang="ko-KR" altLang="en-US" sz="3600" b="1" spc="150" dirty="0">
              <a:ln w="11430"/>
              <a:solidFill>
                <a:srgbClr val="0000CC"/>
              </a:solidFill>
              <a:latin typeface="Microsoft YaHei" panose="020B0503020204020204" pitchFamily="34" charset="-122"/>
              <a:ea typeface="굴림" pitchFamily="34" charset="-127"/>
            </a:endParaRPr>
          </a:p>
        </p:txBody>
      </p:sp>
      <p:sp>
        <p:nvSpPr>
          <p:cNvPr id="30" name="AutoShape 15"/>
          <p:cNvSpPr>
            <a:spLocks noChangeArrowheads="1"/>
          </p:cNvSpPr>
          <p:nvPr/>
        </p:nvSpPr>
        <p:spPr bwMode="auto">
          <a:xfrm>
            <a:off x="5092999" y="2348880"/>
            <a:ext cx="2304913" cy="1656184"/>
          </a:xfrm>
          <a:prstGeom prst="rightArrow">
            <a:avLst>
              <a:gd name="adj1" fmla="val 64722"/>
              <a:gd name="adj2" fmla="val 53553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  <a:headEnd type="none" w="sm" len="sm"/>
            <a:tailEnd type="none" w="sm" len="sm"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latinLnBrk="1"/>
            <a:r>
              <a:rPr lang="zh-TW" altLang="en-US" sz="36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興 利</a:t>
            </a:r>
            <a:endParaRPr lang="ko-KR" altLang="en-US" sz="3600" b="1" dirty="0">
              <a:solidFill>
                <a:schemeClr val="tx1"/>
              </a:solidFill>
              <a:latin typeface="Microsoft YaHei" panose="020B0503020204020204" pitchFamily="34" charset="-122"/>
              <a:ea typeface="微軟正黑體" pitchFamily="34" charset="-120"/>
            </a:endParaRPr>
          </a:p>
        </p:txBody>
      </p:sp>
      <p:sp>
        <p:nvSpPr>
          <p:cNvPr id="31" name="Oval 7"/>
          <p:cNvSpPr>
            <a:spLocks noChangeArrowheads="1"/>
          </p:cNvSpPr>
          <p:nvPr/>
        </p:nvSpPr>
        <p:spPr bwMode="auto">
          <a:xfrm>
            <a:off x="2140670" y="2204864"/>
            <a:ext cx="2952328" cy="1800200"/>
          </a:xfrm>
          <a:prstGeom prst="roundRect">
            <a:avLst/>
          </a:prstGeom>
          <a:solidFill>
            <a:schemeClr val="accent3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latinLnBrk="1"/>
            <a:r>
              <a:rPr lang="zh-TW" altLang="en-US" sz="40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增加職務</a:t>
            </a:r>
            <a:endParaRPr lang="en-US" altLang="zh-TW" sz="40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latinLnBrk="1"/>
            <a:r>
              <a:rPr lang="zh-TW" altLang="en-US" sz="40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磨練機會</a:t>
            </a:r>
          </a:p>
        </p:txBody>
      </p:sp>
      <p:sp>
        <p:nvSpPr>
          <p:cNvPr id="34" name="AutoShape 15"/>
          <p:cNvSpPr>
            <a:spLocks noChangeArrowheads="1"/>
          </p:cNvSpPr>
          <p:nvPr/>
        </p:nvSpPr>
        <p:spPr bwMode="auto">
          <a:xfrm>
            <a:off x="5092999" y="4437112"/>
            <a:ext cx="2304913" cy="1656184"/>
          </a:xfrm>
          <a:prstGeom prst="rightArrow">
            <a:avLst>
              <a:gd name="adj1" fmla="val 64722"/>
              <a:gd name="adj2" fmla="val 53553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  <a:headEnd type="none" w="sm" len="sm"/>
            <a:tailEnd type="none" w="sm" len="sm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 latinLnBrk="1"/>
            <a:r>
              <a:rPr lang="zh-TW" altLang="en-US" sz="36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防 弊</a:t>
            </a:r>
            <a:endParaRPr lang="ko-KR" altLang="en-US" sz="3600" b="1" dirty="0">
              <a:solidFill>
                <a:schemeClr val="tx1"/>
              </a:solidFill>
              <a:latin typeface="Microsoft YaHei" panose="020B0503020204020204" pitchFamily="34" charset="-122"/>
              <a:ea typeface="微軟正黑體" pitchFamily="34" charset="-120"/>
            </a:endParaRPr>
          </a:p>
        </p:txBody>
      </p:sp>
      <p:sp>
        <p:nvSpPr>
          <p:cNvPr id="35" name="Oval 8"/>
          <p:cNvSpPr>
            <a:spLocks noChangeArrowheads="1"/>
          </p:cNvSpPr>
          <p:nvPr/>
        </p:nvSpPr>
        <p:spPr bwMode="auto">
          <a:xfrm>
            <a:off x="2140670" y="4293096"/>
            <a:ext cx="2952328" cy="1728192"/>
          </a:xfrm>
          <a:prstGeom prst="roundRect">
            <a:avLst/>
          </a:prstGeom>
          <a:solidFill>
            <a:schemeClr val="accent6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folHlink"/>
                  </a:outerShdw>
                </a:effectLst>
              </a14:hiddenEffects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 latinLnBrk="1"/>
            <a:r>
              <a:rPr lang="zh-TW" altLang="en-US" sz="3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防久任怠惰及</a:t>
            </a:r>
            <a:endParaRPr lang="en-US" altLang="zh-TW" sz="32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latinLnBrk="1"/>
            <a:r>
              <a:rPr lang="zh-TW" altLang="en-US" sz="3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利益糾葛弊端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4294967295"/>
          </p:nvPr>
        </p:nvSpPr>
        <p:spPr>
          <a:xfrm>
            <a:off x="8189342" y="6371299"/>
            <a:ext cx="2133600" cy="365125"/>
          </a:xfrm>
        </p:spPr>
        <p:txBody>
          <a:bodyPr/>
          <a:lstStyle/>
          <a:p>
            <a:fld id="{CC9A4E30-6357-4304-B297-182209958882}" type="slidenum">
              <a:rPr lang="zh-TW" altLang="en-US" smtClean="0">
                <a:solidFill>
                  <a:schemeClr val="tx1"/>
                </a:solidFill>
              </a:rPr>
              <a:pPr/>
              <a:t>26</a:t>
            </a:fld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1332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/>
        </p:nvSpPr>
        <p:spPr bwMode="auto">
          <a:xfrm>
            <a:off x="1385094" y="3645024"/>
            <a:ext cx="9144000" cy="3212976"/>
          </a:xfrm>
          <a:prstGeom prst="rect">
            <a:avLst/>
          </a:prstGeom>
          <a:gradFill flip="none" rotWithShape="1">
            <a:gsLst>
              <a:gs pos="38000">
                <a:srgbClr val="AFAFBD">
                  <a:alpha val="70000"/>
                </a:srgb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4294967295"/>
          </p:nvPr>
        </p:nvSpPr>
        <p:spPr>
          <a:xfrm>
            <a:off x="8189342" y="6371299"/>
            <a:ext cx="2133600" cy="365125"/>
          </a:xfrm>
        </p:spPr>
        <p:txBody>
          <a:bodyPr/>
          <a:lstStyle/>
          <a:p>
            <a:fld id="{CC9A4E30-6357-4304-B297-182209958882}" type="slidenum">
              <a:rPr lang="zh-TW" altLang="en-US" smtClean="0">
                <a:solidFill>
                  <a:schemeClr val="tx1"/>
                </a:solidFill>
              </a:rPr>
              <a:pPr/>
              <a:t>27</a:t>
            </a:fld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802F7C0C-EDC3-4E14-AA90-ADE8D1EA0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0000" contrast="2000"/>
          </a:blip>
          <a:srcRect l="2355" t="26624" r="12449" b="3076"/>
          <a:stretch>
            <a:fillRect/>
          </a:stretch>
        </p:blipFill>
        <p:spPr bwMode="auto">
          <a:xfrm>
            <a:off x="6677174" y="1484784"/>
            <a:ext cx="3744416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id="{8E318A4F-D6CF-43EA-B1B3-633B2846DB8F}"/>
              </a:ext>
            </a:extLst>
          </p:cNvPr>
          <p:cNvSpPr txBox="1">
            <a:spLocks/>
          </p:cNvSpPr>
          <p:nvPr/>
        </p:nvSpPr>
        <p:spPr>
          <a:xfrm>
            <a:off x="1596538" y="1737268"/>
            <a:ext cx="5924575" cy="14213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zh-TW" altLang="en-US" sz="30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避免人情壓力 </a:t>
            </a:r>
            <a:endParaRPr lang="en-US" altLang="zh-TW" sz="3000" b="1" dirty="0">
              <a:solidFill>
                <a:srgbClr val="99663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zh-TW" altLang="en-US" sz="30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杜絕紅包文化 </a:t>
            </a:r>
            <a:endParaRPr lang="en-US" altLang="zh-TW" sz="3000" b="1" dirty="0">
              <a:solidFill>
                <a:srgbClr val="99663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zh-TW" altLang="en-US" sz="30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提供公平機會給有能力的人</a:t>
            </a:r>
            <a:endParaRPr lang="en-US" altLang="zh-TW" sz="3000" b="1" dirty="0">
              <a:solidFill>
                <a:srgbClr val="99663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574D79B2-2FD2-40F5-8FC0-81DB9C2CC3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lum bright="17000" contrast="17000"/>
          </a:blip>
          <a:srcRect t="22582" r="13358" b="6642"/>
          <a:stretch/>
        </p:blipFill>
        <p:spPr bwMode="auto">
          <a:xfrm>
            <a:off x="1385094" y="4152611"/>
            <a:ext cx="3410878" cy="2232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CB52960B-1882-4D12-82FB-2F53E8D27D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lum bright="10000" contrast="20000"/>
          </a:blip>
          <a:srcRect l="9455" t="6051" r="17271" b="29639"/>
          <a:stretch/>
        </p:blipFill>
        <p:spPr bwMode="auto">
          <a:xfrm>
            <a:off x="4876974" y="4149080"/>
            <a:ext cx="2232248" cy="2232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07203009-31AB-464D-8482-A8BF8520C934}"/>
              </a:ext>
            </a:extLst>
          </p:cNvPr>
          <p:cNvSpPr/>
          <p:nvPr/>
        </p:nvSpPr>
        <p:spPr>
          <a:xfrm>
            <a:off x="3364806" y="3573127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獨創口試委員宣誓大會</a:t>
            </a:r>
          </a:p>
        </p:txBody>
      </p:sp>
      <p:pic>
        <p:nvPicPr>
          <p:cNvPr id="16" name="Picture 4" descr="http://www.tainan.gov.tw/tainan/warehouse/C60000/P1170028.JPG">
            <a:extLst>
              <a:ext uri="{FF2B5EF4-FFF2-40B4-BE49-F238E27FC236}">
                <a16:creationId xmlns:a16="http://schemas.microsoft.com/office/drawing/2014/main" id="{3B05B720-0BA7-4251-B183-F4F55DEB3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 l="3014" t="7559" r="4986" b="10079"/>
          <a:stretch>
            <a:fillRect/>
          </a:stretch>
        </p:blipFill>
        <p:spPr bwMode="auto">
          <a:xfrm>
            <a:off x="7173022" y="4149080"/>
            <a:ext cx="3356072" cy="2232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F0083BE4-B2F3-4BDC-A540-75CCE00FFBBA}"/>
              </a:ext>
            </a:extLst>
          </p:cNvPr>
          <p:cNvSpPr/>
          <p:nvPr/>
        </p:nvSpPr>
        <p:spPr>
          <a:xfrm>
            <a:off x="5885086" y="6381328"/>
            <a:ext cx="3744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集中辦理約聘僱臨時人員公開甄選</a:t>
            </a:r>
          </a:p>
        </p:txBody>
      </p:sp>
      <p:sp>
        <p:nvSpPr>
          <p:cNvPr id="18" name="標題 1">
            <a:extLst>
              <a:ext uri="{FF2B5EF4-FFF2-40B4-BE49-F238E27FC236}">
                <a16:creationId xmlns:a16="http://schemas.microsoft.com/office/drawing/2014/main" id="{54693264-C6F6-4E0E-BD97-231F35200942}"/>
              </a:ext>
            </a:extLst>
          </p:cNvPr>
          <p:cNvSpPr txBox="1">
            <a:spLocks/>
          </p:cNvSpPr>
          <p:nvPr/>
        </p:nvSpPr>
        <p:spPr>
          <a:xfrm>
            <a:off x="1780630" y="847908"/>
            <a:ext cx="8424936" cy="563563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4400" b="1" kern="0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非編制人力公開招考</a:t>
            </a:r>
          </a:p>
        </p:txBody>
      </p:sp>
    </p:spTree>
    <p:extLst>
      <p:ext uri="{BB962C8B-B14F-4D97-AF65-F5344CB8AC3E}">
        <p14:creationId xmlns:p14="http://schemas.microsoft.com/office/powerpoint/2010/main" val="6444494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/>
        </p:nvSpPr>
        <p:spPr bwMode="auto">
          <a:xfrm>
            <a:off x="1385094" y="3645024"/>
            <a:ext cx="9144000" cy="3212976"/>
          </a:xfrm>
          <a:prstGeom prst="rect">
            <a:avLst/>
          </a:prstGeom>
          <a:gradFill flip="none" rotWithShape="1">
            <a:gsLst>
              <a:gs pos="38000">
                <a:srgbClr val="AFAFBD">
                  <a:alpha val="70000"/>
                </a:srgb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4294967295"/>
          </p:nvPr>
        </p:nvSpPr>
        <p:spPr>
          <a:xfrm>
            <a:off x="8150353" y="6455995"/>
            <a:ext cx="2133600" cy="365125"/>
          </a:xfrm>
        </p:spPr>
        <p:txBody>
          <a:bodyPr/>
          <a:lstStyle/>
          <a:p>
            <a:fld id="{CC9A4E30-6357-4304-B297-182209958882}" type="slidenum">
              <a:rPr lang="zh-TW" altLang="en-US" smtClean="0">
                <a:solidFill>
                  <a:schemeClr val="tx1"/>
                </a:solidFill>
              </a:rPr>
              <a:pPr/>
              <a:t>28</a:t>
            </a:fld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9" name="內容版面配置區 24">
            <a:extLst>
              <a:ext uri="{FF2B5EF4-FFF2-40B4-BE49-F238E27FC236}">
                <a16:creationId xmlns:a16="http://schemas.microsoft.com/office/drawing/2014/main" id="{AACFCFE6-54B7-4022-9301-937B3635B25E}"/>
              </a:ext>
            </a:extLst>
          </p:cNvPr>
          <p:cNvSpPr txBox="1">
            <a:spLocks/>
          </p:cNvSpPr>
          <p:nvPr/>
        </p:nvSpPr>
        <p:spPr bwMode="auto">
          <a:xfrm>
            <a:off x="1582106" y="1648804"/>
            <a:ext cx="9038902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457200" algn="l"/>
              </a:tabLst>
              <a:defRPr/>
            </a:pPr>
            <a:r>
              <a:rPr lang="en-US" altLang="zh-TW" sz="26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2018</a:t>
            </a:r>
            <a:r>
              <a:rPr lang="zh-TW" altLang="en-US" sz="26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年度預算零舉債</a:t>
            </a:r>
            <a:r>
              <a:rPr lang="zh-TW" altLang="en-US" sz="2600" b="1" dirty="0">
                <a:solidFill>
                  <a:srgbClr val="996633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sz="26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達到歲入歲出平衡</a:t>
            </a:r>
            <a:endParaRPr lang="en-US" altLang="zh-TW" sz="2600" b="1" dirty="0">
              <a:solidFill>
                <a:srgbClr val="99663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tabLst>
                <a:tab pos="457200" algn="l"/>
              </a:tabLst>
              <a:defRPr/>
            </a:pPr>
            <a:r>
              <a:rPr lang="en-US" altLang="zh-TW" sz="26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2014</a:t>
            </a:r>
            <a:r>
              <a:rPr lang="zh-TW" altLang="zh-TW" sz="26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年媒合</a:t>
            </a:r>
            <a:r>
              <a:rPr lang="en-US" altLang="zh-TW" sz="26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49</a:t>
            </a:r>
            <a:r>
              <a:rPr lang="zh-TW" altLang="zh-TW" sz="26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處閒置土地房舍</a:t>
            </a:r>
            <a:r>
              <a:rPr lang="zh-TW" altLang="en-US" sz="2600" b="1" dirty="0">
                <a:solidFill>
                  <a:srgbClr val="996633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zh-TW" sz="26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節省市庫支出</a:t>
            </a:r>
            <a:r>
              <a:rPr lang="en-US" altLang="zh-TW" sz="26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39.67</a:t>
            </a:r>
            <a:r>
              <a:rPr lang="zh-TW" altLang="zh-TW" sz="26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億元</a:t>
            </a:r>
            <a:endParaRPr lang="en-US" altLang="zh-TW" sz="2600" b="1" dirty="0">
              <a:solidFill>
                <a:srgbClr val="99663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tabLst>
                <a:tab pos="457200" algn="l"/>
              </a:tabLst>
              <a:defRPr/>
            </a:pPr>
            <a:r>
              <a:rPr lang="en-US" altLang="zh-TW" sz="26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2013</a:t>
            </a:r>
            <a:r>
              <a:rPr lang="zh-TW" altLang="zh-TW" sz="26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年再刪減經常門預算</a:t>
            </a:r>
            <a:r>
              <a:rPr lang="en-US" altLang="zh-TW" sz="26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20%</a:t>
            </a:r>
          </a:p>
          <a:p>
            <a:pPr>
              <a:tabLst>
                <a:tab pos="457200" algn="l"/>
              </a:tabLst>
              <a:defRPr/>
            </a:pPr>
            <a:r>
              <a:rPr lang="en-US" altLang="zh-TW" sz="26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2011</a:t>
            </a:r>
            <a:r>
              <a:rPr lang="zh-TW" altLang="zh-TW" sz="26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年刪減</a:t>
            </a:r>
            <a:r>
              <a:rPr lang="zh-TW" altLang="en-US" sz="26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經常門</a:t>
            </a:r>
            <a:r>
              <a:rPr lang="zh-TW" altLang="zh-TW" sz="26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預算</a:t>
            </a:r>
            <a:r>
              <a:rPr lang="en-US" altLang="zh-TW" sz="26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10%</a:t>
            </a:r>
          </a:p>
        </p:txBody>
      </p:sp>
      <p:sp>
        <p:nvSpPr>
          <p:cNvPr id="20" name="手繪多邊形 39">
            <a:extLst>
              <a:ext uri="{FF2B5EF4-FFF2-40B4-BE49-F238E27FC236}">
                <a16:creationId xmlns:a16="http://schemas.microsoft.com/office/drawing/2014/main" id="{F451469D-5D06-4048-BA00-B8C1BCD9B3F3}"/>
              </a:ext>
            </a:extLst>
          </p:cNvPr>
          <p:cNvSpPr/>
          <p:nvPr/>
        </p:nvSpPr>
        <p:spPr>
          <a:xfrm>
            <a:off x="1780382" y="4467226"/>
            <a:ext cx="1122362" cy="1247775"/>
          </a:xfrm>
          <a:custGeom>
            <a:avLst/>
            <a:gdLst>
              <a:gd name="connsiteX0" fmla="*/ 0 w 1083406"/>
              <a:gd name="connsiteY0" fmla="*/ 89358 h 893583"/>
              <a:gd name="connsiteX1" fmla="*/ 26172 w 1083406"/>
              <a:gd name="connsiteY1" fmla="*/ 26172 h 893583"/>
              <a:gd name="connsiteX2" fmla="*/ 89358 w 1083406"/>
              <a:gd name="connsiteY2" fmla="*/ 0 h 893583"/>
              <a:gd name="connsiteX3" fmla="*/ 994048 w 1083406"/>
              <a:gd name="connsiteY3" fmla="*/ 0 h 893583"/>
              <a:gd name="connsiteX4" fmla="*/ 1057234 w 1083406"/>
              <a:gd name="connsiteY4" fmla="*/ 26172 h 893583"/>
              <a:gd name="connsiteX5" fmla="*/ 1083406 w 1083406"/>
              <a:gd name="connsiteY5" fmla="*/ 89358 h 893583"/>
              <a:gd name="connsiteX6" fmla="*/ 1083406 w 1083406"/>
              <a:gd name="connsiteY6" fmla="*/ 804225 h 893583"/>
              <a:gd name="connsiteX7" fmla="*/ 1057234 w 1083406"/>
              <a:gd name="connsiteY7" fmla="*/ 867411 h 893583"/>
              <a:gd name="connsiteX8" fmla="*/ 994048 w 1083406"/>
              <a:gd name="connsiteY8" fmla="*/ 893583 h 893583"/>
              <a:gd name="connsiteX9" fmla="*/ 89358 w 1083406"/>
              <a:gd name="connsiteY9" fmla="*/ 893583 h 893583"/>
              <a:gd name="connsiteX10" fmla="*/ 26172 w 1083406"/>
              <a:gd name="connsiteY10" fmla="*/ 867411 h 893583"/>
              <a:gd name="connsiteX11" fmla="*/ 0 w 1083406"/>
              <a:gd name="connsiteY11" fmla="*/ 804225 h 893583"/>
              <a:gd name="connsiteX12" fmla="*/ 0 w 1083406"/>
              <a:gd name="connsiteY12" fmla="*/ 89358 h 89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406" h="893583">
                <a:moveTo>
                  <a:pt x="0" y="89358"/>
                </a:moveTo>
                <a:cubicBezTo>
                  <a:pt x="0" y="65659"/>
                  <a:pt x="9415" y="42930"/>
                  <a:pt x="26172" y="26172"/>
                </a:cubicBezTo>
                <a:cubicBezTo>
                  <a:pt x="42930" y="9414"/>
                  <a:pt x="65658" y="0"/>
                  <a:pt x="89358" y="0"/>
                </a:cubicBezTo>
                <a:lnTo>
                  <a:pt x="994048" y="0"/>
                </a:lnTo>
                <a:cubicBezTo>
                  <a:pt x="1017747" y="0"/>
                  <a:pt x="1040476" y="9415"/>
                  <a:pt x="1057234" y="26172"/>
                </a:cubicBezTo>
                <a:cubicBezTo>
                  <a:pt x="1073992" y="42930"/>
                  <a:pt x="1083406" y="65658"/>
                  <a:pt x="1083406" y="89358"/>
                </a:cubicBezTo>
                <a:lnTo>
                  <a:pt x="1083406" y="804225"/>
                </a:lnTo>
                <a:cubicBezTo>
                  <a:pt x="1083406" y="827924"/>
                  <a:pt x="1073992" y="850653"/>
                  <a:pt x="1057234" y="867411"/>
                </a:cubicBezTo>
                <a:cubicBezTo>
                  <a:pt x="1040476" y="884169"/>
                  <a:pt x="1017748" y="893583"/>
                  <a:pt x="994048" y="893583"/>
                </a:cubicBezTo>
                <a:lnTo>
                  <a:pt x="89358" y="893583"/>
                </a:lnTo>
                <a:cubicBezTo>
                  <a:pt x="65659" y="893583"/>
                  <a:pt x="42930" y="884168"/>
                  <a:pt x="26172" y="867411"/>
                </a:cubicBezTo>
                <a:cubicBezTo>
                  <a:pt x="9414" y="850653"/>
                  <a:pt x="0" y="827925"/>
                  <a:pt x="0" y="804225"/>
                </a:cubicBezTo>
                <a:lnTo>
                  <a:pt x="0" y="8935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91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6284" tIns="66284" rIns="66284" bIns="257766" spcCol="127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zh-TW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停止舉辦</a:t>
            </a:r>
            <a:endParaRPr kumimoji="1" lang="en-US" altLang="zh-TW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zh-TW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不必要的活動</a:t>
            </a:r>
            <a:endParaRPr kumimoji="1" lang="zh-TW" altLang="en-US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圖案 20">
            <a:extLst>
              <a:ext uri="{FF2B5EF4-FFF2-40B4-BE49-F238E27FC236}">
                <a16:creationId xmlns:a16="http://schemas.microsoft.com/office/drawing/2014/main" id="{E9B55504-19A8-43FA-A621-55A53EAB4D76}"/>
              </a:ext>
            </a:extLst>
          </p:cNvPr>
          <p:cNvSpPr/>
          <p:nvPr/>
        </p:nvSpPr>
        <p:spPr>
          <a:xfrm flipH="1">
            <a:off x="2410620" y="4633913"/>
            <a:ext cx="1241425" cy="1674812"/>
          </a:xfrm>
          <a:prstGeom prst="leftCircularArrow">
            <a:avLst>
              <a:gd name="adj1" fmla="val 3195"/>
              <a:gd name="adj2" fmla="val 393629"/>
              <a:gd name="adj3" fmla="val 2169140"/>
              <a:gd name="adj4" fmla="val 9024489"/>
              <a:gd name="adj5" fmla="val 3728"/>
            </a:avLst>
          </a:prstGeom>
          <a:solidFill>
            <a:srgbClr val="6699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手繪多邊形 41">
            <a:extLst>
              <a:ext uri="{FF2B5EF4-FFF2-40B4-BE49-F238E27FC236}">
                <a16:creationId xmlns:a16="http://schemas.microsoft.com/office/drawing/2014/main" id="{AA66ADD0-43CC-473A-BF87-2F26880AD0AE}"/>
              </a:ext>
            </a:extLst>
          </p:cNvPr>
          <p:cNvSpPr/>
          <p:nvPr/>
        </p:nvSpPr>
        <p:spPr>
          <a:xfrm>
            <a:off x="2029619" y="5446714"/>
            <a:ext cx="996950" cy="534987"/>
          </a:xfrm>
          <a:custGeom>
            <a:avLst/>
            <a:gdLst>
              <a:gd name="connsiteX0" fmla="*/ 0 w 963028"/>
              <a:gd name="connsiteY0" fmla="*/ 38296 h 382964"/>
              <a:gd name="connsiteX1" fmla="*/ 11217 w 963028"/>
              <a:gd name="connsiteY1" fmla="*/ 11217 h 382964"/>
              <a:gd name="connsiteX2" fmla="*/ 38296 w 963028"/>
              <a:gd name="connsiteY2" fmla="*/ 0 h 382964"/>
              <a:gd name="connsiteX3" fmla="*/ 924732 w 963028"/>
              <a:gd name="connsiteY3" fmla="*/ 0 h 382964"/>
              <a:gd name="connsiteX4" fmla="*/ 951811 w 963028"/>
              <a:gd name="connsiteY4" fmla="*/ 11217 h 382964"/>
              <a:gd name="connsiteX5" fmla="*/ 963028 w 963028"/>
              <a:gd name="connsiteY5" fmla="*/ 38296 h 382964"/>
              <a:gd name="connsiteX6" fmla="*/ 963028 w 963028"/>
              <a:gd name="connsiteY6" fmla="*/ 344668 h 382964"/>
              <a:gd name="connsiteX7" fmla="*/ 951811 w 963028"/>
              <a:gd name="connsiteY7" fmla="*/ 371747 h 382964"/>
              <a:gd name="connsiteX8" fmla="*/ 924732 w 963028"/>
              <a:gd name="connsiteY8" fmla="*/ 382964 h 382964"/>
              <a:gd name="connsiteX9" fmla="*/ 38296 w 963028"/>
              <a:gd name="connsiteY9" fmla="*/ 382964 h 382964"/>
              <a:gd name="connsiteX10" fmla="*/ 11217 w 963028"/>
              <a:gd name="connsiteY10" fmla="*/ 371747 h 382964"/>
              <a:gd name="connsiteX11" fmla="*/ 0 w 963028"/>
              <a:gd name="connsiteY11" fmla="*/ 344668 h 382964"/>
              <a:gd name="connsiteX12" fmla="*/ 0 w 963028"/>
              <a:gd name="connsiteY12" fmla="*/ 38296 h 382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63028" h="382964">
                <a:moveTo>
                  <a:pt x="0" y="38296"/>
                </a:moveTo>
                <a:cubicBezTo>
                  <a:pt x="0" y="28139"/>
                  <a:pt x="4035" y="18399"/>
                  <a:pt x="11217" y="11217"/>
                </a:cubicBezTo>
                <a:cubicBezTo>
                  <a:pt x="18399" y="4035"/>
                  <a:pt x="28140" y="0"/>
                  <a:pt x="38296" y="0"/>
                </a:cubicBezTo>
                <a:lnTo>
                  <a:pt x="924732" y="0"/>
                </a:lnTo>
                <a:cubicBezTo>
                  <a:pt x="934889" y="0"/>
                  <a:pt x="944629" y="4035"/>
                  <a:pt x="951811" y="11217"/>
                </a:cubicBezTo>
                <a:cubicBezTo>
                  <a:pt x="958993" y="18399"/>
                  <a:pt x="963028" y="28140"/>
                  <a:pt x="963028" y="38296"/>
                </a:cubicBezTo>
                <a:lnTo>
                  <a:pt x="963028" y="344668"/>
                </a:lnTo>
                <a:cubicBezTo>
                  <a:pt x="963028" y="354825"/>
                  <a:pt x="958993" y="364565"/>
                  <a:pt x="951811" y="371747"/>
                </a:cubicBezTo>
                <a:cubicBezTo>
                  <a:pt x="944629" y="378929"/>
                  <a:pt x="934888" y="382964"/>
                  <a:pt x="924732" y="382964"/>
                </a:cubicBezTo>
                <a:lnTo>
                  <a:pt x="38296" y="382964"/>
                </a:lnTo>
                <a:cubicBezTo>
                  <a:pt x="28139" y="382964"/>
                  <a:pt x="18399" y="378929"/>
                  <a:pt x="11217" y="371747"/>
                </a:cubicBezTo>
                <a:cubicBezTo>
                  <a:pt x="4035" y="364565"/>
                  <a:pt x="0" y="354824"/>
                  <a:pt x="0" y="344668"/>
                </a:cubicBezTo>
                <a:lnTo>
                  <a:pt x="0" y="38296"/>
                </a:lnTo>
                <a:close/>
              </a:path>
            </a:pathLst>
          </a:custGeom>
          <a:solidFill>
            <a:srgbClr val="FF99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9792" tIns="30267" rIns="39792" bIns="30267" spcCol="1270" anchor="ctr"/>
          <a:lstStyle/>
          <a:p>
            <a:pPr algn="ctr" defTabSz="6667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kumimoji="1" lang="en-US" altLang="zh-TW" sz="2200" b="1" dirty="0">
                <a:solidFill>
                  <a:prstClr val="white"/>
                </a:solidFill>
                <a:latin typeface="Century Gothic" pitchFamily="34" charset="0"/>
              </a:rPr>
              <a:t>1</a:t>
            </a:r>
            <a:endParaRPr kumimoji="1" lang="zh-TW" altLang="en-US" sz="2200" b="1" dirty="0">
              <a:solidFill>
                <a:prstClr val="white"/>
              </a:solidFill>
              <a:latin typeface="Century Gothic" pitchFamily="34" charset="0"/>
            </a:endParaRPr>
          </a:p>
        </p:txBody>
      </p:sp>
      <p:sp>
        <p:nvSpPr>
          <p:cNvPr id="23" name="手繪多邊形 42">
            <a:extLst>
              <a:ext uri="{FF2B5EF4-FFF2-40B4-BE49-F238E27FC236}">
                <a16:creationId xmlns:a16="http://schemas.microsoft.com/office/drawing/2014/main" id="{04D70B65-BD29-4580-AF43-5DD52E5A7BA5}"/>
              </a:ext>
            </a:extLst>
          </p:cNvPr>
          <p:cNvSpPr/>
          <p:nvPr/>
        </p:nvSpPr>
        <p:spPr>
          <a:xfrm>
            <a:off x="3215482" y="4467226"/>
            <a:ext cx="1122362" cy="1247775"/>
          </a:xfrm>
          <a:custGeom>
            <a:avLst/>
            <a:gdLst>
              <a:gd name="connsiteX0" fmla="*/ 0 w 1083406"/>
              <a:gd name="connsiteY0" fmla="*/ 89358 h 893583"/>
              <a:gd name="connsiteX1" fmla="*/ 26172 w 1083406"/>
              <a:gd name="connsiteY1" fmla="*/ 26172 h 893583"/>
              <a:gd name="connsiteX2" fmla="*/ 89358 w 1083406"/>
              <a:gd name="connsiteY2" fmla="*/ 0 h 893583"/>
              <a:gd name="connsiteX3" fmla="*/ 994048 w 1083406"/>
              <a:gd name="connsiteY3" fmla="*/ 0 h 893583"/>
              <a:gd name="connsiteX4" fmla="*/ 1057234 w 1083406"/>
              <a:gd name="connsiteY4" fmla="*/ 26172 h 893583"/>
              <a:gd name="connsiteX5" fmla="*/ 1083406 w 1083406"/>
              <a:gd name="connsiteY5" fmla="*/ 89358 h 893583"/>
              <a:gd name="connsiteX6" fmla="*/ 1083406 w 1083406"/>
              <a:gd name="connsiteY6" fmla="*/ 804225 h 893583"/>
              <a:gd name="connsiteX7" fmla="*/ 1057234 w 1083406"/>
              <a:gd name="connsiteY7" fmla="*/ 867411 h 893583"/>
              <a:gd name="connsiteX8" fmla="*/ 994048 w 1083406"/>
              <a:gd name="connsiteY8" fmla="*/ 893583 h 893583"/>
              <a:gd name="connsiteX9" fmla="*/ 89358 w 1083406"/>
              <a:gd name="connsiteY9" fmla="*/ 893583 h 893583"/>
              <a:gd name="connsiteX10" fmla="*/ 26172 w 1083406"/>
              <a:gd name="connsiteY10" fmla="*/ 867411 h 893583"/>
              <a:gd name="connsiteX11" fmla="*/ 0 w 1083406"/>
              <a:gd name="connsiteY11" fmla="*/ 804225 h 893583"/>
              <a:gd name="connsiteX12" fmla="*/ 0 w 1083406"/>
              <a:gd name="connsiteY12" fmla="*/ 89358 h 89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406" h="893583">
                <a:moveTo>
                  <a:pt x="0" y="89358"/>
                </a:moveTo>
                <a:cubicBezTo>
                  <a:pt x="0" y="65659"/>
                  <a:pt x="9415" y="42930"/>
                  <a:pt x="26172" y="26172"/>
                </a:cubicBezTo>
                <a:cubicBezTo>
                  <a:pt x="42930" y="9414"/>
                  <a:pt x="65658" y="0"/>
                  <a:pt x="89358" y="0"/>
                </a:cubicBezTo>
                <a:lnTo>
                  <a:pt x="994048" y="0"/>
                </a:lnTo>
                <a:cubicBezTo>
                  <a:pt x="1017747" y="0"/>
                  <a:pt x="1040476" y="9415"/>
                  <a:pt x="1057234" y="26172"/>
                </a:cubicBezTo>
                <a:cubicBezTo>
                  <a:pt x="1073992" y="42930"/>
                  <a:pt x="1083406" y="65658"/>
                  <a:pt x="1083406" y="89358"/>
                </a:cubicBezTo>
                <a:lnTo>
                  <a:pt x="1083406" y="804225"/>
                </a:lnTo>
                <a:cubicBezTo>
                  <a:pt x="1083406" y="827924"/>
                  <a:pt x="1073992" y="850653"/>
                  <a:pt x="1057234" y="867411"/>
                </a:cubicBezTo>
                <a:cubicBezTo>
                  <a:pt x="1040476" y="884169"/>
                  <a:pt x="1017748" y="893583"/>
                  <a:pt x="994048" y="893583"/>
                </a:cubicBezTo>
                <a:lnTo>
                  <a:pt x="89358" y="893583"/>
                </a:lnTo>
                <a:cubicBezTo>
                  <a:pt x="65659" y="893583"/>
                  <a:pt x="42930" y="884168"/>
                  <a:pt x="26172" y="867411"/>
                </a:cubicBezTo>
                <a:cubicBezTo>
                  <a:pt x="9414" y="850653"/>
                  <a:pt x="0" y="827925"/>
                  <a:pt x="0" y="804225"/>
                </a:cubicBezTo>
                <a:lnTo>
                  <a:pt x="0" y="8935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91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6284" tIns="66284" rIns="66284" bIns="257766" spcCol="1270" anchor="ctr"/>
          <a:lstStyle/>
          <a:p>
            <a:pPr algn="ctr" fontAlgn="base">
              <a:spcBef>
                <a:spcPts val="1800"/>
              </a:spcBef>
              <a:spcAft>
                <a:spcPct val="0"/>
              </a:spcAft>
              <a:defRPr/>
            </a:pPr>
            <a:r>
              <a:rPr kumimoji="1" lang="en-US" altLang="zh-TW" sz="28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kumimoji="1" lang="en-US" altLang="zh-TW" sz="28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kumimoji="1" lang="zh-TW" altLang="zh-TW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刪除不必要的計畫</a:t>
            </a:r>
            <a:endParaRPr kumimoji="1" lang="zh-TW" altLang="en-US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" name="圓形箭號 43">
            <a:extLst>
              <a:ext uri="{FF2B5EF4-FFF2-40B4-BE49-F238E27FC236}">
                <a16:creationId xmlns:a16="http://schemas.microsoft.com/office/drawing/2014/main" id="{9217F1E2-6FC3-43A4-88DC-13DFF6AE1EEB}"/>
              </a:ext>
            </a:extLst>
          </p:cNvPr>
          <p:cNvSpPr/>
          <p:nvPr/>
        </p:nvSpPr>
        <p:spPr>
          <a:xfrm flipH="1">
            <a:off x="3836194" y="3846514"/>
            <a:ext cx="1385888" cy="1868487"/>
          </a:xfrm>
          <a:prstGeom prst="circularArrow">
            <a:avLst>
              <a:gd name="adj1" fmla="val 2865"/>
              <a:gd name="adj2" fmla="val 350174"/>
              <a:gd name="adj3" fmla="val 19474315"/>
              <a:gd name="adj4" fmla="val 12575511"/>
              <a:gd name="adj5" fmla="val 3342"/>
            </a:avLst>
          </a:prstGeom>
          <a:solidFill>
            <a:srgbClr val="6699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手繪多邊形 44">
            <a:extLst>
              <a:ext uri="{FF2B5EF4-FFF2-40B4-BE49-F238E27FC236}">
                <a16:creationId xmlns:a16="http://schemas.microsoft.com/office/drawing/2014/main" id="{E996389E-C0DD-47DB-AA81-3B11D61A4E82}"/>
              </a:ext>
            </a:extLst>
          </p:cNvPr>
          <p:cNvSpPr/>
          <p:nvPr/>
        </p:nvSpPr>
        <p:spPr>
          <a:xfrm>
            <a:off x="3464719" y="4198939"/>
            <a:ext cx="998538" cy="534987"/>
          </a:xfrm>
          <a:custGeom>
            <a:avLst/>
            <a:gdLst>
              <a:gd name="connsiteX0" fmla="*/ 0 w 963028"/>
              <a:gd name="connsiteY0" fmla="*/ 38296 h 382964"/>
              <a:gd name="connsiteX1" fmla="*/ 11217 w 963028"/>
              <a:gd name="connsiteY1" fmla="*/ 11217 h 382964"/>
              <a:gd name="connsiteX2" fmla="*/ 38296 w 963028"/>
              <a:gd name="connsiteY2" fmla="*/ 0 h 382964"/>
              <a:gd name="connsiteX3" fmla="*/ 924732 w 963028"/>
              <a:gd name="connsiteY3" fmla="*/ 0 h 382964"/>
              <a:gd name="connsiteX4" fmla="*/ 951811 w 963028"/>
              <a:gd name="connsiteY4" fmla="*/ 11217 h 382964"/>
              <a:gd name="connsiteX5" fmla="*/ 963028 w 963028"/>
              <a:gd name="connsiteY5" fmla="*/ 38296 h 382964"/>
              <a:gd name="connsiteX6" fmla="*/ 963028 w 963028"/>
              <a:gd name="connsiteY6" fmla="*/ 344668 h 382964"/>
              <a:gd name="connsiteX7" fmla="*/ 951811 w 963028"/>
              <a:gd name="connsiteY7" fmla="*/ 371747 h 382964"/>
              <a:gd name="connsiteX8" fmla="*/ 924732 w 963028"/>
              <a:gd name="connsiteY8" fmla="*/ 382964 h 382964"/>
              <a:gd name="connsiteX9" fmla="*/ 38296 w 963028"/>
              <a:gd name="connsiteY9" fmla="*/ 382964 h 382964"/>
              <a:gd name="connsiteX10" fmla="*/ 11217 w 963028"/>
              <a:gd name="connsiteY10" fmla="*/ 371747 h 382964"/>
              <a:gd name="connsiteX11" fmla="*/ 0 w 963028"/>
              <a:gd name="connsiteY11" fmla="*/ 344668 h 382964"/>
              <a:gd name="connsiteX12" fmla="*/ 0 w 963028"/>
              <a:gd name="connsiteY12" fmla="*/ 38296 h 382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63028" h="382964">
                <a:moveTo>
                  <a:pt x="0" y="38296"/>
                </a:moveTo>
                <a:cubicBezTo>
                  <a:pt x="0" y="28139"/>
                  <a:pt x="4035" y="18399"/>
                  <a:pt x="11217" y="11217"/>
                </a:cubicBezTo>
                <a:cubicBezTo>
                  <a:pt x="18399" y="4035"/>
                  <a:pt x="28140" y="0"/>
                  <a:pt x="38296" y="0"/>
                </a:cubicBezTo>
                <a:lnTo>
                  <a:pt x="924732" y="0"/>
                </a:lnTo>
                <a:cubicBezTo>
                  <a:pt x="934889" y="0"/>
                  <a:pt x="944629" y="4035"/>
                  <a:pt x="951811" y="11217"/>
                </a:cubicBezTo>
                <a:cubicBezTo>
                  <a:pt x="958993" y="18399"/>
                  <a:pt x="963028" y="28140"/>
                  <a:pt x="963028" y="38296"/>
                </a:cubicBezTo>
                <a:lnTo>
                  <a:pt x="963028" y="344668"/>
                </a:lnTo>
                <a:cubicBezTo>
                  <a:pt x="963028" y="354825"/>
                  <a:pt x="958993" y="364565"/>
                  <a:pt x="951811" y="371747"/>
                </a:cubicBezTo>
                <a:cubicBezTo>
                  <a:pt x="944629" y="378929"/>
                  <a:pt x="934888" y="382964"/>
                  <a:pt x="924732" y="382964"/>
                </a:cubicBezTo>
                <a:lnTo>
                  <a:pt x="38296" y="382964"/>
                </a:lnTo>
                <a:cubicBezTo>
                  <a:pt x="28139" y="382964"/>
                  <a:pt x="18399" y="378929"/>
                  <a:pt x="11217" y="371747"/>
                </a:cubicBezTo>
                <a:cubicBezTo>
                  <a:pt x="4035" y="364565"/>
                  <a:pt x="0" y="354824"/>
                  <a:pt x="0" y="344668"/>
                </a:cubicBezTo>
                <a:lnTo>
                  <a:pt x="0" y="38296"/>
                </a:lnTo>
                <a:close/>
              </a:path>
            </a:pathLst>
          </a:custGeom>
          <a:solidFill>
            <a:srgbClr val="FF99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9792" tIns="30267" rIns="39792" bIns="30267" spcCol="1270" anchor="ctr"/>
          <a:lstStyle/>
          <a:p>
            <a:pPr algn="ctr" defTabSz="6667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kumimoji="1" lang="en-US" altLang="zh-TW" sz="2200" b="1" dirty="0">
                <a:solidFill>
                  <a:prstClr val="white"/>
                </a:solidFill>
                <a:latin typeface="Century Gothic" pitchFamily="34" charset="0"/>
              </a:rPr>
              <a:t>2</a:t>
            </a:r>
            <a:endParaRPr kumimoji="1" lang="zh-TW" altLang="en-US" sz="2200" b="1" dirty="0">
              <a:solidFill>
                <a:prstClr val="white"/>
              </a:solidFill>
              <a:latin typeface="Century Gothic" pitchFamily="34" charset="0"/>
            </a:endParaRPr>
          </a:p>
        </p:txBody>
      </p:sp>
      <p:sp>
        <p:nvSpPr>
          <p:cNvPr id="26" name="手繪多邊形 45">
            <a:extLst>
              <a:ext uri="{FF2B5EF4-FFF2-40B4-BE49-F238E27FC236}">
                <a16:creationId xmlns:a16="http://schemas.microsoft.com/office/drawing/2014/main" id="{80A36793-522C-4805-9F47-17F788147B2A}"/>
              </a:ext>
            </a:extLst>
          </p:cNvPr>
          <p:cNvSpPr/>
          <p:nvPr/>
        </p:nvSpPr>
        <p:spPr>
          <a:xfrm>
            <a:off x="4652170" y="4467226"/>
            <a:ext cx="1120775" cy="1247775"/>
          </a:xfrm>
          <a:custGeom>
            <a:avLst/>
            <a:gdLst>
              <a:gd name="connsiteX0" fmla="*/ 0 w 1083406"/>
              <a:gd name="connsiteY0" fmla="*/ 89358 h 893583"/>
              <a:gd name="connsiteX1" fmla="*/ 26172 w 1083406"/>
              <a:gd name="connsiteY1" fmla="*/ 26172 h 893583"/>
              <a:gd name="connsiteX2" fmla="*/ 89358 w 1083406"/>
              <a:gd name="connsiteY2" fmla="*/ 0 h 893583"/>
              <a:gd name="connsiteX3" fmla="*/ 994048 w 1083406"/>
              <a:gd name="connsiteY3" fmla="*/ 0 h 893583"/>
              <a:gd name="connsiteX4" fmla="*/ 1057234 w 1083406"/>
              <a:gd name="connsiteY4" fmla="*/ 26172 h 893583"/>
              <a:gd name="connsiteX5" fmla="*/ 1083406 w 1083406"/>
              <a:gd name="connsiteY5" fmla="*/ 89358 h 893583"/>
              <a:gd name="connsiteX6" fmla="*/ 1083406 w 1083406"/>
              <a:gd name="connsiteY6" fmla="*/ 804225 h 893583"/>
              <a:gd name="connsiteX7" fmla="*/ 1057234 w 1083406"/>
              <a:gd name="connsiteY7" fmla="*/ 867411 h 893583"/>
              <a:gd name="connsiteX8" fmla="*/ 994048 w 1083406"/>
              <a:gd name="connsiteY8" fmla="*/ 893583 h 893583"/>
              <a:gd name="connsiteX9" fmla="*/ 89358 w 1083406"/>
              <a:gd name="connsiteY9" fmla="*/ 893583 h 893583"/>
              <a:gd name="connsiteX10" fmla="*/ 26172 w 1083406"/>
              <a:gd name="connsiteY10" fmla="*/ 867411 h 893583"/>
              <a:gd name="connsiteX11" fmla="*/ 0 w 1083406"/>
              <a:gd name="connsiteY11" fmla="*/ 804225 h 893583"/>
              <a:gd name="connsiteX12" fmla="*/ 0 w 1083406"/>
              <a:gd name="connsiteY12" fmla="*/ 89358 h 89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406" h="893583">
                <a:moveTo>
                  <a:pt x="0" y="89358"/>
                </a:moveTo>
                <a:cubicBezTo>
                  <a:pt x="0" y="65659"/>
                  <a:pt x="9415" y="42930"/>
                  <a:pt x="26172" y="26172"/>
                </a:cubicBezTo>
                <a:cubicBezTo>
                  <a:pt x="42930" y="9414"/>
                  <a:pt x="65658" y="0"/>
                  <a:pt x="89358" y="0"/>
                </a:cubicBezTo>
                <a:lnTo>
                  <a:pt x="994048" y="0"/>
                </a:lnTo>
                <a:cubicBezTo>
                  <a:pt x="1017747" y="0"/>
                  <a:pt x="1040476" y="9415"/>
                  <a:pt x="1057234" y="26172"/>
                </a:cubicBezTo>
                <a:cubicBezTo>
                  <a:pt x="1073992" y="42930"/>
                  <a:pt x="1083406" y="65658"/>
                  <a:pt x="1083406" y="89358"/>
                </a:cubicBezTo>
                <a:lnTo>
                  <a:pt x="1083406" y="804225"/>
                </a:lnTo>
                <a:cubicBezTo>
                  <a:pt x="1083406" y="827924"/>
                  <a:pt x="1073992" y="850653"/>
                  <a:pt x="1057234" y="867411"/>
                </a:cubicBezTo>
                <a:cubicBezTo>
                  <a:pt x="1040476" y="884169"/>
                  <a:pt x="1017748" y="893583"/>
                  <a:pt x="994048" y="893583"/>
                </a:cubicBezTo>
                <a:lnTo>
                  <a:pt x="89358" y="893583"/>
                </a:lnTo>
                <a:cubicBezTo>
                  <a:pt x="65659" y="893583"/>
                  <a:pt x="42930" y="884168"/>
                  <a:pt x="26172" y="867411"/>
                </a:cubicBezTo>
                <a:cubicBezTo>
                  <a:pt x="9414" y="850653"/>
                  <a:pt x="0" y="827925"/>
                  <a:pt x="0" y="804225"/>
                </a:cubicBezTo>
                <a:lnTo>
                  <a:pt x="0" y="8935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91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6284" tIns="66284" rIns="66284" bIns="257766" spcCol="1270" anchor="ctr"/>
          <a:lstStyle/>
          <a:p>
            <a:pPr algn="ctr" fontAlgn="base">
              <a:spcBef>
                <a:spcPts val="1800"/>
              </a:spcBef>
              <a:spcAft>
                <a:spcPct val="0"/>
              </a:spcAft>
              <a:defRPr/>
            </a:pPr>
            <a:r>
              <a:rPr kumimoji="1" lang="zh-TW" altLang="zh-TW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跨年不施放煙火</a:t>
            </a:r>
            <a:endParaRPr kumimoji="1" lang="zh-TW" altLang="en-US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7" name="圖案 26">
            <a:extLst>
              <a:ext uri="{FF2B5EF4-FFF2-40B4-BE49-F238E27FC236}">
                <a16:creationId xmlns:a16="http://schemas.microsoft.com/office/drawing/2014/main" id="{D72CCC58-A44E-410E-8A23-02F71C40E95C}"/>
              </a:ext>
            </a:extLst>
          </p:cNvPr>
          <p:cNvSpPr/>
          <p:nvPr/>
        </p:nvSpPr>
        <p:spPr>
          <a:xfrm flipH="1">
            <a:off x="5280820" y="4633913"/>
            <a:ext cx="1243013" cy="1674812"/>
          </a:xfrm>
          <a:prstGeom prst="leftCircularArrow">
            <a:avLst>
              <a:gd name="adj1" fmla="val 3195"/>
              <a:gd name="adj2" fmla="val 393629"/>
              <a:gd name="adj3" fmla="val 2169140"/>
              <a:gd name="adj4" fmla="val 9024489"/>
              <a:gd name="adj5" fmla="val 3728"/>
            </a:avLst>
          </a:prstGeom>
          <a:solidFill>
            <a:srgbClr val="6699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手繪多邊形 47">
            <a:extLst>
              <a:ext uri="{FF2B5EF4-FFF2-40B4-BE49-F238E27FC236}">
                <a16:creationId xmlns:a16="http://schemas.microsoft.com/office/drawing/2014/main" id="{546AB647-CBE6-4AF5-8593-6DED185EBA52}"/>
              </a:ext>
            </a:extLst>
          </p:cNvPr>
          <p:cNvSpPr/>
          <p:nvPr/>
        </p:nvSpPr>
        <p:spPr>
          <a:xfrm>
            <a:off x="4901407" y="5446714"/>
            <a:ext cx="996950" cy="534987"/>
          </a:xfrm>
          <a:custGeom>
            <a:avLst/>
            <a:gdLst>
              <a:gd name="connsiteX0" fmla="*/ 0 w 963028"/>
              <a:gd name="connsiteY0" fmla="*/ 38296 h 382964"/>
              <a:gd name="connsiteX1" fmla="*/ 11217 w 963028"/>
              <a:gd name="connsiteY1" fmla="*/ 11217 h 382964"/>
              <a:gd name="connsiteX2" fmla="*/ 38296 w 963028"/>
              <a:gd name="connsiteY2" fmla="*/ 0 h 382964"/>
              <a:gd name="connsiteX3" fmla="*/ 924732 w 963028"/>
              <a:gd name="connsiteY3" fmla="*/ 0 h 382964"/>
              <a:gd name="connsiteX4" fmla="*/ 951811 w 963028"/>
              <a:gd name="connsiteY4" fmla="*/ 11217 h 382964"/>
              <a:gd name="connsiteX5" fmla="*/ 963028 w 963028"/>
              <a:gd name="connsiteY5" fmla="*/ 38296 h 382964"/>
              <a:gd name="connsiteX6" fmla="*/ 963028 w 963028"/>
              <a:gd name="connsiteY6" fmla="*/ 344668 h 382964"/>
              <a:gd name="connsiteX7" fmla="*/ 951811 w 963028"/>
              <a:gd name="connsiteY7" fmla="*/ 371747 h 382964"/>
              <a:gd name="connsiteX8" fmla="*/ 924732 w 963028"/>
              <a:gd name="connsiteY8" fmla="*/ 382964 h 382964"/>
              <a:gd name="connsiteX9" fmla="*/ 38296 w 963028"/>
              <a:gd name="connsiteY9" fmla="*/ 382964 h 382964"/>
              <a:gd name="connsiteX10" fmla="*/ 11217 w 963028"/>
              <a:gd name="connsiteY10" fmla="*/ 371747 h 382964"/>
              <a:gd name="connsiteX11" fmla="*/ 0 w 963028"/>
              <a:gd name="connsiteY11" fmla="*/ 344668 h 382964"/>
              <a:gd name="connsiteX12" fmla="*/ 0 w 963028"/>
              <a:gd name="connsiteY12" fmla="*/ 38296 h 382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63028" h="382964">
                <a:moveTo>
                  <a:pt x="0" y="38296"/>
                </a:moveTo>
                <a:cubicBezTo>
                  <a:pt x="0" y="28139"/>
                  <a:pt x="4035" y="18399"/>
                  <a:pt x="11217" y="11217"/>
                </a:cubicBezTo>
                <a:cubicBezTo>
                  <a:pt x="18399" y="4035"/>
                  <a:pt x="28140" y="0"/>
                  <a:pt x="38296" y="0"/>
                </a:cubicBezTo>
                <a:lnTo>
                  <a:pt x="924732" y="0"/>
                </a:lnTo>
                <a:cubicBezTo>
                  <a:pt x="934889" y="0"/>
                  <a:pt x="944629" y="4035"/>
                  <a:pt x="951811" y="11217"/>
                </a:cubicBezTo>
                <a:cubicBezTo>
                  <a:pt x="958993" y="18399"/>
                  <a:pt x="963028" y="28140"/>
                  <a:pt x="963028" y="38296"/>
                </a:cubicBezTo>
                <a:lnTo>
                  <a:pt x="963028" y="344668"/>
                </a:lnTo>
                <a:cubicBezTo>
                  <a:pt x="963028" y="354825"/>
                  <a:pt x="958993" y="364565"/>
                  <a:pt x="951811" y="371747"/>
                </a:cubicBezTo>
                <a:cubicBezTo>
                  <a:pt x="944629" y="378929"/>
                  <a:pt x="934888" y="382964"/>
                  <a:pt x="924732" y="382964"/>
                </a:cubicBezTo>
                <a:lnTo>
                  <a:pt x="38296" y="382964"/>
                </a:lnTo>
                <a:cubicBezTo>
                  <a:pt x="28139" y="382964"/>
                  <a:pt x="18399" y="378929"/>
                  <a:pt x="11217" y="371747"/>
                </a:cubicBezTo>
                <a:cubicBezTo>
                  <a:pt x="4035" y="364565"/>
                  <a:pt x="0" y="354824"/>
                  <a:pt x="0" y="344668"/>
                </a:cubicBezTo>
                <a:lnTo>
                  <a:pt x="0" y="38296"/>
                </a:lnTo>
                <a:close/>
              </a:path>
            </a:pathLst>
          </a:custGeom>
          <a:solidFill>
            <a:srgbClr val="FF99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9792" tIns="30267" rIns="39792" bIns="30267" spcCol="1270" anchor="ctr"/>
          <a:lstStyle/>
          <a:p>
            <a:pPr algn="ctr" defTabSz="6667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kumimoji="1" lang="en-US" altLang="zh-TW" sz="2200" b="1" dirty="0">
                <a:solidFill>
                  <a:prstClr val="white"/>
                </a:solidFill>
                <a:latin typeface="Century Gothic" pitchFamily="34" charset="0"/>
              </a:rPr>
              <a:t>3</a:t>
            </a:r>
            <a:endParaRPr kumimoji="1" lang="zh-TW" altLang="en-US" sz="2200" b="1" dirty="0">
              <a:solidFill>
                <a:prstClr val="white"/>
              </a:solidFill>
              <a:latin typeface="Century Gothic" pitchFamily="34" charset="0"/>
            </a:endParaRPr>
          </a:p>
        </p:txBody>
      </p:sp>
      <p:sp>
        <p:nvSpPr>
          <p:cNvPr id="29" name="手繪多邊形 48">
            <a:extLst>
              <a:ext uri="{FF2B5EF4-FFF2-40B4-BE49-F238E27FC236}">
                <a16:creationId xmlns:a16="http://schemas.microsoft.com/office/drawing/2014/main" id="{98FFE929-29B6-4105-ADB5-750BFC48F969}"/>
              </a:ext>
            </a:extLst>
          </p:cNvPr>
          <p:cNvSpPr/>
          <p:nvPr/>
        </p:nvSpPr>
        <p:spPr>
          <a:xfrm>
            <a:off x="6101557" y="4221164"/>
            <a:ext cx="1122362" cy="1584325"/>
          </a:xfrm>
          <a:custGeom>
            <a:avLst/>
            <a:gdLst>
              <a:gd name="connsiteX0" fmla="*/ 0 w 1083406"/>
              <a:gd name="connsiteY0" fmla="*/ 89358 h 893583"/>
              <a:gd name="connsiteX1" fmla="*/ 26172 w 1083406"/>
              <a:gd name="connsiteY1" fmla="*/ 26172 h 893583"/>
              <a:gd name="connsiteX2" fmla="*/ 89358 w 1083406"/>
              <a:gd name="connsiteY2" fmla="*/ 0 h 893583"/>
              <a:gd name="connsiteX3" fmla="*/ 994048 w 1083406"/>
              <a:gd name="connsiteY3" fmla="*/ 0 h 893583"/>
              <a:gd name="connsiteX4" fmla="*/ 1057234 w 1083406"/>
              <a:gd name="connsiteY4" fmla="*/ 26172 h 893583"/>
              <a:gd name="connsiteX5" fmla="*/ 1083406 w 1083406"/>
              <a:gd name="connsiteY5" fmla="*/ 89358 h 893583"/>
              <a:gd name="connsiteX6" fmla="*/ 1083406 w 1083406"/>
              <a:gd name="connsiteY6" fmla="*/ 804225 h 893583"/>
              <a:gd name="connsiteX7" fmla="*/ 1057234 w 1083406"/>
              <a:gd name="connsiteY7" fmla="*/ 867411 h 893583"/>
              <a:gd name="connsiteX8" fmla="*/ 994048 w 1083406"/>
              <a:gd name="connsiteY8" fmla="*/ 893583 h 893583"/>
              <a:gd name="connsiteX9" fmla="*/ 89358 w 1083406"/>
              <a:gd name="connsiteY9" fmla="*/ 893583 h 893583"/>
              <a:gd name="connsiteX10" fmla="*/ 26172 w 1083406"/>
              <a:gd name="connsiteY10" fmla="*/ 867411 h 893583"/>
              <a:gd name="connsiteX11" fmla="*/ 0 w 1083406"/>
              <a:gd name="connsiteY11" fmla="*/ 804225 h 893583"/>
              <a:gd name="connsiteX12" fmla="*/ 0 w 1083406"/>
              <a:gd name="connsiteY12" fmla="*/ 89358 h 89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406" h="893583">
                <a:moveTo>
                  <a:pt x="0" y="89358"/>
                </a:moveTo>
                <a:cubicBezTo>
                  <a:pt x="0" y="65659"/>
                  <a:pt x="9415" y="42930"/>
                  <a:pt x="26172" y="26172"/>
                </a:cubicBezTo>
                <a:cubicBezTo>
                  <a:pt x="42930" y="9414"/>
                  <a:pt x="65658" y="0"/>
                  <a:pt x="89358" y="0"/>
                </a:cubicBezTo>
                <a:lnTo>
                  <a:pt x="994048" y="0"/>
                </a:lnTo>
                <a:cubicBezTo>
                  <a:pt x="1017747" y="0"/>
                  <a:pt x="1040476" y="9415"/>
                  <a:pt x="1057234" y="26172"/>
                </a:cubicBezTo>
                <a:cubicBezTo>
                  <a:pt x="1073992" y="42930"/>
                  <a:pt x="1083406" y="65658"/>
                  <a:pt x="1083406" y="89358"/>
                </a:cubicBezTo>
                <a:lnTo>
                  <a:pt x="1083406" y="804225"/>
                </a:lnTo>
                <a:cubicBezTo>
                  <a:pt x="1083406" y="827924"/>
                  <a:pt x="1073992" y="850653"/>
                  <a:pt x="1057234" y="867411"/>
                </a:cubicBezTo>
                <a:cubicBezTo>
                  <a:pt x="1040476" y="884169"/>
                  <a:pt x="1017748" y="893583"/>
                  <a:pt x="994048" y="893583"/>
                </a:cubicBezTo>
                <a:lnTo>
                  <a:pt x="89358" y="893583"/>
                </a:lnTo>
                <a:cubicBezTo>
                  <a:pt x="65659" y="893583"/>
                  <a:pt x="42930" y="884168"/>
                  <a:pt x="26172" y="867411"/>
                </a:cubicBezTo>
                <a:cubicBezTo>
                  <a:pt x="9414" y="850653"/>
                  <a:pt x="0" y="827925"/>
                  <a:pt x="0" y="804225"/>
                </a:cubicBezTo>
                <a:lnTo>
                  <a:pt x="0" y="8935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91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6284" tIns="66284" rIns="66284" bIns="257766" spcCol="1270" anchor="ctr"/>
          <a:lstStyle/>
          <a:p>
            <a:pPr algn="ctr" fontAlgn="base">
              <a:spcBef>
                <a:spcPts val="1800"/>
              </a:spcBef>
              <a:spcAft>
                <a:spcPct val="0"/>
              </a:spcAft>
              <a:defRPr/>
            </a:pPr>
            <a:endParaRPr kumimoji="1" lang="en-US" altLang="zh-TW" sz="28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fontAlgn="base">
              <a:spcAft>
                <a:spcPct val="0"/>
              </a:spcAft>
              <a:defRPr/>
            </a:pPr>
            <a:r>
              <a:rPr kumimoji="1" lang="en-US" altLang="zh-TW" sz="28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kumimoji="1" lang="en-US" altLang="zh-TW" sz="28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kumimoji="1" lang="zh-TW" altLang="zh-TW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移緩濟急優先編列重大政策</a:t>
            </a:r>
            <a:endParaRPr kumimoji="1" lang="zh-TW" altLang="en-US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圓形箭號 49">
            <a:extLst>
              <a:ext uri="{FF2B5EF4-FFF2-40B4-BE49-F238E27FC236}">
                <a16:creationId xmlns:a16="http://schemas.microsoft.com/office/drawing/2014/main" id="{4D056595-73E9-4383-A355-23A4FDF70FA0}"/>
              </a:ext>
            </a:extLst>
          </p:cNvPr>
          <p:cNvSpPr/>
          <p:nvPr/>
        </p:nvSpPr>
        <p:spPr>
          <a:xfrm flipH="1">
            <a:off x="6707983" y="3846514"/>
            <a:ext cx="1385887" cy="1868487"/>
          </a:xfrm>
          <a:prstGeom prst="circularArrow">
            <a:avLst>
              <a:gd name="adj1" fmla="val 2865"/>
              <a:gd name="adj2" fmla="val 350174"/>
              <a:gd name="adj3" fmla="val 19474315"/>
              <a:gd name="adj4" fmla="val 12575511"/>
              <a:gd name="adj5" fmla="val 3342"/>
            </a:avLst>
          </a:prstGeom>
          <a:solidFill>
            <a:srgbClr val="6699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1" name="手繪多邊形 50">
            <a:extLst>
              <a:ext uri="{FF2B5EF4-FFF2-40B4-BE49-F238E27FC236}">
                <a16:creationId xmlns:a16="http://schemas.microsoft.com/office/drawing/2014/main" id="{DEFD6E20-AA81-4874-868A-57851E8D307E}"/>
              </a:ext>
            </a:extLst>
          </p:cNvPr>
          <p:cNvSpPr/>
          <p:nvPr/>
        </p:nvSpPr>
        <p:spPr>
          <a:xfrm>
            <a:off x="6336507" y="4198939"/>
            <a:ext cx="996950" cy="534987"/>
          </a:xfrm>
          <a:custGeom>
            <a:avLst/>
            <a:gdLst>
              <a:gd name="connsiteX0" fmla="*/ 0 w 963028"/>
              <a:gd name="connsiteY0" fmla="*/ 38296 h 382964"/>
              <a:gd name="connsiteX1" fmla="*/ 11217 w 963028"/>
              <a:gd name="connsiteY1" fmla="*/ 11217 h 382964"/>
              <a:gd name="connsiteX2" fmla="*/ 38296 w 963028"/>
              <a:gd name="connsiteY2" fmla="*/ 0 h 382964"/>
              <a:gd name="connsiteX3" fmla="*/ 924732 w 963028"/>
              <a:gd name="connsiteY3" fmla="*/ 0 h 382964"/>
              <a:gd name="connsiteX4" fmla="*/ 951811 w 963028"/>
              <a:gd name="connsiteY4" fmla="*/ 11217 h 382964"/>
              <a:gd name="connsiteX5" fmla="*/ 963028 w 963028"/>
              <a:gd name="connsiteY5" fmla="*/ 38296 h 382964"/>
              <a:gd name="connsiteX6" fmla="*/ 963028 w 963028"/>
              <a:gd name="connsiteY6" fmla="*/ 344668 h 382964"/>
              <a:gd name="connsiteX7" fmla="*/ 951811 w 963028"/>
              <a:gd name="connsiteY7" fmla="*/ 371747 h 382964"/>
              <a:gd name="connsiteX8" fmla="*/ 924732 w 963028"/>
              <a:gd name="connsiteY8" fmla="*/ 382964 h 382964"/>
              <a:gd name="connsiteX9" fmla="*/ 38296 w 963028"/>
              <a:gd name="connsiteY9" fmla="*/ 382964 h 382964"/>
              <a:gd name="connsiteX10" fmla="*/ 11217 w 963028"/>
              <a:gd name="connsiteY10" fmla="*/ 371747 h 382964"/>
              <a:gd name="connsiteX11" fmla="*/ 0 w 963028"/>
              <a:gd name="connsiteY11" fmla="*/ 344668 h 382964"/>
              <a:gd name="connsiteX12" fmla="*/ 0 w 963028"/>
              <a:gd name="connsiteY12" fmla="*/ 38296 h 382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63028" h="382964">
                <a:moveTo>
                  <a:pt x="0" y="38296"/>
                </a:moveTo>
                <a:cubicBezTo>
                  <a:pt x="0" y="28139"/>
                  <a:pt x="4035" y="18399"/>
                  <a:pt x="11217" y="11217"/>
                </a:cubicBezTo>
                <a:cubicBezTo>
                  <a:pt x="18399" y="4035"/>
                  <a:pt x="28140" y="0"/>
                  <a:pt x="38296" y="0"/>
                </a:cubicBezTo>
                <a:lnTo>
                  <a:pt x="924732" y="0"/>
                </a:lnTo>
                <a:cubicBezTo>
                  <a:pt x="934889" y="0"/>
                  <a:pt x="944629" y="4035"/>
                  <a:pt x="951811" y="11217"/>
                </a:cubicBezTo>
                <a:cubicBezTo>
                  <a:pt x="958993" y="18399"/>
                  <a:pt x="963028" y="28140"/>
                  <a:pt x="963028" y="38296"/>
                </a:cubicBezTo>
                <a:lnTo>
                  <a:pt x="963028" y="344668"/>
                </a:lnTo>
                <a:cubicBezTo>
                  <a:pt x="963028" y="354825"/>
                  <a:pt x="958993" y="364565"/>
                  <a:pt x="951811" y="371747"/>
                </a:cubicBezTo>
                <a:cubicBezTo>
                  <a:pt x="944629" y="378929"/>
                  <a:pt x="934888" y="382964"/>
                  <a:pt x="924732" y="382964"/>
                </a:cubicBezTo>
                <a:lnTo>
                  <a:pt x="38296" y="382964"/>
                </a:lnTo>
                <a:cubicBezTo>
                  <a:pt x="28139" y="382964"/>
                  <a:pt x="18399" y="378929"/>
                  <a:pt x="11217" y="371747"/>
                </a:cubicBezTo>
                <a:cubicBezTo>
                  <a:pt x="4035" y="364565"/>
                  <a:pt x="0" y="354824"/>
                  <a:pt x="0" y="344668"/>
                </a:cubicBezTo>
                <a:lnTo>
                  <a:pt x="0" y="38296"/>
                </a:lnTo>
                <a:close/>
              </a:path>
            </a:pathLst>
          </a:custGeom>
          <a:solidFill>
            <a:srgbClr val="FF99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9792" tIns="30267" rIns="39792" bIns="30267" spcCol="1270" anchor="ctr"/>
          <a:lstStyle/>
          <a:p>
            <a:pPr algn="ctr" defTabSz="6667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kumimoji="1" lang="en-US" altLang="zh-TW" sz="2200" b="1" dirty="0">
                <a:solidFill>
                  <a:prstClr val="white"/>
                </a:solidFill>
                <a:latin typeface="Century Gothic" pitchFamily="34" charset="0"/>
              </a:rPr>
              <a:t>4</a:t>
            </a:r>
            <a:endParaRPr kumimoji="1" lang="zh-TW" altLang="en-US" sz="2200" b="1" dirty="0">
              <a:solidFill>
                <a:prstClr val="white"/>
              </a:solidFill>
              <a:latin typeface="Century Gothic" pitchFamily="34" charset="0"/>
            </a:endParaRPr>
          </a:p>
        </p:txBody>
      </p:sp>
      <p:sp>
        <p:nvSpPr>
          <p:cNvPr id="32" name="手繪多邊形 51">
            <a:extLst>
              <a:ext uri="{FF2B5EF4-FFF2-40B4-BE49-F238E27FC236}">
                <a16:creationId xmlns:a16="http://schemas.microsoft.com/office/drawing/2014/main" id="{6A052275-5B0A-48DB-9409-C0E284E9D435}"/>
              </a:ext>
            </a:extLst>
          </p:cNvPr>
          <p:cNvSpPr/>
          <p:nvPr/>
        </p:nvSpPr>
        <p:spPr>
          <a:xfrm>
            <a:off x="7522370" y="4467226"/>
            <a:ext cx="1122363" cy="1247775"/>
          </a:xfrm>
          <a:custGeom>
            <a:avLst/>
            <a:gdLst>
              <a:gd name="connsiteX0" fmla="*/ 0 w 1083406"/>
              <a:gd name="connsiteY0" fmla="*/ 89358 h 893583"/>
              <a:gd name="connsiteX1" fmla="*/ 26172 w 1083406"/>
              <a:gd name="connsiteY1" fmla="*/ 26172 h 893583"/>
              <a:gd name="connsiteX2" fmla="*/ 89358 w 1083406"/>
              <a:gd name="connsiteY2" fmla="*/ 0 h 893583"/>
              <a:gd name="connsiteX3" fmla="*/ 994048 w 1083406"/>
              <a:gd name="connsiteY3" fmla="*/ 0 h 893583"/>
              <a:gd name="connsiteX4" fmla="*/ 1057234 w 1083406"/>
              <a:gd name="connsiteY4" fmla="*/ 26172 h 893583"/>
              <a:gd name="connsiteX5" fmla="*/ 1083406 w 1083406"/>
              <a:gd name="connsiteY5" fmla="*/ 89358 h 893583"/>
              <a:gd name="connsiteX6" fmla="*/ 1083406 w 1083406"/>
              <a:gd name="connsiteY6" fmla="*/ 804225 h 893583"/>
              <a:gd name="connsiteX7" fmla="*/ 1057234 w 1083406"/>
              <a:gd name="connsiteY7" fmla="*/ 867411 h 893583"/>
              <a:gd name="connsiteX8" fmla="*/ 994048 w 1083406"/>
              <a:gd name="connsiteY8" fmla="*/ 893583 h 893583"/>
              <a:gd name="connsiteX9" fmla="*/ 89358 w 1083406"/>
              <a:gd name="connsiteY9" fmla="*/ 893583 h 893583"/>
              <a:gd name="connsiteX10" fmla="*/ 26172 w 1083406"/>
              <a:gd name="connsiteY10" fmla="*/ 867411 h 893583"/>
              <a:gd name="connsiteX11" fmla="*/ 0 w 1083406"/>
              <a:gd name="connsiteY11" fmla="*/ 804225 h 893583"/>
              <a:gd name="connsiteX12" fmla="*/ 0 w 1083406"/>
              <a:gd name="connsiteY12" fmla="*/ 89358 h 89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406" h="893583">
                <a:moveTo>
                  <a:pt x="0" y="89358"/>
                </a:moveTo>
                <a:cubicBezTo>
                  <a:pt x="0" y="65659"/>
                  <a:pt x="9415" y="42930"/>
                  <a:pt x="26172" y="26172"/>
                </a:cubicBezTo>
                <a:cubicBezTo>
                  <a:pt x="42930" y="9414"/>
                  <a:pt x="65658" y="0"/>
                  <a:pt x="89358" y="0"/>
                </a:cubicBezTo>
                <a:lnTo>
                  <a:pt x="994048" y="0"/>
                </a:lnTo>
                <a:cubicBezTo>
                  <a:pt x="1017747" y="0"/>
                  <a:pt x="1040476" y="9415"/>
                  <a:pt x="1057234" y="26172"/>
                </a:cubicBezTo>
                <a:cubicBezTo>
                  <a:pt x="1073992" y="42930"/>
                  <a:pt x="1083406" y="65658"/>
                  <a:pt x="1083406" y="89358"/>
                </a:cubicBezTo>
                <a:lnTo>
                  <a:pt x="1083406" y="804225"/>
                </a:lnTo>
                <a:cubicBezTo>
                  <a:pt x="1083406" y="827924"/>
                  <a:pt x="1073992" y="850653"/>
                  <a:pt x="1057234" y="867411"/>
                </a:cubicBezTo>
                <a:cubicBezTo>
                  <a:pt x="1040476" y="884169"/>
                  <a:pt x="1017748" y="893583"/>
                  <a:pt x="994048" y="893583"/>
                </a:cubicBezTo>
                <a:lnTo>
                  <a:pt x="89358" y="893583"/>
                </a:lnTo>
                <a:cubicBezTo>
                  <a:pt x="65659" y="893583"/>
                  <a:pt x="42930" y="884168"/>
                  <a:pt x="26172" y="867411"/>
                </a:cubicBezTo>
                <a:cubicBezTo>
                  <a:pt x="9414" y="850653"/>
                  <a:pt x="0" y="827925"/>
                  <a:pt x="0" y="804225"/>
                </a:cubicBezTo>
                <a:lnTo>
                  <a:pt x="0" y="8935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91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6284" tIns="66284" rIns="66284" bIns="257766" spcCol="127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zh-TW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建立小額採購上網公告機制</a:t>
            </a:r>
            <a:endParaRPr kumimoji="1" lang="zh-TW" altLang="en-US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" name="圖案 32">
            <a:extLst>
              <a:ext uri="{FF2B5EF4-FFF2-40B4-BE49-F238E27FC236}">
                <a16:creationId xmlns:a16="http://schemas.microsoft.com/office/drawing/2014/main" id="{CAA32E6B-7709-48BA-85D6-C5473792CAB9}"/>
              </a:ext>
            </a:extLst>
          </p:cNvPr>
          <p:cNvSpPr/>
          <p:nvPr/>
        </p:nvSpPr>
        <p:spPr>
          <a:xfrm flipH="1">
            <a:off x="8152608" y="4633913"/>
            <a:ext cx="1241425" cy="1674812"/>
          </a:xfrm>
          <a:prstGeom prst="leftCircularArrow">
            <a:avLst>
              <a:gd name="adj1" fmla="val 3195"/>
              <a:gd name="adj2" fmla="val 393629"/>
              <a:gd name="adj3" fmla="val 2169140"/>
              <a:gd name="adj4" fmla="val 9024489"/>
              <a:gd name="adj5" fmla="val 3728"/>
            </a:avLst>
          </a:prstGeom>
          <a:solidFill>
            <a:srgbClr val="6699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手繪多邊形 53">
            <a:extLst>
              <a:ext uri="{FF2B5EF4-FFF2-40B4-BE49-F238E27FC236}">
                <a16:creationId xmlns:a16="http://schemas.microsoft.com/office/drawing/2014/main" id="{247B3FE2-1A50-4FE0-8C33-2E16B66F3F9B}"/>
              </a:ext>
            </a:extLst>
          </p:cNvPr>
          <p:cNvSpPr/>
          <p:nvPr/>
        </p:nvSpPr>
        <p:spPr>
          <a:xfrm>
            <a:off x="7771607" y="5446714"/>
            <a:ext cx="996950" cy="534987"/>
          </a:xfrm>
          <a:custGeom>
            <a:avLst/>
            <a:gdLst>
              <a:gd name="connsiteX0" fmla="*/ 0 w 963028"/>
              <a:gd name="connsiteY0" fmla="*/ 38296 h 382964"/>
              <a:gd name="connsiteX1" fmla="*/ 11217 w 963028"/>
              <a:gd name="connsiteY1" fmla="*/ 11217 h 382964"/>
              <a:gd name="connsiteX2" fmla="*/ 38296 w 963028"/>
              <a:gd name="connsiteY2" fmla="*/ 0 h 382964"/>
              <a:gd name="connsiteX3" fmla="*/ 924732 w 963028"/>
              <a:gd name="connsiteY3" fmla="*/ 0 h 382964"/>
              <a:gd name="connsiteX4" fmla="*/ 951811 w 963028"/>
              <a:gd name="connsiteY4" fmla="*/ 11217 h 382964"/>
              <a:gd name="connsiteX5" fmla="*/ 963028 w 963028"/>
              <a:gd name="connsiteY5" fmla="*/ 38296 h 382964"/>
              <a:gd name="connsiteX6" fmla="*/ 963028 w 963028"/>
              <a:gd name="connsiteY6" fmla="*/ 344668 h 382964"/>
              <a:gd name="connsiteX7" fmla="*/ 951811 w 963028"/>
              <a:gd name="connsiteY7" fmla="*/ 371747 h 382964"/>
              <a:gd name="connsiteX8" fmla="*/ 924732 w 963028"/>
              <a:gd name="connsiteY8" fmla="*/ 382964 h 382964"/>
              <a:gd name="connsiteX9" fmla="*/ 38296 w 963028"/>
              <a:gd name="connsiteY9" fmla="*/ 382964 h 382964"/>
              <a:gd name="connsiteX10" fmla="*/ 11217 w 963028"/>
              <a:gd name="connsiteY10" fmla="*/ 371747 h 382964"/>
              <a:gd name="connsiteX11" fmla="*/ 0 w 963028"/>
              <a:gd name="connsiteY11" fmla="*/ 344668 h 382964"/>
              <a:gd name="connsiteX12" fmla="*/ 0 w 963028"/>
              <a:gd name="connsiteY12" fmla="*/ 38296 h 382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63028" h="382964">
                <a:moveTo>
                  <a:pt x="0" y="38296"/>
                </a:moveTo>
                <a:cubicBezTo>
                  <a:pt x="0" y="28139"/>
                  <a:pt x="4035" y="18399"/>
                  <a:pt x="11217" y="11217"/>
                </a:cubicBezTo>
                <a:cubicBezTo>
                  <a:pt x="18399" y="4035"/>
                  <a:pt x="28140" y="0"/>
                  <a:pt x="38296" y="0"/>
                </a:cubicBezTo>
                <a:lnTo>
                  <a:pt x="924732" y="0"/>
                </a:lnTo>
                <a:cubicBezTo>
                  <a:pt x="934889" y="0"/>
                  <a:pt x="944629" y="4035"/>
                  <a:pt x="951811" y="11217"/>
                </a:cubicBezTo>
                <a:cubicBezTo>
                  <a:pt x="958993" y="18399"/>
                  <a:pt x="963028" y="28140"/>
                  <a:pt x="963028" y="38296"/>
                </a:cubicBezTo>
                <a:lnTo>
                  <a:pt x="963028" y="344668"/>
                </a:lnTo>
                <a:cubicBezTo>
                  <a:pt x="963028" y="354825"/>
                  <a:pt x="958993" y="364565"/>
                  <a:pt x="951811" y="371747"/>
                </a:cubicBezTo>
                <a:cubicBezTo>
                  <a:pt x="944629" y="378929"/>
                  <a:pt x="934888" y="382964"/>
                  <a:pt x="924732" y="382964"/>
                </a:cubicBezTo>
                <a:lnTo>
                  <a:pt x="38296" y="382964"/>
                </a:lnTo>
                <a:cubicBezTo>
                  <a:pt x="28139" y="382964"/>
                  <a:pt x="18399" y="378929"/>
                  <a:pt x="11217" y="371747"/>
                </a:cubicBezTo>
                <a:cubicBezTo>
                  <a:pt x="4035" y="364565"/>
                  <a:pt x="0" y="354824"/>
                  <a:pt x="0" y="344668"/>
                </a:cubicBezTo>
                <a:lnTo>
                  <a:pt x="0" y="38296"/>
                </a:lnTo>
                <a:close/>
              </a:path>
            </a:pathLst>
          </a:custGeom>
          <a:solidFill>
            <a:srgbClr val="FF99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9792" tIns="30267" rIns="39792" bIns="30267" spcCol="1270" anchor="ctr"/>
          <a:lstStyle/>
          <a:p>
            <a:pPr algn="ctr" defTabSz="6667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kumimoji="1" lang="en-US" altLang="zh-TW" sz="2200" b="1" dirty="0">
                <a:solidFill>
                  <a:prstClr val="white"/>
                </a:solidFill>
                <a:latin typeface="Century Gothic" pitchFamily="34" charset="0"/>
              </a:rPr>
              <a:t>5</a:t>
            </a:r>
            <a:endParaRPr kumimoji="1" lang="zh-TW" altLang="en-US" sz="2200" b="1" dirty="0">
              <a:solidFill>
                <a:prstClr val="white"/>
              </a:solidFill>
              <a:latin typeface="Century Gothic" pitchFamily="34" charset="0"/>
            </a:endParaRPr>
          </a:p>
        </p:txBody>
      </p:sp>
      <p:sp>
        <p:nvSpPr>
          <p:cNvPr id="35" name="手繪多邊形 54">
            <a:extLst>
              <a:ext uri="{FF2B5EF4-FFF2-40B4-BE49-F238E27FC236}">
                <a16:creationId xmlns:a16="http://schemas.microsoft.com/office/drawing/2014/main" id="{5BB1625B-F8E6-458D-8306-9FC3E1EE70A9}"/>
              </a:ext>
            </a:extLst>
          </p:cNvPr>
          <p:cNvSpPr/>
          <p:nvPr/>
        </p:nvSpPr>
        <p:spPr>
          <a:xfrm>
            <a:off x="8959058" y="4467226"/>
            <a:ext cx="1120775" cy="1247775"/>
          </a:xfrm>
          <a:custGeom>
            <a:avLst/>
            <a:gdLst>
              <a:gd name="connsiteX0" fmla="*/ 0 w 1083406"/>
              <a:gd name="connsiteY0" fmla="*/ 89358 h 893583"/>
              <a:gd name="connsiteX1" fmla="*/ 26172 w 1083406"/>
              <a:gd name="connsiteY1" fmla="*/ 26172 h 893583"/>
              <a:gd name="connsiteX2" fmla="*/ 89358 w 1083406"/>
              <a:gd name="connsiteY2" fmla="*/ 0 h 893583"/>
              <a:gd name="connsiteX3" fmla="*/ 994048 w 1083406"/>
              <a:gd name="connsiteY3" fmla="*/ 0 h 893583"/>
              <a:gd name="connsiteX4" fmla="*/ 1057234 w 1083406"/>
              <a:gd name="connsiteY4" fmla="*/ 26172 h 893583"/>
              <a:gd name="connsiteX5" fmla="*/ 1083406 w 1083406"/>
              <a:gd name="connsiteY5" fmla="*/ 89358 h 893583"/>
              <a:gd name="connsiteX6" fmla="*/ 1083406 w 1083406"/>
              <a:gd name="connsiteY6" fmla="*/ 804225 h 893583"/>
              <a:gd name="connsiteX7" fmla="*/ 1057234 w 1083406"/>
              <a:gd name="connsiteY7" fmla="*/ 867411 h 893583"/>
              <a:gd name="connsiteX8" fmla="*/ 994048 w 1083406"/>
              <a:gd name="connsiteY8" fmla="*/ 893583 h 893583"/>
              <a:gd name="connsiteX9" fmla="*/ 89358 w 1083406"/>
              <a:gd name="connsiteY9" fmla="*/ 893583 h 893583"/>
              <a:gd name="connsiteX10" fmla="*/ 26172 w 1083406"/>
              <a:gd name="connsiteY10" fmla="*/ 867411 h 893583"/>
              <a:gd name="connsiteX11" fmla="*/ 0 w 1083406"/>
              <a:gd name="connsiteY11" fmla="*/ 804225 h 893583"/>
              <a:gd name="connsiteX12" fmla="*/ 0 w 1083406"/>
              <a:gd name="connsiteY12" fmla="*/ 89358 h 89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406" h="893583">
                <a:moveTo>
                  <a:pt x="0" y="89358"/>
                </a:moveTo>
                <a:cubicBezTo>
                  <a:pt x="0" y="65659"/>
                  <a:pt x="9415" y="42930"/>
                  <a:pt x="26172" y="26172"/>
                </a:cubicBezTo>
                <a:cubicBezTo>
                  <a:pt x="42930" y="9414"/>
                  <a:pt x="65658" y="0"/>
                  <a:pt x="89358" y="0"/>
                </a:cubicBezTo>
                <a:lnTo>
                  <a:pt x="994048" y="0"/>
                </a:lnTo>
                <a:cubicBezTo>
                  <a:pt x="1017747" y="0"/>
                  <a:pt x="1040476" y="9415"/>
                  <a:pt x="1057234" y="26172"/>
                </a:cubicBezTo>
                <a:cubicBezTo>
                  <a:pt x="1073992" y="42930"/>
                  <a:pt x="1083406" y="65658"/>
                  <a:pt x="1083406" y="89358"/>
                </a:cubicBezTo>
                <a:lnTo>
                  <a:pt x="1083406" y="804225"/>
                </a:lnTo>
                <a:cubicBezTo>
                  <a:pt x="1083406" y="827924"/>
                  <a:pt x="1073992" y="850653"/>
                  <a:pt x="1057234" y="867411"/>
                </a:cubicBezTo>
                <a:cubicBezTo>
                  <a:pt x="1040476" y="884169"/>
                  <a:pt x="1017748" y="893583"/>
                  <a:pt x="994048" y="893583"/>
                </a:cubicBezTo>
                <a:lnTo>
                  <a:pt x="89358" y="893583"/>
                </a:lnTo>
                <a:cubicBezTo>
                  <a:pt x="65659" y="893583"/>
                  <a:pt x="42930" y="884168"/>
                  <a:pt x="26172" y="867411"/>
                </a:cubicBezTo>
                <a:cubicBezTo>
                  <a:pt x="9414" y="850653"/>
                  <a:pt x="0" y="827925"/>
                  <a:pt x="0" y="804225"/>
                </a:cubicBezTo>
                <a:lnTo>
                  <a:pt x="0" y="8935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91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6284" tIns="66284" rIns="66284" bIns="257766" spcCol="1270" anchor="ctr"/>
          <a:lstStyle/>
          <a:p>
            <a:pPr algn="ctr" fontAlgn="base">
              <a:spcBef>
                <a:spcPts val="1800"/>
              </a:spcBef>
              <a:spcAft>
                <a:spcPct val="0"/>
              </a:spcAft>
              <a:defRPr/>
            </a:pPr>
            <a:endParaRPr kumimoji="1" lang="en-US" altLang="zh-TW" sz="28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fontAlgn="base">
              <a:spcBef>
                <a:spcPts val="1800"/>
              </a:spcBef>
              <a:spcAft>
                <a:spcPct val="0"/>
              </a:spcAft>
              <a:defRPr/>
            </a:pPr>
            <a:r>
              <a:rPr kumimoji="1" lang="zh-TW" altLang="zh-TW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非法定項目全盤重新檢討</a:t>
            </a:r>
            <a:endParaRPr kumimoji="1" lang="zh-TW" altLang="en-US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6" name="手繪多邊形 55">
            <a:extLst>
              <a:ext uri="{FF2B5EF4-FFF2-40B4-BE49-F238E27FC236}">
                <a16:creationId xmlns:a16="http://schemas.microsoft.com/office/drawing/2014/main" id="{B8039A70-D976-4975-8A32-8BAC69A2EF43}"/>
              </a:ext>
            </a:extLst>
          </p:cNvPr>
          <p:cNvSpPr/>
          <p:nvPr/>
        </p:nvSpPr>
        <p:spPr>
          <a:xfrm>
            <a:off x="9327357" y="4210050"/>
            <a:ext cx="996950" cy="534988"/>
          </a:xfrm>
          <a:custGeom>
            <a:avLst/>
            <a:gdLst>
              <a:gd name="connsiteX0" fmla="*/ 0 w 963028"/>
              <a:gd name="connsiteY0" fmla="*/ 38296 h 382964"/>
              <a:gd name="connsiteX1" fmla="*/ 11217 w 963028"/>
              <a:gd name="connsiteY1" fmla="*/ 11217 h 382964"/>
              <a:gd name="connsiteX2" fmla="*/ 38296 w 963028"/>
              <a:gd name="connsiteY2" fmla="*/ 0 h 382964"/>
              <a:gd name="connsiteX3" fmla="*/ 924732 w 963028"/>
              <a:gd name="connsiteY3" fmla="*/ 0 h 382964"/>
              <a:gd name="connsiteX4" fmla="*/ 951811 w 963028"/>
              <a:gd name="connsiteY4" fmla="*/ 11217 h 382964"/>
              <a:gd name="connsiteX5" fmla="*/ 963028 w 963028"/>
              <a:gd name="connsiteY5" fmla="*/ 38296 h 382964"/>
              <a:gd name="connsiteX6" fmla="*/ 963028 w 963028"/>
              <a:gd name="connsiteY6" fmla="*/ 344668 h 382964"/>
              <a:gd name="connsiteX7" fmla="*/ 951811 w 963028"/>
              <a:gd name="connsiteY7" fmla="*/ 371747 h 382964"/>
              <a:gd name="connsiteX8" fmla="*/ 924732 w 963028"/>
              <a:gd name="connsiteY8" fmla="*/ 382964 h 382964"/>
              <a:gd name="connsiteX9" fmla="*/ 38296 w 963028"/>
              <a:gd name="connsiteY9" fmla="*/ 382964 h 382964"/>
              <a:gd name="connsiteX10" fmla="*/ 11217 w 963028"/>
              <a:gd name="connsiteY10" fmla="*/ 371747 h 382964"/>
              <a:gd name="connsiteX11" fmla="*/ 0 w 963028"/>
              <a:gd name="connsiteY11" fmla="*/ 344668 h 382964"/>
              <a:gd name="connsiteX12" fmla="*/ 0 w 963028"/>
              <a:gd name="connsiteY12" fmla="*/ 38296 h 382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63028" h="382964">
                <a:moveTo>
                  <a:pt x="0" y="38296"/>
                </a:moveTo>
                <a:cubicBezTo>
                  <a:pt x="0" y="28139"/>
                  <a:pt x="4035" y="18399"/>
                  <a:pt x="11217" y="11217"/>
                </a:cubicBezTo>
                <a:cubicBezTo>
                  <a:pt x="18399" y="4035"/>
                  <a:pt x="28140" y="0"/>
                  <a:pt x="38296" y="0"/>
                </a:cubicBezTo>
                <a:lnTo>
                  <a:pt x="924732" y="0"/>
                </a:lnTo>
                <a:cubicBezTo>
                  <a:pt x="934889" y="0"/>
                  <a:pt x="944629" y="4035"/>
                  <a:pt x="951811" y="11217"/>
                </a:cubicBezTo>
                <a:cubicBezTo>
                  <a:pt x="958993" y="18399"/>
                  <a:pt x="963028" y="28140"/>
                  <a:pt x="963028" y="38296"/>
                </a:cubicBezTo>
                <a:lnTo>
                  <a:pt x="963028" y="344668"/>
                </a:lnTo>
                <a:cubicBezTo>
                  <a:pt x="963028" y="354825"/>
                  <a:pt x="958993" y="364565"/>
                  <a:pt x="951811" y="371747"/>
                </a:cubicBezTo>
                <a:cubicBezTo>
                  <a:pt x="944629" y="378929"/>
                  <a:pt x="934888" y="382964"/>
                  <a:pt x="924732" y="382964"/>
                </a:cubicBezTo>
                <a:lnTo>
                  <a:pt x="38296" y="382964"/>
                </a:lnTo>
                <a:cubicBezTo>
                  <a:pt x="28139" y="382964"/>
                  <a:pt x="18399" y="378929"/>
                  <a:pt x="11217" y="371747"/>
                </a:cubicBezTo>
                <a:cubicBezTo>
                  <a:pt x="4035" y="364565"/>
                  <a:pt x="0" y="354824"/>
                  <a:pt x="0" y="344668"/>
                </a:cubicBezTo>
                <a:lnTo>
                  <a:pt x="0" y="38296"/>
                </a:lnTo>
                <a:close/>
              </a:path>
            </a:pathLst>
          </a:custGeom>
          <a:solidFill>
            <a:srgbClr val="FF99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9792" tIns="30267" rIns="39792" bIns="30267" spcCol="1270" anchor="ctr"/>
          <a:lstStyle/>
          <a:p>
            <a:pPr algn="ctr" defTabSz="6667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kumimoji="1" lang="en-US" altLang="zh-TW" sz="2200" b="1" dirty="0">
                <a:solidFill>
                  <a:prstClr val="white"/>
                </a:solidFill>
                <a:latin typeface="Century Gothic" pitchFamily="34" charset="0"/>
              </a:rPr>
              <a:t>6</a:t>
            </a:r>
            <a:endParaRPr kumimoji="1" lang="zh-TW" altLang="en-US" sz="2200" b="1" dirty="0">
              <a:solidFill>
                <a:prstClr val="white"/>
              </a:solidFill>
              <a:latin typeface="Century Gothic" pitchFamily="34" charset="0"/>
            </a:endParaRPr>
          </a:p>
        </p:txBody>
      </p:sp>
      <p:sp>
        <p:nvSpPr>
          <p:cNvPr id="38" name="標題 1">
            <a:extLst>
              <a:ext uri="{FF2B5EF4-FFF2-40B4-BE49-F238E27FC236}">
                <a16:creationId xmlns:a16="http://schemas.microsoft.com/office/drawing/2014/main" id="{F242CA2B-92A2-4BD2-B3A4-513C32B09241}"/>
              </a:ext>
            </a:extLst>
          </p:cNvPr>
          <p:cNvSpPr txBox="1">
            <a:spLocks/>
          </p:cNvSpPr>
          <p:nvPr/>
        </p:nvSpPr>
        <p:spPr>
          <a:xfrm>
            <a:off x="1913691" y="703484"/>
            <a:ext cx="6419667" cy="792088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4400" b="1" kern="0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撙節支出  完成無米之炊</a:t>
            </a:r>
          </a:p>
        </p:txBody>
      </p:sp>
    </p:spTree>
    <p:extLst>
      <p:ext uri="{BB962C8B-B14F-4D97-AF65-F5344CB8AC3E}">
        <p14:creationId xmlns:p14="http://schemas.microsoft.com/office/powerpoint/2010/main" val="37732137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/>
        </p:nvSpPr>
        <p:spPr bwMode="auto">
          <a:xfrm>
            <a:off x="1385094" y="3645024"/>
            <a:ext cx="9144000" cy="3212976"/>
          </a:xfrm>
          <a:prstGeom prst="rect">
            <a:avLst/>
          </a:prstGeom>
          <a:gradFill flip="none" rotWithShape="1">
            <a:gsLst>
              <a:gs pos="38000">
                <a:srgbClr val="AFAFBD">
                  <a:alpha val="70000"/>
                </a:srgb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4294967295"/>
          </p:nvPr>
        </p:nvSpPr>
        <p:spPr>
          <a:xfrm>
            <a:off x="8150353" y="6455995"/>
            <a:ext cx="2133600" cy="365125"/>
          </a:xfrm>
        </p:spPr>
        <p:txBody>
          <a:bodyPr/>
          <a:lstStyle/>
          <a:p>
            <a:fld id="{CC9A4E30-6357-4304-B297-182209958882}" type="slidenum">
              <a:rPr lang="zh-TW" altLang="en-US" smtClean="0">
                <a:solidFill>
                  <a:schemeClr val="tx1"/>
                </a:solidFill>
              </a:rPr>
              <a:pPr/>
              <a:t>29</a:t>
            </a:fld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9" name="標題 4">
            <a:extLst>
              <a:ext uri="{FF2B5EF4-FFF2-40B4-BE49-F238E27FC236}">
                <a16:creationId xmlns:a16="http://schemas.microsoft.com/office/drawing/2014/main" id="{2B5AA38C-E062-4B61-A866-5BDD48723DA2}"/>
              </a:ext>
            </a:extLst>
          </p:cNvPr>
          <p:cNvSpPr txBox="1">
            <a:spLocks/>
          </p:cNvSpPr>
          <p:nvPr/>
        </p:nvSpPr>
        <p:spPr>
          <a:xfrm>
            <a:off x="2572718" y="386779"/>
            <a:ext cx="8208962" cy="719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zh-TW" altLang="en-US" b="1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外部清廉機制</a:t>
            </a:r>
          </a:p>
        </p:txBody>
      </p:sp>
      <p:pic>
        <p:nvPicPr>
          <p:cNvPr id="20" name="Picture 5" descr="C:\Documents and Settings\user\桌面\市長簡報\檢察署.jpg">
            <a:extLst>
              <a:ext uri="{FF2B5EF4-FFF2-40B4-BE49-F238E27FC236}">
                <a16:creationId xmlns:a16="http://schemas.microsoft.com/office/drawing/2014/main" id="{0855A594-CF57-4917-B2BE-1EAC8E37F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420" y="1700808"/>
            <a:ext cx="298767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C:\Documents and Settings\user\桌面\市長簡報\治水.jpg">
            <a:extLst>
              <a:ext uri="{FF2B5EF4-FFF2-40B4-BE49-F238E27FC236}">
                <a16:creationId xmlns:a16="http://schemas.microsoft.com/office/drawing/2014/main" id="{60652CCC-2C58-4663-ACD2-37C31648E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208" y="1700808"/>
            <a:ext cx="302577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矩形 7">
            <a:extLst>
              <a:ext uri="{FF2B5EF4-FFF2-40B4-BE49-F238E27FC236}">
                <a16:creationId xmlns:a16="http://schemas.microsoft.com/office/drawing/2014/main" id="{32BE6AAA-99AA-413D-A63A-2E51D282C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1332" y="3789958"/>
            <a:ext cx="27432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z="1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「清新汙水 全民監督」宣示活動</a:t>
            </a:r>
          </a:p>
        </p:txBody>
      </p:sp>
      <p:sp>
        <p:nvSpPr>
          <p:cNvPr id="23" name="矩形 8">
            <a:extLst>
              <a:ext uri="{FF2B5EF4-FFF2-40B4-BE49-F238E27FC236}">
                <a16:creationId xmlns:a16="http://schemas.microsoft.com/office/drawing/2014/main" id="{C7942299-D976-4CAC-8A04-9838AA872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5382" y="3789958"/>
            <a:ext cx="126206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z="1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檢警聯席會議</a:t>
            </a:r>
          </a:p>
        </p:txBody>
      </p:sp>
      <p:pic>
        <p:nvPicPr>
          <p:cNvPr id="24" name="Picture 7" descr="C:\Documents and Settings\user\桌面\市長簡報\大台南環檢警結盟第四次座談會.jpg">
            <a:extLst>
              <a:ext uri="{FF2B5EF4-FFF2-40B4-BE49-F238E27FC236}">
                <a16:creationId xmlns:a16="http://schemas.microsoft.com/office/drawing/2014/main" id="{ED9C12D1-5658-4A41-8097-FFD11D0F2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82"/>
          <a:stretch>
            <a:fillRect/>
          </a:stretch>
        </p:blipFill>
        <p:spPr bwMode="auto">
          <a:xfrm>
            <a:off x="1385095" y="1700808"/>
            <a:ext cx="298767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矩形 10">
            <a:extLst>
              <a:ext uri="{FF2B5EF4-FFF2-40B4-BE49-F238E27FC236}">
                <a16:creationId xmlns:a16="http://schemas.microsoft.com/office/drawing/2014/main" id="{40429FED-A6BA-4FDA-A762-F916BD1F0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0383" y="3789958"/>
            <a:ext cx="10826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z="1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環檢警結盟</a:t>
            </a:r>
          </a:p>
        </p:txBody>
      </p:sp>
      <p:sp>
        <p:nvSpPr>
          <p:cNvPr id="26" name="矩形 11">
            <a:extLst>
              <a:ext uri="{FF2B5EF4-FFF2-40B4-BE49-F238E27FC236}">
                <a16:creationId xmlns:a16="http://schemas.microsoft.com/office/drawing/2014/main" id="{99C5E98B-3EE9-418F-A2B5-8C20F2295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0229" y="6453337"/>
            <a:ext cx="30241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sz="1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基層扎根廉政工程計畫</a:t>
            </a:r>
          </a:p>
        </p:txBody>
      </p:sp>
      <p:pic>
        <p:nvPicPr>
          <p:cNvPr id="27" name="Picture 2" descr="C:\Documents and Settings\user\桌面\市長簡報\基層廉政扎根工程.bmp">
            <a:extLst>
              <a:ext uri="{FF2B5EF4-FFF2-40B4-BE49-F238E27FC236}">
                <a16:creationId xmlns:a16="http://schemas.microsoft.com/office/drawing/2014/main" id="{6608608B-50DF-4F91-9E95-1FF10064D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094" y="4293096"/>
            <a:ext cx="3600400" cy="210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C996F9C5-AAE4-4C72-BBED-774973E466E5}"/>
              </a:ext>
            </a:extLst>
          </p:cNvPr>
          <p:cNvSpPr txBox="1"/>
          <p:nvPr/>
        </p:nvSpPr>
        <p:spPr>
          <a:xfrm>
            <a:off x="1996654" y="1080899"/>
            <a:ext cx="9037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28763" indent="-15287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8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與檢察署合作路平</a:t>
            </a:r>
            <a:r>
              <a:rPr kumimoji="1" lang="zh-TW" altLang="en-US" sz="2800" b="1" dirty="0">
                <a:solidFill>
                  <a:srgbClr val="996633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j-cs"/>
              </a:rPr>
              <a:t>、</a:t>
            </a:r>
            <a:r>
              <a:rPr kumimoji="1" lang="zh-TW" altLang="en-US" sz="28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徵收</a:t>
            </a:r>
            <a:r>
              <a:rPr kumimoji="1" lang="zh-TW" altLang="en-US" sz="2800" b="1" dirty="0">
                <a:solidFill>
                  <a:srgbClr val="996633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j-cs"/>
              </a:rPr>
              <a:t>、</a:t>
            </a:r>
            <a:r>
              <a:rPr kumimoji="1" lang="zh-TW" altLang="en-US" sz="28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環保</a:t>
            </a:r>
            <a:r>
              <a:rPr kumimoji="1" lang="zh-TW" altLang="en-US" sz="2800" b="1" dirty="0">
                <a:solidFill>
                  <a:srgbClr val="996633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j-cs"/>
              </a:rPr>
              <a:t>、</a:t>
            </a:r>
            <a:r>
              <a:rPr kumimoji="1" lang="zh-TW" altLang="en-US" sz="28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水利工程</a:t>
            </a:r>
            <a:r>
              <a:rPr kumimoji="1" lang="zh-TW" altLang="en-US" sz="2800" b="1" dirty="0">
                <a:solidFill>
                  <a:srgbClr val="996633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+mj-cs"/>
              </a:rPr>
              <a:t>、</a:t>
            </a:r>
            <a:r>
              <a:rPr kumimoji="1" lang="zh-TW" altLang="en-US" sz="28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履順</a:t>
            </a:r>
          </a:p>
        </p:txBody>
      </p:sp>
      <p:pic>
        <p:nvPicPr>
          <p:cNvPr id="29" name="圖片 9" descr="040126in03-1.jpg">
            <a:extLst>
              <a:ext uri="{FF2B5EF4-FFF2-40B4-BE49-F238E27FC236}">
                <a16:creationId xmlns:a16="http://schemas.microsoft.com/office/drawing/2014/main" id="{ABDB7256-77AA-4EC7-9536-2D40352554C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928" b="16072"/>
          <a:stretch>
            <a:fillRect/>
          </a:stretch>
        </p:blipFill>
        <p:spPr bwMode="auto">
          <a:xfrm>
            <a:off x="1564804" y="4238774"/>
            <a:ext cx="403225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矩形 8">
            <a:extLst>
              <a:ext uri="{FF2B5EF4-FFF2-40B4-BE49-F238E27FC236}">
                <a16:creationId xmlns:a16="http://schemas.microsoft.com/office/drawing/2014/main" id="{27504680-E73D-4BD5-B0A7-EA7241FE2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8931" y="6497699"/>
            <a:ext cx="14414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履順</a:t>
            </a:r>
            <a:r>
              <a:rPr kumimoji="1" lang="zh-TW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專案座談會</a:t>
            </a:r>
          </a:p>
        </p:txBody>
      </p:sp>
    </p:spTree>
    <p:extLst>
      <p:ext uri="{BB962C8B-B14F-4D97-AF65-F5344CB8AC3E}">
        <p14:creationId xmlns:p14="http://schemas.microsoft.com/office/powerpoint/2010/main" val="3292656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ndy\Downloads\花蓮海邊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19"/>
          <a:stretch/>
        </p:blipFill>
        <p:spPr bwMode="auto">
          <a:xfrm>
            <a:off x="0" y="-1"/>
            <a:ext cx="1191418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172511" y="3671062"/>
            <a:ext cx="11569166" cy="3175108"/>
            <a:chOff x="180875" y="513663"/>
            <a:chExt cx="11569167" cy="3175108"/>
          </a:xfrm>
        </p:grpSpPr>
        <p:pic>
          <p:nvPicPr>
            <p:cNvPr id="2051" name="Picture 3" descr="D:\美伶主委\BOSS\簡歷\小時候\S__19398855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57" t="17293" r="14368" b="21037"/>
            <a:stretch/>
          </p:blipFill>
          <p:spPr bwMode="auto">
            <a:xfrm>
              <a:off x="5195094" y="513663"/>
              <a:ext cx="2194560" cy="317510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2052" name="Picture 4" descr="D:\美伶主委\BOSS\簡歷\小時候\S__19398856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54" r="6914" b="17001"/>
            <a:stretch/>
          </p:blipFill>
          <p:spPr bwMode="auto">
            <a:xfrm rot="16200000">
              <a:off x="8082230" y="20958"/>
              <a:ext cx="3175106" cy="416051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2053" name="Picture 5" descr="D:\美伶主委\BOSS\簡歷\小時候\S__19341439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875" y="513664"/>
              <a:ext cx="2382673" cy="317510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2054" name="Picture 6" descr="D:\美伶主委\BOSS\簡歷\小時候\S__19341442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8" t="2471" r="8942" b="2488"/>
            <a:stretch/>
          </p:blipFill>
          <p:spPr bwMode="auto">
            <a:xfrm>
              <a:off x="2773623" y="513664"/>
              <a:ext cx="2240282" cy="317510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4" name="標題 8">
            <a:extLst>
              <a:ext uri="{FF2B5EF4-FFF2-40B4-BE49-F238E27FC236}">
                <a16:creationId xmlns:a16="http://schemas.microsoft.com/office/drawing/2014/main" id="{2C56030E-0928-3133-EE71-2CF733F6D02D}"/>
              </a:ext>
            </a:extLst>
          </p:cNvPr>
          <p:cNvSpPr txBox="1">
            <a:spLocks/>
          </p:cNvSpPr>
          <p:nvPr/>
        </p:nvSpPr>
        <p:spPr>
          <a:xfrm>
            <a:off x="445168" y="762347"/>
            <a:ext cx="10842592" cy="15947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標楷體" pitchFamily="65" charset="-120"/>
              </a:rPr>
              <a:t>台灣後山（花蓮）出生 </a:t>
            </a:r>
            <a:endParaRPr lang="en-US" altLang="zh-TW" sz="5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標楷體" pitchFamily="65" charset="-120"/>
            </a:endParaRPr>
          </a:p>
          <a:p>
            <a:pPr>
              <a:lnSpc>
                <a:spcPct val="100000"/>
              </a:lnSpc>
            </a:pPr>
            <a:r>
              <a:rPr lang="en-US" altLang="zh-TW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標楷體" pitchFamily="65" charset="-120"/>
              </a:rPr>
              <a:t> </a:t>
            </a:r>
            <a:r>
              <a:rPr lang="en-US" altLang="zh-TW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標楷體" pitchFamily="65" charset="-120"/>
              </a:rPr>
              <a:t>   </a:t>
            </a:r>
            <a:r>
              <a:rPr lang="zh-TW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標楷體" pitchFamily="65" charset="-120"/>
              </a:rPr>
              <a:t>海邊快樂長大的野孩子</a:t>
            </a:r>
            <a:endParaRPr lang="zh-TW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3706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" descr="安平港空拍042.jpg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3304" b="50783"/>
          <a:stretch>
            <a:fillRect/>
          </a:stretch>
        </p:blipFill>
        <p:spPr bwMode="auto">
          <a:xfrm>
            <a:off x="1385095" y="4365105"/>
            <a:ext cx="9143999" cy="249022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/>
          <p:cNvSpPr/>
          <p:nvPr/>
        </p:nvSpPr>
        <p:spPr>
          <a:xfrm>
            <a:off x="1421606" y="0"/>
            <a:ext cx="9144000" cy="6858000"/>
          </a:xfrm>
          <a:prstGeom prst="rect">
            <a:avLst/>
          </a:prstGeom>
          <a:gradFill>
            <a:gsLst>
              <a:gs pos="0">
                <a:srgbClr val="AFAFBD"/>
              </a:gs>
              <a:gs pos="22000">
                <a:schemeClr val="bg1"/>
              </a:gs>
              <a:gs pos="59000">
                <a:schemeClr val="bg1"/>
              </a:gs>
              <a:gs pos="100000">
                <a:srgbClr val="AFAFBD">
                  <a:alpha val="7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Arc 8"/>
          <p:cNvSpPr/>
          <p:nvPr/>
        </p:nvSpPr>
        <p:spPr>
          <a:xfrm>
            <a:off x="-3177545" y="-110362"/>
            <a:ext cx="9125278" cy="6274672"/>
          </a:xfrm>
          <a:prstGeom prst="arc">
            <a:avLst>
              <a:gd name="adj1" fmla="val 17406100"/>
              <a:gd name="adj2" fmla="val 5392005"/>
            </a:avLst>
          </a:prstGeom>
          <a:noFill/>
          <a:ln w="53975">
            <a:solidFill>
              <a:srgbClr val="E6E7E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14" name="Arc 8"/>
          <p:cNvSpPr/>
          <p:nvPr/>
        </p:nvSpPr>
        <p:spPr>
          <a:xfrm rot="11154644">
            <a:off x="8649648" y="1546981"/>
            <a:ext cx="4221154" cy="4395165"/>
          </a:xfrm>
          <a:prstGeom prst="arc">
            <a:avLst>
              <a:gd name="adj1" fmla="val 16200000"/>
              <a:gd name="adj2" fmla="val 4800810"/>
            </a:avLst>
          </a:prstGeom>
          <a:noFill/>
          <a:ln w="53975">
            <a:solidFill>
              <a:srgbClr val="E6E7E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15" name="Arc 7"/>
          <p:cNvSpPr/>
          <p:nvPr/>
        </p:nvSpPr>
        <p:spPr>
          <a:xfrm rot="11335926">
            <a:off x="9044240" y="2420000"/>
            <a:ext cx="3603810" cy="4066253"/>
          </a:xfrm>
          <a:prstGeom prst="arc">
            <a:avLst>
              <a:gd name="adj1" fmla="val 16200000"/>
              <a:gd name="adj2" fmla="val 4351361"/>
            </a:avLst>
          </a:prstGeom>
          <a:noFill/>
          <a:ln w="19050">
            <a:solidFill>
              <a:srgbClr val="BFC1D3">
                <a:alpha val="50196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pic>
        <p:nvPicPr>
          <p:cNvPr id="2053" name="Picture 5" descr="D:\0業務\其他\picture\低碳\濕地保肓\台南市台江國家公園周邊地區濕地指標性鳥種監測2.jpg"/>
          <p:cNvPicPr>
            <a:picLocks noChangeAspect="1" noChangeArrowheads="1"/>
          </p:cNvPicPr>
          <p:nvPr/>
        </p:nvPicPr>
        <p:blipFill>
          <a:blip r:embed="rId4" cstate="email">
            <a:lum contrast="20000"/>
          </a:blip>
          <a:srcRect/>
          <a:stretch>
            <a:fillRect/>
          </a:stretch>
        </p:blipFill>
        <p:spPr bwMode="auto">
          <a:xfrm>
            <a:off x="-2323318" y="-3744"/>
            <a:ext cx="7015228" cy="6861744"/>
          </a:xfrm>
          <a:prstGeom prst="chord">
            <a:avLst>
              <a:gd name="adj1" fmla="val 16187695"/>
              <a:gd name="adj2" fmla="val 5393980"/>
            </a:avLst>
          </a:prstGeom>
          <a:ln w="63500" cap="rnd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6350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Arc 7"/>
          <p:cNvSpPr/>
          <p:nvPr/>
        </p:nvSpPr>
        <p:spPr>
          <a:xfrm>
            <a:off x="-3199716" y="441434"/>
            <a:ext cx="9169620" cy="6211614"/>
          </a:xfrm>
          <a:prstGeom prst="arc">
            <a:avLst>
              <a:gd name="adj1" fmla="val 16200000"/>
              <a:gd name="adj2" fmla="val 5392005"/>
            </a:avLst>
          </a:prstGeom>
          <a:noFill/>
          <a:ln w="19050">
            <a:solidFill>
              <a:schemeClr val="bg1">
                <a:alpha val="50196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541595" y="2831126"/>
            <a:ext cx="594015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zh-TW" altLang="en-US" sz="6000" b="1" dirty="0">
                <a:solidFill>
                  <a:srgbClr val="99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個案分享</a:t>
            </a:r>
            <a:endParaRPr lang="en-US" altLang="zh-TW" sz="6000" b="1" dirty="0">
              <a:solidFill>
                <a:srgbClr val="9933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eaLnBrk="0" hangingPunct="0">
              <a:defRPr/>
            </a:pPr>
            <a:r>
              <a:rPr lang="zh-TW" altLang="en-US" sz="4800" b="1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我們怎麼做到的</a:t>
            </a:r>
            <a:r>
              <a:rPr lang="en-US" altLang="zh-TW" sz="4800" b="1" dirty="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?</a:t>
            </a:r>
          </a:p>
          <a:p>
            <a:pPr eaLnBrk="0" hangingPunct="0">
              <a:defRPr/>
            </a:pPr>
            <a:endParaRPr lang="zh-TW" altLang="en-US" sz="5400" b="1" dirty="0">
              <a:solidFill>
                <a:srgbClr val="99663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CC9A4E30-6357-4304-B297-182209958882}" type="slidenum">
              <a:rPr lang="zh-TW" altLang="en-US" smtClean="0">
                <a:solidFill>
                  <a:schemeClr val="tx1"/>
                </a:solidFill>
              </a:rPr>
              <a:pPr/>
              <a:t>30</a:t>
            </a:fld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13955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utoShape 23"/>
          <p:cNvSpPr>
            <a:spLocks noChangeArrowheads="1"/>
          </p:cNvSpPr>
          <p:nvPr/>
        </p:nvSpPr>
        <p:spPr bwMode="auto">
          <a:xfrm rot="10800000">
            <a:off x="6426200" y="2208303"/>
            <a:ext cx="1800225" cy="4249738"/>
          </a:xfrm>
          <a:prstGeom prst="rightArrow">
            <a:avLst>
              <a:gd name="adj1" fmla="val 74907"/>
              <a:gd name="adj2" fmla="val 50264"/>
            </a:avLst>
          </a:prstGeom>
          <a:solidFill>
            <a:schemeClr val="accent2">
              <a:lumMod val="40000"/>
              <a:lumOff val="60000"/>
              <a:alpha val="42000"/>
            </a:schemeClr>
          </a:solidFill>
          <a:ln>
            <a:noFill/>
            <a:headEnd/>
            <a:tailEnd/>
          </a:ln>
          <a:effectLst>
            <a:outerShdw dist="38100" dir="5400000" rotWithShape="0">
              <a:srgbClr val="000000">
                <a:alpha val="63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pPr algn="ctr" latinLnBrk="1">
              <a:defRPr/>
            </a:pPr>
            <a:endParaRPr lang="en-US" altLang="ko-KR" sz="1600" b="1" dirty="0">
              <a:solidFill>
                <a:srgbClr val="FFFFFF"/>
              </a:solidFill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CC9A4E30-6357-4304-B297-182209958882}" type="slidenum">
              <a:rPr lang="zh-TW" altLang="en-US" smtClean="0">
                <a:solidFill>
                  <a:schemeClr val="tx1"/>
                </a:solidFill>
              </a:rPr>
              <a:pPr/>
              <a:t>31</a:t>
            </a:fld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 idx="4294967295"/>
          </p:nvPr>
        </p:nvSpPr>
        <p:spPr>
          <a:xfrm>
            <a:off x="2330273" y="445877"/>
            <a:ext cx="6707187" cy="769441"/>
          </a:xfrm>
          <a:noFill/>
        </p:spPr>
        <p:txBody>
          <a:bodyPr wrap="square">
            <a:spAutoFit/>
          </a:bodyPr>
          <a:lstStyle/>
          <a:p>
            <a:pPr algn="l" fontAlgn="base">
              <a:spcAft>
                <a:spcPct val="0"/>
              </a:spcAft>
            </a:pPr>
            <a:r>
              <a:rPr kumimoji="1" lang="zh-TW" altLang="en-US" sz="4000" b="1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  </a:t>
            </a:r>
            <a:r>
              <a:rPr kumimoji="1" lang="zh-TW" altLang="en-US" b="1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取消議員小型分配款    </a:t>
            </a:r>
            <a:endParaRPr kumimoji="1" sz="4000" b="1" dirty="0">
              <a:solidFill>
                <a:srgbClr val="0000CC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0130" name="文字方塊 31"/>
          <p:cNvSpPr txBox="1">
            <a:spLocks noChangeArrowheads="1"/>
          </p:cNvSpPr>
          <p:nvPr/>
        </p:nvSpPr>
        <p:spPr bwMode="auto">
          <a:xfrm>
            <a:off x="4877594" y="2242416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zh-TW" altLang="en-US">
              <a:latin typeface="Franklin Gothic Book" pitchFamily="34" charset="0"/>
              <a:ea typeface="微軟正黑體" pitchFamily="34" charset="-120"/>
            </a:endParaRPr>
          </a:p>
        </p:txBody>
      </p:sp>
      <p:sp>
        <p:nvSpPr>
          <p:cNvPr id="30" name="AutoShape 17"/>
          <p:cNvSpPr>
            <a:spLocks noChangeArrowheads="1"/>
          </p:cNvSpPr>
          <p:nvPr/>
        </p:nvSpPr>
        <p:spPr bwMode="auto">
          <a:xfrm>
            <a:off x="3600622" y="2275608"/>
            <a:ext cx="1800225" cy="4249737"/>
          </a:xfrm>
          <a:prstGeom prst="rightArrow">
            <a:avLst>
              <a:gd name="adj1" fmla="val 74907"/>
              <a:gd name="adj2" fmla="val 50264"/>
            </a:avLst>
          </a:prstGeom>
          <a:solidFill>
            <a:schemeClr val="accent2">
              <a:lumMod val="40000"/>
              <a:lumOff val="60000"/>
              <a:alpha val="42000"/>
            </a:schemeClr>
          </a:solidFill>
          <a:ln>
            <a:noFill/>
            <a:headEnd/>
            <a:tailEnd/>
          </a:ln>
          <a:effectLst>
            <a:outerShdw dist="38100" dir="5400000" rotWithShape="0">
              <a:srgbClr val="000000">
                <a:alpha val="63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latinLnBrk="1">
              <a:defRPr/>
            </a:pPr>
            <a:endParaRPr lang="en-US" altLang="ko-KR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標楷體" pitchFamily="65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4107100" y="2035598"/>
            <a:ext cx="3534908" cy="3719954"/>
            <a:chOff x="5364163" y="1916113"/>
            <a:chExt cx="3534908" cy="3719954"/>
          </a:xfrm>
        </p:grpSpPr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5953222" y="4043805"/>
              <a:ext cx="2945849" cy="1592262"/>
            </a:xfrm>
            <a:custGeom>
              <a:avLst/>
              <a:gdLst>
                <a:gd name="T0" fmla="*/ 2147483647 w 2351"/>
                <a:gd name="T1" fmla="*/ 2147483647 h 1237"/>
                <a:gd name="T2" fmla="*/ 2147483647 w 2351"/>
                <a:gd name="T3" fmla="*/ 2147483647 h 1237"/>
                <a:gd name="T4" fmla="*/ 2147483647 w 2351"/>
                <a:gd name="T5" fmla="*/ 2147483647 h 1237"/>
                <a:gd name="T6" fmla="*/ 2147483647 w 2351"/>
                <a:gd name="T7" fmla="*/ 2147483647 h 1237"/>
                <a:gd name="T8" fmla="*/ 2147483647 w 2351"/>
                <a:gd name="T9" fmla="*/ 2147483647 h 1237"/>
                <a:gd name="T10" fmla="*/ 2147483647 w 2351"/>
                <a:gd name="T11" fmla="*/ 2147483647 h 1237"/>
                <a:gd name="T12" fmla="*/ 2147483647 w 2351"/>
                <a:gd name="T13" fmla="*/ 2147483647 h 1237"/>
                <a:gd name="T14" fmla="*/ 2147483647 w 2351"/>
                <a:gd name="T15" fmla="*/ 2147483647 h 1237"/>
                <a:gd name="T16" fmla="*/ 2147483647 w 2351"/>
                <a:gd name="T17" fmla="*/ 2147483647 h 1237"/>
                <a:gd name="T18" fmla="*/ 2147483647 w 2351"/>
                <a:gd name="T19" fmla="*/ 2147483647 h 1237"/>
                <a:gd name="T20" fmla="*/ 2147483647 w 2351"/>
                <a:gd name="T21" fmla="*/ 2147483647 h 1237"/>
                <a:gd name="T22" fmla="*/ 2147483647 w 2351"/>
                <a:gd name="T23" fmla="*/ 2147483647 h 1237"/>
                <a:gd name="T24" fmla="*/ 2147483647 w 2351"/>
                <a:gd name="T25" fmla="*/ 2147483647 h 1237"/>
                <a:gd name="T26" fmla="*/ 2147483647 w 2351"/>
                <a:gd name="T27" fmla="*/ 2147483647 h 1237"/>
                <a:gd name="T28" fmla="*/ 2147483647 w 2351"/>
                <a:gd name="T29" fmla="*/ 2147483647 h 1237"/>
                <a:gd name="T30" fmla="*/ 2147483647 w 2351"/>
                <a:gd name="T31" fmla="*/ 2147483647 h 1237"/>
                <a:gd name="T32" fmla="*/ 2147483647 w 2351"/>
                <a:gd name="T33" fmla="*/ 2147483647 h 1237"/>
                <a:gd name="T34" fmla="*/ 2147483647 w 2351"/>
                <a:gd name="T35" fmla="*/ 0 h 1237"/>
                <a:gd name="T36" fmla="*/ 2147483647 w 2351"/>
                <a:gd name="T37" fmla="*/ 2147483647 h 1237"/>
                <a:gd name="T38" fmla="*/ 2147483647 w 2351"/>
                <a:gd name="T39" fmla="*/ 2147483647 h 1237"/>
                <a:gd name="T40" fmla="*/ 2147483647 w 2351"/>
                <a:gd name="T41" fmla="*/ 2147483647 h 1237"/>
                <a:gd name="T42" fmla="*/ 2147483647 w 2351"/>
                <a:gd name="T43" fmla="*/ 2147483647 h 1237"/>
                <a:gd name="T44" fmla="*/ 2147483647 w 2351"/>
                <a:gd name="T45" fmla="*/ 2147483647 h 1237"/>
                <a:gd name="T46" fmla="*/ 2147483647 w 2351"/>
                <a:gd name="T47" fmla="*/ 2147483647 h 1237"/>
                <a:gd name="T48" fmla="*/ 2147483647 w 2351"/>
                <a:gd name="T49" fmla="*/ 2147483647 h 1237"/>
                <a:gd name="T50" fmla="*/ 2147483647 w 2351"/>
                <a:gd name="T51" fmla="*/ 2147483647 h 1237"/>
                <a:gd name="T52" fmla="*/ 2147483647 w 2351"/>
                <a:gd name="T53" fmla="*/ 2147483647 h 1237"/>
                <a:gd name="T54" fmla="*/ 2147483647 w 2351"/>
                <a:gd name="T55" fmla="*/ 2147483647 h 1237"/>
                <a:gd name="T56" fmla="*/ 2147483647 w 2351"/>
                <a:gd name="T57" fmla="*/ 2147483647 h 1237"/>
                <a:gd name="T58" fmla="*/ 2147483647 w 2351"/>
                <a:gd name="T59" fmla="*/ 2147483647 h 1237"/>
                <a:gd name="T60" fmla="*/ 2147483647 w 2351"/>
                <a:gd name="T61" fmla="*/ 2147483647 h 1237"/>
                <a:gd name="T62" fmla="*/ 2147483647 w 2351"/>
                <a:gd name="T63" fmla="*/ 2147483647 h 1237"/>
                <a:gd name="T64" fmla="*/ 0 w 2351"/>
                <a:gd name="T65" fmla="*/ 2147483647 h 1237"/>
                <a:gd name="T66" fmla="*/ 2147483647 w 2351"/>
                <a:gd name="T67" fmla="*/ 2147483647 h 1237"/>
                <a:gd name="T68" fmla="*/ 2147483647 w 2351"/>
                <a:gd name="T69" fmla="*/ 2147483647 h 1237"/>
                <a:gd name="T70" fmla="*/ 2147483647 w 2351"/>
                <a:gd name="T71" fmla="*/ 2147483647 h 1237"/>
                <a:gd name="T72" fmla="*/ 2147483647 w 2351"/>
                <a:gd name="T73" fmla="*/ 2147483647 h 1237"/>
                <a:gd name="T74" fmla="*/ 2147483647 w 2351"/>
                <a:gd name="T75" fmla="*/ 2147483647 h 1237"/>
                <a:gd name="T76" fmla="*/ 2147483647 w 2351"/>
                <a:gd name="T77" fmla="*/ 2147483647 h 1237"/>
                <a:gd name="T78" fmla="*/ 2147483647 w 2351"/>
                <a:gd name="T79" fmla="*/ 2147483647 h 1237"/>
                <a:gd name="T80" fmla="*/ 2147483647 w 2351"/>
                <a:gd name="T81" fmla="*/ 2147483647 h 1237"/>
                <a:gd name="T82" fmla="*/ 2147483647 w 2351"/>
                <a:gd name="T83" fmla="*/ 2147483647 h 1237"/>
                <a:gd name="T84" fmla="*/ 2147483647 w 2351"/>
                <a:gd name="T85" fmla="*/ 2147483647 h 1237"/>
                <a:gd name="T86" fmla="*/ 2147483647 w 2351"/>
                <a:gd name="T87" fmla="*/ 2147483647 h 1237"/>
                <a:gd name="T88" fmla="*/ 2147483647 w 2351"/>
                <a:gd name="T89" fmla="*/ 2147483647 h 1237"/>
                <a:gd name="T90" fmla="*/ 2147483647 w 2351"/>
                <a:gd name="T91" fmla="*/ 2147483647 h 1237"/>
                <a:gd name="T92" fmla="*/ 2147483647 w 2351"/>
                <a:gd name="T93" fmla="*/ 2147483647 h 1237"/>
                <a:gd name="T94" fmla="*/ 2147483647 w 2351"/>
                <a:gd name="T95" fmla="*/ 2147483647 h 1237"/>
                <a:gd name="T96" fmla="*/ 2147483647 w 2351"/>
                <a:gd name="T97" fmla="*/ 2147483647 h 1237"/>
                <a:gd name="T98" fmla="*/ 2147483647 w 2351"/>
                <a:gd name="T99" fmla="*/ 2147483647 h 123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351"/>
                <a:gd name="T151" fmla="*/ 0 h 1237"/>
                <a:gd name="T152" fmla="*/ 2351 w 2351"/>
                <a:gd name="T153" fmla="*/ 1237 h 123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351" h="1237">
                  <a:moveTo>
                    <a:pt x="1182" y="1222"/>
                  </a:moveTo>
                  <a:lnTo>
                    <a:pt x="1206" y="1218"/>
                  </a:lnTo>
                  <a:lnTo>
                    <a:pt x="1238" y="1212"/>
                  </a:lnTo>
                  <a:lnTo>
                    <a:pt x="1271" y="1206"/>
                  </a:lnTo>
                  <a:lnTo>
                    <a:pt x="1294" y="1200"/>
                  </a:lnTo>
                  <a:lnTo>
                    <a:pt x="1321" y="1194"/>
                  </a:lnTo>
                  <a:lnTo>
                    <a:pt x="1348" y="1185"/>
                  </a:lnTo>
                  <a:lnTo>
                    <a:pt x="1375" y="1179"/>
                  </a:lnTo>
                  <a:lnTo>
                    <a:pt x="1399" y="1171"/>
                  </a:lnTo>
                  <a:lnTo>
                    <a:pt x="1426" y="1160"/>
                  </a:lnTo>
                  <a:lnTo>
                    <a:pt x="1459" y="1148"/>
                  </a:lnTo>
                  <a:lnTo>
                    <a:pt x="1488" y="1136"/>
                  </a:lnTo>
                  <a:lnTo>
                    <a:pt x="1515" y="1123"/>
                  </a:lnTo>
                  <a:lnTo>
                    <a:pt x="1546" y="1110"/>
                  </a:lnTo>
                  <a:lnTo>
                    <a:pt x="1575" y="1095"/>
                  </a:lnTo>
                  <a:lnTo>
                    <a:pt x="1602" y="1082"/>
                  </a:lnTo>
                  <a:lnTo>
                    <a:pt x="1626" y="1066"/>
                  </a:lnTo>
                  <a:lnTo>
                    <a:pt x="1649" y="1052"/>
                  </a:lnTo>
                  <a:lnTo>
                    <a:pt x="1672" y="1036"/>
                  </a:lnTo>
                  <a:lnTo>
                    <a:pt x="1698" y="1021"/>
                  </a:lnTo>
                  <a:lnTo>
                    <a:pt x="1726" y="1002"/>
                  </a:lnTo>
                  <a:lnTo>
                    <a:pt x="1752" y="983"/>
                  </a:lnTo>
                  <a:lnTo>
                    <a:pt x="1776" y="965"/>
                  </a:lnTo>
                  <a:lnTo>
                    <a:pt x="1798" y="948"/>
                  </a:lnTo>
                  <a:lnTo>
                    <a:pt x="1835" y="919"/>
                  </a:lnTo>
                  <a:lnTo>
                    <a:pt x="1869" y="889"/>
                  </a:lnTo>
                  <a:lnTo>
                    <a:pt x="1903" y="855"/>
                  </a:lnTo>
                  <a:lnTo>
                    <a:pt x="1938" y="816"/>
                  </a:lnTo>
                  <a:lnTo>
                    <a:pt x="1962" y="788"/>
                  </a:lnTo>
                  <a:lnTo>
                    <a:pt x="1989" y="756"/>
                  </a:lnTo>
                  <a:lnTo>
                    <a:pt x="2019" y="721"/>
                  </a:lnTo>
                  <a:lnTo>
                    <a:pt x="2044" y="686"/>
                  </a:lnTo>
                  <a:lnTo>
                    <a:pt x="2068" y="648"/>
                  </a:lnTo>
                  <a:lnTo>
                    <a:pt x="2098" y="605"/>
                  </a:lnTo>
                  <a:lnTo>
                    <a:pt x="2351" y="753"/>
                  </a:lnTo>
                  <a:lnTo>
                    <a:pt x="2103" y="0"/>
                  </a:lnTo>
                  <a:lnTo>
                    <a:pt x="1299" y="143"/>
                  </a:lnTo>
                  <a:lnTo>
                    <a:pt x="1570" y="296"/>
                  </a:lnTo>
                  <a:lnTo>
                    <a:pt x="1547" y="329"/>
                  </a:lnTo>
                  <a:lnTo>
                    <a:pt x="1523" y="357"/>
                  </a:lnTo>
                  <a:lnTo>
                    <a:pt x="1498" y="385"/>
                  </a:lnTo>
                  <a:lnTo>
                    <a:pt x="1474" y="412"/>
                  </a:lnTo>
                  <a:lnTo>
                    <a:pt x="1454" y="433"/>
                  </a:lnTo>
                  <a:lnTo>
                    <a:pt x="1432" y="455"/>
                  </a:lnTo>
                  <a:lnTo>
                    <a:pt x="1408" y="474"/>
                  </a:lnTo>
                  <a:lnTo>
                    <a:pt x="1381" y="494"/>
                  </a:lnTo>
                  <a:lnTo>
                    <a:pt x="1349" y="516"/>
                  </a:lnTo>
                  <a:lnTo>
                    <a:pt x="1322" y="534"/>
                  </a:lnTo>
                  <a:lnTo>
                    <a:pt x="1299" y="547"/>
                  </a:lnTo>
                  <a:lnTo>
                    <a:pt x="1265" y="566"/>
                  </a:lnTo>
                  <a:lnTo>
                    <a:pt x="1236" y="578"/>
                  </a:lnTo>
                  <a:lnTo>
                    <a:pt x="1210" y="586"/>
                  </a:lnTo>
                  <a:lnTo>
                    <a:pt x="1183" y="595"/>
                  </a:lnTo>
                  <a:lnTo>
                    <a:pt x="1144" y="606"/>
                  </a:lnTo>
                  <a:lnTo>
                    <a:pt x="1105" y="612"/>
                  </a:lnTo>
                  <a:lnTo>
                    <a:pt x="1066" y="616"/>
                  </a:lnTo>
                  <a:lnTo>
                    <a:pt x="1008" y="618"/>
                  </a:lnTo>
                  <a:lnTo>
                    <a:pt x="933" y="620"/>
                  </a:lnTo>
                  <a:lnTo>
                    <a:pt x="875" y="612"/>
                  </a:lnTo>
                  <a:lnTo>
                    <a:pt x="822" y="600"/>
                  </a:lnTo>
                  <a:lnTo>
                    <a:pt x="761" y="582"/>
                  </a:lnTo>
                  <a:lnTo>
                    <a:pt x="708" y="559"/>
                  </a:lnTo>
                  <a:lnTo>
                    <a:pt x="654" y="532"/>
                  </a:lnTo>
                  <a:lnTo>
                    <a:pt x="605" y="501"/>
                  </a:lnTo>
                  <a:lnTo>
                    <a:pt x="558" y="459"/>
                  </a:lnTo>
                  <a:lnTo>
                    <a:pt x="0" y="781"/>
                  </a:lnTo>
                  <a:lnTo>
                    <a:pt x="23" y="808"/>
                  </a:lnTo>
                  <a:lnTo>
                    <a:pt x="55" y="839"/>
                  </a:lnTo>
                  <a:lnTo>
                    <a:pt x="82" y="866"/>
                  </a:lnTo>
                  <a:lnTo>
                    <a:pt x="109" y="892"/>
                  </a:lnTo>
                  <a:lnTo>
                    <a:pt x="136" y="917"/>
                  </a:lnTo>
                  <a:lnTo>
                    <a:pt x="169" y="944"/>
                  </a:lnTo>
                  <a:lnTo>
                    <a:pt x="198" y="967"/>
                  </a:lnTo>
                  <a:lnTo>
                    <a:pt x="228" y="989"/>
                  </a:lnTo>
                  <a:lnTo>
                    <a:pt x="262" y="1010"/>
                  </a:lnTo>
                  <a:lnTo>
                    <a:pt x="294" y="1033"/>
                  </a:lnTo>
                  <a:lnTo>
                    <a:pt x="328" y="1055"/>
                  </a:lnTo>
                  <a:lnTo>
                    <a:pt x="359" y="1072"/>
                  </a:lnTo>
                  <a:lnTo>
                    <a:pt x="390" y="1090"/>
                  </a:lnTo>
                  <a:lnTo>
                    <a:pt x="419" y="1105"/>
                  </a:lnTo>
                  <a:lnTo>
                    <a:pt x="460" y="1123"/>
                  </a:lnTo>
                  <a:lnTo>
                    <a:pt x="497" y="1140"/>
                  </a:lnTo>
                  <a:lnTo>
                    <a:pt x="540" y="1156"/>
                  </a:lnTo>
                  <a:lnTo>
                    <a:pt x="573" y="1168"/>
                  </a:lnTo>
                  <a:lnTo>
                    <a:pt x="604" y="1180"/>
                  </a:lnTo>
                  <a:lnTo>
                    <a:pt x="640" y="1191"/>
                  </a:lnTo>
                  <a:lnTo>
                    <a:pt x="675" y="1200"/>
                  </a:lnTo>
                  <a:lnTo>
                    <a:pt x="710" y="1208"/>
                  </a:lnTo>
                  <a:lnTo>
                    <a:pt x="751" y="1216"/>
                  </a:lnTo>
                  <a:lnTo>
                    <a:pt x="791" y="1223"/>
                  </a:lnTo>
                  <a:lnTo>
                    <a:pt x="833" y="1229"/>
                  </a:lnTo>
                  <a:lnTo>
                    <a:pt x="876" y="1233"/>
                  </a:lnTo>
                  <a:lnTo>
                    <a:pt x="908" y="1234"/>
                  </a:lnTo>
                  <a:lnTo>
                    <a:pt x="953" y="1237"/>
                  </a:lnTo>
                  <a:lnTo>
                    <a:pt x="997" y="1237"/>
                  </a:lnTo>
                  <a:lnTo>
                    <a:pt x="1032" y="1235"/>
                  </a:lnTo>
                  <a:lnTo>
                    <a:pt x="1070" y="1234"/>
                  </a:lnTo>
                  <a:lnTo>
                    <a:pt x="1112" y="1231"/>
                  </a:lnTo>
                  <a:lnTo>
                    <a:pt x="1150" y="1226"/>
                  </a:lnTo>
                  <a:lnTo>
                    <a:pt x="1182" y="1222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TW" altLang="en-US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auto">
            <a:xfrm>
              <a:off x="5364163" y="2276475"/>
              <a:ext cx="1557337" cy="2838450"/>
            </a:xfrm>
            <a:custGeom>
              <a:avLst/>
              <a:gdLst>
                <a:gd name="T0" fmla="*/ 2147483647 w 1192"/>
                <a:gd name="T1" fmla="*/ 2147483647 h 2205"/>
                <a:gd name="T2" fmla="*/ 2147483647 w 1192"/>
                <a:gd name="T3" fmla="*/ 2147483647 h 2205"/>
                <a:gd name="T4" fmla="*/ 2147483647 w 1192"/>
                <a:gd name="T5" fmla="*/ 2147483647 h 2205"/>
                <a:gd name="T6" fmla="*/ 2147483647 w 1192"/>
                <a:gd name="T7" fmla="*/ 2147483647 h 2205"/>
                <a:gd name="T8" fmla="*/ 2147483647 w 1192"/>
                <a:gd name="T9" fmla="*/ 2147483647 h 2205"/>
                <a:gd name="T10" fmla="*/ 2147483647 w 1192"/>
                <a:gd name="T11" fmla="*/ 2147483647 h 2205"/>
                <a:gd name="T12" fmla="*/ 2147483647 w 1192"/>
                <a:gd name="T13" fmla="*/ 2147483647 h 2205"/>
                <a:gd name="T14" fmla="*/ 2147483647 w 1192"/>
                <a:gd name="T15" fmla="*/ 2147483647 h 2205"/>
                <a:gd name="T16" fmla="*/ 2147483647 w 1192"/>
                <a:gd name="T17" fmla="*/ 2147483647 h 2205"/>
                <a:gd name="T18" fmla="*/ 2147483647 w 1192"/>
                <a:gd name="T19" fmla="*/ 2147483647 h 2205"/>
                <a:gd name="T20" fmla="*/ 2147483647 w 1192"/>
                <a:gd name="T21" fmla="*/ 2147483647 h 2205"/>
                <a:gd name="T22" fmla="*/ 2147483647 w 1192"/>
                <a:gd name="T23" fmla="*/ 2147483647 h 2205"/>
                <a:gd name="T24" fmla="*/ 2147483647 w 1192"/>
                <a:gd name="T25" fmla="*/ 2147483647 h 2205"/>
                <a:gd name="T26" fmla="*/ 2147483647 w 1192"/>
                <a:gd name="T27" fmla="*/ 2147483647 h 2205"/>
                <a:gd name="T28" fmla="*/ 2147483647 w 1192"/>
                <a:gd name="T29" fmla="*/ 2147483647 h 2205"/>
                <a:gd name="T30" fmla="*/ 2147483647 w 1192"/>
                <a:gd name="T31" fmla="*/ 2147483647 h 2205"/>
                <a:gd name="T32" fmla="*/ 2147483647 w 1192"/>
                <a:gd name="T33" fmla="*/ 2147483647 h 2205"/>
                <a:gd name="T34" fmla="*/ 2147483647 w 1192"/>
                <a:gd name="T35" fmla="*/ 2147483647 h 2205"/>
                <a:gd name="T36" fmla="*/ 2147483647 w 1192"/>
                <a:gd name="T37" fmla="*/ 2147483647 h 2205"/>
                <a:gd name="T38" fmla="*/ 2147483647 w 1192"/>
                <a:gd name="T39" fmla="*/ 2147483647 h 2205"/>
                <a:gd name="T40" fmla="*/ 2147483647 w 1192"/>
                <a:gd name="T41" fmla="*/ 2147483647 h 2205"/>
                <a:gd name="T42" fmla="*/ 2147483647 w 1192"/>
                <a:gd name="T43" fmla="*/ 2147483647 h 2205"/>
                <a:gd name="T44" fmla="*/ 2147483647 w 1192"/>
                <a:gd name="T45" fmla="*/ 2147483647 h 2205"/>
                <a:gd name="T46" fmla="*/ 2147483647 w 1192"/>
                <a:gd name="T47" fmla="*/ 2147483647 h 2205"/>
                <a:gd name="T48" fmla="*/ 2147483647 w 1192"/>
                <a:gd name="T49" fmla="*/ 2147483647 h 2205"/>
                <a:gd name="T50" fmla="*/ 2147483647 w 1192"/>
                <a:gd name="T51" fmla="*/ 2147483647 h 2205"/>
                <a:gd name="T52" fmla="*/ 2147483647 w 1192"/>
                <a:gd name="T53" fmla="*/ 2147483647 h 2205"/>
                <a:gd name="T54" fmla="*/ 2147483647 w 1192"/>
                <a:gd name="T55" fmla="*/ 2147483647 h 2205"/>
                <a:gd name="T56" fmla="*/ 2147483647 w 1192"/>
                <a:gd name="T57" fmla="*/ 2147483647 h 2205"/>
                <a:gd name="T58" fmla="*/ 2147483647 w 1192"/>
                <a:gd name="T59" fmla="*/ 2147483647 h 2205"/>
                <a:gd name="T60" fmla="*/ 2147483647 w 1192"/>
                <a:gd name="T61" fmla="*/ 2147483647 h 2205"/>
                <a:gd name="T62" fmla="*/ 2147483647 w 1192"/>
                <a:gd name="T63" fmla="*/ 2147483647 h 2205"/>
                <a:gd name="T64" fmla="*/ 2147483647 w 1192"/>
                <a:gd name="T65" fmla="*/ 2147483647 h 2205"/>
                <a:gd name="T66" fmla="*/ 2147483647 w 1192"/>
                <a:gd name="T67" fmla="*/ 2147483647 h 2205"/>
                <a:gd name="T68" fmla="*/ 2147483647 w 1192"/>
                <a:gd name="T69" fmla="*/ 2147483647 h 2205"/>
                <a:gd name="T70" fmla="*/ 2147483647 w 1192"/>
                <a:gd name="T71" fmla="*/ 2147483647 h 2205"/>
                <a:gd name="T72" fmla="*/ 2147483647 w 1192"/>
                <a:gd name="T73" fmla="*/ 2147483647 h 2205"/>
                <a:gd name="T74" fmla="*/ 2147483647 w 1192"/>
                <a:gd name="T75" fmla="*/ 2147483647 h 2205"/>
                <a:gd name="T76" fmla="*/ 2147483647 w 1192"/>
                <a:gd name="T77" fmla="*/ 2147483647 h 2205"/>
                <a:gd name="T78" fmla="*/ 2147483647 w 1192"/>
                <a:gd name="T79" fmla="*/ 2147483647 h 2205"/>
                <a:gd name="T80" fmla="*/ 2147483647 w 1192"/>
                <a:gd name="T81" fmla="*/ 2147483647 h 2205"/>
                <a:gd name="T82" fmla="*/ 2147483647 w 1192"/>
                <a:gd name="T83" fmla="*/ 2147483647 h 2205"/>
                <a:gd name="T84" fmla="*/ 2147483647 w 1192"/>
                <a:gd name="T85" fmla="*/ 2147483647 h 2205"/>
                <a:gd name="T86" fmla="*/ 2147483647 w 1192"/>
                <a:gd name="T87" fmla="*/ 2147483647 h 2205"/>
                <a:gd name="T88" fmla="*/ 2147483647 w 1192"/>
                <a:gd name="T89" fmla="*/ 2147483647 h 2205"/>
                <a:gd name="T90" fmla="*/ 2147483647 w 1192"/>
                <a:gd name="T91" fmla="*/ 2147483647 h 220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192"/>
                <a:gd name="T139" fmla="*/ 0 h 2205"/>
                <a:gd name="T140" fmla="*/ 1192 w 1192"/>
                <a:gd name="T141" fmla="*/ 2205 h 220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192" h="2205">
                  <a:moveTo>
                    <a:pt x="1192" y="0"/>
                  </a:moveTo>
                  <a:lnTo>
                    <a:pt x="1166" y="4"/>
                  </a:lnTo>
                  <a:lnTo>
                    <a:pt x="1141" y="8"/>
                  </a:lnTo>
                  <a:lnTo>
                    <a:pt x="1106" y="16"/>
                  </a:lnTo>
                  <a:lnTo>
                    <a:pt x="1080" y="22"/>
                  </a:lnTo>
                  <a:lnTo>
                    <a:pt x="1053" y="30"/>
                  </a:lnTo>
                  <a:lnTo>
                    <a:pt x="1028" y="38"/>
                  </a:lnTo>
                  <a:lnTo>
                    <a:pt x="1001" y="45"/>
                  </a:lnTo>
                  <a:lnTo>
                    <a:pt x="975" y="53"/>
                  </a:lnTo>
                  <a:lnTo>
                    <a:pt x="948" y="64"/>
                  </a:lnTo>
                  <a:lnTo>
                    <a:pt x="916" y="76"/>
                  </a:lnTo>
                  <a:lnTo>
                    <a:pt x="889" y="88"/>
                  </a:lnTo>
                  <a:lnTo>
                    <a:pt x="861" y="100"/>
                  </a:lnTo>
                  <a:lnTo>
                    <a:pt x="831" y="113"/>
                  </a:lnTo>
                  <a:lnTo>
                    <a:pt x="801" y="128"/>
                  </a:lnTo>
                  <a:lnTo>
                    <a:pt x="774" y="142"/>
                  </a:lnTo>
                  <a:lnTo>
                    <a:pt x="749" y="158"/>
                  </a:lnTo>
                  <a:lnTo>
                    <a:pt x="726" y="171"/>
                  </a:lnTo>
                  <a:lnTo>
                    <a:pt x="703" y="188"/>
                  </a:lnTo>
                  <a:lnTo>
                    <a:pt x="677" y="202"/>
                  </a:lnTo>
                  <a:lnTo>
                    <a:pt x="649" y="221"/>
                  </a:lnTo>
                  <a:lnTo>
                    <a:pt x="623" y="241"/>
                  </a:lnTo>
                  <a:lnTo>
                    <a:pt x="599" y="260"/>
                  </a:lnTo>
                  <a:lnTo>
                    <a:pt x="576" y="276"/>
                  </a:lnTo>
                  <a:lnTo>
                    <a:pt x="539" y="307"/>
                  </a:lnTo>
                  <a:lnTo>
                    <a:pt x="501" y="344"/>
                  </a:lnTo>
                  <a:lnTo>
                    <a:pt x="471" y="371"/>
                  </a:lnTo>
                  <a:lnTo>
                    <a:pt x="436" y="410"/>
                  </a:lnTo>
                  <a:lnTo>
                    <a:pt x="412" y="438"/>
                  </a:lnTo>
                  <a:lnTo>
                    <a:pt x="385" y="470"/>
                  </a:lnTo>
                  <a:lnTo>
                    <a:pt x="355" y="507"/>
                  </a:lnTo>
                  <a:lnTo>
                    <a:pt x="331" y="540"/>
                  </a:lnTo>
                  <a:lnTo>
                    <a:pt x="307" y="579"/>
                  </a:lnTo>
                  <a:lnTo>
                    <a:pt x="283" y="617"/>
                  </a:lnTo>
                  <a:lnTo>
                    <a:pt x="258" y="658"/>
                  </a:lnTo>
                  <a:lnTo>
                    <a:pt x="238" y="693"/>
                  </a:lnTo>
                  <a:lnTo>
                    <a:pt x="219" y="736"/>
                  </a:lnTo>
                  <a:lnTo>
                    <a:pt x="200" y="777"/>
                  </a:lnTo>
                  <a:lnTo>
                    <a:pt x="184" y="821"/>
                  </a:lnTo>
                  <a:lnTo>
                    <a:pt x="168" y="868"/>
                  </a:lnTo>
                  <a:lnTo>
                    <a:pt x="148" y="926"/>
                  </a:lnTo>
                  <a:lnTo>
                    <a:pt x="134" y="980"/>
                  </a:lnTo>
                  <a:lnTo>
                    <a:pt x="121" y="1035"/>
                  </a:lnTo>
                  <a:lnTo>
                    <a:pt x="114" y="1089"/>
                  </a:lnTo>
                  <a:lnTo>
                    <a:pt x="105" y="1152"/>
                  </a:lnTo>
                  <a:lnTo>
                    <a:pt x="98" y="1230"/>
                  </a:lnTo>
                  <a:lnTo>
                    <a:pt x="97" y="1292"/>
                  </a:lnTo>
                  <a:lnTo>
                    <a:pt x="98" y="1353"/>
                  </a:lnTo>
                  <a:lnTo>
                    <a:pt x="103" y="1411"/>
                  </a:lnTo>
                  <a:lnTo>
                    <a:pt x="110" y="1464"/>
                  </a:lnTo>
                  <a:lnTo>
                    <a:pt x="117" y="1521"/>
                  </a:lnTo>
                  <a:lnTo>
                    <a:pt x="129" y="1579"/>
                  </a:lnTo>
                  <a:lnTo>
                    <a:pt x="145" y="1641"/>
                  </a:lnTo>
                  <a:lnTo>
                    <a:pt x="165" y="1704"/>
                  </a:lnTo>
                  <a:lnTo>
                    <a:pt x="186" y="1763"/>
                  </a:lnTo>
                  <a:lnTo>
                    <a:pt x="208" y="1821"/>
                  </a:lnTo>
                  <a:lnTo>
                    <a:pt x="235" y="1878"/>
                  </a:lnTo>
                  <a:lnTo>
                    <a:pt x="268" y="1932"/>
                  </a:lnTo>
                  <a:lnTo>
                    <a:pt x="0" y="2084"/>
                  </a:lnTo>
                  <a:lnTo>
                    <a:pt x="817" y="2205"/>
                  </a:lnTo>
                  <a:lnTo>
                    <a:pt x="1118" y="1454"/>
                  </a:lnTo>
                  <a:lnTo>
                    <a:pt x="804" y="1622"/>
                  </a:lnTo>
                  <a:lnTo>
                    <a:pt x="773" y="1574"/>
                  </a:lnTo>
                  <a:lnTo>
                    <a:pt x="754" y="1530"/>
                  </a:lnTo>
                  <a:lnTo>
                    <a:pt x="737" y="1486"/>
                  </a:lnTo>
                  <a:lnTo>
                    <a:pt x="725" y="1442"/>
                  </a:lnTo>
                  <a:lnTo>
                    <a:pt x="716" y="1398"/>
                  </a:lnTo>
                  <a:lnTo>
                    <a:pt x="714" y="1357"/>
                  </a:lnTo>
                  <a:lnTo>
                    <a:pt x="710" y="1315"/>
                  </a:lnTo>
                  <a:lnTo>
                    <a:pt x="710" y="1273"/>
                  </a:lnTo>
                  <a:lnTo>
                    <a:pt x="712" y="1223"/>
                  </a:lnTo>
                  <a:lnTo>
                    <a:pt x="718" y="1175"/>
                  </a:lnTo>
                  <a:lnTo>
                    <a:pt x="729" y="1121"/>
                  </a:lnTo>
                  <a:lnTo>
                    <a:pt x="741" y="1078"/>
                  </a:lnTo>
                  <a:lnTo>
                    <a:pt x="760" y="1029"/>
                  </a:lnTo>
                  <a:lnTo>
                    <a:pt x="776" y="988"/>
                  </a:lnTo>
                  <a:lnTo>
                    <a:pt x="799" y="947"/>
                  </a:lnTo>
                  <a:lnTo>
                    <a:pt x="817" y="916"/>
                  </a:lnTo>
                  <a:lnTo>
                    <a:pt x="836" y="891"/>
                  </a:lnTo>
                  <a:lnTo>
                    <a:pt x="855" y="865"/>
                  </a:lnTo>
                  <a:lnTo>
                    <a:pt x="877" y="839"/>
                  </a:lnTo>
                  <a:lnTo>
                    <a:pt x="900" y="813"/>
                  </a:lnTo>
                  <a:lnTo>
                    <a:pt x="920" y="794"/>
                  </a:lnTo>
                  <a:lnTo>
                    <a:pt x="943" y="769"/>
                  </a:lnTo>
                  <a:lnTo>
                    <a:pt x="966" y="751"/>
                  </a:lnTo>
                  <a:lnTo>
                    <a:pt x="993" y="730"/>
                  </a:lnTo>
                  <a:lnTo>
                    <a:pt x="1025" y="709"/>
                  </a:lnTo>
                  <a:lnTo>
                    <a:pt x="1052" y="691"/>
                  </a:lnTo>
                  <a:lnTo>
                    <a:pt x="1075" y="678"/>
                  </a:lnTo>
                  <a:lnTo>
                    <a:pt x="1109" y="659"/>
                  </a:lnTo>
                  <a:lnTo>
                    <a:pt x="1141" y="645"/>
                  </a:lnTo>
                  <a:lnTo>
                    <a:pt x="1192" y="631"/>
                  </a:lnTo>
                  <a:lnTo>
                    <a:pt x="1192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TW" altLang="en-US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6517041" y="1916113"/>
              <a:ext cx="2360906" cy="2568575"/>
            </a:xfrm>
            <a:custGeom>
              <a:avLst/>
              <a:gdLst>
                <a:gd name="T0" fmla="*/ 2147483647 w 1772"/>
                <a:gd name="T1" fmla="*/ 2147483647 h 1996"/>
                <a:gd name="T2" fmla="*/ 2147483647 w 1772"/>
                <a:gd name="T3" fmla="*/ 2147483647 h 1996"/>
                <a:gd name="T4" fmla="*/ 2147483647 w 1772"/>
                <a:gd name="T5" fmla="*/ 2147483647 h 1996"/>
                <a:gd name="T6" fmla="*/ 2147483647 w 1772"/>
                <a:gd name="T7" fmla="*/ 2147483647 h 1996"/>
                <a:gd name="T8" fmla="*/ 2147483647 w 1772"/>
                <a:gd name="T9" fmla="*/ 2147483647 h 1996"/>
                <a:gd name="T10" fmla="*/ 2147483647 w 1772"/>
                <a:gd name="T11" fmla="*/ 2147483647 h 1996"/>
                <a:gd name="T12" fmla="*/ 2147483647 w 1772"/>
                <a:gd name="T13" fmla="*/ 2147483647 h 1996"/>
                <a:gd name="T14" fmla="*/ 2147483647 w 1772"/>
                <a:gd name="T15" fmla="*/ 2147483647 h 1996"/>
                <a:gd name="T16" fmla="*/ 2147483647 w 1772"/>
                <a:gd name="T17" fmla="*/ 2147483647 h 1996"/>
                <a:gd name="T18" fmla="*/ 2147483647 w 1772"/>
                <a:gd name="T19" fmla="*/ 2147483647 h 1996"/>
                <a:gd name="T20" fmla="*/ 2147483647 w 1772"/>
                <a:gd name="T21" fmla="*/ 2147483647 h 1996"/>
                <a:gd name="T22" fmla="*/ 2147483647 w 1772"/>
                <a:gd name="T23" fmla="*/ 2147483647 h 1996"/>
                <a:gd name="T24" fmla="*/ 2147483647 w 1772"/>
                <a:gd name="T25" fmla="*/ 2147483647 h 1996"/>
                <a:gd name="T26" fmla="*/ 2147483647 w 1772"/>
                <a:gd name="T27" fmla="*/ 2147483647 h 1996"/>
                <a:gd name="T28" fmla="*/ 2147483647 w 1772"/>
                <a:gd name="T29" fmla="*/ 2147483647 h 1996"/>
                <a:gd name="T30" fmla="*/ 2147483647 w 1772"/>
                <a:gd name="T31" fmla="*/ 2147483647 h 1996"/>
                <a:gd name="T32" fmla="*/ 2147483647 w 1772"/>
                <a:gd name="T33" fmla="*/ 2147483647 h 1996"/>
                <a:gd name="T34" fmla="*/ 2147483647 w 1772"/>
                <a:gd name="T35" fmla="*/ 2147483647 h 1996"/>
                <a:gd name="T36" fmla="*/ 2147483647 w 1772"/>
                <a:gd name="T37" fmla="*/ 2147483647 h 1996"/>
                <a:gd name="T38" fmla="*/ 2147483647 w 1772"/>
                <a:gd name="T39" fmla="*/ 2147483647 h 1996"/>
                <a:gd name="T40" fmla="*/ 2147483647 w 1772"/>
                <a:gd name="T41" fmla="*/ 2147483647 h 1996"/>
                <a:gd name="T42" fmla="*/ 2147483647 w 1772"/>
                <a:gd name="T43" fmla="*/ 2147483647 h 1996"/>
                <a:gd name="T44" fmla="*/ 2147483647 w 1772"/>
                <a:gd name="T45" fmla="*/ 2147483647 h 1996"/>
                <a:gd name="T46" fmla="*/ 2147483647 w 1772"/>
                <a:gd name="T47" fmla="*/ 2147483647 h 1996"/>
                <a:gd name="T48" fmla="*/ 2147483647 w 1772"/>
                <a:gd name="T49" fmla="*/ 2147483647 h 1996"/>
                <a:gd name="T50" fmla="*/ 2147483647 w 1772"/>
                <a:gd name="T51" fmla="*/ 2147483647 h 1996"/>
                <a:gd name="T52" fmla="*/ 2147483647 w 1772"/>
                <a:gd name="T53" fmla="*/ 2147483647 h 1996"/>
                <a:gd name="T54" fmla="*/ 2147483647 w 1772"/>
                <a:gd name="T55" fmla="*/ 2147483647 h 1996"/>
                <a:gd name="T56" fmla="*/ 2147483647 w 1772"/>
                <a:gd name="T57" fmla="*/ 2147483647 h 1996"/>
                <a:gd name="T58" fmla="*/ 2147483647 w 1772"/>
                <a:gd name="T59" fmla="*/ 2147483647 h 1996"/>
                <a:gd name="T60" fmla="*/ 2147483647 w 1772"/>
                <a:gd name="T61" fmla="*/ 2147483647 h 1996"/>
                <a:gd name="T62" fmla="*/ 2147483647 w 1772"/>
                <a:gd name="T63" fmla="*/ 2147483647 h 1996"/>
                <a:gd name="T64" fmla="*/ 2147483647 w 1772"/>
                <a:gd name="T65" fmla="*/ 2147483647 h 1996"/>
                <a:gd name="T66" fmla="*/ 2147483647 w 1772"/>
                <a:gd name="T67" fmla="*/ 2147483647 h 1996"/>
                <a:gd name="T68" fmla="*/ 2147483647 w 1772"/>
                <a:gd name="T69" fmla="*/ 2147483647 h 1996"/>
                <a:gd name="T70" fmla="*/ 2147483647 w 1772"/>
                <a:gd name="T71" fmla="*/ 2147483647 h 1996"/>
                <a:gd name="T72" fmla="*/ 2147483647 w 1772"/>
                <a:gd name="T73" fmla="*/ 2147483647 h 1996"/>
                <a:gd name="T74" fmla="*/ 2147483647 w 1772"/>
                <a:gd name="T75" fmla="*/ 2147483647 h 1996"/>
                <a:gd name="T76" fmla="*/ 2147483647 w 1772"/>
                <a:gd name="T77" fmla="*/ 2147483647 h 1996"/>
                <a:gd name="T78" fmla="*/ 2147483647 w 1772"/>
                <a:gd name="T79" fmla="*/ 2147483647 h 1996"/>
                <a:gd name="T80" fmla="*/ 2147483647 w 1772"/>
                <a:gd name="T81" fmla="*/ 2147483647 h 1996"/>
                <a:gd name="T82" fmla="*/ 2147483647 w 1772"/>
                <a:gd name="T83" fmla="*/ 2147483647 h 1996"/>
                <a:gd name="T84" fmla="*/ 2147483647 w 1772"/>
                <a:gd name="T85" fmla="*/ 2147483647 h 1996"/>
                <a:gd name="T86" fmla="*/ 2147483647 w 1772"/>
                <a:gd name="T87" fmla="*/ 2147483647 h 1996"/>
                <a:gd name="T88" fmla="*/ 2147483647 w 1772"/>
                <a:gd name="T89" fmla="*/ 0 h 1996"/>
                <a:gd name="T90" fmla="*/ 2147483647 w 1772"/>
                <a:gd name="T91" fmla="*/ 2147483647 h 1996"/>
                <a:gd name="T92" fmla="*/ 2147483647 w 1772"/>
                <a:gd name="T93" fmla="*/ 2147483647 h 1996"/>
                <a:gd name="T94" fmla="*/ 2147483647 w 1772"/>
                <a:gd name="T95" fmla="*/ 2147483647 h 199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772"/>
                <a:gd name="T145" fmla="*/ 0 h 1996"/>
                <a:gd name="T146" fmla="*/ 1772 w 1772"/>
                <a:gd name="T147" fmla="*/ 1996 h 199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772" h="1996">
                  <a:moveTo>
                    <a:pt x="675" y="293"/>
                  </a:moveTo>
                  <a:lnTo>
                    <a:pt x="699" y="297"/>
                  </a:lnTo>
                  <a:lnTo>
                    <a:pt x="732" y="302"/>
                  </a:lnTo>
                  <a:lnTo>
                    <a:pt x="764" y="310"/>
                  </a:lnTo>
                  <a:lnTo>
                    <a:pt x="787" y="315"/>
                  </a:lnTo>
                  <a:lnTo>
                    <a:pt x="814" y="322"/>
                  </a:lnTo>
                  <a:lnTo>
                    <a:pt x="839" y="330"/>
                  </a:lnTo>
                  <a:lnTo>
                    <a:pt x="866" y="338"/>
                  </a:lnTo>
                  <a:lnTo>
                    <a:pt x="891" y="345"/>
                  </a:lnTo>
                  <a:lnTo>
                    <a:pt x="919" y="356"/>
                  </a:lnTo>
                  <a:lnTo>
                    <a:pt x="951" y="369"/>
                  </a:lnTo>
                  <a:lnTo>
                    <a:pt x="979" y="380"/>
                  </a:lnTo>
                  <a:lnTo>
                    <a:pt x="1006" y="392"/>
                  </a:lnTo>
                  <a:lnTo>
                    <a:pt x="1037" y="406"/>
                  </a:lnTo>
                  <a:lnTo>
                    <a:pt x="1067" y="421"/>
                  </a:lnTo>
                  <a:lnTo>
                    <a:pt x="1094" y="434"/>
                  </a:lnTo>
                  <a:lnTo>
                    <a:pt x="1120" y="450"/>
                  </a:lnTo>
                  <a:lnTo>
                    <a:pt x="1142" y="464"/>
                  </a:lnTo>
                  <a:lnTo>
                    <a:pt x="1165" y="480"/>
                  </a:lnTo>
                  <a:lnTo>
                    <a:pt x="1191" y="495"/>
                  </a:lnTo>
                  <a:lnTo>
                    <a:pt x="1219" y="513"/>
                  </a:lnTo>
                  <a:lnTo>
                    <a:pt x="1245" y="532"/>
                  </a:lnTo>
                  <a:lnTo>
                    <a:pt x="1269" y="551"/>
                  </a:lnTo>
                  <a:lnTo>
                    <a:pt x="1292" y="569"/>
                  </a:lnTo>
                  <a:lnTo>
                    <a:pt x="1328" y="600"/>
                  </a:lnTo>
                  <a:lnTo>
                    <a:pt x="1366" y="635"/>
                  </a:lnTo>
                  <a:lnTo>
                    <a:pt x="1396" y="662"/>
                  </a:lnTo>
                  <a:lnTo>
                    <a:pt x="1431" y="701"/>
                  </a:lnTo>
                  <a:lnTo>
                    <a:pt x="1455" y="729"/>
                  </a:lnTo>
                  <a:lnTo>
                    <a:pt x="1482" y="761"/>
                  </a:lnTo>
                  <a:lnTo>
                    <a:pt x="1512" y="798"/>
                  </a:lnTo>
                  <a:lnTo>
                    <a:pt x="1536" y="833"/>
                  </a:lnTo>
                  <a:lnTo>
                    <a:pt x="1560" y="872"/>
                  </a:lnTo>
                  <a:lnTo>
                    <a:pt x="1586" y="909"/>
                  </a:lnTo>
                  <a:lnTo>
                    <a:pt x="1607" y="950"/>
                  </a:lnTo>
                  <a:lnTo>
                    <a:pt x="1629" y="985"/>
                  </a:lnTo>
                  <a:lnTo>
                    <a:pt x="1649" y="1028"/>
                  </a:lnTo>
                  <a:lnTo>
                    <a:pt x="1668" y="1070"/>
                  </a:lnTo>
                  <a:lnTo>
                    <a:pt x="1684" y="1113"/>
                  </a:lnTo>
                  <a:lnTo>
                    <a:pt x="1700" y="1160"/>
                  </a:lnTo>
                  <a:lnTo>
                    <a:pt x="1720" y="1218"/>
                  </a:lnTo>
                  <a:lnTo>
                    <a:pt x="1734" y="1272"/>
                  </a:lnTo>
                  <a:lnTo>
                    <a:pt x="1747" y="1327"/>
                  </a:lnTo>
                  <a:lnTo>
                    <a:pt x="1754" y="1381"/>
                  </a:lnTo>
                  <a:lnTo>
                    <a:pt x="1764" y="1444"/>
                  </a:lnTo>
                  <a:lnTo>
                    <a:pt x="1770" y="1522"/>
                  </a:lnTo>
                  <a:lnTo>
                    <a:pt x="1772" y="1583"/>
                  </a:lnTo>
                  <a:lnTo>
                    <a:pt x="1770" y="1644"/>
                  </a:lnTo>
                  <a:lnTo>
                    <a:pt x="1765" y="1701"/>
                  </a:lnTo>
                  <a:lnTo>
                    <a:pt x="1758" y="1755"/>
                  </a:lnTo>
                  <a:lnTo>
                    <a:pt x="1751" y="1812"/>
                  </a:lnTo>
                  <a:lnTo>
                    <a:pt x="1739" y="1870"/>
                  </a:lnTo>
                  <a:lnTo>
                    <a:pt x="1723" y="1932"/>
                  </a:lnTo>
                  <a:lnTo>
                    <a:pt x="1703" y="1996"/>
                  </a:lnTo>
                  <a:lnTo>
                    <a:pt x="1587" y="1635"/>
                  </a:lnTo>
                  <a:lnTo>
                    <a:pt x="1145" y="1711"/>
                  </a:lnTo>
                  <a:lnTo>
                    <a:pt x="1155" y="1648"/>
                  </a:lnTo>
                  <a:lnTo>
                    <a:pt x="1159" y="1607"/>
                  </a:lnTo>
                  <a:lnTo>
                    <a:pt x="1159" y="1564"/>
                  </a:lnTo>
                  <a:lnTo>
                    <a:pt x="1156" y="1514"/>
                  </a:lnTo>
                  <a:lnTo>
                    <a:pt x="1149" y="1467"/>
                  </a:lnTo>
                  <a:lnTo>
                    <a:pt x="1140" y="1413"/>
                  </a:lnTo>
                  <a:lnTo>
                    <a:pt x="1128" y="1370"/>
                  </a:lnTo>
                  <a:lnTo>
                    <a:pt x="1109" y="1322"/>
                  </a:lnTo>
                  <a:lnTo>
                    <a:pt x="1091" y="1280"/>
                  </a:lnTo>
                  <a:lnTo>
                    <a:pt x="1070" y="1239"/>
                  </a:lnTo>
                  <a:lnTo>
                    <a:pt x="1051" y="1208"/>
                  </a:lnTo>
                  <a:lnTo>
                    <a:pt x="1032" y="1183"/>
                  </a:lnTo>
                  <a:lnTo>
                    <a:pt x="1013" y="1157"/>
                  </a:lnTo>
                  <a:lnTo>
                    <a:pt x="992" y="1132"/>
                  </a:lnTo>
                  <a:lnTo>
                    <a:pt x="967" y="1105"/>
                  </a:lnTo>
                  <a:lnTo>
                    <a:pt x="947" y="1086"/>
                  </a:lnTo>
                  <a:lnTo>
                    <a:pt x="924" y="1063"/>
                  </a:lnTo>
                  <a:lnTo>
                    <a:pt x="901" y="1043"/>
                  </a:lnTo>
                  <a:lnTo>
                    <a:pt x="874" y="1023"/>
                  </a:lnTo>
                  <a:lnTo>
                    <a:pt x="842" y="1002"/>
                  </a:lnTo>
                  <a:lnTo>
                    <a:pt x="815" y="984"/>
                  </a:lnTo>
                  <a:lnTo>
                    <a:pt x="792" y="971"/>
                  </a:lnTo>
                  <a:lnTo>
                    <a:pt x="758" y="951"/>
                  </a:lnTo>
                  <a:lnTo>
                    <a:pt x="729" y="940"/>
                  </a:lnTo>
                  <a:lnTo>
                    <a:pt x="703" y="931"/>
                  </a:lnTo>
                  <a:lnTo>
                    <a:pt x="676" y="922"/>
                  </a:lnTo>
                  <a:lnTo>
                    <a:pt x="636" y="912"/>
                  </a:lnTo>
                  <a:lnTo>
                    <a:pt x="598" y="905"/>
                  </a:lnTo>
                  <a:lnTo>
                    <a:pt x="559" y="901"/>
                  </a:lnTo>
                  <a:lnTo>
                    <a:pt x="520" y="899"/>
                  </a:lnTo>
                  <a:lnTo>
                    <a:pt x="498" y="897"/>
                  </a:lnTo>
                  <a:lnTo>
                    <a:pt x="498" y="1222"/>
                  </a:lnTo>
                  <a:lnTo>
                    <a:pt x="0" y="620"/>
                  </a:lnTo>
                  <a:lnTo>
                    <a:pt x="497" y="0"/>
                  </a:lnTo>
                  <a:lnTo>
                    <a:pt x="497" y="279"/>
                  </a:lnTo>
                  <a:lnTo>
                    <a:pt x="524" y="280"/>
                  </a:lnTo>
                  <a:lnTo>
                    <a:pt x="563" y="282"/>
                  </a:lnTo>
                  <a:lnTo>
                    <a:pt x="604" y="285"/>
                  </a:lnTo>
                  <a:lnTo>
                    <a:pt x="643" y="289"/>
                  </a:lnTo>
                  <a:lnTo>
                    <a:pt x="675" y="293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headEnd/>
              <a:tailEnd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TW" altLang="en-US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8" name="Text Box 31"/>
            <p:cNvSpPr txBox="1">
              <a:spLocks noChangeArrowheads="1"/>
            </p:cNvSpPr>
            <p:nvPr/>
          </p:nvSpPr>
          <p:spPr bwMode="gray">
            <a:xfrm>
              <a:off x="6235277" y="3461120"/>
              <a:ext cx="1877438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zh-TW" altLang="en-US" sz="2200" b="1" dirty="0">
                  <a:solidFill>
                    <a:srgbClr val="9900CC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府會和諧</a:t>
              </a:r>
            </a:p>
            <a:p>
              <a:pPr algn="ctr" eaLnBrk="0" hangingPunct="0">
                <a:defRPr/>
              </a:pPr>
              <a:r>
                <a:rPr lang="zh-TW" altLang="en-US" sz="2200" b="1" dirty="0">
                  <a:solidFill>
                    <a:srgbClr val="9900CC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共創三贏局面</a:t>
              </a:r>
            </a:p>
          </p:txBody>
        </p:sp>
        <p:sp>
          <p:nvSpPr>
            <p:cNvPr id="90129" name="文字方塊 5"/>
            <p:cNvSpPr txBox="1">
              <a:spLocks noChangeArrowheads="1"/>
            </p:cNvSpPr>
            <p:nvPr/>
          </p:nvSpPr>
          <p:spPr bwMode="auto">
            <a:xfrm rot="2284418">
              <a:off x="7134174" y="2760682"/>
              <a:ext cx="1708775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zh-TW" altLang="en-US" sz="30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市府</a:t>
              </a:r>
            </a:p>
          </p:txBody>
        </p:sp>
        <p:sp>
          <p:nvSpPr>
            <p:cNvPr id="90131" name="文字方塊 32"/>
            <p:cNvSpPr txBox="1">
              <a:spLocks noChangeArrowheads="1"/>
            </p:cNvSpPr>
            <p:nvPr/>
          </p:nvSpPr>
          <p:spPr bwMode="auto">
            <a:xfrm>
              <a:off x="6940929" y="4860925"/>
              <a:ext cx="1104693" cy="554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TW" altLang="en-US" sz="30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市民</a:t>
              </a:r>
            </a:p>
          </p:txBody>
        </p:sp>
        <p:sp>
          <p:nvSpPr>
            <p:cNvPr id="90132" name="文字方塊 33"/>
            <p:cNvSpPr txBox="1">
              <a:spLocks noChangeArrowheads="1"/>
            </p:cNvSpPr>
            <p:nvPr/>
          </p:nvSpPr>
          <p:spPr bwMode="auto">
            <a:xfrm>
              <a:off x="5567553" y="3200400"/>
              <a:ext cx="949488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TW" altLang="en-US" sz="30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議會</a:t>
              </a: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1690034" y="1988840"/>
            <a:ext cx="2034813" cy="4248472"/>
            <a:chOff x="251520" y="1477829"/>
            <a:chExt cx="2250837" cy="4068097"/>
          </a:xfrm>
        </p:grpSpPr>
        <p:sp>
          <p:nvSpPr>
            <p:cNvPr id="9" name="圓角矩形 8"/>
            <p:cNvSpPr/>
            <p:nvPr/>
          </p:nvSpPr>
          <p:spPr>
            <a:xfrm>
              <a:off x="300434" y="1477829"/>
              <a:ext cx="2122271" cy="766661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0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議員建議</a:t>
              </a:r>
            </a:p>
          </p:txBody>
        </p:sp>
        <p:sp>
          <p:nvSpPr>
            <p:cNvPr id="10" name="圓角矩形 9"/>
            <p:cNvSpPr/>
            <p:nvPr/>
          </p:nvSpPr>
          <p:spPr>
            <a:xfrm>
              <a:off x="251520" y="2269917"/>
              <a:ext cx="2250837" cy="3276009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zh-TW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道路、設施等建設建議</a:t>
              </a:r>
              <a:endParaRPr lang="en-US" altLang="zh-TW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altLang="zh-TW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zh-TW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社團補助</a:t>
              </a:r>
              <a:endParaRPr lang="en-US" altLang="zh-TW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endParaRPr>
            </a:p>
            <a:p>
              <a:pPr marL="285750" indent="-285750" algn="ctr">
                <a:buFont typeface="Wingdings" panose="05000000000000000000" pitchFamily="2" charset="2"/>
                <a:buChar char="u"/>
              </a:pPr>
              <a:endParaRPr lang="zh-TW" altLang="en-US" sz="2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8189342" y="1844824"/>
            <a:ext cx="2232248" cy="4284120"/>
            <a:chOff x="6808045" y="1375646"/>
            <a:chExt cx="2349947" cy="4284121"/>
          </a:xfrm>
        </p:grpSpPr>
        <p:sp>
          <p:nvSpPr>
            <p:cNvPr id="75" name="圓角矩形 74"/>
            <p:cNvSpPr/>
            <p:nvPr/>
          </p:nvSpPr>
          <p:spPr>
            <a:xfrm>
              <a:off x="7042376" y="1375646"/>
              <a:ext cx="1964007" cy="766661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000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市府建設</a:t>
              </a:r>
            </a:p>
          </p:txBody>
        </p:sp>
        <p:sp>
          <p:nvSpPr>
            <p:cNvPr id="77" name="圓角矩形 76"/>
            <p:cNvSpPr/>
            <p:nvPr/>
          </p:nvSpPr>
          <p:spPr>
            <a:xfrm>
              <a:off x="6808045" y="2167734"/>
              <a:ext cx="2349947" cy="3492033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zh-TW" altLang="en-US" sz="2400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撙節支出</a:t>
              </a:r>
              <a:endParaRPr lang="en-US" altLang="zh-TW" sz="2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zh-TW" altLang="en-US" sz="2400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有效率建設</a:t>
              </a:r>
              <a:endParaRPr lang="en-US" altLang="zh-TW" sz="2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zh-TW" altLang="en-US" sz="2400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均衡城鄉建設</a:t>
              </a:r>
              <a:endParaRPr lang="en-US" altLang="zh-TW" sz="2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zh-TW" altLang="en-US" sz="2400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公開透明回應機制</a:t>
              </a:r>
              <a:endParaRPr lang="en-US" altLang="zh-TW" sz="2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zh-TW" altLang="en-US" sz="2400" b="1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防弊</a:t>
              </a:r>
              <a:endParaRPr lang="en-US" altLang="zh-TW" sz="2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endParaRPr>
            </a:p>
            <a:p>
              <a:pPr marL="285750" indent="-285750" algn="ctr">
                <a:buFont typeface="Wingdings" panose="05000000000000000000" pitchFamily="2" charset="2"/>
                <a:buChar char="u"/>
              </a:pPr>
              <a:endParaRPr lang="zh-TW" altLang="en-US" sz="2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25" name="標題 2"/>
          <p:cNvSpPr txBox="1">
            <a:spLocks/>
          </p:cNvSpPr>
          <p:nvPr/>
        </p:nvSpPr>
        <p:spPr>
          <a:xfrm>
            <a:off x="4109919" y="1088185"/>
            <a:ext cx="6707088" cy="910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zh-TW" altLang="en-US" sz="3600" b="1" dirty="0">
                <a:solidFill>
                  <a:srgbClr val="99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整體性規劃  建設有效率</a:t>
            </a:r>
          </a:p>
        </p:txBody>
      </p:sp>
      <p:sp>
        <p:nvSpPr>
          <p:cNvPr id="27" name="文字方塊 26"/>
          <p:cNvSpPr txBox="1"/>
          <p:nvPr/>
        </p:nvSpPr>
        <p:spPr>
          <a:xfrm>
            <a:off x="1852638" y="151613"/>
            <a:ext cx="33364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11500">
                <a:solidFill>
                  <a:srgbClr val="92D050"/>
                </a:solidFill>
                <a:latin typeface="華康雅宋體(P)" pitchFamily="18" charset="-120"/>
                <a:ea typeface="華康雅宋體(P)" pitchFamily="18" charset="-120"/>
              </a:defRPr>
            </a:lvl1pPr>
          </a:lstStyle>
          <a:p>
            <a:r>
              <a:rPr lang="en-US" altLang="zh-TW" sz="9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endParaRPr lang="zh-TW" altLang="en-US" sz="9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377979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602006" y="311345"/>
            <a:ext cx="867826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kumimoji="1" lang="en-US" altLang="zh-TW" sz="4400" b="1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65</a:t>
            </a:r>
            <a:r>
              <a:rPr kumimoji="1" lang="zh-TW" altLang="en-US" sz="4400" b="1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歲以上老人免費裝置假牙</a:t>
            </a:r>
            <a:endParaRPr kumimoji="1" lang="en-US" altLang="zh-TW" sz="4400" b="1" dirty="0">
              <a:solidFill>
                <a:srgbClr val="0000CC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2" name="圖片 11" descr="老人假牙裝置啟動儀式029.JPG"/>
          <p:cNvPicPr>
            <a:picLocks noChangeAspect="1"/>
          </p:cNvPicPr>
          <p:nvPr/>
        </p:nvPicPr>
        <p:blipFill rotWithShape="1">
          <a:blip r:embed="rId2"/>
          <a:srcRect r="2441"/>
          <a:stretch/>
        </p:blipFill>
        <p:spPr>
          <a:xfrm>
            <a:off x="1867109" y="4302993"/>
            <a:ext cx="3183570" cy="20784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圖片 12" descr="老人假牙裝置啟動儀式012.JPG"/>
          <p:cNvPicPr>
            <a:picLocks noChangeAspect="1"/>
          </p:cNvPicPr>
          <p:nvPr/>
        </p:nvPicPr>
        <p:blipFill rotWithShape="1">
          <a:blip r:embed="rId3">
            <a:lum bright="10000" contrast="10000"/>
          </a:blip>
          <a:srcRect l="4811" t="7298" r="3420" b="6807"/>
          <a:stretch/>
        </p:blipFill>
        <p:spPr>
          <a:xfrm>
            <a:off x="1944871" y="2049517"/>
            <a:ext cx="3105808" cy="19706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8314" name="文字方塊 14"/>
          <p:cNvSpPr txBox="1">
            <a:spLocks noChangeArrowheads="1"/>
          </p:cNvSpPr>
          <p:nvPr/>
        </p:nvSpPr>
        <p:spPr bwMode="auto">
          <a:xfrm>
            <a:off x="1733579" y="1524507"/>
            <a:ext cx="42116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20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超研澤中黑" pitchFamily="49" charset="-120"/>
              </a:rPr>
              <a:t>2011</a:t>
            </a:r>
            <a:r>
              <a:rPr lang="zh-TW" altLang="en-US" sz="20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超研澤中黑" pitchFamily="49" charset="-120"/>
              </a:rPr>
              <a:t>年</a:t>
            </a:r>
            <a:r>
              <a:rPr lang="en-US" altLang="zh-TW" sz="20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超研澤中黑" pitchFamily="49" charset="-120"/>
              </a:rPr>
              <a:t>6</a:t>
            </a:r>
            <a:r>
              <a:rPr lang="zh-TW" altLang="en-US" sz="20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超研澤中黑" pitchFamily="49" charset="-120"/>
              </a:rPr>
              <a:t>月</a:t>
            </a:r>
            <a:r>
              <a:rPr lang="en-US" altLang="zh-TW" sz="20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超研澤中黑" pitchFamily="49" charset="-120"/>
              </a:rPr>
              <a:t>16</a:t>
            </a:r>
            <a:r>
              <a:rPr lang="zh-TW" altLang="en-US" sz="20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超研澤中黑" pitchFamily="49" charset="-120"/>
              </a:rPr>
              <a:t>日計畫啟動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algn="r">
              <a:defRPr/>
            </a:pPr>
            <a:fld id="{CC9A4E30-6357-4304-B297-182209958882}" type="slidenum">
              <a:rPr lang="zh-TW" altLang="en-US" sz="1200">
                <a:solidFill>
                  <a:prstClr val="black"/>
                </a:solidFill>
                <a:latin typeface="Cambria"/>
                <a:ea typeface="微軟正黑體" panose="020B0604030504040204" pitchFamily="34" charset="-120"/>
              </a:rPr>
              <a:pPr algn="r">
                <a:defRPr/>
              </a:pPr>
              <a:t>32</a:t>
            </a:fld>
            <a:endParaRPr lang="zh-TW" altLang="en-US" sz="1200" dirty="0">
              <a:solidFill>
                <a:prstClr val="black"/>
              </a:solidFill>
              <a:latin typeface="Cambria"/>
              <a:ea typeface="微軟正黑體" panose="020B060403050404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313589" y="1313551"/>
            <a:ext cx="629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1" lang="zh-TW" altLang="en-US" sz="3600" b="1" dirty="0">
                <a:solidFill>
                  <a:srgbClr val="99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健康政策</a:t>
            </a:r>
            <a:r>
              <a:rPr kumimoji="1" lang="en-US" altLang="zh-TW" sz="3600" b="1" dirty="0">
                <a:solidFill>
                  <a:srgbClr val="99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TW" altLang="en-US" sz="3600" b="1" dirty="0">
                <a:solidFill>
                  <a:srgbClr val="99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非福利政策</a:t>
            </a:r>
          </a:p>
        </p:txBody>
      </p:sp>
      <p:sp>
        <p:nvSpPr>
          <p:cNvPr id="11" name="文字方塊 14"/>
          <p:cNvSpPr txBox="1">
            <a:spLocks noChangeArrowheads="1"/>
          </p:cNvSpPr>
          <p:nvPr/>
        </p:nvSpPr>
        <p:spPr bwMode="auto">
          <a:xfrm>
            <a:off x="5281395" y="2169299"/>
            <a:ext cx="46989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altLang="zh-TW" sz="2400" b="1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2011-2018</a:t>
            </a:r>
            <a:r>
              <a:rPr lang="zh-TW" altLang="en-US" sz="2400" b="1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lang="zh-TW" altLang="en-US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臺南市</a:t>
            </a:r>
            <a:r>
              <a:rPr lang="en-US" altLang="zh-TW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65</a:t>
            </a:r>
            <a:r>
              <a:rPr lang="zh-TW" altLang="en-US" sz="2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歲以上免費裝置全口活動假牙計畫滿意度</a:t>
            </a:r>
          </a:p>
        </p:txBody>
      </p:sp>
      <p:graphicFrame>
        <p:nvGraphicFramePr>
          <p:cNvPr id="6" name="圖表 5"/>
          <p:cNvGraphicFramePr/>
          <p:nvPr/>
        </p:nvGraphicFramePr>
        <p:xfrm>
          <a:off x="4110890" y="3390555"/>
          <a:ext cx="7039948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圖案 13"/>
          <p:cNvSpPr/>
          <p:nvPr/>
        </p:nvSpPr>
        <p:spPr>
          <a:xfrm rot="9132636" flipH="1">
            <a:off x="5866359" y="2780809"/>
            <a:ext cx="3529013" cy="1584325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FF66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sp>
      <p:sp>
        <p:nvSpPr>
          <p:cNvPr id="18" name="文字方塊 17"/>
          <p:cNvSpPr txBox="1"/>
          <p:nvPr/>
        </p:nvSpPr>
        <p:spPr>
          <a:xfrm>
            <a:off x="1636615" y="-24942"/>
            <a:ext cx="33364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9600" b="1" dirty="0">
                <a:solidFill>
                  <a:srgbClr val="92D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endParaRPr lang="zh-TW" altLang="en-US" sz="9600" b="1" dirty="0">
              <a:solidFill>
                <a:srgbClr val="92D0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40335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4294967295"/>
          </p:nvPr>
        </p:nvSpPr>
        <p:spPr>
          <a:xfrm>
            <a:off x="8375605" y="6545794"/>
            <a:ext cx="2133600" cy="365125"/>
          </a:xfrm>
        </p:spPr>
        <p:txBody>
          <a:bodyPr/>
          <a:lstStyle/>
          <a:p>
            <a:pPr algn="r">
              <a:defRPr/>
            </a:pPr>
            <a:fld id="{CC9A4E30-6357-4304-B297-182209958882}" type="slidenum">
              <a:rPr lang="zh-TW" altLang="en-US" sz="1200">
                <a:solidFill>
                  <a:prstClr val="black"/>
                </a:solidFill>
                <a:latin typeface="Cambria"/>
                <a:ea typeface="微軟正黑體" panose="020B0604030504040204" pitchFamily="34" charset="-120"/>
              </a:rPr>
              <a:pPr algn="r">
                <a:defRPr/>
              </a:pPr>
              <a:t>33</a:t>
            </a:fld>
            <a:endParaRPr lang="zh-TW" altLang="en-US" sz="1200" dirty="0">
              <a:solidFill>
                <a:prstClr val="black"/>
              </a:solidFill>
              <a:latin typeface="Cambria"/>
              <a:ea typeface="微軟正黑體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2716735" y="492770"/>
            <a:ext cx="5113337" cy="719138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zh-TW" altLang="en-US" b="1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行動醫院</a:t>
            </a:r>
            <a:r>
              <a:rPr kumimoji="1" lang="en-US" altLang="zh-TW" b="1" kern="1200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•</a:t>
            </a:r>
            <a:r>
              <a:rPr lang="zh-TW" altLang="en-US" b="1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全民健檢</a:t>
            </a:r>
          </a:p>
        </p:txBody>
      </p:sp>
      <p:sp>
        <p:nvSpPr>
          <p:cNvPr id="12" name="矩形 11"/>
          <p:cNvSpPr/>
          <p:nvPr/>
        </p:nvSpPr>
        <p:spPr>
          <a:xfrm>
            <a:off x="1894195" y="1414010"/>
            <a:ext cx="8784976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spcBef>
                <a:spcPts val="600"/>
              </a:spcBef>
              <a:spcAft>
                <a:spcPct val="0"/>
              </a:spcAft>
              <a:buClr>
                <a:srgbClr val="DD6909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sz="2800" b="1" dirty="0">
                <a:solidFill>
                  <a:srgbClr val="99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於無醫院地區辦理</a:t>
            </a:r>
            <a:endParaRPr lang="en-US" altLang="zh-TW" sz="2800" b="1" dirty="0">
              <a:solidFill>
                <a:srgbClr val="9933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indent="-457200" fontAlgn="base">
              <a:spcBef>
                <a:spcPts val="600"/>
              </a:spcBef>
              <a:spcAft>
                <a:spcPct val="0"/>
              </a:spcAft>
              <a:buClr>
                <a:srgbClr val="DD6909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sz="2800" b="1" dirty="0">
                <a:solidFill>
                  <a:srgbClr val="99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提供市民癌症篩檢及三高之整合健檢服務</a:t>
            </a:r>
            <a:endParaRPr lang="en-US" altLang="zh-TW" sz="2800" b="1" dirty="0">
              <a:solidFill>
                <a:srgbClr val="9933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4" name="圖片 13" descr="20120303-3[1].jpg"/>
          <p:cNvPicPr>
            <a:picLocks noChangeAspect="1"/>
          </p:cNvPicPr>
          <p:nvPr/>
        </p:nvPicPr>
        <p:blipFill>
          <a:blip r:embed="rId2"/>
          <a:srcRect b="17995"/>
          <a:stretch>
            <a:fillRect/>
          </a:stretch>
        </p:blipFill>
        <p:spPr>
          <a:xfrm>
            <a:off x="1385095" y="2581002"/>
            <a:ext cx="4067175" cy="2216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2" name="Picture 2" descr="民間企業捐贈行動醫療車"/>
          <p:cNvPicPr>
            <a:picLocks noChangeAspect="1" noChangeArrowheads="1"/>
          </p:cNvPicPr>
          <p:nvPr/>
        </p:nvPicPr>
        <p:blipFill rotWithShape="1">
          <a:blip r:embed="rId3"/>
          <a:srcRect t="10869"/>
          <a:stretch/>
        </p:blipFill>
        <p:spPr bwMode="auto">
          <a:xfrm>
            <a:off x="5560220" y="3148807"/>
            <a:ext cx="4968875" cy="2951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9336" name="文字方塊 9"/>
          <p:cNvSpPr txBox="1">
            <a:spLocks noChangeArrowheads="1"/>
          </p:cNvSpPr>
          <p:nvPr/>
        </p:nvSpPr>
        <p:spPr bwMode="auto">
          <a:xfrm>
            <a:off x="6183313" y="6169351"/>
            <a:ext cx="3509963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超研澤中黑" pitchFamily="49" charset="-120"/>
              </a:rPr>
              <a:t>民間企業捐獻行動醫療車</a:t>
            </a:r>
          </a:p>
        </p:txBody>
      </p:sp>
      <p:pic>
        <p:nvPicPr>
          <p:cNvPr id="99337" name="Picture 1"/>
          <p:cNvPicPr>
            <a:picLocks noChangeAspect="1" noChangeArrowheads="1"/>
          </p:cNvPicPr>
          <p:nvPr/>
        </p:nvPicPr>
        <p:blipFill>
          <a:blip r:embed="rId4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095" y="4785122"/>
            <a:ext cx="4067175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字方塊 14"/>
          <p:cNvSpPr txBox="1"/>
          <p:nvPr/>
        </p:nvSpPr>
        <p:spPr>
          <a:xfrm>
            <a:off x="1708622" y="27992"/>
            <a:ext cx="2232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9600" b="1" dirty="0">
                <a:solidFill>
                  <a:srgbClr val="92D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endParaRPr lang="zh-TW" altLang="en-US" sz="9600" b="1" dirty="0">
              <a:solidFill>
                <a:srgbClr val="92D0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5823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1385094" y="1500174"/>
            <a:ext cx="9144000" cy="4143404"/>
          </a:xfrm>
          <a:prstGeom prst="rect">
            <a:avLst/>
          </a:prstGeom>
          <a:solidFill>
            <a:schemeClr val="accent5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  <a:latin typeface="Cambria"/>
              <a:ea typeface="微軟正黑體" panose="020B0604030504040204" pitchFamily="34" charset="-12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2364990" y="0"/>
            <a:ext cx="7605215" cy="1569660"/>
            <a:chOff x="4899473" y="785818"/>
            <a:chExt cx="5542338" cy="1569660"/>
          </a:xfrm>
        </p:grpSpPr>
        <p:sp>
          <p:nvSpPr>
            <p:cNvPr id="4" name="文字方塊 3"/>
            <p:cNvSpPr txBox="1"/>
            <p:nvPr/>
          </p:nvSpPr>
          <p:spPr>
            <a:xfrm>
              <a:off x="5732709" y="1248239"/>
              <a:ext cx="470910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TW"/>
              </a:defPPr>
              <a:lvl1pPr fontAlgn="base">
                <a:spcBef>
                  <a:spcPct val="0"/>
                </a:spcBef>
                <a:spcAft>
                  <a:spcPct val="0"/>
                </a:spcAft>
                <a:defRPr kumimoji="1" sz="4000" b="1" cap="all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effectLst>
                    <a:reflection blurRad="12700" stA="28000" endPos="45000" dist="1000" dir="5400000" sy="-100000" algn="bl" rotWithShape="0"/>
                  </a:effectLst>
                  <a:latin typeface="微軟正黑體" panose="020B0604030504040204" pitchFamily="34" charset="-120"/>
                </a:defRPr>
              </a:lvl1pPr>
            </a:lstStyle>
            <a:p>
              <a:pPr>
                <a:defRPr/>
              </a:pPr>
              <a:r>
                <a:rPr lang="zh-TW" altLang="en-US" sz="4400" cap="none" dirty="0">
                  <a:ln>
                    <a:noFill/>
                  </a:ln>
                  <a:solidFill>
                    <a:srgbClr val="0000CC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填平伯利恆基金會旁坑洞</a:t>
              </a: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4899473" y="785818"/>
              <a:ext cx="132288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TW" sz="9600" b="1" dirty="0">
                  <a:solidFill>
                    <a:srgbClr val="92D05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4</a:t>
              </a:r>
              <a:endParaRPr lang="zh-TW" altLang="en-US" sz="9600" b="1" dirty="0">
                <a:solidFill>
                  <a:srgbClr val="92D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5" name="文字方塊 4"/>
          <p:cNvSpPr txBox="1"/>
          <p:nvPr/>
        </p:nvSpPr>
        <p:spPr>
          <a:xfrm>
            <a:off x="2140670" y="5721258"/>
            <a:ext cx="7829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6600" b="1">
                <a:solidFill>
                  <a:schemeClr val="accent6">
                    <a:lumMod val="75000"/>
                  </a:schemeClr>
                </a:solidFill>
                <a:latin typeface="+mn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>
              <a:defRPr/>
            </a:pPr>
            <a:r>
              <a:rPr lang="zh-TW" altLang="en-US" sz="4000" dirty="0">
                <a:solidFill>
                  <a:srgbClr val="99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甘惠忠神父的三大願望之一</a:t>
            </a:r>
          </a:p>
        </p:txBody>
      </p:sp>
      <p:sp>
        <p:nvSpPr>
          <p:cNvPr id="16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8159760" y="6371081"/>
            <a:ext cx="2133600" cy="365125"/>
          </a:xfrm>
        </p:spPr>
        <p:txBody>
          <a:bodyPr/>
          <a:lstStyle/>
          <a:p>
            <a:pPr algn="r">
              <a:defRPr/>
            </a:pPr>
            <a:fld id="{0A8FE1D5-CA1B-4ED4-B0BC-A07244500B82}" type="slidenum">
              <a:rPr lang="en-US" altLang="zh-TW" sz="1200">
                <a:solidFill>
                  <a:prstClr val="black"/>
                </a:solidFill>
                <a:latin typeface="Cambria"/>
                <a:ea typeface="微軟正黑體" panose="020B0604030504040204" pitchFamily="34" charset="-120"/>
              </a:rPr>
              <a:pPr algn="r">
                <a:defRPr/>
              </a:pPr>
              <a:t>34</a:t>
            </a:fld>
            <a:endParaRPr lang="en-US" altLang="zh-TW" sz="1200" dirty="0">
              <a:solidFill>
                <a:prstClr val="black"/>
              </a:solidFill>
              <a:latin typeface="Cambria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722" y="1559668"/>
            <a:ext cx="8602639" cy="3970081"/>
          </a:xfrm>
          <a:prstGeom prst="rect">
            <a:avLst/>
          </a:prstGeom>
          <a:ln>
            <a:noFill/>
          </a:ln>
        </p:spPr>
      </p:pic>
      <p:sp>
        <p:nvSpPr>
          <p:cNvPr id="14" name="文字方塊 13"/>
          <p:cNvSpPr txBox="1"/>
          <p:nvPr/>
        </p:nvSpPr>
        <p:spPr>
          <a:xfrm>
            <a:off x="8213978" y="5311720"/>
            <a:ext cx="2079383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12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圖片來源</a:t>
            </a:r>
            <a:r>
              <a:rPr lang="en-US" altLang="zh-TW" sz="12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lang="zh-TW" altLang="en-US" sz="12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自由時報新聞照片</a:t>
            </a:r>
          </a:p>
        </p:txBody>
      </p:sp>
    </p:spTree>
    <p:extLst>
      <p:ext uri="{BB962C8B-B14F-4D97-AF65-F5344CB8AC3E}">
        <p14:creationId xmlns:p14="http://schemas.microsoft.com/office/powerpoint/2010/main" val="42416469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 rot="5400000">
            <a:off x="3991484" y="4202697"/>
            <a:ext cx="3506792" cy="1803819"/>
          </a:xfrm>
          <a:prstGeom prst="rect">
            <a:avLst/>
          </a:prstGeom>
          <a:gradFill flip="none" rotWithShape="1">
            <a:gsLst>
              <a:gs pos="1000">
                <a:schemeClr val="bg1"/>
              </a:gs>
              <a:gs pos="39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  <a:latin typeface="Cambria"/>
              <a:ea typeface="微軟正黑體" panose="020B0604030504040204" pitchFamily="34" charset="-120"/>
            </a:endParaRPr>
          </a:p>
        </p:txBody>
      </p:sp>
      <p:grpSp>
        <p:nvGrpSpPr>
          <p:cNvPr id="2" name="群組 3"/>
          <p:cNvGrpSpPr/>
          <p:nvPr/>
        </p:nvGrpSpPr>
        <p:grpSpPr>
          <a:xfrm>
            <a:off x="2328745" y="-91171"/>
            <a:ext cx="7547194" cy="1569660"/>
            <a:chOff x="5271662" y="864367"/>
            <a:chExt cx="4366689" cy="1569660"/>
          </a:xfrm>
        </p:grpSpPr>
        <p:sp>
          <p:nvSpPr>
            <p:cNvPr id="5" name="文字方塊 4"/>
            <p:cNvSpPr txBox="1"/>
            <p:nvPr/>
          </p:nvSpPr>
          <p:spPr>
            <a:xfrm>
              <a:off x="5852169" y="1134268"/>
              <a:ext cx="3786182" cy="76944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TW"/>
              </a:defPPr>
              <a:lvl1pPr fontAlgn="base">
                <a:spcBef>
                  <a:spcPct val="0"/>
                </a:spcBef>
                <a:spcAft>
                  <a:spcPct val="0"/>
                </a:spcAft>
                <a:defRPr kumimoji="1" sz="4000" b="1" cap="all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effectLst>
                    <a:reflection blurRad="12700" stA="28000" endPos="45000" dist="1000" dir="5400000" sy="-100000" algn="bl" rotWithShape="0"/>
                  </a:effectLst>
                  <a:latin typeface="微軟正黑體" panose="020B0604030504040204" pitchFamily="34" charset="-120"/>
                </a:defRPr>
              </a:lvl1pPr>
            </a:lstStyle>
            <a:p>
              <a:pPr>
                <a:defRPr/>
              </a:pPr>
              <a:r>
                <a:rPr lang="zh-TW" altLang="en-US" sz="4400" cap="none" dirty="0">
                  <a:ln>
                    <a:noFill/>
                  </a:ln>
                  <a:solidFill>
                    <a:srgbClr val="0000CC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新沙卡里巴拆除</a:t>
              </a: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5271662" y="864367"/>
              <a:ext cx="100013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TW" sz="9600" b="1" dirty="0">
                  <a:solidFill>
                    <a:srgbClr val="92D05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5</a:t>
              </a:r>
              <a:endParaRPr lang="zh-TW" altLang="en-US" sz="9600" b="1" dirty="0">
                <a:solidFill>
                  <a:srgbClr val="92D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5426561" y="4500570"/>
            <a:ext cx="318321" cy="642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  <a:latin typeface="Cambria"/>
              <a:ea typeface="微軟正黑體" panose="020B0604030504040204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375842" y="6517764"/>
            <a:ext cx="9153252" cy="34344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TW" altLang="en-US" dirty="0">
              <a:solidFill>
                <a:prstClr val="white"/>
              </a:solidFill>
              <a:latin typeface="Cambria"/>
              <a:ea typeface="微軟正黑體" panose="020B0604030504040204" pitchFamily="34" charset="-12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7469981" y="4000504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zh-TW" altLang="en-US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修繕前</a:t>
            </a:r>
          </a:p>
        </p:txBody>
      </p:sp>
      <p:sp>
        <p:nvSpPr>
          <p:cNvPr id="31" name="文字方塊 30"/>
          <p:cNvSpPr txBox="1"/>
          <p:nvPr/>
        </p:nvSpPr>
        <p:spPr>
          <a:xfrm>
            <a:off x="4771437" y="5741549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zh-TW" altLang="en-US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修繕後</a:t>
            </a:r>
          </a:p>
        </p:txBody>
      </p:sp>
      <p:sp>
        <p:nvSpPr>
          <p:cNvPr id="33" name="文字方塊 32"/>
          <p:cNvSpPr txBox="1"/>
          <p:nvPr/>
        </p:nvSpPr>
        <p:spPr>
          <a:xfrm>
            <a:off x="1708622" y="5723964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zh-TW" altLang="en-US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rPr>
              <a:t>修繕前</a:t>
            </a:r>
          </a:p>
        </p:txBody>
      </p:sp>
      <p:sp>
        <p:nvSpPr>
          <p:cNvPr id="37" name="投影片編號版面配置區 3"/>
          <p:cNvSpPr txBox="1">
            <a:spLocks/>
          </p:cNvSpPr>
          <p:nvPr/>
        </p:nvSpPr>
        <p:spPr>
          <a:xfrm>
            <a:off x="12643895" y="83975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C9A4E30-6357-4304-B297-182209958882}" type="slidenum">
              <a:rPr lang="zh-TW" altLang="en-US">
                <a:solidFill>
                  <a:prstClr val="black">
                    <a:tint val="75000"/>
                  </a:prstClr>
                </a:solidFill>
                <a:latin typeface="Cambria"/>
                <a:ea typeface="微軟正黑體" panose="020B0604030504040204" pitchFamily="34" charset="-120"/>
              </a:rPr>
              <a:pPr>
                <a:defRPr/>
              </a:pPr>
              <a:t>35</a:t>
            </a:fld>
            <a:endParaRPr lang="zh-TW" altLang="en-US" dirty="0">
              <a:solidFill>
                <a:prstClr val="black">
                  <a:tint val="75000"/>
                </a:prstClr>
              </a:solidFill>
              <a:latin typeface="Cambria"/>
              <a:ea typeface="微軟正黑體" panose="020B0604030504040204" pitchFamily="34" charset="-120"/>
            </a:endParaRPr>
          </a:p>
        </p:txBody>
      </p:sp>
      <p:pic>
        <p:nvPicPr>
          <p:cNvPr id="43" name="圖片 4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2"/>
          <a:stretch/>
        </p:blipFill>
        <p:spPr>
          <a:xfrm>
            <a:off x="6128854" y="4220588"/>
            <a:ext cx="3980158" cy="2017224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4894746" y="877669"/>
            <a:ext cx="5688633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4000" b="1" dirty="0">
                <a:solidFill>
                  <a:srgbClr val="99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新南國小 金城國中啟用</a:t>
            </a:r>
          </a:p>
        </p:txBody>
      </p:sp>
      <p:sp>
        <p:nvSpPr>
          <p:cNvPr id="18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8131444" y="6506924"/>
            <a:ext cx="2133600" cy="365125"/>
          </a:xfrm>
        </p:spPr>
        <p:txBody>
          <a:bodyPr/>
          <a:lstStyle/>
          <a:p>
            <a:pPr algn="r">
              <a:defRPr/>
            </a:pPr>
            <a:fld id="{0A8FE1D5-CA1B-4ED4-B0BC-A07244500B82}" type="slidenum">
              <a:rPr lang="en-US" altLang="zh-TW" sz="1200">
                <a:solidFill>
                  <a:prstClr val="black"/>
                </a:solidFill>
                <a:latin typeface="Cambria"/>
                <a:ea typeface="微軟正黑體" panose="020B0604030504040204" pitchFamily="34" charset="-120"/>
              </a:rPr>
              <a:pPr algn="r">
                <a:defRPr/>
              </a:pPr>
              <a:t>35</a:t>
            </a:fld>
            <a:endParaRPr lang="en-US" altLang="zh-TW" sz="1200" dirty="0">
              <a:solidFill>
                <a:prstClr val="black"/>
              </a:solidFill>
              <a:latin typeface="Cambria"/>
              <a:ea typeface="微軟正黑體" panose="020B0604030504040204" pitchFamily="34" charset="-120"/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8308357" y="5905510"/>
            <a:ext cx="1803820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TW"/>
            </a:defPPr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 eaLnBrk="0" hangingPunct="0">
              <a:defRPr kumimoji="1" sz="2800"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defRPr kumimoji="1" sz="2800"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defRPr kumimoji="1" sz="2800"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defRPr kumimoji="1" sz="2800"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latin typeface="Times New Roman" pitchFamily="18" charset="0"/>
                <a:ea typeface="標楷體" pitchFamily="65" charset="-120"/>
              </a:defRPr>
            </a:lvl9pPr>
          </a:lstStyle>
          <a:p>
            <a:pPr>
              <a:defRPr/>
            </a:pPr>
            <a:r>
              <a:rPr lang="zh-TW" altLang="en-US" b="1" dirty="0">
                <a:solidFill>
                  <a:prstClr val="black"/>
                </a:solidFill>
              </a:rPr>
              <a:t>金城國中完工圖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8" t="24636" r="8455" b="12406"/>
          <a:stretch/>
        </p:blipFill>
        <p:spPr>
          <a:xfrm>
            <a:off x="6129330" y="1931160"/>
            <a:ext cx="4004228" cy="2073904"/>
          </a:xfrm>
          <a:prstGeom prst="rect">
            <a:avLst/>
          </a:prstGeom>
          <a:noFill/>
        </p:spPr>
      </p:pic>
      <p:sp>
        <p:nvSpPr>
          <p:cNvPr id="45" name="矩形 8"/>
          <p:cNvSpPr>
            <a:spLocks noChangeArrowheads="1"/>
          </p:cNvSpPr>
          <p:nvPr/>
        </p:nvSpPr>
        <p:spPr bwMode="auto">
          <a:xfrm>
            <a:off x="8304395" y="3643116"/>
            <a:ext cx="1832921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1800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新南國小新校舍</a:t>
            </a:r>
          </a:p>
        </p:txBody>
      </p:sp>
      <p:sp>
        <p:nvSpPr>
          <p:cNvPr id="46" name="圓角矩形 12"/>
          <p:cNvSpPr/>
          <p:nvPr/>
        </p:nvSpPr>
        <p:spPr>
          <a:xfrm>
            <a:off x="6740612" y="1628800"/>
            <a:ext cx="2944148" cy="578742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TW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After</a:t>
            </a:r>
            <a:endParaRPr lang="zh-TW" alt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92" y="4221088"/>
            <a:ext cx="3783255" cy="206802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970" y="2017650"/>
            <a:ext cx="3783255" cy="2059422"/>
          </a:xfrm>
          <a:prstGeom prst="rect">
            <a:avLst/>
          </a:prstGeom>
        </p:spPr>
      </p:pic>
      <p:sp>
        <p:nvSpPr>
          <p:cNvPr id="35" name="圓角矩形 12"/>
          <p:cNvSpPr/>
          <p:nvPr/>
        </p:nvSpPr>
        <p:spPr>
          <a:xfrm>
            <a:off x="2026761" y="1596393"/>
            <a:ext cx="2944148" cy="578742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TW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Before</a:t>
            </a:r>
            <a:endParaRPr lang="zh-TW" alt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799307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6100932" y="4211740"/>
            <a:ext cx="4481544" cy="2696044"/>
            <a:chOff x="4739551" y="4208212"/>
            <a:chExt cx="4404449" cy="2696044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9551" y="4496244"/>
              <a:ext cx="4404449" cy="240801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</p:pic>
        <p:sp>
          <p:nvSpPr>
            <p:cNvPr id="15" name="圓角矩形 12"/>
            <p:cNvSpPr/>
            <p:nvPr/>
          </p:nvSpPr>
          <p:spPr>
            <a:xfrm>
              <a:off x="6173504" y="4208212"/>
              <a:ext cx="2944148" cy="578742"/>
            </a:xfrm>
            <a:custGeom>
              <a:avLst/>
              <a:gdLst/>
              <a:ahLst/>
              <a:cxnLst/>
              <a:rect l="l" t="t" r="r" b="b"/>
              <a:pathLst>
                <a:path w="2073548" h="462420">
                  <a:moveTo>
                    <a:pt x="354307" y="0"/>
                  </a:moveTo>
                  <a:lnTo>
                    <a:pt x="1842338" y="0"/>
                  </a:lnTo>
                  <a:cubicBezTo>
                    <a:pt x="1970032" y="0"/>
                    <a:pt x="2073548" y="103516"/>
                    <a:pt x="2073548" y="231210"/>
                  </a:cubicBezTo>
                  <a:cubicBezTo>
                    <a:pt x="2073548" y="358904"/>
                    <a:pt x="1970032" y="462420"/>
                    <a:pt x="1842338" y="462420"/>
                  </a:cubicBezTo>
                  <a:lnTo>
                    <a:pt x="148437" y="462420"/>
                  </a:lnTo>
                  <a:cubicBezTo>
                    <a:pt x="91616" y="462420"/>
                    <a:pt x="39582" y="441923"/>
                    <a:pt x="0" y="40712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zh-TW" sz="2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After</a:t>
              </a:r>
              <a:endParaRPr lang="zh-TW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0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8259192" y="6492876"/>
            <a:ext cx="2133600" cy="365125"/>
          </a:xfrm>
        </p:spPr>
        <p:txBody>
          <a:bodyPr/>
          <a:lstStyle/>
          <a:p>
            <a:pPr algn="r">
              <a:defRPr/>
            </a:pPr>
            <a:fld id="{0A8FE1D5-CA1B-4ED4-B0BC-A07244500B82}" type="slidenum">
              <a:rPr lang="en-US" altLang="zh-TW" sz="1200">
                <a:solidFill>
                  <a:prstClr val="white"/>
                </a:solidFill>
                <a:latin typeface="Cambria"/>
                <a:ea typeface="微軟正黑體" panose="020B0604030504040204" pitchFamily="34" charset="-120"/>
              </a:rPr>
              <a:pPr algn="r">
                <a:defRPr/>
              </a:pPr>
              <a:t>36</a:t>
            </a:fld>
            <a:endParaRPr lang="en-US" altLang="zh-TW" sz="1200" dirty="0">
              <a:solidFill>
                <a:prstClr val="white"/>
              </a:solidFill>
              <a:latin typeface="Cambria"/>
              <a:ea typeface="微軟正黑體" panose="020B0604030504040204" pitchFamily="34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2200427" y="25295"/>
            <a:ext cx="6126443" cy="1569660"/>
            <a:chOff x="5476178" y="920680"/>
            <a:chExt cx="6126443" cy="1569660"/>
          </a:xfrm>
        </p:grpSpPr>
        <p:sp>
          <p:nvSpPr>
            <p:cNvPr id="5" name="文字方塊 4"/>
            <p:cNvSpPr txBox="1"/>
            <p:nvPr/>
          </p:nvSpPr>
          <p:spPr>
            <a:xfrm>
              <a:off x="6520295" y="1260570"/>
              <a:ext cx="508232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TW"/>
              </a:defPPr>
              <a:lvl1pPr fontAlgn="base">
                <a:spcBef>
                  <a:spcPct val="0"/>
                </a:spcBef>
                <a:spcAft>
                  <a:spcPct val="0"/>
                </a:spcAft>
                <a:defRPr kumimoji="1" sz="4000" b="1" cap="all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effectLst>
                    <a:reflection blurRad="12700" stA="28000" endPos="45000" dist="1000" dir="5400000" sy="-100000" algn="bl" rotWithShape="0"/>
                  </a:effectLst>
                  <a:latin typeface="微軟正黑體" panose="020B0604030504040204" pitchFamily="34" charset="-120"/>
                </a:defRPr>
              </a:lvl1pPr>
            </a:lstStyle>
            <a:p>
              <a:pPr>
                <a:defRPr/>
              </a:pPr>
              <a:r>
                <a:rPr lang="zh-TW" altLang="en-US" sz="4400" cap="none" dirty="0">
                  <a:ln>
                    <a:noFill/>
                  </a:ln>
                  <a:solidFill>
                    <a:srgbClr val="0000CC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海安路地下停車場</a:t>
              </a: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5476178" y="920680"/>
              <a:ext cx="20882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TW" sz="9600" b="1" dirty="0">
                  <a:solidFill>
                    <a:srgbClr val="92D05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6</a:t>
              </a:r>
              <a:endParaRPr lang="zh-TW" altLang="en-US" sz="9600" b="1" dirty="0">
                <a:solidFill>
                  <a:srgbClr val="92D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727" y="1700809"/>
            <a:ext cx="4735204" cy="3388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文字方塊 35"/>
          <p:cNvSpPr txBox="1"/>
          <p:nvPr/>
        </p:nvSpPr>
        <p:spPr>
          <a:xfrm>
            <a:off x="1222743" y="5301208"/>
            <a:ext cx="49019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TW" altLang="en-US" sz="3200" b="1" dirty="0">
                <a:solidFill>
                  <a:srgbClr val="99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荒廢多年海安路地下街 </a:t>
            </a:r>
            <a:endParaRPr lang="en-US" altLang="zh-TW" sz="3200" b="1" dirty="0">
              <a:solidFill>
                <a:srgbClr val="9900CC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defRPr/>
            </a:pPr>
            <a:r>
              <a:rPr lang="zh-TW" altLang="en-US" sz="3200" b="1" dirty="0">
                <a:solidFill>
                  <a:srgbClr val="99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活化轉為停車場</a:t>
            </a:r>
            <a:endParaRPr lang="zh-TW" altLang="en-US" sz="3200" dirty="0">
              <a:solidFill>
                <a:srgbClr val="9900CC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6130731" y="992452"/>
            <a:ext cx="4451744" cy="3219288"/>
            <a:chOff x="4677661" y="834725"/>
            <a:chExt cx="4451744" cy="3219288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7661" y="1039860"/>
              <a:ext cx="4451744" cy="3014153"/>
            </a:xfrm>
            <a:prstGeom prst="rect">
              <a:avLst/>
            </a:prstGeom>
          </p:spPr>
        </p:pic>
        <p:sp>
          <p:nvSpPr>
            <p:cNvPr id="14" name="圓角矩形 12"/>
            <p:cNvSpPr/>
            <p:nvPr/>
          </p:nvSpPr>
          <p:spPr>
            <a:xfrm>
              <a:off x="6085770" y="834725"/>
              <a:ext cx="2944148" cy="578742"/>
            </a:xfrm>
            <a:custGeom>
              <a:avLst/>
              <a:gdLst/>
              <a:ahLst/>
              <a:cxnLst/>
              <a:rect l="l" t="t" r="r" b="b"/>
              <a:pathLst>
                <a:path w="2073548" h="462420">
                  <a:moveTo>
                    <a:pt x="354307" y="0"/>
                  </a:moveTo>
                  <a:lnTo>
                    <a:pt x="1842338" y="0"/>
                  </a:lnTo>
                  <a:cubicBezTo>
                    <a:pt x="1970032" y="0"/>
                    <a:pt x="2073548" y="103516"/>
                    <a:pt x="2073548" y="231210"/>
                  </a:cubicBezTo>
                  <a:cubicBezTo>
                    <a:pt x="2073548" y="358904"/>
                    <a:pt x="1970032" y="462420"/>
                    <a:pt x="1842338" y="462420"/>
                  </a:cubicBezTo>
                  <a:lnTo>
                    <a:pt x="148437" y="462420"/>
                  </a:lnTo>
                  <a:cubicBezTo>
                    <a:pt x="91616" y="462420"/>
                    <a:pt x="39582" y="441923"/>
                    <a:pt x="0" y="40712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zh-TW" sz="2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Before</a:t>
              </a:r>
              <a:endParaRPr lang="zh-TW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78316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8264539" y="6399731"/>
            <a:ext cx="2133600" cy="365125"/>
          </a:xfrm>
        </p:spPr>
        <p:txBody>
          <a:bodyPr/>
          <a:lstStyle/>
          <a:p>
            <a:pPr algn="r">
              <a:defRPr/>
            </a:pPr>
            <a:fld id="{0A8FE1D5-CA1B-4ED4-B0BC-A07244500B82}" type="slidenum">
              <a:rPr lang="en-US" altLang="zh-TW" sz="1200">
                <a:solidFill>
                  <a:prstClr val="black"/>
                </a:solidFill>
                <a:latin typeface="Cambria"/>
                <a:ea typeface="微軟正黑體" panose="020B0604030504040204" pitchFamily="34" charset="-120"/>
              </a:rPr>
              <a:pPr algn="r">
                <a:defRPr/>
              </a:pPr>
              <a:t>37</a:t>
            </a:fld>
            <a:endParaRPr lang="en-US" altLang="zh-TW" sz="1200" dirty="0">
              <a:solidFill>
                <a:prstClr val="black"/>
              </a:solidFill>
              <a:latin typeface="Cambria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68" y="4355578"/>
            <a:ext cx="4052546" cy="235381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094" y="2608674"/>
            <a:ext cx="4052546" cy="1944216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1570980" y="123102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rgbClr val="99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台南市最大親水廣場</a:t>
            </a:r>
            <a:endParaRPr lang="en-US" altLang="zh-TW" sz="3600" b="1" dirty="0">
              <a:solidFill>
                <a:srgbClr val="9933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2212678" y="-50799"/>
            <a:ext cx="9186782" cy="1569660"/>
            <a:chOff x="5488430" y="1050411"/>
            <a:chExt cx="9186782" cy="1569660"/>
          </a:xfrm>
        </p:grpSpPr>
        <p:sp>
          <p:nvSpPr>
            <p:cNvPr id="5" name="文字方塊 4"/>
            <p:cNvSpPr txBox="1"/>
            <p:nvPr/>
          </p:nvSpPr>
          <p:spPr>
            <a:xfrm>
              <a:off x="6568550" y="1450521"/>
              <a:ext cx="810666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TW"/>
              </a:defPPr>
              <a:lvl1pPr fontAlgn="base">
                <a:spcBef>
                  <a:spcPct val="0"/>
                </a:spcBef>
                <a:spcAft>
                  <a:spcPct val="0"/>
                </a:spcAft>
                <a:defRPr kumimoji="1" sz="4000" b="1" cap="all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effectLst>
                    <a:reflection blurRad="12700" stA="28000" endPos="45000" dist="1000" dir="5400000" sy="-100000" algn="bl" rotWithShape="0"/>
                  </a:effectLst>
                  <a:latin typeface="微軟正黑體" panose="020B0604030504040204" pitchFamily="34" charset="-120"/>
                </a:defRPr>
              </a:lvl1pPr>
            </a:lstStyle>
            <a:p>
              <a:pPr>
                <a:defRPr/>
              </a:pPr>
              <a:r>
                <a:rPr lang="zh-TW" altLang="en-US" sz="4400" cap="none" dirty="0">
                  <a:ln>
                    <a:noFill/>
                  </a:ln>
                  <a:solidFill>
                    <a:srgbClr val="0000CC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中國城拆除   重建河樂廣場</a:t>
              </a:r>
              <a:endParaRPr lang="zh-TW" altLang="en-US" sz="4400" cap="none" dirty="0">
                <a:ln>
                  <a:noFill/>
                </a:ln>
                <a:solidFill>
                  <a:srgbClr val="0000CC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endParaRP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5488430" y="1050411"/>
              <a:ext cx="198322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TW" sz="9600" b="1" dirty="0">
                  <a:solidFill>
                    <a:srgbClr val="92D05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7</a:t>
              </a:r>
              <a:endParaRPr lang="zh-TW" altLang="en-US" sz="9600" b="1" dirty="0">
                <a:solidFill>
                  <a:srgbClr val="92D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5771096" y="1215759"/>
            <a:ext cx="4801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rgbClr val="99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世界七大令人期待公園</a:t>
            </a:r>
          </a:p>
        </p:txBody>
      </p:sp>
      <p:sp>
        <p:nvSpPr>
          <p:cNvPr id="18" name="圓角矩形 12"/>
          <p:cNvSpPr/>
          <p:nvPr/>
        </p:nvSpPr>
        <p:spPr>
          <a:xfrm>
            <a:off x="6368259" y="2026321"/>
            <a:ext cx="2944148" cy="578742"/>
          </a:xfrm>
          <a:custGeom>
            <a:avLst/>
            <a:gdLst/>
            <a:ahLst/>
            <a:cxnLst/>
            <a:rect l="l" t="t" r="r" b="b"/>
            <a:pathLst>
              <a:path w="2073548" h="462420">
                <a:moveTo>
                  <a:pt x="354307" y="0"/>
                </a:moveTo>
                <a:lnTo>
                  <a:pt x="1842338" y="0"/>
                </a:lnTo>
                <a:cubicBezTo>
                  <a:pt x="1970032" y="0"/>
                  <a:pt x="2073548" y="103516"/>
                  <a:pt x="2073548" y="231210"/>
                </a:cubicBezTo>
                <a:cubicBezTo>
                  <a:pt x="2073548" y="358904"/>
                  <a:pt x="1970032" y="462420"/>
                  <a:pt x="1842338" y="462420"/>
                </a:cubicBezTo>
                <a:lnTo>
                  <a:pt x="148437" y="462420"/>
                </a:lnTo>
                <a:cubicBezTo>
                  <a:pt x="91616" y="462420"/>
                  <a:pt x="39582" y="441923"/>
                  <a:pt x="0" y="407121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TW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After</a:t>
            </a:r>
            <a:endParaRPr lang="zh-TW" alt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644" y="4395281"/>
            <a:ext cx="3556928" cy="236109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953" y="2608370"/>
            <a:ext cx="3563888" cy="1900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圓角矩形 12"/>
          <p:cNvSpPr/>
          <p:nvPr/>
        </p:nvSpPr>
        <p:spPr>
          <a:xfrm>
            <a:off x="2061823" y="2042172"/>
            <a:ext cx="2944148" cy="578742"/>
          </a:xfrm>
          <a:custGeom>
            <a:avLst/>
            <a:gdLst/>
            <a:ahLst/>
            <a:cxnLst/>
            <a:rect l="l" t="t" r="r" b="b"/>
            <a:pathLst>
              <a:path w="2073548" h="462420">
                <a:moveTo>
                  <a:pt x="354307" y="0"/>
                </a:moveTo>
                <a:lnTo>
                  <a:pt x="1842338" y="0"/>
                </a:lnTo>
                <a:cubicBezTo>
                  <a:pt x="1970032" y="0"/>
                  <a:pt x="2073548" y="103516"/>
                  <a:pt x="2073548" y="231210"/>
                </a:cubicBezTo>
                <a:cubicBezTo>
                  <a:pt x="2073548" y="358904"/>
                  <a:pt x="1970032" y="462420"/>
                  <a:pt x="1842338" y="462420"/>
                </a:cubicBezTo>
                <a:lnTo>
                  <a:pt x="148437" y="462420"/>
                </a:lnTo>
                <a:cubicBezTo>
                  <a:pt x="91616" y="462420"/>
                  <a:pt x="39582" y="441923"/>
                  <a:pt x="0" y="407121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TW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Before</a:t>
            </a:r>
            <a:endParaRPr lang="zh-TW" alt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833319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圓角矩形 12"/>
          <p:cNvSpPr/>
          <p:nvPr/>
        </p:nvSpPr>
        <p:spPr>
          <a:xfrm>
            <a:off x="1737277" y="4183465"/>
            <a:ext cx="2995682" cy="578742"/>
          </a:xfrm>
          <a:custGeom>
            <a:avLst/>
            <a:gdLst/>
            <a:ahLst/>
            <a:cxnLst/>
            <a:rect l="l" t="t" r="r" b="b"/>
            <a:pathLst>
              <a:path w="2073548" h="462420">
                <a:moveTo>
                  <a:pt x="354307" y="0"/>
                </a:moveTo>
                <a:lnTo>
                  <a:pt x="1842338" y="0"/>
                </a:lnTo>
                <a:cubicBezTo>
                  <a:pt x="1970032" y="0"/>
                  <a:pt x="2073548" y="103516"/>
                  <a:pt x="2073548" y="231210"/>
                </a:cubicBezTo>
                <a:cubicBezTo>
                  <a:pt x="2073548" y="358904"/>
                  <a:pt x="1970032" y="462420"/>
                  <a:pt x="1842338" y="462420"/>
                </a:cubicBezTo>
                <a:lnTo>
                  <a:pt x="148437" y="462420"/>
                </a:lnTo>
                <a:cubicBezTo>
                  <a:pt x="91616" y="462420"/>
                  <a:pt x="39582" y="441923"/>
                  <a:pt x="0" y="407121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TW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After</a:t>
            </a:r>
            <a:endParaRPr lang="zh-TW" alt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8259192" y="6492876"/>
            <a:ext cx="2133600" cy="365125"/>
          </a:xfrm>
        </p:spPr>
        <p:txBody>
          <a:bodyPr/>
          <a:lstStyle/>
          <a:p>
            <a:pPr algn="r">
              <a:defRPr/>
            </a:pPr>
            <a:fld id="{0A8FE1D5-CA1B-4ED4-B0BC-A07244500B82}" type="slidenum">
              <a:rPr lang="en-US" altLang="zh-TW" sz="1200">
                <a:solidFill>
                  <a:prstClr val="white"/>
                </a:solidFill>
                <a:latin typeface="Cambria"/>
                <a:ea typeface="微軟正黑體" panose="020B0604030504040204" pitchFamily="34" charset="-120"/>
              </a:rPr>
              <a:pPr algn="r">
                <a:defRPr/>
              </a:pPr>
              <a:t>38</a:t>
            </a:fld>
            <a:endParaRPr lang="en-US" altLang="zh-TW" sz="1200" dirty="0">
              <a:solidFill>
                <a:prstClr val="white"/>
              </a:solidFill>
              <a:latin typeface="Cambria"/>
              <a:ea typeface="微軟正黑體" panose="020B0604030504040204" pitchFamily="34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2644726" y="-111135"/>
            <a:ext cx="6306462" cy="1569660"/>
            <a:chOff x="5476178" y="920680"/>
            <a:chExt cx="6306462" cy="1569660"/>
          </a:xfrm>
        </p:grpSpPr>
        <p:sp>
          <p:nvSpPr>
            <p:cNvPr id="5" name="文字方塊 4"/>
            <p:cNvSpPr txBox="1"/>
            <p:nvPr/>
          </p:nvSpPr>
          <p:spPr>
            <a:xfrm>
              <a:off x="6700314" y="1266617"/>
              <a:ext cx="508232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TW"/>
              </a:defPPr>
              <a:lvl1pPr fontAlgn="base">
                <a:spcBef>
                  <a:spcPct val="0"/>
                </a:spcBef>
                <a:spcAft>
                  <a:spcPct val="0"/>
                </a:spcAft>
                <a:defRPr kumimoji="1" sz="4000" b="1" cap="all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effectLst>
                    <a:reflection blurRad="12700" stA="28000" endPos="45000" dist="1000" dir="5400000" sy="-100000" algn="bl" rotWithShape="0"/>
                  </a:effectLst>
                  <a:latin typeface="微軟正黑體" panose="020B0604030504040204" pitchFamily="34" charset="-120"/>
                </a:defRPr>
              </a:lvl1pPr>
            </a:lstStyle>
            <a:p>
              <a:pPr>
                <a:defRPr/>
              </a:pPr>
              <a:r>
                <a:rPr lang="zh-TW" altLang="en-US" sz="4400" cap="none" dirty="0">
                  <a:ln>
                    <a:noFill/>
                  </a:ln>
                  <a:solidFill>
                    <a:srgbClr val="0000CC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藍晒圖文創園區</a:t>
              </a: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5476178" y="920680"/>
              <a:ext cx="20882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TW" sz="9600" b="1" dirty="0" smtClean="0">
                  <a:solidFill>
                    <a:srgbClr val="92D05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8</a:t>
              </a:r>
              <a:endParaRPr lang="zh-TW" altLang="en-US" sz="9600" b="1" dirty="0">
                <a:solidFill>
                  <a:srgbClr val="92D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36" name="文字方塊 35"/>
          <p:cNvSpPr txBox="1"/>
          <p:nvPr/>
        </p:nvSpPr>
        <p:spPr>
          <a:xfrm>
            <a:off x="5448613" y="5020043"/>
            <a:ext cx="4901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TW" altLang="en-US" sz="3200" b="1" dirty="0">
                <a:solidFill>
                  <a:schemeClr val="tx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荒廢的第一司法新村</a:t>
            </a:r>
            <a:endParaRPr lang="en-US" altLang="zh-TW" sz="3200" b="1" dirty="0">
              <a:solidFill>
                <a:schemeClr val="tx2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defRPr/>
            </a:pPr>
            <a:r>
              <a:rPr lang="zh-TW" altLang="en-US" sz="3200" b="1" dirty="0">
                <a:solidFill>
                  <a:schemeClr val="tx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從治安與登革熱死角</a:t>
            </a:r>
            <a:endParaRPr lang="en-US" altLang="zh-TW" sz="3200" b="1" dirty="0">
              <a:solidFill>
                <a:schemeClr val="tx2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defRPr/>
            </a:pPr>
            <a:r>
              <a:rPr lang="zh-TW" altLang="en-US" sz="3200" b="1" dirty="0">
                <a:solidFill>
                  <a:schemeClr val="tx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蛻變為台南文創地標</a:t>
            </a:r>
            <a:endParaRPr lang="zh-TW" altLang="en-US" sz="3200" dirty="0">
              <a:solidFill>
                <a:schemeClr val="tx2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圓角矩形 12"/>
          <p:cNvSpPr/>
          <p:nvPr/>
        </p:nvSpPr>
        <p:spPr>
          <a:xfrm>
            <a:off x="1636614" y="1228837"/>
            <a:ext cx="2944148" cy="578742"/>
          </a:xfrm>
          <a:custGeom>
            <a:avLst/>
            <a:gdLst/>
            <a:ahLst/>
            <a:cxnLst/>
            <a:rect l="l" t="t" r="r" b="b"/>
            <a:pathLst>
              <a:path w="2073548" h="462420">
                <a:moveTo>
                  <a:pt x="354307" y="0"/>
                </a:moveTo>
                <a:lnTo>
                  <a:pt x="1842338" y="0"/>
                </a:lnTo>
                <a:cubicBezTo>
                  <a:pt x="1970032" y="0"/>
                  <a:pt x="2073548" y="103516"/>
                  <a:pt x="2073548" y="231210"/>
                </a:cubicBezTo>
                <a:cubicBezTo>
                  <a:pt x="2073548" y="358904"/>
                  <a:pt x="1970032" y="462420"/>
                  <a:pt x="1842338" y="462420"/>
                </a:cubicBezTo>
                <a:lnTo>
                  <a:pt x="148437" y="462420"/>
                </a:lnTo>
                <a:cubicBezTo>
                  <a:pt x="91616" y="462420"/>
                  <a:pt x="39582" y="441923"/>
                  <a:pt x="0" y="407121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TW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Before</a:t>
            </a:r>
            <a:endParaRPr lang="zh-TW" alt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 descr="一張含有 建築物, 室外, 樹, 房屋 的圖片&#10;&#10;自動產生的描述">
            <a:extLst>
              <a:ext uri="{FF2B5EF4-FFF2-40B4-BE49-F238E27FC236}">
                <a16:creationId xmlns:a16="http://schemas.microsoft.com/office/drawing/2014/main" id="{BC81B2F7-87BD-43EC-97DA-B064BA2ED0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284" y="1793608"/>
            <a:ext cx="3393419" cy="2263384"/>
          </a:xfrm>
          <a:prstGeom prst="rect">
            <a:avLst/>
          </a:prstGeom>
        </p:spPr>
      </p:pic>
      <p:pic>
        <p:nvPicPr>
          <p:cNvPr id="13" name="圖片 12" descr="一張含有 地面, 建材, 數個 的圖片&#10;&#10;自動產生的描述">
            <a:extLst>
              <a:ext uri="{FF2B5EF4-FFF2-40B4-BE49-F238E27FC236}">
                <a16:creationId xmlns:a16="http://schemas.microsoft.com/office/drawing/2014/main" id="{705017CC-7E6E-4DDC-94D0-9708DBC9D5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830" y="3070617"/>
            <a:ext cx="1422920" cy="949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A5F8DBF1-3E54-4854-BCD5-57A65286D616}"/>
              </a:ext>
            </a:extLst>
          </p:cNvPr>
          <p:cNvSpPr txBox="1"/>
          <p:nvPr/>
        </p:nvSpPr>
        <p:spPr>
          <a:xfrm>
            <a:off x="3464270" y="3824383"/>
            <a:ext cx="1590306" cy="2308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9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圖片來源</a:t>
            </a:r>
            <a:r>
              <a:rPr lang="en-US" altLang="zh-TW" sz="9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lang="zh-TW" altLang="en-US" sz="9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中國時報新聞照片</a:t>
            </a:r>
          </a:p>
        </p:txBody>
      </p:sp>
      <p:pic>
        <p:nvPicPr>
          <p:cNvPr id="17" name="圖片 16" descr="一張含有 建築物, 室外 的圖片&#10;&#10;自動產生的描述">
            <a:extLst>
              <a:ext uri="{FF2B5EF4-FFF2-40B4-BE49-F238E27FC236}">
                <a16:creationId xmlns:a16="http://schemas.microsoft.com/office/drawing/2014/main" id="{D819273C-645D-4CB2-9BC9-CAB2ABBC19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09" y="4769913"/>
            <a:ext cx="3482297" cy="2069920"/>
          </a:xfrm>
          <a:prstGeom prst="rect">
            <a:avLst/>
          </a:prstGeom>
        </p:spPr>
      </p:pic>
      <p:pic>
        <p:nvPicPr>
          <p:cNvPr id="21" name="圖片 20" descr="一張含有 室外, 橋 的圖片&#10;&#10;自動產生的描述">
            <a:extLst>
              <a:ext uri="{FF2B5EF4-FFF2-40B4-BE49-F238E27FC236}">
                <a16:creationId xmlns:a16="http://schemas.microsoft.com/office/drawing/2014/main" id="{E9196133-BAE0-4ADE-A881-35ED8A15D9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466" y="1582621"/>
            <a:ext cx="4714199" cy="3142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投影片編號版面配置區 3">
            <a:extLst>
              <a:ext uri="{FF2B5EF4-FFF2-40B4-BE49-F238E27FC236}">
                <a16:creationId xmlns:a16="http://schemas.microsoft.com/office/drawing/2014/main" id="{9ED1896B-6E6A-4E9A-9FDD-4A7162D03D6B}"/>
              </a:ext>
            </a:extLst>
          </p:cNvPr>
          <p:cNvSpPr txBox="1">
            <a:spLocks/>
          </p:cNvSpPr>
          <p:nvPr/>
        </p:nvSpPr>
        <p:spPr>
          <a:xfrm>
            <a:off x="8264539" y="639973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A8FE1D5-CA1B-4ED4-B0BC-A07244500B82}" type="slidenum">
              <a:rPr lang="en-US" altLang="zh-TW">
                <a:solidFill>
                  <a:prstClr val="black"/>
                </a:solidFill>
                <a:latin typeface="Cambria"/>
                <a:ea typeface="微軟正黑體" panose="020B0604030504040204" pitchFamily="34" charset="-120"/>
              </a:rPr>
              <a:pPr>
                <a:defRPr/>
              </a:pPr>
              <a:t>38</a:t>
            </a:fld>
            <a:endParaRPr lang="en-US" altLang="zh-TW" dirty="0">
              <a:solidFill>
                <a:prstClr val="black"/>
              </a:solidFill>
              <a:latin typeface="Cambria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137104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2"/>
          <a:srcRect r="7512"/>
          <a:stretch/>
        </p:blipFill>
        <p:spPr>
          <a:xfrm>
            <a:off x="7164189" y="4330823"/>
            <a:ext cx="3096517" cy="2232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6" name="Picture 2" descr="濱南路實地鑽心"/>
          <p:cNvPicPr>
            <a:picLocks noChangeAspect="1" noChangeArrowheads="1"/>
          </p:cNvPicPr>
          <p:nvPr/>
        </p:nvPicPr>
        <p:blipFill rotWithShape="1">
          <a:blip r:embed="rId3">
            <a:lum contrast="10000"/>
          </a:blip>
          <a:srcRect l="7950" r="7587"/>
          <a:stretch/>
        </p:blipFill>
        <p:spPr bwMode="auto">
          <a:xfrm>
            <a:off x="7191156" y="2046587"/>
            <a:ext cx="3069549" cy="2232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文字方塊 13"/>
          <p:cNvSpPr txBox="1"/>
          <p:nvPr/>
        </p:nvSpPr>
        <p:spPr>
          <a:xfrm>
            <a:off x="7145148" y="3928862"/>
            <a:ext cx="2530048" cy="40011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台南地檢署抽查肯定</a:t>
            </a:r>
          </a:p>
        </p:txBody>
      </p:sp>
      <p:sp>
        <p:nvSpPr>
          <p:cNvPr id="19" name="矩形 18"/>
          <p:cNvSpPr/>
          <p:nvPr/>
        </p:nvSpPr>
        <p:spPr>
          <a:xfrm>
            <a:off x="7164188" y="6167278"/>
            <a:ext cx="2133600" cy="40005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20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厚度超標又平坦</a:t>
            </a:r>
          </a:p>
        </p:txBody>
      </p:sp>
      <p:pic>
        <p:nvPicPr>
          <p:cNvPr id="15" name="圖片 14" descr="010611in01-5.jpg"/>
          <p:cNvPicPr>
            <a:picLocks noChangeAspect="1"/>
          </p:cNvPicPr>
          <p:nvPr/>
        </p:nvPicPr>
        <p:blipFill rotWithShape="1">
          <a:blip r:embed="rId4"/>
          <a:srcRect t="3430"/>
          <a:stretch/>
        </p:blipFill>
        <p:spPr>
          <a:xfrm>
            <a:off x="1512705" y="2710749"/>
            <a:ext cx="5612750" cy="3612944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4294967295"/>
          </p:nvPr>
        </p:nvSpPr>
        <p:spPr>
          <a:xfrm>
            <a:off x="8154074" y="6469485"/>
            <a:ext cx="2133600" cy="365125"/>
          </a:xfrm>
        </p:spPr>
        <p:txBody>
          <a:bodyPr/>
          <a:lstStyle/>
          <a:p>
            <a:pPr algn="r">
              <a:defRPr/>
            </a:pPr>
            <a:fld id="{CC9A4E30-6357-4304-B297-182209958882}" type="slidenum">
              <a:rPr lang="zh-TW" altLang="en-US" sz="1200">
                <a:solidFill>
                  <a:prstClr val="black"/>
                </a:solidFill>
                <a:latin typeface="Cambria"/>
                <a:ea typeface="微軟正黑體" panose="020B0604030504040204" pitchFamily="34" charset="-120"/>
              </a:rPr>
              <a:pPr algn="r">
                <a:defRPr/>
              </a:pPr>
              <a:t>39</a:t>
            </a:fld>
            <a:endParaRPr lang="zh-TW" altLang="en-US" sz="1200" dirty="0">
              <a:solidFill>
                <a:prstClr val="black"/>
              </a:solidFill>
              <a:latin typeface="Cambria"/>
              <a:ea typeface="微軟正黑體" panose="020B0604030504040204" pitchFamily="34" charset="-120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1852637" y="242878"/>
            <a:ext cx="8201260" cy="1569660"/>
            <a:chOff x="5091700" y="1211820"/>
            <a:chExt cx="7036315" cy="1569660"/>
          </a:xfrm>
        </p:grpSpPr>
        <p:sp>
          <p:nvSpPr>
            <p:cNvPr id="17" name="文字方塊 16"/>
            <p:cNvSpPr txBox="1"/>
            <p:nvPr/>
          </p:nvSpPr>
          <p:spPr>
            <a:xfrm>
              <a:off x="6522957" y="1584392"/>
              <a:ext cx="560505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TW"/>
              </a:defPPr>
              <a:lvl1pPr fontAlgn="base">
                <a:spcBef>
                  <a:spcPct val="0"/>
                </a:spcBef>
                <a:spcAft>
                  <a:spcPct val="0"/>
                </a:spcAft>
                <a:defRPr kumimoji="1" sz="4000" b="1" cap="all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effectLst>
                    <a:reflection blurRad="12700" stA="28000" endPos="45000" dist="1000" dir="5400000" sy="-100000" algn="bl" rotWithShape="0"/>
                  </a:effectLst>
                  <a:latin typeface="微軟正黑體" panose="020B0604030504040204" pitchFamily="34" charset="-120"/>
                </a:defRPr>
              </a:lvl1pPr>
            </a:lstStyle>
            <a:p>
              <a:pPr>
                <a:defRPr/>
              </a:pPr>
              <a:r>
                <a:rPr lang="zh-TW" altLang="en-US" sz="4400" cap="none" dirty="0">
                  <a:ln>
                    <a:noFill/>
                  </a:ln>
                  <a:solidFill>
                    <a:srgbClr val="0000CC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每日民怨  啟動路平專案</a:t>
              </a: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5091700" y="1211820"/>
              <a:ext cx="28625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TW" sz="9600" b="1" dirty="0" smtClean="0">
                  <a:solidFill>
                    <a:srgbClr val="92D05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9</a:t>
              </a:r>
              <a:endParaRPr lang="zh-TW" altLang="en-US" sz="9600" b="1" dirty="0">
                <a:solidFill>
                  <a:srgbClr val="92D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4" name="文字方塊 3"/>
          <p:cNvSpPr txBox="1"/>
          <p:nvPr/>
        </p:nvSpPr>
        <p:spPr>
          <a:xfrm>
            <a:off x="1586134" y="2046587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rgbClr val="99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只能有色差   不能有高低差</a:t>
            </a:r>
          </a:p>
        </p:txBody>
      </p:sp>
    </p:spTree>
    <p:extLst>
      <p:ext uri="{BB962C8B-B14F-4D97-AF65-F5344CB8AC3E}">
        <p14:creationId xmlns:p14="http://schemas.microsoft.com/office/powerpoint/2010/main" val="1114171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FB22A62-3EED-E3AD-9D4E-9F23AB31D3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b="6250"/>
          <a:stretch/>
        </p:blipFill>
        <p:spPr>
          <a:xfrm>
            <a:off x="0" y="0"/>
            <a:ext cx="119141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5B15A69E-5023-7A9E-32E2-498273278ABE}"/>
              </a:ext>
            </a:extLst>
          </p:cNvPr>
          <p:cNvSpPr/>
          <p:nvPr/>
        </p:nvSpPr>
        <p:spPr>
          <a:xfrm>
            <a:off x="0" y="-1813"/>
            <a:ext cx="11914188" cy="6858000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標題 8">
            <a:extLst>
              <a:ext uri="{FF2B5EF4-FFF2-40B4-BE49-F238E27FC236}">
                <a16:creationId xmlns:a16="http://schemas.microsoft.com/office/drawing/2014/main" id="{2786A6CD-18C4-97F3-79AC-8282827C2C08}"/>
              </a:ext>
            </a:extLst>
          </p:cNvPr>
          <p:cNvSpPr txBox="1">
            <a:spLocks/>
          </p:cNvSpPr>
          <p:nvPr/>
        </p:nvSpPr>
        <p:spPr>
          <a:xfrm>
            <a:off x="209068" y="832581"/>
            <a:ext cx="5660020" cy="779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國中第三屆</a:t>
            </a:r>
            <a:r>
              <a:rPr lang="zh-TW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畢業生</a:t>
            </a:r>
            <a:endParaRPr lang="zh-TW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823738" y="1937818"/>
            <a:ext cx="78021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TW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北漂進中山</a:t>
            </a:r>
            <a:r>
              <a:rPr lang="zh-TW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女高的鄉下人</a:t>
            </a:r>
            <a:endParaRPr lang="zh-TW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17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0_南市交通局\2_幹線公車\幹線公車照片\0930大集合\IMG_057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9694" y="4941168"/>
            <a:ext cx="9169400" cy="1916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投影片編號版面配置區 3"/>
          <p:cNvSpPr>
            <a:spLocks noGrp="1"/>
          </p:cNvSpPr>
          <p:nvPr>
            <p:ph type="sldNum" sz="quarter" idx="4294967295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12900BF6-F09F-4113-AAFB-B371A502E9BA}" type="slidenum">
              <a:rPr lang="zh-TW" altLang="en-US" sz="1200">
                <a:solidFill>
                  <a:prstClr val="black"/>
                </a:solidFill>
                <a:latin typeface="Cambria"/>
                <a:ea typeface="微軟正黑體" panose="020B0604030504040204" pitchFamily="34" charset="-12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 altLang="zh-TW" sz="1200">
              <a:solidFill>
                <a:prstClr val="black"/>
              </a:solidFill>
              <a:latin typeface="Cambria"/>
              <a:ea typeface="微軟正黑體" panose="020B0604030504040204" pitchFamily="34" charset="-120"/>
            </a:endParaRPr>
          </a:p>
        </p:txBody>
      </p:sp>
      <p:sp>
        <p:nvSpPr>
          <p:cNvPr id="33808" name="內容版面配置區 2"/>
          <p:cNvSpPr>
            <a:spLocks noGrp="1"/>
          </p:cNvSpPr>
          <p:nvPr>
            <p:ph idx="4294967295"/>
          </p:nvPr>
        </p:nvSpPr>
        <p:spPr>
          <a:xfrm>
            <a:off x="1902861" y="1608987"/>
            <a:ext cx="7929562" cy="3000375"/>
          </a:xfrm>
        </p:spPr>
        <p:txBody>
          <a:bodyPr>
            <a:normAutofit/>
          </a:bodyPr>
          <a:lstStyle/>
          <a:p>
            <a:pPr>
              <a:tabLst>
                <a:tab pos="1703388" algn="l"/>
              </a:tabLst>
            </a:pPr>
            <a:r>
              <a:rPr lang="zh-TW" altLang="en-US" sz="4000" b="1" dirty="0"/>
              <a:t> </a:t>
            </a:r>
            <a:r>
              <a:rPr lang="zh-TW" altLang="en-US" sz="3800" b="1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維持民營方式，優於公營效率</a:t>
            </a:r>
          </a:p>
          <a:p>
            <a:pPr>
              <a:tabLst>
                <a:tab pos="1703388" algn="l"/>
              </a:tabLst>
            </a:pPr>
            <a:r>
              <a:rPr lang="zh-TW" altLang="en-US" sz="3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TW" altLang="en-US" sz="3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不能合併，先行合作</a:t>
            </a:r>
            <a:endParaRPr lang="en-US" altLang="zh-TW" sz="38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>
              <a:buFont typeface="Wingdings" panose="05000000000000000000" pitchFamily="2" charset="2"/>
              <a:buChar char="ü"/>
              <a:tabLst>
                <a:tab pos="1703388" algn="l"/>
              </a:tabLst>
            </a:pPr>
            <a:r>
              <a:rPr lang="zh-TW" altLang="en-US" b="1" dirty="0"/>
              <a:t> </a:t>
            </a:r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公車識別系統的一致化－車體彩繪</a:t>
            </a:r>
            <a:endParaRPr lang="en-US" altLang="zh-TW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>
              <a:buFont typeface="Wingdings" panose="05000000000000000000" pitchFamily="2" charset="2"/>
              <a:buChar char="ü"/>
              <a:tabLst>
                <a:tab pos="1703388" algn="l"/>
              </a:tabLst>
            </a:pPr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公車路線聯營－棕幹線及黃幹線公車由新營客運及興南客運聯營</a:t>
            </a:r>
            <a:endParaRPr lang="en-US" altLang="zh-TW" sz="3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buFont typeface="Wingdings" pitchFamily="2" charset="2"/>
              <a:buChar char="Ø"/>
              <a:tabLst>
                <a:tab pos="1703388" algn="l"/>
              </a:tabLst>
            </a:pPr>
            <a:endParaRPr lang="en-US" altLang="zh-TW" b="1" dirty="0"/>
          </a:p>
        </p:txBody>
      </p:sp>
      <p:sp>
        <p:nvSpPr>
          <p:cNvPr id="33812" name="標題 1"/>
          <p:cNvSpPr txBox="1">
            <a:spLocks/>
          </p:cNvSpPr>
          <p:nvPr/>
        </p:nvSpPr>
        <p:spPr bwMode="auto">
          <a:xfrm>
            <a:off x="3508822" y="620408"/>
            <a:ext cx="5218368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4400" b="1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Y견고딕"/>
              </a:rPr>
              <a:t>公車改革</a:t>
            </a:r>
            <a:r>
              <a:rPr kumimoji="1" lang="en-US" altLang="zh-TW" sz="4400" b="1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Y견고딕"/>
              </a:rPr>
              <a:t>-</a:t>
            </a:r>
            <a:r>
              <a:rPr kumimoji="1" lang="zh-TW" altLang="en-US" sz="4400" b="1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Y견고딕"/>
              </a:rPr>
              <a:t>臺南模式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1924646" y="131248"/>
            <a:ext cx="2013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9600" b="1" dirty="0" smtClean="0">
                <a:solidFill>
                  <a:srgbClr val="92D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</a:t>
            </a:r>
            <a:endParaRPr lang="zh-TW" altLang="en-US" sz="9600" b="1" dirty="0">
              <a:solidFill>
                <a:srgbClr val="92D0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01250612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B1F0A93A-D28A-4443-B1D3-C91B07C70BF0}"/>
              </a:ext>
            </a:extLst>
          </p:cNvPr>
          <p:cNvGrpSpPr/>
          <p:nvPr/>
        </p:nvGrpSpPr>
        <p:grpSpPr>
          <a:xfrm>
            <a:off x="3859219" y="857816"/>
            <a:ext cx="6443637" cy="5390687"/>
            <a:chOff x="2222915" y="801359"/>
            <a:chExt cx="6929454" cy="5781311"/>
          </a:xfrm>
        </p:grpSpPr>
        <p:pic>
          <p:nvPicPr>
            <p:cNvPr id="20" name="圖片 19" descr="大台南公車(加龍崎).jpg"/>
            <p:cNvPicPr>
              <a:picLocks noChangeAspect="1"/>
            </p:cNvPicPr>
            <p:nvPr/>
          </p:nvPicPr>
          <p:blipFill>
            <a:blip r:embed="rId3" cstate="print"/>
            <a:srcRect t="26954"/>
            <a:stretch>
              <a:fillRect/>
            </a:stretch>
          </p:blipFill>
          <p:spPr>
            <a:xfrm>
              <a:off x="2811680" y="1412776"/>
              <a:ext cx="6340689" cy="5169894"/>
            </a:xfrm>
            <a:prstGeom prst="rect">
              <a:avLst/>
            </a:prstGeom>
          </p:spPr>
        </p:pic>
        <p:grpSp>
          <p:nvGrpSpPr>
            <p:cNvPr id="2" name="群組 1">
              <a:extLst>
                <a:ext uri="{FF2B5EF4-FFF2-40B4-BE49-F238E27FC236}">
                  <a16:creationId xmlns:a16="http://schemas.microsoft.com/office/drawing/2014/main" id="{DD097124-5283-47A1-A5B7-7E4C76113385}"/>
                </a:ext>
              </a:extLst>
            </p:cNvPr>
            <p:cNvGrpSpPr/>
            <p:nvPr/>
          </p:nvGrpSpPr>
          <p:grpSpPr>
            <a:xfrm>
              <a:off x="2222915" y="801359"/>
              <a:ext cx="6662512" cy="5215727"/>
              <a:chOff x="2214546" y="836712"/>
              <a:chExt cx="6662512" cy="5215727"/>
            </a:xfrm>
          </p:grpSpPr>
          <p:sp>
            <p:nvSpPr>
              <p:cNvPr id="5" name="直線圖說文字 1 (加上框線和強調線) 4"/>
              <p:cNvSpPr/>
              <p:nvPr/>
            </p:nvSpPr>
            <p:spPr>
              <a:xfrm>
                <a:off x="6953125" y="836712"/>
                <a:ext cx="1744421" cy="576064"/>
              </a:xfrm>
              <a:prstGeom prst="accentBorderCallout1">
                <a:avLst>
                  <a:gd name="adj1" fmla="val 18750"/>
                  <a:gd name="adj2" fmla="val -8333"/>
                  <a:gd name="adj3" fmla="val 172680"/>
                  <a:gd name="adj4" fmla="val -39016"/>
                </a:avLst>
              </a:prstGeom>
              <a:solidFill>
                <a:srgbClr val="FFC000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18" tIns="45710" rIns="91418" bIns="45710" anchor="ctr"/>
              <a:lstStyle/>
              <a:p>
                <a:pPr algn="ctr">
                  <a:defRPr/>
                </a:pPr>
                <a:r>
                  <a:rPr lang="zh-TW" altLang="en-US" dirty="0">
                    <a:solidFill>
                      <a:prstClr val="black"/>
                    </a:solidFill>
                    <a:latin typeface="微軟正黑體" pitchFamily="34" charset="-120"/>
                    <a:ea typeface="微軟正黑體" pitchFamily="34" charset="-120"/>
                  </a:rPr>
                  <a:t>黃線</a:t>
                </a:r>
              </a:p>
            </p:txBody>
          </p:sp>
          <p:sp>
            <p:nvSpPr>
              <p:cNvPr id="8" name="直線圖說文字 1 (加上框線和強調線) 7"/>
              <p:cNvSpPr/>
              <p:nvPr/>
            </p:nvSpPr>
            <p:spPr>
              <a:xfrm>
                <a:off x="2214546" y="1624877"/>
                <a:ext cx="1962149" cy="600075"/>
              </a:xfrm>
              <a:prstGeom prst="accentBorderCallout1">
                <a:avLst>
                  <a:gd name="adj1" fmla="val 50497"/>
                  <a:gd name="adj2" fmla="val 110819"/>
                  <a:gd name="adj3" fmla="val 114457"/>
                  <a:gd name="adj4" fmla="val 129070"/>
                </a:avLst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18" tIns="45710" rIns="91418" bIns="4571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TW" altLang="en-US" dirty="0">
                    <a:solidFill>
                      <a:srgbClr val="FFFFFF"/>
                    </a:solidFill>
                    <a:latin typeface="微軟正黑體"/>
                    <a:ea typeface="微軟正黑體"/>
                    <a:cs typeface="微軟正黑體"/>
                  </a:rPr>
                  <a:t>棕線</a:t>
                </a:r>
              </a:p>
            </p:txBody>
          </p:sp>
          <p:sp>
            <p:nvSpPr>
              <p:cNvPr id="9" name="直線圖說文字 1 (加上框線和強調線) 8"/>
              <p:cNvSpPr/>
              <p:nvPr/>
            </p:nvSpPr>
            <p:spPr>
              <a:xfrm>
                <a:off x="7210425" y="2653580"/>
                <a:ext cx="1666633" cy="327025"/>
              </a:xfrm>
              <a:prstGeom prst="accentBorderCallout1">
                <a:avLst>
                  <a:gd name="adj1" fmla="val 22983"/>
                  <a:gd name="adj2" fmla="val -4695"/>
                  <a:gd name="adj3" fmla="val 308972"/>
                  <a:gd name="adj4" fmla="val -20027"/>
                </a:avLst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18" tIns="45710" rIns="91418" bIns="45710" anchor="ctr"/>
              <a:lstStyle/>
              <a:p>
                <a:pPr algn="ctr">
                  <a:defRPr/>
                </a:pPr>
                <a:r>
                  <a:rPr lang="zh-TW" altLang="en-US" dirty="0">
                    <a:solidFill>
                      <a:prstClr val="white"/>
                    </a:solidFill>
                    <a:latin typeface="微軟正黑體" pitchFamily="34" charset="-120"/>
                    <a:ea typeface="微軟正黑體" pitchFamily="34" charset="-120"/>
                  </a:rPr>
                  <a:t>橘線</a:t>
                </a:r>
              </a:p>
            </p:txBody>
          </p:sp>
          <p:sp>
            <p:nvSpPr>
              <p:cNvPr id="10" name="直線圖說文字 1 (加上框線和強調線) 9"/>
              <p:cNvSpPr/>
              <p:nvPr/>
            </p:nvSpPr>
            <p:spPr>
              <a:xfrm>
                <a:off x="2214546" y="3510836"/>
                <a:ext cx="1311289" cy="384176"/>
              </a:xfrm>
              <a:prstGeom prst="accentBorderCallout1">
                <a:avLst>
                  <a:gd name="adj1" fmla="val 50497"/>
                  <a:gd name="adj2" fmla="val 104102"/>
                  <a:gd name="adj3" fmla="val 114498"/>
                  <a:gd name="adj4" fmla="val 115542"/>
                </a:avLst>
              </a:prstGeom>
              <a:solidFill>
                <a:srgbClr val="0066FF"/>
              </a:solidFill>
              <a:ln>
                <a:solidFill>
                  <a:srgbClr val="00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18" tIns="45710" rIns="91418" bIns="45710" anchor="ctr"/>
              <a:lstStyle/>
              <a:p>
                <a:pPr algn="ctr">
                  <a:defRPr/>
                </a:pPr>
                <a:r>
                  <a:rPr lang="zh-TW" altLang="en-US" dirty="0">
                    <a:solidFill>
                      <a:prstClr val="white"/>
                    </a:solidFill>
                    <a:latin typeface="微軟正黑體" pitchFamily="34" charset="-120"/>
                    <a:ea typeface="微軟正黑體" pitchFamily="34" charset="-120"/>
                  </a:rPr>
                  <a:t>藍線</a:t>
                </a:r>
              </a:p>
            </p:txBody>
          </p:sp>
          <p:sp>
            <p:nvSpPr>
              <p:cNvPr id="11" name="直線圖說文字 1 (加上框線和強調線) 10"/>
              <p:cNvSpPr/>
              <p:nvPr/>
            </p:nvSpPr>
            <p:spPr>
              <a:xfrm>
                <a:off x="6858016" y="5153910"/>
                <a:ext cx="1933575" cy="327025"/>
              </a:xfrm>
              <a:prstGeom prst="accentBorderCallout1">
                <a:avLst>
                  <a:gd name="adj1" fmla="val 22983"/>
                  <a:gd name="adj2" fmla="val -4695"/>
                  <a:gd name="adj3" fmla="val -83458"/>
                  <a:gd name="adj4" fmla="val -51627"/>
                </a:avLst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18" tIns="45710" rIns="91418" bIns="45710" anchor="ctr"/>
              <a:lstStyle/>
              <a:p>
                <a:pPr algn="ctr">
                  <a:defRPr/>
                </a:pPr>
                <a:r>
                  <a:rPr lang="zh-TW" altLang="en-US" dirty="0">
                    <a:solidFill>
                      <a:prstClr val="white"/>
                    </a:solidFill>
                    <a:latin typeface="微軟正黑體" pitchFamily="34" charset="-120"/>
                    <a:ea typeface="微軟正黑體" pitchFamily="34" charset="-120"/>
                  </a:rPr>
                  <a:t>綠線</a:t>
                </a:r>
              </a:p>
            </p:txBody>
          </p:sp>
          <p:sp>
            <p:nvSpPr>
              <p:cNvPr id="12" name="直線圖說文字 1 (加上框線和強調線) 11"/>
              <p:cNvSpPr/>
              <p:nvPr/>
            </p:nvSpPr>
            <p:spPr>
              <a:xfrm>
                <a:off x="2285984" y="5725414"/>
                <a:ext cx="1933575" cy="327025"/>
              </a:xfrm>
              <a:prstGeom prst="accentBorderCallout1">
                <a:avLst>
                  <a:gd name="adj1" fmla="val 50497"/>
                  <a:gd name="adj2" fmla="val 104102"/>
                  <a:gd name="adj3" fmla="val -112414"/>
                  <a:gd name="adj4" fmla="val 134736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18" tIns="45710" rIns="91418" bIns="45710" anchor="ctr"/>
              <a:lstStyle/>
              <a:p>
                <a:pPr algn="ctr">
                  <a:defRPr/>
                </a:pPr>
                <a:r>
                  <a:rPr lang="zh-TW" altLang="en-US" dirty="0">
                    <a:solidFill>
                      <a:prstClr val="white"/>
                    </a:solidFill>
                    <a:latin typeface="微軟正黑體" pitchFamily="34" charset="-120"/>
                    <a:ea typeface="微軟正黑體" pitchFamily="34" charset="-120"/>
                  </a:rPr>
                  <a:t>紅線</a:t>
                </a:r>
              </a:p>
            </p:txBody>
          </p:sp>
        </p:grpSp>
      </p:grpSp>
      <p:sp>
        <p:nvSpPr>
          <p:cNvPr id="33806" name="標題 1"/>
          <p:cNvSpPr txBox="1">
            <a:spLocks/>
          </p:cNvSpPr>
          <p:nvPr/>
        </p:nvSpPr>
        <p:spPr bwMode="auto">
          <a:xfrm>
            <a:off x="3375690" y="399726"/>
            <a:ext cx="4939142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4400" b="1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Y견고딕"/>
              </a:rPr>
              <a:t>六大幹線公車系統</a:t>
            </a:r>
          </a:p>
        </p:txBody>
      </p:sp>
      <p:sp>
        <p:nvSpPr>
          <p:cNvPr id="33807" name="內容版面配置區 2"/>
          <p:cNvSpPr>
            <a:spLocks/>
          </p:cNvSpPr>
          <p:nvPr/>
        </p:nvSpPr>
        <p:spPr bwMode="auto">
          <a:xfrm>
            <a:off x="4568915" y="6248502"/>
            <a:ext cx="5733941" cy="391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zh-TW" sz="2400" b="1" dirty="0">
                <a:solidFill>
                  <a:srgbClr val="00339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</a:t>
            </a:r>
            <a:r>
              <a:rPr lang="zh-TW" altLang="en-US" sz="2400" b="1" dirty="0">
                <a:solidFill>
                  <a:srgbClr val="00339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條幹線</a:t>
            </a:r>
            <a:r>
              <a:rPr lang="zh-TW" altLang="en-US" sz="2400" b="1" dirty="0">
                <a:solidFill>
                  <a:srgbClr val="003399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en-US" altLang="zh-TW" sz="2400" b="1" dirty="0">
                <a:solidFill>
                  <a:srgbClr val="00339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74</a:t>
            </a:r>
            <a:r>
              <a:rPr lang="zh-TW" altLang="en-US" sz="2400" b="1" dirty="0">
                <a:solidFill>
                  <a:srgbClr val="00339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條支線</a:t>
            </a:r>
            <a:r>
              <a:rPr lang="zh-TW" altLang="en-US" sz="2400" b="1" dirty="0">
                <a:solidFill>
                  <a:srgbClr val="003399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en-US" altLang="zh-TW" sz="2400" b="1" dirty="0">
                <a:solidFill>
                  <a:srgbClr val="00339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18</a:t>
            </a:r>
            <a:r>
              <a:rPr lang="zh-TW" altLang="en-US" sz="2400" b="1" dirty="0">
                <a:solidFill>
                  <a:srgbClr val="00339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條市區公車</a:t>
            </a:r>
            <a:endParaRPr lang="en-US" altLang="zh-TW" sz="2400" b="1" dirty="0">
              <a:solidFill>
                <a:srgbClr val="00339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投影片編號版面配置區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309152" y="6444085"/>
            <a:ext cx="2133600" cy="3651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12900BF6-F09F-4113-AAFB-B371A502E9BA}" type="slidenum">
              <a:rPr lang="zh-TW" altLang="en-US" sz="1200">
                <a:solidFill>
                  <a:prstClr val="black"/>
                </a:solidFill>
                <a:latin typeface="Cambria"/>
                <a:ea typeface="微軟正黑體" panose="020B0604030504040204" pitchFamily="34" charset="-12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 altLang="zh-TW" sz="1200" dirty="0">
              <a:solidFill>
                <a:prstClr val="black"/>
              </a:solidFill>
              <a:latin typeface="Cambria"/>
              <a:ea typeface="微軟正黑體" panose="020B0604030504040204" pitchFamily="34" charset="-120"/>
            </a:endParaRPr>
          </a:p>
        </p:txBody>
      </p:sp>
      <p:sp>
        <p:nvSpPr>
          <p:cNvPr id="33808" name="內容版面配置區 2"/>
          <p:cNvSpPr>
            <a:spLocks noGrp="1"/>
          </p:cNvSpPr>
          <p:nvPr>
            <p:ph idx="4294967295"/>
          </p:nvPr>
        </p:nvSpPr>
        <p:spPr>
          <a:xfrm>
            <a:off x="1500907" y="1772816"/>
            <a:ext cx="2251011" cy="5715000"/>
          </a:xfrm>
        </p:spPr>
        <p:txBody>
          <a:bodyPr/>
          <a:lstStyle/>
          <a:p>
            <a:pPr>
              <a:tabLst>
                <a:tab pos="1703388" algn="l"/>
              </a:tabLst>
            </a:pPr>
            <a:r>
              <a:rPr lang="zh-TW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重疊路線整併為幹線</a:t>
            </a:r>
            <a:r>
              <a:rPr lang="zh-TW" altLang="en-US" sz="2800" b="1" dirty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強化區際連結</a:t>
            </a:r>
            <a:endParaRPr lang="en-US" altLang="zh-TW" sz="28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buNone/>
              <a:tabLst>
                <a:tab pos="1703388" algn="l"/>
              </a:tabLst>
            </a:pPr>
            <a:endParaRPr lang="zh-TW" altLang="en-US" sz="28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tabLst>
                <a:tab pos="1703388" algn="l"/>
              </a:tabLst>
            </a:pPr>
            <a:r>
              <a:rPr lang="zh-TW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幹線節點輔以支線</a:t>
            </a:r>
            <a:r>
              <a:rPr lang="zh-TW" altLang="en-US" sz="2800" b="1" dirty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服務區里所需</a:t>
            </a:r>
            <a:endParaRPr lang="en-US" altLang="zh-TW" sz="28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1760966" y="0"/>
            <a:ext cx="2285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9600" b="1" dirty="0" smtClean="0">
                <a:solidFill>
                  <a:srgbClr val="92D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</a:t>
            </a:r>
            <a:r>
              <a:rPr lang="zh-TW" altLang="en-US" sz="9600" b="1" dirty="0" smtClean="0">
                <a:solidFill>
                  <a:srgbClr val="92D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zh-TW" altLang="en-US" sz="9600" b="1" dirty="0">
              <a:solidFill>
                <a:srgbClr val="92D0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413738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707579" y="0"/>
            <a:ext cx="6913470" cy="1569660"/>
            <a:chOff x="4983331" y="1101210"/>
            <a:chExt cx="6913470" cy="1569660"/>
          </a:xfrm>
        </p:grpSpPr>
        <p:sp>
          <p:nvSpPr>
            <p:cNvPr id="5" name="文字方塊 4"/>
            <p:cNvSpPr txBox="1"/>
            <p:nvPr/>
          </p:nvSpPr>
          <p:spPr>
            <a:xfrm>
              <a:off x="6814475" y="1534495"/>
              <a:ext cx="508232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TW"/>
              </a:defPPr>
              <a:lvl1pPr fontAlgn="base">
                <a:spcBef>
                  <a:spcPct val="0"/>
                </a:spcBef>
                <a:spcAft>
                  <a:spcPct val="0"/>
                </a:spcAft>
                <a:defRPr kumimoji="1" sz="4000" b="1" cap="all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effectLst>
                    <a:reflection blurRad="12700" stA="28000" endPos="45000" dist="1000" dir="5400000" sy="-100000" algn="bl" rotWithShape="0"/>
                  </a:effectLst>
                  <a:latin typeface="微軟正黑體" panose="020B0604030504040204" pitchFamily="34" charset="-120"/>
                </a:defRPr>
              </a:lvl1pPr>
            </a:lstStyle>
            <a:p>
              <a:pPr>
                <a:defRPr/>
              </a:pPr>
              <a:r>
                <a:rPr lang="zh-TW" altLang="en-US" sz="4400" cap="none" dirty="0">
                  <a:ln>
                    <a:noFill/>
                  </a:ln>
                  <a:solidFill>
                    <a:srgbClr val="0000CC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騎樓暢通計畫</a:t>
              </a: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4983331" y="1101210"/>
              <a:ext cx="190770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TW" sz="9600" b="1" dirty="0" smtClean="0">
                  <a:solidFill>
                    <a:srgbClr val="92D05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11</a:t>
              </a:r>
              <a:endParaRPr lang="zh-TW" altLang="en-US" sz="9600" b="1" dirty="0">
                <a:solidFill>
                  <a:srgbClr val="92D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38" name="文字方塊 37"/>
          <p:cNvSpPr txBox="1"/>
          <p:nvPr/>
        </p:nvSpPr>
        <p:spPr>
          <a:xfrm>
            <a:off x="1643052" y="1415429"/>
            <a:ext cx="4514994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2" indent="-457200" algn="just">
              <a:spcAft>
                <a:spcPts val="300"/>
              </a:spcAft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sz="3200" b="1" kern="100" dirty="0">
                <a:solidFill>
                  <a:srgbClr val="99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行人安全 店家賺錢</a:t>
            </a:r>
          </a:p>
          <a:p>
            <a:pPr marL="457200" lvl="2" indent="-457200" algn="just">
              <a:spcAft>
                <a:spcPts val="300"/>
              </a:spcAft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sz="3200" b="1" kern="100" dirty="0">
                <a:solidFill>
                  <a:srgbClr val="99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控留</a:t>
            </a:r>
            <a:r>
              <a:rPr lang="en-US" altLang="zh-TW" sz="3200" b="1" kern="100" dirty="0">
                <a:solidFill>
                  <a:srgbClr val="99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1.5</a:t>
            </a:r>
            <a:r>
              <a:rPr lang="zh-TW" altLang="en-US" sz="3200" b="1" kern="100" dirty="0">
                <a:solidFill>
                  <a:srgbClr val="99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米人行空間</a:t>
            </a:r>
            <a:endParaRPr lang="en-US" altLang="zh-TW" sz="3200" b="1" kern="100" dirty="0">
              <a:solidFill>
                <a:srgbClr val="9933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lvl="2" indent="-457200" algn="just">
              <a:spcAft>
                <a:spcPts val="300"/>
              </a:spcAft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sz="3200" b="1" kern="100" dirty="0">
                <a:solidFill>
                  <a:srgbClr val="99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訂定公告輔導期</a:t>
            </a:r>
          </a:p>
          <a:p>
            <a:pPr marL="457200" lvl="2" indent="-457200" algn="just">
              <a:spcAft>
                <a:spcPts val="300"/>
              </a:spcAft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sz="3200" b="1" kern="100" dirty="0">
                <a:solidFill>
                  <a:srgbClr val="99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獎勵為主輔導為輔</a:t>
            </a:r>
          </a:p>
          <a:p>
            <a:pPr marL="457200" lvl="2" indent="-457200" algn="just">
              <a:spcAft>
                <a:spcPts val="300"/>
              </a:spcAft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sz="3200" b="1" kern="100" dirty="0">
                <a:solidFill>
                  <a:srgbClr val="99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鼓勵下而上自主參與</a:t>
            </a:r>
          </a:p>
          <a:p>
            <a:pPr marL="285750" lvl="2" indent="-285750" algn="just">
              <a:spcAft>
                <a:spcPts val="300"/>
              </a:spcAft>
              <a:buClr>
                <a:srgbClr val="FF6600"/>
              </a:buClr>
              <a:buFont typeface="Wingdings" panose="05000000000000000000" pitchFamily="2" charset="2"/>
              <a:buChar char="n"/>
              <a:defRPr/>
            </a:pPr>
            <a:endParaRPr lang="zh-TW" altLang="en-US" sz="3200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u"/>
              <a:defRPr/>
            </a:pPr>
            <a:endParaRPr lang="zh-TW" altLang="en-US" sz="2000" dirty="0">
              <a:solidFill>
                <a:prstClr val="black"/>
              </a:solidFill>
              <a:latin typeface="Cambria"/>
              <a:ea typeface="微軟正黑體" panose="020B0604030504040204" pitchFamily="34" charset="-120"/>
            </a:endParaRPr>
          </a:p>
        </p:txBody>
      </p:sp>
      <p:sp>
        <p:nvSpPr>
          <p:cNvPr id="40" name="投影片編號版面配置區 7"/>
          <p:cNvSpPr txBox="1">
            <a:spLocks/>
          </p:cNvSpPr>
          <p:nvPr/>
        </p:nvSpPr>
        <p:spPr>
          <a:xfrm>
            <a:off x="8241918" y="62421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C9A4E30-6357-4304-B297-182209958882}" type="slidenum">
              <a:rPr lang="zh-TW" altLang="en-US">
                <a:solidFill>
                  <a:prstClr val="black"/>
                </a:solidFill>
                <a:latin typeface="Cambria"/>
                <a:ea typeface="微軟正黑體" panose="020B0604030504040204" pitchFamily="34" charset="-120"/>
              </a:rPr>
              <a:pPr>
                <a:defRPr/>
              </a:pPr>
              <a:t>42</a:t>
            </a:fld>
            <a:endParaRPr lang="zh-TW" altLang="en-US" dirty="0">
              <a:solidFill>
                <a:prstClr val="black"/>
              </a:solidFill>
              <a:latin typeface="Cambria"/>
              <a:ea typeface="微軟正黑體" panose="020B0604030504040204" pitchFamily="34" charset="-120"/>
            </a:endParaRPr>
          </a:p>
        </p:txBody>
      </p:sp>
      <p:grpSp>
        <p:nvGrpSpPr>
          <p:cNvPr id="41" name="群組 40"/>
          <p:cNvGrpSpPr/>
          <p:nvPr/>
        </p:nvGrpSpPr>
        <p:grpSpPr>
          <a:xfrm>
            <a:off x="6134310" y="1686180"/>
            <a:ext cx="4095747" cy="4000528"/>
            <a:chOff x="4000496" y="1928802"/>
            <a:chExt cx="4095747" cy="4000528"/>
          </a:xfrm>
        </p:grpSpPr>
        <p:pic>
          <p:nvPicPr>
            <p:cNvPr id="42" name="圖片 41" descr="DSCF2177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00496" y="1928802"/>
              <a:ext cx="4095747" cy="3071810"/>
            </a:xfrm>
            <a:prstGeom prst="rect">
              <a:avLst/>
            </a:prstGeom>
          </p:spPr>
        </p:pic>
        <p:cxnSp>
          <p:nvCxnSpPr>
            <p:cNvPr id="43" name="直線單箭頭接點 42"/>
            <p:cNvCxnSpPr/>
            <p:nvPr/>
          </p:nvCxnSpPr>
          <p:spPr>
            <a:xfrm>
              <a:off x="5286380" y="4786322"/>
              <a:ext cx="1714512" cy="1588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文字方塊 24"/>
            <p:cNvSpPr txBox="1"/>
            <p:nvPr/>
          </p:nvSpPr>
          <p:spPr>
            <a:xfrm>
              <a:off x="5500694" y="4929198"/>
              <a:ext cx="20002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altLang="zh-TW" sz="4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1.5M</a:t>
              </a:r>
              <a:endParaRPr lang="zh-TW" altLang="en-US" sz="4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cxnSp>
          <p:nvCxnSpPr>
            <p:cNvPr id="45" name="直線接點 44"/>
            <p:cNvCxnSpPr/>
            <p:nvPr/>
          </p:nvCxnSpPr>
          <p:spPr>
            <a:xfrm rot="16200000" flipH="1">
              <a:off x="6286512" y="4143380"/>
              <a:ext cx="1071570" cy="642942"/>
            </a:xfrm>
            <a:prstGeom prst="line">
              <a:avLst/>
            </a:prstGeom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文字方塊 26"/>
            <p:cNvSpPr txBox="1"/>
            <p:nvPr/>
          </p:nvSpPr>
          <p:spPr>
            <a:xfrm>
              <a:off x="6643702" y="3568487"/>
              <a:ext cx="14287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zh-TW" altLang="en-US" sz="2800" b="1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店面</a:t>
              </a:r>
            </a:p>
          </p:txBody>
        </p:sp>
        <p:sp>
          <p:nvSpPr>
            <p:cNvPr id="47" name="文字方塊 27"/>
            <p:cNvSpPr txBox="1"/>
            <p:nvPr/>
          </p:nvSpPr>
          <p:spPr>
            <a:xfrm>
              <a:off x="4357686" y="4429132"/>
              <a:ext cx="10001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zh-TW" altLang="en-US" sz="2800" b="1" dirty="0">
                  <a:solidFill>
                    <a:srgbClr val="9BBB59">
                      <a:lumMod val="60000"/>
                      <a:lumOff val="40000"/>
                    </a:srgbClr>
                  </a:solidFill>
                  <a:latin typeface="微軟正黑體" pitchFamily="34" charset="-120"/>
                  <a:ea typeface="微軟正黑體" pitchFamily="34" charset="-120"/>
                </a:rPr>
                <a:t>騎樓</a:t>
              </a:r>
            </a:p>
          </p:txBody>
        </p:sp>
        <p:cxnSp>
          <p:nvCxnSpPr>
            <p:cNvPr id="48" name="直線單箭頭接點 47"/>
            <p:cNvCxnSpPr/>
            <p:nvPr/>
          </p:nvCxnSpPr>
          <p:spPr>
            <a:xfrm rot="5400000" flipH="1" flipV="1">
              <a:off x="4679951" y="5464983"/>
              <a:ext cx="927900" cy="794"/>
            </a:xfrm>
            <a:prstGeom prst="straightConnector1">
              <a:avLst/>
            </a:prstGeom>
            <a:ln w="76200">
              <a:solidFill>
                <a:srgbClr val="008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文字方塊 29"/>
          <p:cNvSpPr txBox="1"/>
          <p:nvPr/>
        </p:nvSpPr>
        <p:spPr>
          <a:xfrm>
            <a:off x="7763845" y="578610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TW" altLang="en-US" sz="2800" dirty="0">
                <a:solidFill>
                  <a:srgbClr val="008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整齊線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130" y="4214565"/>
            <a:ext cx="3793604" cy="2529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90318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3364806" y="351290"/>
            <a:ext cx="4392488" cy="719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zh-TW" altLang="en-US" b="1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街友照顧與輔導</a:t>
            </a:r>
            <a:endParaRPr lang="en-US" altLang="zh-TW" b="1" dirty="0">
              <a:solidFill>
                <a:srgbClr val="0000CC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169383" y="3155085"/>
            <a:ext cx="35189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14375" lvl="2" indent="-714375">
              <a:spcAft>
                <a:spcPts val="300"/>
              </a:spcAft>
              <a:buClr>
                <a:srgbClr val="FF6600"/>
              </a:buClr>
              <a:defRPr/>
            </a:pPr>
            <a:r>
              <a:rPr lang="zh-TW" altLang="en-US" sz="2000" dirty="0">
                <a:solidFill>
                  <a:prstClr val="white"/>
                </a:solidFill>
                <a:latin typeface="微軟正黑體" pitchFamily="34" charset="-120"/>
                <a:ea typeface="微軟正黑體" panose="020B0604030504040204" pitchFamily="34" charset="-120"/>
              </a:rPr>
              <a:t>辦理「認犬隻顧家園」的活動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2091905" y="1548678"/>
            <a:ext cx="3573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zh-TW" altLang="en-US" sz="3600" b="1" kern="100" dirty="0">
                <a:solidFill>
                  <a:srgbClr val="99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提供閒置地下道供遊民棲息</a:t>
            </a:r>
            <a:endParaRPr lang="en-US" altLang="zh-TW" sz="3600" b="1" kern="100" dirty="0">
              <a:solidFill>
                <a:srgbClr val="9933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2140671" y="6444045"/>
            <a:ext cx="3283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</a:lstStyle>
          <a:p>
            <a:pPr>
              <a:defRPr/>
            </a:pPr>
            <a:r>
              <a:rPr lang="zh-TW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圖片來源：</a:t>
            </a:r>
            <a:r>
              <a:rPr lang="en-US" altLang="zh-TW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2013</a:t>
            </a:r>
            <a:r>
              <a:rPr lang="zh-TW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年鄭維真照片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7181230" y="279684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dirty="0">
                <a:solidFill>
                  <a:prstClr val="white"/>
                </a:solidFill>
                <a:latin typeface="Cambria"/>
                <a:ea typeface="微軟正黑體" panose="020B0604030504040204" pitchFamily="34" charset="-120"/>
              </a:rPr>
              <a:t>提供行動沐浴車服務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107012" y="6352664"/>
            <a:ext cx="2133600" cy="365125"/>
          </a:xfrm>
        </p:spPr>
        <p:txBody>
          <a:bodyPr/>
          <a:lstStyle/>
          <a:p>
            <a:pPr>
              <a:defRPr/>
            </a:pPr>
            <a:fld id="{CC9A4E30-6357-4304-B297-182209958882}" type="slidenum">
              <a:rPr lang="zh-TW" altLang="en-US" sz="1200" b="0">
                <a:solidFill>
                  <a:prstClr val="black"/>
                </a:solidFill>
                <a:latin typeface="Cambria"/>
                <a:ea typeface="微軟正黑體" panose="020B0604030504040204" pitchFamily="34" charset="-120"/>
              </a:rPr>
              <a:pPr>
                <a:defRPr/>
              </a:pPr>
              <a:t>43</a:t>
            </a:fld>
            <a:endParaRPr lang="zh-TW" altLang="en-US" sz="1200" b="0" dirty="0">
              <a:solidFill>
                <a:prstClr val="black"/>
              </a:solidFill>
              <a:latin typeface="Cambria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453" y="3579435"/>
            <a:ext cx="3783378" cy="2779200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6461150" y="6366373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14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圖片來源：自由時報新聞圖片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371" y="3549010"/>
            <a:ext cx="3856924" cy="2892693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195" y="1343495"/>
            <a:ext cx="3747637" cy="2111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E1112F80-AD37-4062-9D76-144330322450}"/>
              </a:ext>
            </a:extLst>
          </p:cNvPr>
          <p:cNvSpPr txBox="1"/>
          <p:nvPr/>
        </p:nvSpPr>
        <p:spPr>
          <a:xfrm>
            <a:off x="1636614" y="-20982"/>
            <a:ext cx="19215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9600" b="1" dirty="0" smtClean="0">
                <a:solidFill>
                  <a:srgbClr val="92D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12</a:t>
            </a:r>
            <a:endParaRPr lang="zh-TW" altLang="en-US" sz="9600" b="1" dirty="0">
              <a:solidFill>
                <a:srgbClr val="92D0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96792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222480" y="418514"/>
            <a:ext cx="66950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4400" b="1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推動廟會文化優質化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2682992" y="1401421"/>
            <a:ext cx="22322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sz="40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燒好香</a:t>
            </a:r>
            <a:endParaRPr lang="en-US" altLang="zh-TW" sz="4000" b="1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indent="-457200"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sz="40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減放炮</a:t>
            </a:r>
            <a:endParaRPr lang="en-US" altLang="zh-TW" sz="4000" b="1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indent="-457200">
              <a:buClr>
                <a:srgbClr val="F7964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sz="40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免燒金</a:t>
            </a:r>
            <a:endParaRPr lang="zh-TW" altLang="en-US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0" name="Picture 2" descr="_DSC9339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131" y="3340414"/>
            <a:ext cx="4644517" cy="27606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597054" y="1449551"/>
            <a:ext cx="493204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altLang="zh-TW" sz="2800" b="1" dirty="0">
                <a:solidFill>
                  <a:srgbClr val="006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zh-TW" altLang="en-US" sz="2800" b="1" dirty="0">
                <a:solidFill>
                  <a:srgbClr val="006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殿</a:t>
            </a:r>
            <a:r>
              <a:rPr lang="en-US" altLang="zh-TW" sz="2800" b="1" dirty="0">
                <a:solidFill>
                  <a:srgbClr val="006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zh-TW" altLang="en-US" sz="2800" b="1" dirty="0">
                <a:solidFill>
                  <a:srgbClr val="006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爐；</a:t>
            </a:r>
            <a:r>
              <a:rPr lang="en-US" altLang="zh-TW" sz="2800" b="1" dirty="0">
                <a:solidFill>
                  <a:srgbClr val="006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zh-TW" altLang="en-US" sz="2800" b="1" dirty="0">
                <a:solidFill>
                  <a:srgbClr val="006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爐</a:t>
            </a:r>
            <a:r>
              <a:rPr lang="en-US" altLang="zh-TW" sz="2800" b="1" dirty="0">
                <a:solidFill>
                  <a:srgbClr val="006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zh-TW" altLang="en-US" sz="2800" b="1" dirty="0">
                <a:solidFill>
                  <a:srgbClr val="006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香</a:t>
            </a:r>
            <a:endParaRPr lang="en-US" altLang="zh-TW" sz="2800" b="1" dirty="0">
              <a:solidFill>
                <a:srgbClr val="0066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zh-TW" altLang="en-US" sz="2800" b="1" dirty="0">
                <a:solidFill>
                  <a:srgbClr val="006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燃放鞭炮遊戲規則</a:t>
            </a:r>
            <a:endParaRPr lang="en-US" altLang="zh-TW" sz="2800" b="1" dirty="0">
              <a:solidFill>
                <a:srgbClr val="00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ts val="3360"/>
              </a:lnSpc>
              <a:buFont typeface="Wingdings" panose="05000000000000000000" pitchFamily="2" charset="2"/>
              <a:buChar char="Ø"/>
              <a:defRPr/>
            </a:pPr>
            <a:r>
              <a:rPr lang="zh-TW" altLang="en-US" sz="2600" dirty="0">
                <a:solidFill>
                  <a:srgbClr val="6C22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晚上</a:t>
            </a:r>
            <a:r>
              <a:rPr lang="en-US" altLang="zh-TW" sz="2600" dirty="0">
                <a:solidFill>
                  <a:srgbClr val="6C22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</a:t>
            </a:r>
            <a:r>
              <a:rPr lang="zh-TW" altLang="en-US" sz="2600" dirty="0">
                <a:solidFill>
                  <a:srgbClr val="6C22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時後</a:t>
            </a:r>
            <a:r>
              <a:rPr lang="zh-TW" altLang="en-US" sz="2600" dirty="0">
                <a:solidFill>
                  <a:srgbClr val="6C222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TW" altLang="en-US" sz="2600" dirty="0">
                <a:solidFill>
                  <a:srgbClr val="6C22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早上</a:t>
            </a:r>
            <a:r>
              <a:rPr lang="en-US" altLang="zh-TW" sz="2600" dirty="0">
                <a:solidFill>
                  <a:srgbClr val="6C22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</a:t>
            </a:r>
            <a:r>
              <a:rPr lang="zh-TW" altLang="en-US" sz="2600" dirty="0">
                <a:solidFill>
                  <a:srgbClr val="6C22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時前嚴格禁止燃放鞭炮</a:t>
            </a:r>
            <a:endParaRPr lang="en-US" altLang="zh-TW" sz="2600" dirty="0">
              <a:solidFill>
                <a:srgbClr val="6C222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ts val="3360"/>
              </a:lnSpc>
              <a:buFont typeface="Wingdings" panose="05000000000000000000" pitchFamily="2" charset="2"/>
              <a:buChar char="Ø"/>
              <a:defRPr/>
            </a:pPr>
            <a:r>
              <a:rPr lang="zh-TW" altLang="en-US" sz="2600" dirty="0">
                <a:solidFill>
                  <a:srgbClr val="6C22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遶境沿線不燃放</a:t>
            </a:r>
            <a:r>
              <a:rPr lang="zh-TW" altLang="en-US" sz="2600" dirty="0">
                <a:solidFill>
                  <a:srgbClr val="6C222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sz="2600" dirty="0">
                <a:solidFill>
                  <a:srgbClr val="6C22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事先申請</a:t>
            </a:r>
            <a:r>
              <a:rPr lang="zh-TW" altLang="en-US" sz="2600" dirty="0">
                <a:solidFill>
                  <a:srgbClr val="6C222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sz="2600" dirty="0">
                <a:solidFill>
                  <a:srgbClr val="6C22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定點定量</a:t>
            </a:r>
            <a:endParaRPr lang="en-US" altLang="zh-TW" sz="2600" dirty="0">
              <a:solidFill>
                <a:srgbClr val="6C222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ts val="3360"/>
              </a:lnSpc>
              <a:buFont typeface="Wingdings" panose="05000000000000000000" pitchFamily="2" charset="2"/>
              <a:buChar char="Ø"/>
              <a:defRPr/>
            </a:pPr>
            <a:r>
              <a:rPr lang="zh-TW" altLang="en-US" sz="2600" dirty="0">
                <a:solidFill>
                  <a:srgbClr val="6C22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燃放的數量與種類</a:t>
            </a:r>
            <a:r>
              <a:rPr lang="zh-TW" altLang="en-US" sz="2600" dirty="0">
                <a:solidFill>
                  <a:srgbClr val="6C222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sz="2600" dirty="0">
                <a:solidFill>
                  <a:srgbClr val="6C22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須最小量且符合消防局公告的爆竹種類</a:t>
            </a:r>
            <a:endParaRPr lang="en-US" altLang="zh-TW" sz="2600" dirty="0">
              <a:solidFill>
                <a:srgbClr val="6C222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14350" indent="-514350">
              <a:buFont typeface="+mj-lt"/>
              <a:buAutoNum type="arabicPeriod" startAt="3"/>
              <a:defRPr/>
            </a:pPr>
            <a:r>
              <a:rPr lang="zh-TW" altLang="en-US" sz="2800" b="1" dirty="0">
                <a:solidFill>
                  <a:srgbClr val="006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祭者手持一香</a:t>
            </a:r>
            <a:r>
              <a:rPr lang="en-US" altLang="zh-TW" sz="2800" b="1" dirty="0">
                <a:solidFill>
                  <a:srgbClr val="006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·</a:t>
            </a:r>
            <a:r>
              <a:rPr lang="zh-TW" altLang="en-US" sz="2800" b="1" dirty="0">
                <a:solidFill>
                  <a:srgbClr val="006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陪祭者雙手</a:t>
            </a:r>
            <a:endParaRPr lang="en-US" altLang="zh-TW" sz="2800" b="1" dirty="0">
              <a:solidFill>
                <a:srgbClr val="0066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tabLst>
                <a:tab pos="541338" algn="l"/>
              </a:tabLst>
              <a:defRPr/>
            </a:pPr>
            <a:r>
              <a:rPr lang="zh-TW" altLang="en-US" sz="2800" b="1" dirty="0">
                <a:solidFill>
                  <a:srgbClr val="006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合十；紙錢集中燒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 startAt="3"/>
              <a:defRPr/>
            </a:pPr>
            <a:endParaRPr lang="en-US" altLang="zh-TW" sz="2800" b="1" dirty="0">
              <a:solidFill>
                <a:srgbClr val="00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1554261" y="0"/>
            <a:ext cx="33364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9600" b="1" dirty="0" smtClean="0">
                <a:solidFill>
                  <a:srgbClr val="92D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13</a:t>
            </a:r>
            <a:endParaRPr lang="zh-TW" altLang="en-US" sz="9600" b="1" dirty="0">
              <a:solidFill>
                <a:srgbClr val="92D0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投影片編號版面配置區 7">
            <a:extLst>
              <a:ext uri="{FF2B5EF4-FFF2-40B4-BE49-F238E27FC236}">
                <a16:creationId xmlns:a16="http://schemas.microsoft.com/office/drawing/2014/main" id="{46867BA1-9E8A-49EE-98E3-940B9D59D048}"/>
              </a:ext>
            </a:extLst>
          </p:cNvPr>
          <p:cNvSpPr txBox="1">
            <a:spLocks/>
          </p:cNvSpPr>
          <p:nvPr/>
        </p:nvSpPr>
        <p:spPr>
          <a:xfrm>
            <a:off x="8375014" y="62883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C9A4E30-6357-4304-B297-182209958882}" type="slidenum">
              <a:rPr lang="zh-TW" altLang="en-US">
                <a:solidFill>
                  <a:prstClr val="black"/>
                </a:solidFill>
                <a:latin typeface="Cambria"/>
                <a:ea typeface="微軟正黑體" panose="020B0604030504040204" pitchFamily="34" charset="-120"/>
              </a:rPr>
              <a:pPr>
                <a:defRPr/>
              </a:pPr>
              <a:t>44</a:t>
            </a:fld>
            <a:endParaRPr lang="zh-TW" altLang="en-US" dirty="0">
              <a:solidFill>
                <a:prstClr val="black"/>
              </a:solidFill>
              <a:latin typeface="Cambria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680945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714608" y="0"/>
            <a:ext cx="6824578" cy="1569660"/>
            <a:chOff x="4990360" y="1101210"/>
            <a:chExt cx="6824578" cy="1569660"/>
          </a:xfrm>
        </p:grpSpPr>
        <p:sp>
          <p:nvSpPr>
            <p:cNvPr id="5" name="文字方塊 4"/>
            <p:cNvSpPr txBox="1"/>
            <p:nvPr/>
          </p:nvSpPr>
          <p:spPr>
            <a:xfrm>
              <a:off x="6732612" y="1532097"/>
              <a:ext cx="508232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TW"/>
              </a:defPPr>
              <a:lvl1pPr fontAlgn="base">
                <a:spcBef>
                  <a:spcPct val="0"/>
                </a:spcBef>
                <a:spcAft>
                  <a:spcPct val="0"/>
                </a:spcAft>
                <a:defRPr kumimoji="1" sz="4000" b="1" cap="all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effectLst>
                    <a:reflection blurRad="12700" stA="28000" endPos="45000" dist="1000" dir="5400000" sy="-100000" algn="bl" rotWithShape="0"/>
                  </a:effectLst>
                  <a:latin typeface="微軟正黑體" panose="020B0604030504040204" pitchFamily="34" charset="-120"/>
                </a:defRPr>
              </a:lvl1pPr>
            </a:lstStyle>
            <a:p>
              <a:pPr>
                <a:defRPr/>
              </a:pPr>
              <a:r>
                <a:rPr lang="zh-TW" altLang="en-US" sz="4400" cap="none" dirty="0">
                  <a:ln>
                    <a:noFill/>
                  </a:ln>
                  <a:solidFill>
                    <a:srgbClr val="0000CC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尊重流浪狗生命權</a:t>
              </a: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4990360" y="1101210"/>
              <a:ext cx="190727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TW" sz="9600" b="1" dirty="0" smtClean="0">
                  <a:solidFill>
                    <a:srgbClr val="92D05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14</a:t>
              </a:r>
              <a:endParaRPr lang="zh-TW" altLang="en-US" sz="9600" b="1" dirty="0">
                <a:solidFill>
                  <a:srgbClr val="92D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pic>
        <p:nvPicPr>
          <p:cNvPr id="37" name="圖片 36" descr="賴市長現場與流浪狗互動非常愉快 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891" y="3701715"/>
            <a:ext cx="3875405" cy="258191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矩形 37"/>
          <p:cNvSpPr/>
          <p:nvPr/>
        </p:nvSpPr>
        <p:spPr>
          <a:xfrm>
            <a:off x="1998897" y="3344081"/>
            <a:ext cx="35189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14375" lvl="2" indent="-714375">
              <a:spcAft>
                <a:spcPts val="300"/>
              </a:spcAft>
              <a:buClr>
                <a:srgbClr val="FF6600"/>
              </a:buClr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辦理「認養犬隻顧家園」活動</a:t>
            </a:r>
          </a:p>
        </p:txBody>
      </p:sp>
      <p:sp>
        <p:nvSpPr>
          <p:cNvPr id="41" name="矩形 40"/>
          <p:cNvSpPr/>
          <p:nvPr/>
        </p:nvSpPr>
        <p:spPr>
          <a:xfrm>
            <a:off x="3442864" y="1386979"/>
            <a:ext cx="4879862" cy="18312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2" indent="-457200" algn="just">
              <a:spcAft>
                <a:spcPts val="300"/>
              </a:spcAft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sz="3600" b="1" kern="100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流浪犬貓零安樂死</a:t>
            </a:r>
            <a:endParaRPr lang="en-US" altLang="zh-TW" sz="3600" b="1" kern="100" dirty="0">
              <a:solidFill>
                <a:srgbClr val="99663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lvl="2" indent="-457200" algn="just">
              <a:spcAft>
                <a:spcPts val="300"/>
              </a:spcAft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lang="zh-TW" altLang="zh-TW" sz="3600" b="1" kern="100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擴大認養率</a:t>
            </a:r>
            <a:endParaRPr lang="en-US" altLang="zh-TW" sz="3600" b="1" kern="100" dirty="0">
              <a:solidFill>
                <a:srgbClr val="996633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lvl="2" indent="-457200" algn="just">
              <a:spcAft>
                <a:spcPts val="300"/>
              </a:spcAft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lang="zh-TW" altLang="zh-TW" sz="3600" b="1" kern="100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犬貓結紮</a:t>
            </a:r>
            <a:r>
              <a:rPr lang="zh-TW" altLang="zh-TW" sz="3600" b="1" kern="100" dirty="0">
                <a:solidFill>
                  <a:srgbClr val="996633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TW" altLang="zh-TW" sz="3600" b="1" kern="100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進行</a:t>
            </a:r>
            <a:r>
              <a:rPr lang="en-US" altLang="zh-TW" sz="3600" b="1" kern="100" dirty="0">
                <a:solidFill>
                  <a:srgbClr val="9966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TNR</a:t>
            </a:r>
          </a:p>
        </p:txBody>
      </p:sp>
      <p:sp>
        <p:nvSpPr>
          <p:cNvPr id="42" name="投影片編號版面配置區 11"/>
          <p:cNvSpPr txBox="1">
            <a:spLocks/>
          </p:cNvSpPr>
          <p:nvPr/>
        </p:nvSpPr>
        <p:spPr>
          <a:xfrm>
            <a:off x="8189342" y="64373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C9A4E30-6357-4304-B297-182209958882}" type="slidenum">
              <a:rPr lang="zh-TW" altLang="en-US">
                <a:solidFill>
                  <a:prstClr val="black"/>
                </a:solidFill>
                <a:latin typeface="Cambria"/>
                <a:ea typeface="微軟正黑體" panose="020B0604030504040204" pitchFamily="34" charset="-120"/>
              </a:rPr>
              <a:pPr>
                <a:defRPr/>
              </a:pPr>
              <a:t>45</a:t>
            </a:fld>
            <a:endParaRPr lang="zh-TW" altLang="en-US" dirty="0">
              <a:solidFill>
                <a:prstClr val="black"/>
              </a:solidFill>
              <a:latin typeface="Cambria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023" y="3344082"/>
            <a:ext cx="4389194" cy="295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443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3220790" y="267576"/>
            <a:ext cx="7344816" cy="11430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zh-TW" altLang="en-US" b="1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公私立國中小公開電腦常態編班</a:t>
            </a: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234" y="1460120"/>
            <a:ext cx="3672235" cy="2340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020611" y="6462108"/>
            <a:ext cx="2133600" cy="365125"/>
          </a:xfrm>
        </p:spPr>
        <p:txBody>
          <a:bodyPr/>
          <a:lstStyle/>
          <a:p>
            <a:pPr>
              <a:defRPr/>
            </a:pPr>
            <a:fld id="{CC9A4E30-6357-4304-B297-182209958882}" type="slidenum">
              <a:rPr lang="zh-TW" altLang="en-US" sz="1200" b="0">
                <a:solidFill>
                  <a:prstClr val="black"/>
                </a:solidFill>
                <a:latin typeface="Cambria"/>
                <a:ea typeface="微軟正黑體" panose="020B0604030504040204" pitchFamily="34" charset="-120"/>
              </a:rPr>
              <a:pPr>
                <a:defRPr/>
              </a:pPr>
              <a:t>46</a:t>
            </a:fld>
            <a:endParaRPr lang="zh-TW" altLang="en-US" sz="1200" b="0" dirty="0">
              <a:solidFill>
                <a:prstClr val="black"/>
              </a:solidFill>
              <a:latin typeface="Cambria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234" y="3986846"/>
            <a:ext cx="4198757" cy="2376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423" y="3984977"/>
            <a:ext cx="4138811" cy="2378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686" y="1470302"/>
            <a:ext cx="3583310" cy="2330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F0F2E161-A1D5-4E8C-887C-2437F2220561}"/>
              </a:ext>
            </a:extLst>
          </p:cNvPr>
          <p:cNvSpPr txBox="1"/>
          <p:nvPr/>
        </p:nvSpPr>
        <p:spPr>
          <a:xfrm>
            <a:off x="1492598" y="54246"/>
            <a:ext cx="24512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9600" b="1" dirty="0" smtClean="0">
                <a:solidFill>
                  <a:srgbClr val="92D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15</a:t>
            </a:r>
            <a:endParaRPr lang="en-US" altLang="zh-TW" sz="9600" b="1" dirty="0">
              <a:solidFill>
                <a:srgbClr val="92D0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621857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3580830" y="329962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zh-TW" altLang="en-US" b="1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圖書館優質化</a:t>
            </a:r>
          </a:p>
        </p:txBody>
      </p:sp>
      <p:pic>
        <p:nvPicPr>
          <p:cNvPr id="14" name="內容版面配置區 1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606" y="1801486"/>
            <a:ext cx="3901440" cy="2599944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395494" y="6492876"/>
            <a:ext cx="2133600" cy="365125"/>
          </a:xfrm>
        </p:spPr>
        <p:txBody>
          <a:bodyPr/>
          <a:lstStyle/>
          <a:p>
            <a:pPr>
              <a:defRPr/>
            </a:pPr>
            <a:fld id="{CC9A4E30-6357-4304-B297-182209958882}" type="slidenum">
              <a:rPr lang="zh-TW" altLang="en-US" sz="1200" b="0">
                <a:solidFill>
                  <a:prstClr val="black"/>
                </a:solidFill>
                <a:latin typeface="Cambria"/>
                <a:ea typeface="微軟正黑體" panose="020B0604030504040204" pitchFamily="34" charset="-120"/>
              </a:rPr>
              <a:pPr>
                <a:defRPr/>
              </a:pPr>
              <a:t>47</a:t>
            </a:fld>
            <a:endParaRPr lang="zh-TW" altLang="en-US" sz="1200" b="0" dirty="0">
              <a:solidFill>
                <a:prstClr val="black"/>
              </a:solidFill>
              <a:latin typeface="Cambria"/>
              <a:ea typeface="微軟正黑體" panose="020B0604030504040204" pitchFamily="34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47" y="1472963"/>
            <a:ext cx="4813757" cy="3044571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599" y="4350474"/>
            <a:ext cx="4215205" cy="25131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30" y="4350474"/>
            <a:ext cx="4283968" cy="2282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1DD612F4-F966-4926-BC76-8381F4F5BD96}"/>
              </a:ext>
            </a:extLst>
          </p:cNvPr>
          <p:cNvSpPr txBox="1"/>
          <p:nvPr/>
        </p:nvSpPr>
        <p:spPr>
          <a:xfrm>
            <a:off x="1924646" y="116632"/>
            <a:ext cx="24512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9600" b="1" dirty="0" smtClean="0">
                <a:solidFill>
                  <a:srgbClr val="92D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16</a:t>
            </a:r>
            <a:endParaRPr lang="zh-TW" altLang="en-US" sz="9600" b="1" dirty="0">
              <a:solidFill>
                <a:srgbClr val="92D0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87468" y="1968540"/>
            <a:ext cx="4033520" cy="110744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bg1"/>
                </a:solidFill>
              </a:rPr>
              <a:t>預算編列與執行的方法</a:t>
            </a:r>
            <a:endParaRPr lang="zh-TW" alt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296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3451908" y="296839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zh-TW" altLang="en-US" b="1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國中小操場及廁所環境改造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7938294" y="6168927"/>
            <a:ext cx="2133600" cy="365125"/>
          </a:xfrm>
        </p:spPr>
        <p:txBody>
          <a:bodyPr/>
          <a:lstStyle/>
          <a:p>
            <a:pPr>
              <a:defRPr/>
            </a:pPr>
            <a:fld id="{CC9A4E30-6357-4304-B297-182209958882}" type="slidenum">
              <a:rPr lang="zh-TW" altLang="en-US" sz="1200" b="0">
                <a:solidFill>
                  <a:prstClr val="black"/>
                </a:solidFill>
                <a:latin typeface="Cambria"/>
                <a:ea typeface="微軟正黑體" panose="020B0604030504040204" pitchFamily="34" charset="-120"/>
              </a:rPr>
              <a:pPr>
                <a:defRPr/>
              </a:pPr>
              <a:t>48</a:t>
            </a:fld>
            <a:endParaRPr lang="zh-TW" altLang="en-US" sz="1200" b="0" dirty="0">
              <a:solidFill>
                <a:prstClr val="black"/>
              </a:solidFill>
              <a:latin typeface="Cambria"/>
              <a:ea typeface="微軟正黑體" panose="020B0604030504040204" pitchFamily="34" charset="-120"/>
            </a:endParaRPr>
          </a:p>
        </p:txBody>
      </p:sp>
      <p:sp>
        <p:nvSpPr>
          <p:cNvPr id="17" name="投影片編號版面配置區 3"/>
          <p:cNvSpPr txBox="1">
            <a:spLocks/>
          </p:cNvSpPr>
          <p:nvPr/>
        </p:nvSpPr>
        <p:spPr>
          <a:xfrm>
            <a:off x="14039081" y="7423412"/>
            <a:ext cx="576064" cy="3048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schemeClr val="bg2">
                    <a:lumMod val="75000"/>
                  </a:schemeClr>
                </a:solidFill>
                <a:latin typeface="Arial Black" pitchFamily="34" charset="0"/>
              </a:defRPr>
            </a:lvl1pPr>
          </a:lstStyle>
          <a:p>
            <a:pPr algn="r">
              <a:defRPr/>
            </a:pPr>
            <a:fld id="{50708BB0-A41A-4C2D-AE50-AED1C0D6C33A}" type="slidenum">
              <a:rPr lang="zh-TW" altLang="en-US" sz="1200">
                <a:solidFill>
                  <a:srgbClr val="1F497D">
                    <a:lumMod val="60000"/>
                    <a:lumOff val="40000"/>
                  </a:srgbClr>
                </a:solidFill>
                <a:ea typeface="微軟正黑體" pitchFamily="34" charset="-120"/>
              </a:rPr>
              <a:pPr algn="r">
                <a:defRPr/>
              </a:pPr>
              <a:t>48</a:t>
            </a:fld>
            <a:endParaRPr lang="zh-TW" altLang="en-US" sz="1200" dirty="0">
              <a:solidFill>
                <a:srgbClr val="1F497D">
                  <a:lumMod val="60000"/>
                  <a:lumOff val="40000"/>
                </a:srgbClr>
              </a:solidFill>
              <a:ea typeface="微軟正黑體" pitchFamily="34" charset="-120"/>
            </a:endParaRPr>
          </a:p>
        </p:txBody>
      </p:sp>
      <p:cxnSp>
        <p:nvCxnSpPr>
          <p:cNvPr id="54" name="直線接點 53"/>
          <p:cNvCxnSpPr/>
          <p:nvPr/>
        </p:nvCxnSpPr>
        <p:spPr bwMode="auto">
          <a:xfrm>
            <a:off x="1492747" y="3823012"/>
            <a:ext cx="504000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圖片 5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282" y="1640863"/>
            <a:ext cx="3335603" cy="2223735"/>
          </a:xfrm>
          <a:prstGeom prst="roundRect">
            <a:avLst/>
          </a:prstGeom>
          <a:noFill/>
          <a:ln w="57150">
            <a:noFill/>
            <a:miter lim="800000"/>
            <a:headEnd/>
            <a:tailEnd/>
          </a:ln>
        </p:spPr>
      </p:pic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1734386" y="3462433"/>
            <a:ext cx="1368360" cy="398611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82479" tIns="41239" rIns="82479" bIns="41239" anchor="ctr">
            <a:spAutoFit/>
          </a:bodyPr>
          <a:lstStyle/>
          <a:p>
            <a:pPr algn="ctr">
              <a:defRPr/>
            </a:pPr>
            <a:r>
              <a:rPr lang="zh-TW" altLang="en-US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志開國小</a:t>
            </a:r>
            <a:endParaRPr lang="en-US" altLang="zh-TW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6" name="圖片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558" y="1780926"/>
            <a:ext cx="2530151" cy="2050344"/>
          </a:xfrm>
          <a:prstGeom prst="rect">
            <a:avLst/>
          </a:prstGeom>
        </p:spPr>
      </p:pic>
      <p:grpSp>
        <p:nvGrpSpPr>
          <p:cNvPr id="60" name="群組 59"/>
          <p:cNvGrpSpPr/>
          <p:nvPr/>
        </p:nvGrpSpPr>
        <p:grpSpPr>
          <a:xfrm>
            <a:off x="2518173" y="4031277"/>
            <a:ext cx="3273761" cy="2573805"/>
            <a:chOff x="-662407" y="3861127"/>
            <a:chExt cx="3388638" cy="2629963"/>
          </a:xfrm>
        </p:grpSpPr>
        <p:pic>
          <p:nvPicPr>
            <p:cNvPr id="59" name="圖片 5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62407" y="3861127"/>
              <a:ext cx="3388638" cy="2629963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4" name="Rectangle 4"/>
            <p:cNvSpPr>
              <a:spLocks noChangeArrowheads="1"/>
            </p:cNvSpPr>
            <p:nvPr/>
          </p:nvSpPr>
          <p:spPr bwMode="auto">
            <a:xfrm>
              <a:off x="-320109" y="6067976"/>
              <a:ext cx="1576272" cy="40730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82479" tIns="41239" rIns="82479" bIns="41239" anchor="ctr">
              <a:spAutoFit/>
            </a:bodyPr>
            <a:lstStyle/>
            <a:p>
              <a:pPr algn="ctr">
                <a:defRPr/>
              </a:pPr>
              <a:r>
                <a:rPr lang="zh-TW" altLang="en-US" b="1" dirty="0">
                  <a:solidFill>
                    <a:prstClr val="black"/>
                  </a:solidFill>
                  <a:latin typeface="微軟正黑體" pitchFamily="34" charset="-120"/>
                  <a:ea typeface="微軟正黑體" pitchFamily="34" charset="-120"/>
                </a:rPr>
                <a:t>下營國小</a:t>
              </a:r>
              <a:endParaRPr lang="en-US" altLang="zh-TW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64" name="群組 63"/>
          <p:cNvGrpSpPr/>
          <p:nvPr/>
        </p:nvGrpSpPr>
        <p:grpSpPr>
          <a:xfrm>
            <a:off x="5976144" y="4025865"/>
            <a:ext cx="3419872" cy="2579216"/>
            <a:chOff x="4608512" y="4092871"/>
            <a:chExt cx="3419872" cy="2579216"/>
          </a:xfrm>
        </p:grpSpPr>
        <p:pic>
          <p:nvPicPr>
            <p:cNvPr id="58" name="圖片 5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512" y="4092871"/>
              <a:ext cx="3419872" cy="2563747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" name="Rectangle 4"/>
            <p:cNvSpPr>
              <a:spLocks noChangeArrowheads="1"/>
            </p:cNvSpPr>
            <p:nvPr/>
          </p:nvSpPr>
          <p:spPr bwMode="auto">
            <a:xfrm>
              <a:off x="6421608" y="6273477"/>
              <a:ext cx="1276082" cy="39861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82479" tIns="41239" rIns="82479" bIns="41239" anchor="ctr">
              <a:spAutoFit/>
            </a:bodyPr>
            <a:lstStyle/>
            <a:p>
              <a:pPr algn="ctr">
                <a:defRPr/>
              </a:pPr>
              <a:r>
                <a:rPr lang="zh-TW" altLang="en-US" b="1" dirty="0">
                  <a:solidFill>
                    <a:prstClr val="black"/>
                  </a:solidFill>
                  <a:latin typeface="微軟正黑體" pitchFamily="34" charset="-120"/>
                  <a:ea typeface="微軟正黑體" pitchFamily="34" charset="-120"/>
                </a:rPr>
                <a:t>下營國小</a:t>
              </a:r>
              <a:endParaRPr lang="en-US" altLang="zh-TW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63" name="圖片 6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942" y="1780926"/>
            <a:ext cx="2720299" cy="2050344"/>
          </a:xfrm>
          <a:prstGeom prst="rect">
            <a:avLst/>
          </a:prstGeom>
        </p:spPr>
      </p:pic>
      <p:sp>
        <p:nvSpPr>
          <p:cNvPr id="67" name="Rectangle 4"/>
          <p:cNvSpPr>
            <a:spLocks noChangeArrowheads="1"/>
          </p:cNvSpPr>
          <p:nvPr/>
        </p:nvSpPr>
        <p:spPr bwMode="auto">
          <a:xfrm>
            <a:off x="6577658" y="3432660"/>
            <a:ext cx="1967588" cy="398611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82479" tIns="41239" rIns="82479" bIns="41239" anchor="ctr">
            <a:spAutoFit/>
          </a:bodyPr>
          <a:lstStyle/>
          <a:p>
            <a:pPr algn="ctr">
              <a:defRPr/>
            </a:pPr>
            <a:r>
              <a:rPr lang="zh-TW" altLang="en-US" b="1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志開國小操場</a:t>
            </a:r>
            <a:endParaRPr lang="en-US" altLang="zh-TW" b="1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21FDDCB9-68F8-4F7E-AED8-72E42AA574C7}"/>
              </a:ext>
            </a:extLst>
          </p:cNvPr>
          <p:cNvSpPr txBox="1"/>
          <p:nvPr/>
        </p:nvSpPr>
        <p:spPr>
          <a:xfrm>
            <a:off x="1877105" y="35225"/>
            <a:ext cx="24512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9600" b="1" dirty="0" smtClean="0">
                <a:solidFill>
                  <a:srgbClr val="92D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16</a:t>
            </a:r>
            <a:endParaRPr lang="zh-TW" altLang="en-US" sz="9600" b="1" dirty="0">
              <a:solidFill>
                <a:srgbClr val="92D0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757048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3554067" y="244878"/>
            <a:ext cx="8208962" cy="12958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zh-TW" altLang="en-US" b="1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市立美術館</a:t>
            </a:r>
            <a:r>
              <a:rPr lang="zh-TW" altLang="en-US" b="1" dirty="0">
                <a:solidFill>
                  <a:srgbClr val="0000CC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TW" altLang="en-US" b="1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市立總圖新館</a:t>
            </a:r>
          </a:p>
        </p:txBody>
      </p:sp>
      <p:sp>
        <p:nvSpPr>
          <p:cNvPr id="4" name="矩形 3"/>
          <p:cNvSpPr/>
          <p:nvPr/>
        </p:nvSpPr>
        <p:spPr>
          <a:xfrm>
            <a:off x="2137169" y="3581587"/>
            <a:ext cx="37753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14375" lvl="2" indent="-714375">
              <a:spcAft>
                <a:spcPts val="300"/>
              </a:spcAft>
              <a:buClr>
                <a:srgbClr val="FF6600"/>
              </a:buClr>
              <a:defRPr/>
            </a:pPr>
            <a:r>
              <a:rPr lang="zh-TW" altLang="en-US" sz="2000" dirty="0">
                <a:solidFill>
                  <a:prstClr val="white"/>
                </a:solidFill>
                <a:latin typeface="微軟正黑體" pitchFamily="34" charset="-120"/>
                <a:ea typeface="微軟正黑體" panose="020B0604030504040204" pitchFamily="34" charset="-120"/>
              </a:rPr>
              <a:t>辦理「認養犬隻顧家園」的活動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1804360" y="63842"/>
            <a:ext cx="24512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9600" b="1" dirty="0" smtClean="0">
                <a:solidFill>
                  <a:srgbClr val="92D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17</a:t>
            </a:r>
            <a:endParaRPr lang="zh-TW" altLang="en-US" sz="9600" b="1" dirty="0">
              <a:solidFill>
                <a:srgbClr val="92D0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882" y="1689462"/>
            <a:ext cx="4056723" cy="24193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558" y="1652423"/>
            <a:ext cx="3761067" cy="2493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590" y="4238363"/>
            <a:ext cx="3817034" cy="23642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文字方塊 1"/>
          <p:cNvSpPr txBox="1"/>
          <p:nvPr/>
        </p:nvSpPr>
        <p:spPr>
          <a:xfrm>
            <a:off x="1905194" y="1634353"/>
            <a:ext cx="1572190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南美館一館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1820590" y="4238363"/>
            <a:ext cx="1368152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南美館二館</a:t>
            </a: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299" y="4218344"/>
            <a:ext cx="4112306" cy="23642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文字方塊 17"/>
          <p:cNvSpPr txBox="1"/>
          <p:nvPr/>
        </p:nvSpPr>
        <p:spPr>
          <a:xfrm>
            <a:off x="8736836" y="1690083"/>
            <a:ext cx="143376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市圖新總館</a:t>
            </a:r>
          </a:p>
        </p:txBody>
      </p:sp>
      <p:sp>
        <p:nvSpPr>
          <p:cNvPr id="14" name="投影片編號版面配置區 3">
            <a:extLst>
              <a:ext uri="{FF2B5EF4-FFF2-40B4-BE49-F238E27FC236}">
                <a16:creationId xmlns:a16="http://schemas.microsoft.com/office/drawing/2014/main" id="{1225CCB7-0D7E-4AC4-A742-90BDA5D98BE4}"/>
              </a:ext>
            </a:extLst>
          </p:cNvPr>
          <p:cNvSpPr txBox="1">
            <a:spLocks/>
          </p:cNvSpPr>
          <p:nvPr/>
        </p:nvSpPr>
        <p:spPr>
          <a:xfrm>
            <a:off x="8333358" y="646407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C9A4E30-6357-4304-B297-182209958882}" type="slidenum">
              <a:rPr lang="zh-TW" altLang="en-US">
                <a:solidFill>
                  <a:prstClr val="black"/>
                </a:solidFill>
                <a:latin typeface="Cambria"/>
                <a:ea typeface="微軟正黑體" panose="020B0604030504040204" pitchFamily="34" charset="-120"/>
              </a:rPr>
              <a:pPr>
                <a:defRPr/>
              </a:pPr>
              <a:t>49</a:t>
            </a:fld>
            <a:endParaRPr lang="zh-TW" altLang="en-US" dirty="0">
              <a:solidFill>
                <a:prstClr val="black"/>
              </a:solidFill>
              <a:latin typeface="Cambria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50289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 descr="D:\美伶主委\BOSS\簡歷\小時候\S__193988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19" b="9970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06283" y="1949345"/>
            <a:ext cx="1862017" cy="33094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</p:pic>
      <p:pic>
        <p:nvPicPr>
          <p:cNvPr id="17" name="Picture 6" descr="D:\美伶主委\BOSS\簡歷\小時候\S__193988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8791" y1="98177" x2="10220" y2="96680"/>
                        <a14:foregroundMark x1="91832" y1="96224" x2="97363" y2="2799"/>
                        <a14:foregroundMark x1="95714" y1="3776" x2="5824" y2="2799"/>
                        <a14:foregroundMark x1="90733" y1="43620" x2="60586" y2="26367"/>
                        <a14:foregroundMark x1="71099" y1="40169" x2="68864" y2="13607"/>
                        <a14:foregroundMark x1="64469" y1="47526" x2="67509" y2="12109"/>
                        <a14:foregroundMark x1="68315" y1="49479" x2="67216" y2="16536"/>
                        <a14:foregroundMark x1="44799" y1="8203" x2="5238" y2="7227"/>
                        <a14:foregroundMark x1="77473" y1="25391" x2="52271" y2="2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82573" y="441029"/>
            <a:ext cx="3309441" cy="18620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</p:pic>
      <p:pic>
        <p:nvPicPr>
          <p:cNvPr id="18" name="Picture 7" descr="D:\美伶主委\BOSS\簡歷\小時候\S__1939886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5" b="9387"/>
          <a:stretch/>
        </p:blipFill>
        <p:spPr bwMode="auto">
          <a:xfrm>
            <a:off x="8391848" y="2025780"/>
            <a:ext cx="2682552" cy="3202147"/>
          </a:xfrm>
          <a:prstGeom prst="rect">
            <a:avLst/>
          </a:prstGeom>
        </p:spPr>
      </p:pic>
      <p:pic>
        <p:nvPicPr>
          <p:cNvPr id="19" name="Picture 8" descr="D:\美伶主委\BOSS\簡歷\小時候\S__1939886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4" b="7421"/>
          <a:stretch/>
        </p:blipFill>
        <p:spPr bwMode="auto">
          <a:xfrm>
            <a:off x="4583925" y="2033416"/>
            <a:ext cx="2802942" cy="3187087"/>
          </a:xfrm>
          <a:prstGeom prst="rect">
            <a:avLst/>
          </a:prstGeom>
        </p:spPr>
      </p:pic>
      <p:pic>
        <p:nvPicPr>
          <p:cNvPr id="20" name="Picture 4" descr="D:\美伶主委\BOSS\簡歷\小時候\S__1939886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3" b="9139"/>
          <a:stretch/>
        </p:blipFill>
        <p:spPr bwMode="auto">
          <a:xfrm rot="16200000">
            <a:off x="915821" y="4138355"/>
            <a:ext cx="1882374" cy="33094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</p:pic>
      <p:sp>
        <p:nvSpPr>
          <p:cNvPr id="4" name="矩形 3"/>
          <p:cNvSpPr/>
          <p:nvPr/>
        </p:nvSpPr>
        <p:spPr>
          <a:xfrm>
            <a:off x="464929" y="678557"/>
            <a:ext cx="184731" cy="363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sz="1759" dirty="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21A2793B-2F01-CA89-5A38-B9808F1D878D}"/>
              </a:ext>
            </a:extLst>
          </p:cNvPr>
          <p:cNvSpPr txBox="1"/>
          <p:nvPr/>
        </p:nvSpPr>
        <p:spPr>
          <a:xfrm>
            <a:off x="4178181" y="388343"/>
            <a:ext cx="7736007" cy="983694"/>
          </a:xfrm>
          <a:prstGeom prst="round2DiagRect">
            <a:avLst>
              <a:gd name="adj1" fmla="val 27856"/>
              <a:gd name="adj2" fmla="val 0"/>
            </a:avLst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zh-TW" altLang="en-US" sz="3518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唯一學位歷程──</a:t>
            </a:r>
            <a:r>
              <a:rPr lang="zh-TW" altLang="en-US" sz="4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法律學</a:t>
            </a:r>
            <a:endParaRPr lang="zh-TW" altLang="en-US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 rot="10800000" flipH="1" flipV="1">
            <a:off x="3492014" y="271721"/>
            <a:ext cx="575854" cy="2246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政大法學士</a:t>
            </a:r>
            <a:endParaRPr lang="zh-TW" altLang="en-US" sz="2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 rot="10800000" flipH="1" flipV="1">
            <a:off x="3506649" y="4885137"/>
            <a:ext cx="575854" cy="18158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政大博士</a:t>
            </a:r>
            <a:endParaRPr lang="zh-TW" altLang="en-US" sz="2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 rot="10800000" flipH="1" flipV="1">
            <a:off x="3505200" y="2719894"/>
            <a:ext cx="577304" cy="18158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台大碩士</a:t>
            </a:r>
            <a:endParaRPr lang="zh-TW" altLang="en-US" sz="2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橢圓 1"/>
          <p:cNvSpPr/>
          <p:nvPr/>
        </p:nvSpPr>
        <p:spPr>
          <a:xfrm>
            <a:off x="4419600" y="5445760"/>
            <a:ext cx="7152640" cy="1255260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 smtClean="0">
                <a:solidFill>
                  <a:schemeClr val="accent1"/>
                </a:solidFill>
              </a:rPr>
              <a:t>法律教了我什麼？</a:t>
            </a:r>
            <a:endParaRPr lang="zh-TW" altLang="en-US" sz="4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2961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3425202" y="128881"/>
            <a:ext cx="8208962" cy="12958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zh-TW" altLang="en-US" b="1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奇美博物館</a:t>
            </a:r>
            <a:r>
              <a:rPr lang="en-US" altLang="zh-TW" b="1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ROT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1852638" y="163883"/>
            <a:ext cx="24512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9600" b="1" dirty="0" smtClean="0">
                <a:solidFill>
                  <a:srgbClr val="92D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18</a:t>
            </a:r>
            <a:endParaRPr lang="zh-TW" altLang="en-US" sz="9600" b="1" dirty="0">
              <a:solidFill>
                <a:srgbClr val="92D0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投影片編號版面配置區 3">
            <a:extLst>
              <a:ext uri="{FF2B5EF4-FFF2-40B4-BE49-F238E27FC236}">
                <a16:creationId xmlns:a16="http://schemas.microsoft.com/office/drawing/2014/main" id="{1225CCB7-0D7E-4AC4-A742-90BDA5D98BE4}"/>
              </a:ext>
            </a:extLst>
          </p:cNvPr>
          <p:cNvSpPr txBox="1">
            <a:spLocks/>
          </p:cNvSpPr>
          <p:nvPr/>
        </p:nvSpPr>
        <p:spPr>
          <a:xfrm>
            <a:off x="8395494" y="65843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C9A4E30-6357-4304-B297-182209958882}" type="slidenum">
              <a:rPr lang="zh-TW" altLang="en-US">
                <a:solidFill>
                  <a:prstClr val="black"/>
                </a:solidFill>
                <a:latin typeface="Cambria"/>
                <a:ea typeface="微軟正黑體" panose="020B0604030504040204" pitchFamily="34" charset="-120"/>
              </a:rPr>
              <a:pPr>
                <a:defRPr/>
              </a:pPr>
              <a:t>50</a:t>
            </a:fld>
            <a:endParaRPr lang="zh-TW" altLang="en-US" dirty="0">
              <a:solidFill>
                <a:prstClr val="black"/>
              </a:solidFill>
              <a:latin typeface="Cambria"/>
              <a:ea typeface="微軟正黑體" panose="020B0604030504040204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B56030B7-BAA4-44DD-9DF0-6C6385E51B6F}"/>
              </a:ext>
            </a:extLst>
          </p:cNvPr>
          <p:cNvSpPr txBox="1"/>
          <p:nvPr/>
        </p:nvSpPr>
        <p:spPr>
          <a:xfrm>
            <a:off x="3432099" y="1153204"/>
            <a:ext cx="7318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99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全台首個民間自行規劃提案的</a:t>
            </a:r>
            <a:r>
              <a:rPr lang="en-US" altLang="zh-TW" sz="3200" b="1" dirty="0">
                <a:solidFill>
                  <a:srgbClr val="99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ROT</a:t>
            </a:r>
            <a:r>
              <a:rPr lang="zh-TW" altLang="en-US" sz="3200" b="1" dirty="0">
                <a:solidFill>
                  <a:srgbClr val="99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案</a:t>
            </a:r>
          </a:p>
        </p:txBody>
      </p:sp>
      <p:pic>
        <p:nvPicPr>
          <p:cNvPr id="22" name="圖片 21" descr="一張含有 水, 室外, 建築物, 河 的圖片&#10;&#10;自動產生的描述">
            <a:extLst>
              <a:ext uri="{FF2B5EF4-FFF2-40B4-BE49-F238E27FC236}">
                <a16:creationId xmlns:a16="http://schemas.microsoft.com/office/drawing/2014/main" id="{5CCE3734-84F8-496D-8475-781BFDBBFC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948" y="1879193"/>
            <a:ext cx="4195944" cy="25690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45B6BADB-0B19-47C7-897D-0E009FAD3E0E}"/>
              </a:ext>
            </a:extLst>
          </p:cNvPr>
          <p:cNvSpPr txBox="1"/>
          <p:nvPr/>
        </p:nvSpPr>
        <p:spPr>
          <a:xfrm>
            <a:off x="1490760" y="6525344"/>
            <a:ext cx="29122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00" dirty="0"/>
              <a:t>圖片來源</a:t>
            </a:r>
            <a:r>
              <a:rPr lang="en-US" altLang="zh-TW" sz="900" dirty="0"/>
              <a:t>:</a:t>
            </a:r>
            <a:r>
              <a:rPr lang="zh-TW" altLang="en-US" sz="900" dirty="0"/>
              <a:t>奇美博物館</a:t>
            </a:r>
          </a:p>
        </p:txBody>
      </p:sp>
      <p:pic>
        <p:nvPicPr>
          <p:cNvPr id="29" name="圖片 28" descr="一張含有 大廳, 柱廊 的圖片&#10;&#10;自動產生的描述">
            <a:extLst>
              <a:ext uri="{FF2B5EF4-FFF2-40B4-BE49-F238E27FC236}">
                <a16:creationId xmlns:a16="http://schemas.microsoft.com/office/drawing/2014/main" id="{50F64620-C247-4C6C-8F3D-885D09732D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202" y="1881017"/>
            <a:ext cx="3536740" cy="21229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1" name="圖片 30" descr="一張含有 地板, 室內, 紅色, 天花板 的圖片&#10;&#10;自動產生的描述">
            <a:extLst>
              <a:ext uri="{FF2B5EF4-FFF2-40B4-BE49-F238E27FC236}">
                <a16:creationId xmlns:a16="http://schemas.microsoft.com/office/drawing/2014/main" id="{0315C04D-6846-463D-A5B4-0AA9B6E726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354" y="4286382"/>
            <a:ext cx="3536741" cy="22389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圖片 3" descr="一張含有 建築物, 天空, 室外, 城市 的圖片&#10;&#10;自動產生的描述">
            <a:extLst>
              <a:ext uri="{FF2B5EF4-FFF2-40B4-BE49-F238E27FC236}">
                <a16:creationId xmlns:a16="http://schemas.microsoft.com/office/drawing/2014/main" id="{BA4D5D7E-DA7B-46E0-A0D0-559728159A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355" y="4606285"/>
            <a:ext cx="3923928" cy="2084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932084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3669451" y="132141"/>
            <a:ext cx="8208962" cy="12958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zh-TW" altLang="en-US" b="1" dirty="0">
                <a:solidFill>
                  <a:srgbClr val="0000CC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月津港燈節</a:t>
            </a:r>
            <a:endParaRPr lang="en-US" altLang="zh-TW" b="1" dirty="0">
              <a:solidFill>
                <a:srgbClr val="0000CC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2035436" y="-4754"/>
            <a:ext cx="24512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9600" b="1" dirty="0" smtClean="0">
                <a:solidFill>
                  <a:srgbClr val="92D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19</a:t>
            </a:r>
            <a:endParaRPr lang="zh-TW" altLang="en-US" sz="9600" b="1" dirty="0">
              <a:solidFill>
                <a:srgbClr val="92D0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投影片編號版面配置區 3">
            <a:extLst>
              <a:ext uri="{FF2B5EF4-FFF2-40B4-BE49-F238E27FC236}">
                <a16:creationId xmlns:a16="http://schemas.microsoft.com/office/drawing/2014/main" id="{1225CCB7-0D7E-4AC4-A742-90BDA5D98BE4}"/>
              </a:ext>
            </a:extLst>
          </p:cNvPr>
          <p:cNvSpPr txBox="1">
            <a:spLocks/>
          </p:cNvSpPr>
          <p:nvPr/>
        </p:nvSpPr>
        <p:spPr>
          <a:xfrm>
            <a:off x="8277781" y="64928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C9A4E30-6357-4304-B297-182209958882}" type="slidenum">
              <a:rPr lang="zh-TW" altLang="en-US">
                <a:solidFill>
                  <a:prstClr val="black"/>
                </a:solidFill>
                <a:latin typeface="Cambria"/>
                <a:ea typeface="微軟正黑體" panose="020B0604030504040204" pitchFamily="34" charset="-120"/>
              </a:rPr>
              <a:pPr>
                <a:defRPr/>
              </a:pPr>
              <a:t>51</a:t>
            </a:fld>
            <a:endParaRPr lang="zh-TW" altLang="en-US" dirty="0">
              <a:solidFill>
                <a:prstClr val="black"/>
              </a:solidFill>
              <a:latin typeface="Cambria"/>
              <a:ea typeface="微軟正黑體" panose="020B0604030504040204" pitchFamily="34" charset="-120"/>
            </a:endParaRPr>
          </a:p>
        </p:txBody>
      </p:sp>
      <p:pic>
        <p:nvPicPr>
          <p:cNvPr id="6" name="圖片 5" descr="一張含有 水, 夜晚, 數個 的圖片&#10;&#10;自動產生的描述">
            <a:extLst>
              <a:ext uri="{FF2B5EF4-FFF2-40B4-BE49-F238E27FC236}">
                <a16:creationId xmlns:a16="http://schemas.microsoft.com/office/drawing/2014/main" id="{70451FC7-8571-4757-9464-92B383073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734" y="1598495"/>
            <a:ext cx="3553883" cy="23692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圖片 7" descr="一張含有 植物 的圖片&#10;&#10;自動產生的描述">
            <a:extLst>
              <a:ext uri="{FF2B5EF4-FFF2-40B4-BE49-F238E27FC236}">
                <a16:creationId xmlns:a16="http://schemas.microsoft.com/office/drawing/2014/main" id="{82A15505-DEDF-4038-9F59-5101D47D54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573" y="3982251"/>
            <a:ext cx="3744416" cy="2490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DF401084-6CEF-443C-B977-8D087E3492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991" y="1614620"/>
            <a:ext cx="3553882" cy="23692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圖片 17" descr="一張含有 樹, 室外, 草, 彩色 的圖片&#10;&#10;自動產生的描述">
            <a:extLst>
              <a:ext uri="{FF2B5EF4-FFF2-40B4-BE49-F238E27FC236}">
                <a16:creationId xmlns:a16="http://schemas.microsoft.com/office/drawing/2014/main" id="{288F4475-B552-46A2-BF47-236D756183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496" y="3964504"/>
            <a:ext cx="3881574" cy="2528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16143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166" y="2358051"/>
            <a:ext cx="3851920" cy="25679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510" y="1682509"/>
            <a:ext cx="5355657" cy="3938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投影片編號版面配置區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algn="r">
              <a:defRPr/>
            </a:pPr>
            <a:fld id="{0A8FE1D5-CA1B-4ED4-B0BC-A07244500B82}" type="slidenum">
              <a:rPr lang="en-US" altLang="zh-TW" sz="1200">
                <a:solidFill>
                  <a:prstClr val="black"/>
                </a:solidFill>
                <a:latin typeface="Cambria"/>
                <a:ea typeface="微軟正黑體" panose="020B0604030504040204" pitchFamily="34" charset="-120"/>
              </a:rPr>
              <a:pPr algn="r">
                <a:defRPr/>
              </a:pPr>
              <a:t>52</a:t>
            </a:fld>
            <a:endParaRPr lang="en-US" altLang="zh-TW" sz="1200" dirty="0">
              <a:solidFill>
                <a:prstClr val="black"/>
              </a:solidFill>
              <a:latin typeface="Cambria"/>
              <a:ea typeface="微軟正黑體" panose="020B0604030504040204" pitchFamily="34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1385095" y="-243408"/>
            <a:ext cx="8769447" cy="1862048"/>
            <a:chOff x="4659174" y="785794"/>
            <a:chExt cx="7523795" cy="1862048"/>
          </a:xfrm>
        </p:grpSpPr>
        <p:sp>
          <p:nvSpPr>
            <p:cNvPr id="5" name="文字方塊 4"/>
            <p:cNvSpPr txBox="1"/>
            <p:nvPr/>
          </p:nvSpPr>
          <p:spPr>
            <a:xfrm>
              <a:off x="8669327" y="1582299"/>
              <a:ext cx="351364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TW"/>
              </a:defPPr>
              <a:lvl1pPr fontAlgn="base">
                <a:spcBef>
                  <a:spcPct val="0"/>
                </a:spcBef>
                <a:spcAft>
                  <a:spcPct val="0"/>
                </a:spcAft>
                <a:defRPr kumimoji="1" sz="4000" b="1" cap="all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effectLst>
                    <a:reflection blurRad="12700" stA="28000" endPos="45000" dist="1000" dir="5400000" sy="-100000" algn="bl" rotWithShape="0"/>
                  </a:effectLst>
                  <a:latin typeface="微軟正黑體" panose="020B0604030504040204" pitchFamily="34" charset="-120"/>
                </a:defRPr>
              </a:lvl1pPr>
            </a:lstStyle>
            <a:p>
              <a:pPr>
                <a:defRPr/>
              </a:pPr>
              <a:r>
                <a:rPr lang="zh-TW" altLang="en-US" sz="4400" cap="none" dirty="0" smtClean="0">
                  <a:ln>
                    <a:noFill/>
                  </a:ln>
                  <a:solidFill>
                    <a:srgbClr val="0000CC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台南運河</a:t>
              </a:r>
              <a:r>
                <a:rPr lang="zh-TW" altLang="en-US" sz="4400" cap="none" dirty="0">
                  <a:ln>
                    <a:noFill/>
                  </a:ln>
                  <a:solidFill>
                    <a:srgbClr val="0000CC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遊船</a:t>
              </a: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4659174" y="785794"/>
              <a:ext cx="2862514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zh-TW" altLang="en-US" sz="11500" dirty="0">
                <a:solidFill>
                  <a:srgbClr val="92D050"/>
                </a:solidFill>
                <a:latin typeface="華康雅宋體(P)" pitchFamily="18" charset="-120"/>
                <a:ea typeface="華康雅宋體(P)" pitchFamily="18" charset="-120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6821190" y="4925998"/>
            <a:ext cx="46622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600" b="1" dirty="0">
                <a:solidFill>
                  <a:srgbClr val="99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從河道上看台南   </a:t>
            </a:r>
            <a:endParaRPr kumimoji="1" lang="en-US" altLang="zh-TW" sz="3600" b="1" dirty="0">
              <a:solidFill>
                <a:srgbClr val="9933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600" b="1" dirty="0">
                <a:solidFill>
                  <a:srgbClr val="99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彎腰低頭過橋底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0EF40DE-A214-4E50-A161-77A9BBD5A05C}"/>
              </a:ext>
            </a:extLst>
          </p:cNvPr>
          <p:cNvSpPr txBox="1"/>
          <p:nvPr/>
        </p:nvSpPr>
        <p:spPr>
          <a:xfrm>
            <a:off x="2428702" y="133219"/>
            <a:ext cx="24512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9600" b="1" dirty="0" smtClean="0">
                <a:solidFill>
                  <a:srgbClr val="92D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</a:t>
            </a:r>
            <a:endParaRPr lang="zh-TW" altLang="en-US" sz="9600" b="1" dirty="0">
              <a:solidFill>
                <a:srgbClr val="92D0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871470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 3"/>
          <p:cNvSpPr>
            <a:spLocks noGrp="1" noChangeArrowheads="1"/>
          </p:cNvSpPr>
          <p:nvPr/>
        </p:nvSpPr>
        <p:spPr bwMode="auto">
          <a:xfrm>
            <a:off x="4430597" y="3638746"/>
            <a:ext cx="6759019" cy="700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defTabSz="127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127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127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127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127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127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127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127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127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endParaRPr lang="ko-KR" altLang="en-US" sz="800" b="1" dirty="0"/>
          </a:p>
          <a:p>
            <a:pPr algn="ctr">
              <a:lnSpc>
                <a:spcPts val="4213"/>
              </a:lnSpc>
            </a:pPr>
            <a:r>
              <a:rPr lang="en-US" altLang="ko-KR" sz="800" b="1" dirty="0">
                <a:solidFill>
                  <a:srgbClr val="000000"/>
                </a:solidFill>
              </a:rPr>
              <a:t>	</a:t>
            </a:r>
            <a:r>
              <a:rPr lang="en-US" altLang="ko-KR" sz="8000" b="1" dirty="0" smtClean="0">
                <a:solidFill>
                  <a:schemeClr val="bg1"/>
                </a:solidFill>
              </a:rPr>
              <a:t>21</a:t>
            </a:r>
            <a:r>
              <a:rPr lang="en-US" altLang="ko-KR" sz="5400" b="1" dirty="0" smtClean="0">
                <a:solidFill>
                  <a:schemeClr val="bg1"/>
                </a:solidFill>
              </a:rPr>
              <a:t>  </a:t>
            </a:r>
            <a:r>
              <a:rPr lang="en-US" altLang="ko-KR" sz="4800" b="1" dirty="0" err="1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登革熱防疫作為</a:t>
            </a:r>
            <a:endParaRPr lang="ko-KR" altLang="en-US" sz="4800" b="1" dirty="0">
              <a:latin typeface="微軟正黑體" panose="020B0604030504040204" pitchFamily="34" charset="-120"/>
            </a:endParaRPr>
          </a:p>
        </p:txBody>
      </p:sp>
      <p:sp>
        <p:nvSpPr>
          <p:cNvPr id="16388" name="投影片編號版面配置區 1"/>
          <p:cNvSpPr txBox="1">
            <a:spLocks noGrp="1"/>
          </p:cNvSpPr>
          <p:nvPr/>
        </p:nvSpPr>
        <p:spPr bwMode="auto">
          <a:xfrm>
            <a:off x="1375569" y="6453189"/>
            <a:ext cx="2133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hangingPunct="0"/>
            <a:fld id="{867EED1C-80B3-4114-AF4E-CC1F52A04D95}" type="slidenum">
              <a:rPr lang="en-US" altLang="zh-TW" sz="1400">
                <a:solidFill>
                  <a:srgbClr val="002060"/>
                </a:solidFill>
              </a:rPr>
              <a:pPr eaLnBrk="0" hangingPunct="0"/>
              <a:t>53</a:t>
            </a:fld>
            <a:endParaRPr lang="en-US" altLang="zh-TW" sz="1400">
              <a:solidFill>
                <a:srgbClr val="002060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256" y="5377716"/>
            <a:ext cx="952500" cy="952500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44" y="3172660"/>
            <a:ext cx="4444093" cy="368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8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8189342" y="6421979"/>
            <a:ext cx="2133600" cy="365125"/>
          </a:xfrm>
        </p:spPr>
        <p:txBody>
          <a:bodyPr/>
          <a:lstStyle/>
          <a:p>
            <a:pPr algn="r">
              <a:defRPr/>
            </a:pPr>
            <a:fld id="{0A8FE1D5-CA1B-4ED4-B0BC-A07244500B82}" type="slidenum">
              <a:rPr lang="en-US" altLang="zh-TW" sz="1200">
                <a:solidFill>
                  <a:prstClr val="black"/>
                </a:solidFill>
                <a:latin typeface="Cambria"/>
                <a:ea typeface="微軟正黑體" panose="020B0604030504040204" pitchFamily="34" charset="-120"/>
              </a:rPr>
              <a:pPr algn="r">
                <a:defRPr/>
              </a:pPr>
              <a:t>54</a:t>
            </a:fld>
            <a:endParaRPr lang="en-US" altLang="zh-TW" sz="1200" dirty="0">
              <a:solidFill>
                <a:prstClr val="black"/>
              </a:solidFill>
              <a:latin typeface="Cambria"/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521233" y="1197391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rgbClr val="9933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打造國際級低碳住宅示範社區 </a:t>
            </a:r>
            <a:endParaRPr lang="en-US" altLang="zh-TW" sz="3600" b="1" dirty="0">
              <a:solidFill>
                <a:srgbClr val="9933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1385094" y="123218"/>
            <a:ext cx="9319696" cy="2274786"/>
            <a:chOff x="4665783" y="980535"/>
            <a:chExt cx="7843299" cy="4065716"/>
          </a:xfrm>
        </p:grpSpPr>
        <p:sp>
          <p:nvSpPr>
            <p:cNvPr id="5" name="文字方塊 4"/>
            <p:cNvSpPr txBox="1"/>
            <p:nvPr/>
          </p:nvSpPr>
          <p:spPr>
            <a:xfrm>
              <a:off x="5968271" y="1580698"/>
              <a:ext cx="6540811" cy="346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TW"/>
              </a:defPPr>
              <a:lvl1pPr fontAlgn="base">
                <a:spcBef>
                  <a:spcPct val="0"/>
                </a:spcBef>
                <a:spcAft>
                  <a:spcPct val="0"/>
                </a:spcAft>
                <a:defRPr kumimoji="1" sz="4000" b="1" cap="all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effectLst>
                    <a:reflection blurRad="12700" stA="28000" endPos="45000" dist="1000" dir="5400000" sy="-100000" algn="bl" rotWithShape="0"/>
                  </a:effectLst>
                  <a:latin typeface="微軟正黑體" panose="020B0604030504040204" pitchFamily="34" charset="-120"/>
                </a:defRPr>
              </a:lvl1pPr>
            </a:lstStyle>
            <a:p>
              <a:pPr>
                <a:defRPr/>
              </a:pPr>
              <a:r>
                <a:rPr lang="zh-TW" altLang="en-US" cap="none" dirty="0">
                  <a:ln>
                    <a:noFill/>
                  </a:ln>
                  <a:solidFill>
                    <a:srgbClr val="0000CC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九份子重劃區 高透水率及綠覆率</a:t>
              </a:r>
            </a:p>
            <a:p>
              <a:pPr>
                <a:defRPr/>
              </a:pPr>
              <a:r>
                <a:rPr lang="zh-TW" altLang="en-US" cap="none" dirty="0">
                  <a:ln>
                    <a:noFill/>
                  </a:ln>
                  <a:solidFill>
                    <a:srgbClr val="0000CC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endParaRPr lang="en-US" altLang="zh-TW" cap="none" dirty="0">
                <a:ln>
                  <a:noFill/>
                </a:ln>
                <a:solidFill>
                  <a:srgbClr val="0000CC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>
                <a:defRPr/>
              </a:pPr>
              <a:endParaRPr lang="zh-TW" altLang="en-US" cap="none" dirty="0">
                <a:ln>
                  <a:noFill/>
                </a:ln>
                <a:solidFill>
                  <a:srgbClr val="0000CC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4665783" y="980535"/>
              <a:ext cx="1809517" cy="2805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TW" sz="9600" b="1" dirty="0" smtClean="0">
                  <a:solidFill>
                    <a:srgbClr val="92D05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22</a:t>
              </a:r>
              <a:endParaRPr lang="zh-TW" altLang="en-US" sz="9600" b="1" dirty="0">
                <a:solidFill>
                  <a:srgbClr val="92D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35" name="矩形 34"/>
          <p:cNvSpPr/>
          <p:nvPr/>
        </p:nvSpPr>
        <p:spPr>
          <a:xfrm>
            <a:off x="3854144" y="6237312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dirty="0">
                <a:solidFill>
                  <a:prstClr val="black"/>
                </a:solidFill>
                <a:latin typeface="Cambria"/>
                <a:ea typeface="微軟正黑體" panose="020B0604030504040204" pitchFamily="34" charset="-120"/>
              </a:rPr>
              <a:t>藍綠資源串連的生態親水社區</a:t>
            </a:r>
          </a:p>
        </p:txBody>
      </p:sp>
      <p:pic>
        <p:nvPicPr>
          <p:cNvPr id="36" name="圖片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31" y="2041142"/>
            <a:ext cx="2887513" cy="2760859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58" y="2055981"/>
            <a:ext cx="5351684" cy="2746019"/>
          </a:xfrm>
          <a:prstGeom prst="rect">
            <a:avLst/>
          </a:prstGeom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4" t="56018" r="22023" b="2459"/>
          <a:stretch/>
        </p:blipFill>
        <p:spPr bwMode="auto">
          <a:xfrm>
            <a:off x="2028032" y="4898738"/>
            <a:ext cx="7858125" cy="227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8879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3"/>
          <p:cNvSpPr/>
          <p:nvPr/>
        </p:nvSpPr>
        <p:spPr>
          <a:xfrm>
            <a:off x="354111" y="2565004"/>
            <a:ext cx="2015545" cy="3572742"/>
          </a:xfrm>
          <a:prstGeom prst="roundRect">
            <a:avLst>
              <a:gd name="adj" fmla="val 4016"/>
            </a:avLst>
          </a:prstGeom>
          <a:solidFill>
            <a:sysClr val="window" lastClr="FFFFFF"/>
          </a:solidFill>
          <a:ln w="3175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lIns="74455" tIns="37224" rIns="74455" bIns="37224" rtlCol="0" anchor="ctr"/>
          <a:lstStyle/>
          <a:p>
            <a:pPr algn="ctr" defTabSz="744558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65" name="Rectangle 11"/>
          <p:cNvSpPr/>
          <p:nvPr/>
        </p:nvSpPr>
        <p:spPr>
          <a:xfrm>
            <a:off x="354111" y="4927983"/>
            <a:ext cx="2015545" cy="1209785"/>
          </a:xfrm>
          <a:prstGeom prst="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4455" tIns="37224" rIns="74455" bIns="37224" rtlCol="0" anchor="ctr"/>
          <a:lstStyle/>
          <a:p>
            <a:pPr algn="ctr" defTabSz="744558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66" name="TextBox 4"/>
          <p:cNvSpPr txBox="1"/>
          <p:nvPr/>
        </p:nvSpPr>
        <p:spPr>
          <a:xfrm>
            <a:off x="594266" y="5281012"/>
            <a:ext cx="1535038" cy="352110"/>
          </a:xfrm>
          <a:prstGeom prst="rect">
            <a:avLst/>
          </a:prstGeom>
          <a:noFill/>
        </p:spPr>
        <p:txBody>
          <a:bodyPr wrap="none" lIns="74455" tIns="37224" rIns="74455" bIns="37224" rtlCol="0">
            <a:spAutoFit/>
          </a:bodyPr>
          <a:lstStyle/>
          <a:p>
            <a:pPr algn="ctr" defTabSz="743675">
              <a:spcBef>
                <a:spcPts val="1479"/>
              </a:spcBef>
            </a:pPr>
            <a:r>
              <a:rPr lang="zh-TW" altLang="zh-TW" b="1" dirty="0">
                <a:solidFill>
                  <a:prstClr val="black"/>
                </a:solidFill>
                <a:latin typeface="Microsoft YaHei" pitchFamily="34" charset="-122"/>
                <a:ea typeface="Microsoft YaHei" pitchFamily="34" charset="-122"/>
              </a:rPr>
              <a:t>機場設施不足</a:t>
            </a:r>
            <a:endParaRPr lang="zh-CN" altLang="zh-TW" b="1" dirty="0">
              <a:solidFill>
                <a:prstClr val="black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2" name="Rounded Rectangle 3"/>
          <p:cNvSpPr/>
          <p:nvPr/>
        </p:nvSpPr>
        <p:spPr>
          <a:xfrm>
            <a:off x="2647219" y="2565004"/>
            <a:ext cx="2015545" cy="3572742"/>
          </a:xfrm>
          <a:prstGeom prst="roundRect">
            <a:avLst>
              <a:gd name="adj" fmla="val 4016"/>
            </a:avLst>
          </a:prstGeom>
          <a:solidFill>
            <a:sysClr val="window" lastClr="FFFFFF"/>
          </a:solidFill>
          <a:ln w="3175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lIns="74455" tIns="37224" rIns="74455" bIns="37224" rtlCol="0" anchor="ctr"/>
          <a:lstStyle/>
          <a:p>
            <a:pPr algn="ctr" defTabSz="744558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33" name="Rectangle 11"/>
          <p:cNvSpPr/>
          <p:nvPr/>
        </p:nvSpPr>
        <p:spPr>
          <a:xfrm>
            <a:off x="2647219" y="4927983"/>
            <a:ext cx="2015545" cy="1209785"/>
          </a:xfrm>
          <a:prstGeom prst="rect">
            <a:avLst/>
          </a:prstGeom>
          <a:solidFill>
            <a:srgbClr val="FE546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4455" tIns="37224" rIns="74455" bIns="37224" rtlCol="0" anchor="ctr"/>
          <a:lstStyle/>
          <a:p>
            <a:pPr algn="ctr" defTabSz="744558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34" name="TextBox 4"/>
          <p:cNvSpPr txBox="1"/>
          <p:nvPr/>
        </p:nvSpPr>
        <p:spPr>
          <a:xfrm>
            <a:off x="3026124" y="5079678"/>
            <a:ext cx="1073480" cy="629045"/>
          </a:xfrm>
          <a:prstGeom prst="rect">
            <a:avLst/>
          </a:prstGeom>
          <a:noFill/>
        </p:spPr>
        <p:txBody>
          <a:bodyPr wrap="none" lIns="74455" tIns="37224" rIns="74455" bIns="37224" rtlCol="0">
            <a:spAutoFit/>
          </a:bodyPr>
          <a:lstStyle/>
          <a:p>
            <a:pPr defTabSz="743675">
              <a:spcBef>
                <a:spcPts val="1479"/>
              </a:spcBef>
            </a:pPr>
            <a:r>
              <a:rPr lang="zh-TW" altLang="zh-TW" b="1" dirty="0">
                <a:solidFill>
                  <a:prstClr val="black"/>
                </a:solidFill>
                <a:latin typeface="Microsoft YaHei" pitchFamily="34" charset="-122"/>
                <a:ea typeface="Microsoft YaHei" pitchFamily="34" charset="-122"/>
              </a:rPr>
              <a:t>天候影響</a:t>
            </a:r>
            <a:endParaRPr lang="en-US" altLang="zh-TW" b="1" dirty="0">
              <a:solidFill>
                <a:prstClr val="black"/>
              </a:solidFill>
              <a:latin typeface="Microsoft YaHei" pitchFamily="34" charset="-122"/>
              <a:ea typeface="Microsoft YaHei" pitchFamily="34" charset="-122"/>
            </a:endParaRPr>
          </a:p>
          <a:p>
            <a:pPr defTabSz="743675"/>
            <a:r>
              <a:rPr lang="zh-TW" altLang="zh-TW" b="1" dirty="0">
                <a:solidFill>
                  <a:prstClr val="black"/>
                </a:solidFill>
                <a:latin typeface="Microsoft YaHei" pitchFamily="34" charset="-122"/>
                <a:ea typeface="Microsoft YaHei" pitchFamily="34" charset="-122"/>
              </a:rPr>
              <a:t>飛機起降</a:t>
            </a:r>
            <a:endParaRPr lang="zh-CN" altLang="zh-TW" b="1" dirty="0">
              <a:solidFill>
                <a:prstClr val="black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9" name="Rounded Rectangle 24"/>
          <p:cNvSpPr/>
          <p:nvPr/>
        </p:nvSpPr>
        <p:spPr>
          <a:xfrm>
            <a:off x="4953738" y="2565004"/>
            <a:ext cx="2015545" cy="3572742"/>
          </a:xfrm>
          <a:prstGeom prst="roundRect">
            <a:avLst>
              <a:gd name="adj" fmla="val 4016"/>
            </a:avLst>
          </a:prstGeom>
          <a:solidFill>
            <a:sysClr val="window" lastClr="FFFFFF"/>
          </a:solidFill>
          <a:ln w="3175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lIns="74455" tIns="37224" rIns="74455" bIns="37224" rtlCol="0" anchor="ctr"/>
          <a:lstStyle/>
          <a:p>
            <a:pPr algn="ctr" defTabSz="744558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40" name="Rectangle 25"/>
          <p:cNvSpPr/>
          <p:nvPr/>
        </p:nvSpPr>
        <p:spPr>
          <a:xfrm>
            <a:off x="4953738" y="4927983"/>
            <a:ext cx="2015545" cy="1209785"/>
          </a:xfrm>
          <a:prstGeom prst="rect">
            <a:avLst/>
          </a:prstGeom>
          <a:solidFill>
            <a:srgbClr val="9FD55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4455" tIns="37224" rIns="74455" bIns="37224" rtlCol="0" anchor="ctr"/>
          <a:lstStyle/>
          <a:p>
            <a:pPr algn="ctr" defTabSz="744558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41" name="TextBox 26"/>
          <p:cNvSpPr txBox="1"/>
          <p:nvPr/>
        </p:nvSpPr>
        <p:spPr>
          <a:xfrm>
            <a:off x="5309301" y="5079678"/>
            <a:ext cx="1304259" cy="629045"/>
          </a:xfrm>
          <a:prstGeom prst="rect">
            <a:avLst/>
          </a:prstGeom>
          <a:noFill/>
        </p:spPr>
        <p:txBody>
          <a:bodyPr wrap="none" lIns="74455" tIns="37224" rIns="74455" bIns="37224" rtlCol="0">
            <a:spAutoFit/>
          </a:bodyPr>
          <a:lstStyle/>
          <a:p>
            <a:pPr algn="ctr" defTabSz="743675">
              <a:spcBef>
                <a:spcPts val="1479"/>
              </a:spcBef>
            </a:pPr>
            <a:r>
              <a:rPr lang="zh-TW" altLang="zh-TW" b="1" dirty="0">
                <a:solidFill>
                  <a:prstClr val="black"/>
                </a:solidFill>
                <a:latin typeface="Microsoft YaHei" pitchFamily="34" charset="-122"/>
                <a:ea typeface="Microsoft YaHei" pitchFamily="34" charset="-122"/>
              </a:rPr>
              <a:t>南北竿沒有</a:t>
            </a:r>
            <a:endParaRPr lang="en-US" altLang="zh-TW" b="1" dirty="0">
              <a:solidFill>
                <a:prstClr val="black"/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ctr" defTabSz="743675"/>
            <a:r>
              <a:rPr lang="zh-TW" altLang="zh-TW" b="1" dirty="0">
                <a:solidFill>
                  <a:prstClr val="black"/>
                </a:solidFill>
                <a:latin typeface="Microsoft YaHei" pitchFamily="34" charset="-122"/>
                <a:ea typeface="Microsoft YaHei" pitchFamily="34" charset="-122"/>
              </a:rPr>
              <a:t>大橋連接</a:t>
            </a:r>
            <a:endParaRPr lang="zh-CN" altLang="zh-TW" b="1" dirty="0">
              <a:solidFill>
                <a:prstClr val="black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6" name="Rounded Rectangle 30"/>
          <p:cNvSpPr/>
          <p:nvPr/>
        </p:nvSpPr>
        <p:spPr>
          <a:xfrm>
            <a:off x="7260258" y="2565004"/>
            <a:ext cx="2015545" cy="3572742"/>
          </a:xfrm>
          <a:prstGeom prst="roundRect">
            <a:avLst>
              <a:gd name="adj" fmla="val 4016"/>
            </a:avLst>
          </a:prstGeom>
          <a:solidFill>
            <a:sysClr val="window" lastClr="FFFFFF"/>
          </a:solidFill>
          <a:ln w="3175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lIns="74455" tIns="37224" rIns="74455" bIns="37224" rtlCol="0" anchor="ctr"/>
          <a:lstStyle/>
          <a:p>
            <a:pPr algn="ctr" defTabSz="744558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47" name="Rectangle 31"/>
          <p:cNvSpPr/>
          <p:nvPr/>
        </p:nvSpPr>
        <p:spPr>
          <a:xfrm>
            <a:off x="7260258" y="4927983"/>
            <a:ext cx="2015545" cy="1209785"/>
          </a:xfrm>
          <a:prstGeom prst="rect">
            <a:avLst/>
          </a:prstGeom>
          <a:solidFill>
            <a:srgbClr val="01C28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4455" tIns="37224" rIns="74455" bIns="37224" rtlCol="0" anchor="ctr"/>
          <a:lstStyle/>
          <a:p>
            <a:pPr algn="ctr" defTabSz="744558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48" name="TextBox 32"/>
          <p:cNvSpPr txBox="1"/>
          <p:nvPr/>
        </p:nvSpPr>
        <p:spPr>
          <a:xfrm>
            <a:off x="7500413" y="5281012"/>
            <a:ext cx="1535038" cy="352110"/>
          </a:xfrm>
          <a:prstGeom prst="rect">
            <a:avLst/>
          </a:prstGeom>
          <a:noFill/>
        </p:spPr>
        <p:txBody>
          <a:bodyPr wrap="none" lIns="74455" tIns="37224" rIns="74455" bIns="37224" rtlCol="0">
            <a:spAutoFit/>
          </a:bodyPr>
          <a:lstStyle/>
          <a:p>
            <a:pPr algn="ctr" defTabSz="743675"/>
            <a:r>
              <a:rPr lang="zh-TW" altLang="zh-TW" b="1" dirty="0">
                <a:solidFill>
                  <a:prstClr val="black"/>
                </a:solidFill>
                <a:latin typeface="Microsoft YaHei" pitchFamily="34" charset="-122"/>
                <a:ea typeface="Microsoft YaHei" pitchFamily="34" charset="-122"/>
              </a:rPr>
              <a:t>住宿設施不足</a:t>
            </a:r>
            <a:endParaRPr lang="zh-CN" altLang="zh-TW" b="1" dirty="0">
              <a:solidFill>
                <a:prstClr val="black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3" name="Rounded Rectangle 36"/>
          <p:cNvSpPr/>
          <p:nvPr/>
        </p:nvSpPr>
        <p:spPr>
          <a:xfrm>
            <a:off x="9566777" y="2565004"/>
            <a:ext cx="2015545" cy="3572742"/>
          </a:xfrm>
          <a:prstGeom prst="roundRect">
            <a:avLst>
              <a:gd name="adj" fmla="val 4016"/>
            </a:avLst>
          </a:prstGeom>
          <a:solidFill>
            <a:sysClr val="window" lastClr="FFFFFF"/>
          </a:solidFill>
          <a:ln w="3175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lIns="74455" tIns="37224" rIns="74455" bIns="37224" rtlCol="0" anchor="ctr"/>
          <a:lstStyle/>
          <a:p>
            <a:pPr algn="ctr" defTabSz="744558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54" name="Rectangle 37"/>
          <p:cNvSpPr/>
          <p:nvPr/>
        </p:nvSpPr>
        <p:spPr>
          <a:xfrm>
            <a:off x="9566777" y="4927983"/>
            <a:ext cx="2015545" cy="1209785"/>
          </a:xfrm>
          <a:prstGeom prst="rect">
            <a:avLst/>
          </a:prstGeom>
          <a:solidFill>
            <a:srgbClr val="02C9C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4455" tIns="37224" rIns="74455" bIns="37224" rtlCol="0" anchor="ctr"/>
          <a:lstStyle/>
          <a:p>
            <a:pPr algn="ctr" defTabSz="744558">
              <a:defRPr/>
            </a:pPr>
            <a:endParaRPr lang="en-US" kern="0">
              <a:solidFill>
                <a:sysClr val="window" lastClr="FFFFFF"/>
              </a:solidFill>
            </a:endParaRPr>
          </a:p>
        </p:txBody>
      </p:sp>
      <p:sp>
        <p:nvSpPr>
          <p:cNvPr id="55" name="TextBox 38"/>
          <p:cNvSpPr txBox="1"/>
          <p:nvPr/>
        </p:nvSpPr>
        <p:spPr>
          <a:xfrm>
            <a:off x="9806935" y="5079678"/>
            <a:ext cx="1535038" cy="629045"/>
          </a:xfrm>
          <a:prstGeom prst="rect">
            <a:avLst/>
          </a:prstGeom>
          <a:noFill/>
        </p:spPr>
        <p:txBody>
          <a:bodyPr wrap="none" lIns="74455" tIns="37224" rIns="74455" bIns="37224" rtlCol="0">
            <a:spAutoFit/>
          </a:bodyPr>
          <a:lstStyle/>
          <a:p>
            <a:pPr algn="ctr" defTabSz="743675"/>
            <a:r>
              <a:rPr lang="zh-TW" altLang="zh-TW" b="1" dirty="0">
                <a:solidFill>
                  <a:prstClr val="black"/>
                </a:solidFill>
                <a:latin typeface="Microsoft YaHei" pitchFamily="34" charset="-122"/>
                <a:ea typeface="Microsoft YaHei" pitchFamily="34" charset="-122"/>
              </a:rPr>
              <a:t>戰地政務結束</a:t>
            </a:r>
            <a:endParaRPr lang="en-US" altLang="zh-TW" b="1" dirty="0">
              <a:solidFill>
                <a:prstClr val="black"/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ctr" defTabSz="743675"/>
            <a:r>
              <a:rPr lang="zh-TW" altLang="zh-TW" b="1" dirty="0">
                <a:solidFill>
                  <a:prstClr val="black"/>
                </a:solidFill>
                <a:latin typeface="Microsoft YaHei" pitchFamily="34" charset="-122"/>
                <a:ea typeface="Microsoft YaHei" pitchFamily="34" charset="-122"/>
              </a:rPr>
              <a:t>的配套不足</a:t>
            </a:r>
            <a:endParaRPr lang="zh-CN" altLang="zh-TW" b="1" dirty="0">
              <a:solidFill>
                <a:prstClr val="black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61" name="五邊形 60"/>
          <p:cNvSpPr/>
          <p:nvPr/>
        </p:nvSpPr>
        <p:spPr>
          <a:xfrm>
            <a:off x="633152" y="1508087"/>
            <a:ext cx="5832434" cy="628960"/>
          </a:xfrm>
          <a:prstGeom prst="homePlate">
            <a:avLst/>
          </a:prstGeom>
          <a:noFill/>
        </p:spPr>
        <p:txBody>
          <a:bodyPr wrap="square" lIns="74363" tIns="37182" rIns="74363" bIns="37182">
            <a:spAutoFit/>
          </a:bodyPr>
          <a:lstStyle/>
          <a:p>
            <a:pPr algn="ctr" defTabSz="743675">
              <a:spcBef>
                <a:spcPts val="1479"/>
              </a:spcBef>
            </a:pPr>
            <a:r>
              <a:rPr lang="zh-TW" altLang="zh-TW" sz="3599" b="1" dirty="0">
                <a:solidFill>
                  <a:srgbClr val="002060"/>
                </a:solidFill>
                <a:latin typeface="Microsoft YaHei" pitchFamily="34" charset="-122"/>
                <a:ea typeface="Microsoft YaHei" pitchFamily="34" charset="-122"/>
              </a:rPr>
              <a:t>馬祖的觀光面臨什麼困境</a:t>
            </a:r>
            <a:r>
              <a:rPr lang="en-US" altLang="zh-TW" sz="3599" b="1" dirty="0">
                <a:solidFill>
                  <a:srgbClr val="002060"/>
                </a:solidFill>
                <a:latin typeface="Microsoft YaHei" pitchFamily="34" charset="-122"/>
                <a:ea typeface="Microsoft YaHei" pitchFamily="34" charset="-122"/>
              </a:rPr>
              <a:t>?</a:t>
            </a:r>
            <a:r>
              <a:rPr lang="zh-CN" altLang="zh-TW" sz="3599" b="1" dirty="0">
                <a:solidFill>
                  <a:srgbClr val="002060"/>
                </a:solidFill>
                <a:latin typeface="Microsoft YaHei" pitchFamily="34" charset="-122"/>
                <a:ea typeface="Microsoft YaHei" pitchFamily="34" charset="-122"/>
              </a:rPr>
              <a:t> </a:t>
            </a:r>
            <a:endParaRPr lang="en-US" altLang="zh-CN" sz="3599" b="1" dirty="0">
              <a:solidFill>
                <a:srgbClr val="00206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752429" y="548821"/>
            <a:ext cx="6629619" cy="628960"/>
          </a:xfrm>
          <a:prstGeom prst="rect">
            <a:avLst/>
          </a:prstGeom>
        </p:spPr>
        <p:txBody>
          <a:bodyPr wrap="none" lIns="74363" tIns="37182" rIns="74363" bIns="37182">
            <a:spAutoFit/>
          </a:bodyPr>
          <a:lstStyle/>
          <a:p>
            <a:pPr defTabSz="743675"/>
            <a:r>
              <a:rPr lang="zh-TW" altLang="zh-TW" sz="3599" dirty="0">
                <a:solidFill>
                  <a:srgbClr val="F14124"/>
                </a:solidFill>
                <a:latin typeface="Microsoft YaHei" pitchFamily="34" charset="-122"/>
                <a:ea typeface="Microsoft YaHei" pitchFamily="34" charset="-122"/>
              </a:rPr>
              <a:t>馬祖的產業？農業</a:t>
            </a:r>
            <a:r>
              <a:rPr lang="en-US" altLang="zh-TW" sz="3599" dirty="0">
                <a:solidFill>
                  <a:srgbClr val="F14124"/>
                </a:solidFill>
                <a:latin typeface="Microsoft YaHei" pitchFamily="34" charset="-122"/>
                <a:ea typeface="Microsoft YaHei" pitchFamily="34" charset="-122"/>
              </a:rPr>
              <a:t>?</a:t>
            </a:r>
            <a:r>
              <a:rPr lang="zh-TW" altLang="en-US" sz="3599" dirty="0">
                <a:solidFill>
                  <a:srgbClr val="F14124"/>
                </a:solidFill>
                <a:latin typeface="Microsoft YaHei" pitchFamily="34" charset="-122"/>
                <a:ea typeface="Microsoft YaHei" pitchFamily="34" charset="-122"/>
              </a:rPr>
              <a:t> </a:t>
            </a:r>
            <a:r>
              <a:rPr lang="zh-TW" altLang="zh-TW" sz="3599" dirty="0">
                <a:solidFill>
                  <a:srgbClr val="F14124"/>
                </a:solidFill>
                <a:latin typeface="Microsoft YaHei" pitchFamily="34" charset="-122"/>
                <a:ea typeface="Microsoft YaHei" pitchFamily="34" charset="-122"/>
              </a:rPr>
              <a:t>工業</a:t>
            </a:r>
            <a:r>
              <a:rPr lang="en-US" altLang="zh-TW" sz="3599" dirty="0">
                <a:solidFill>
                  <a:srgbClr val="F14124"/>
                </a:solidFill>
                <a:latin typeface="Microsoft YaHei" pitchFamily="34" charset="-122"/>
                <a:ea typeface="Microsoft YaHei" pitchFamily="34" charset="-122"/>
              </a:rPr>
              <a:t>?</a:t>
            </a:r>
            <a:r>
              <a:rPr lang="zh-TW" altLang="en-US" sz="3599" dirty="0">
                <a:solidFill>
                  <a:srgbClr val="F14124"/>
                </a:solidFill>
                <a:latin typeface="Microsoft YaHei" pitchFamily="34" charset="-122"/>
                <a:ea typeface="Microsoft YaHei" pitchFamily="34" charset="-122"/>
              </a:rPr>
              <a:t> </a:t>
            </a:r>
            <a:r>
              <a:rPr lang="zh-TW" altLang="zh-TW" sz="3599" dirty="0">
                <a:solidFill>
                  <a:srgbClr val="F14124"/>
                </a:solidFill>
                <a:latin typeface="Microsoft YaHei" pitchFamily="34" charset="-122"/>
                <a:ea typeface="Microsoft YaHei" pitchFamily="34" charset="-122"/>
              </a:rPr>
              <a:t>商業</a:t>
            </a:r>
            <a:r>
              <a:rPr lang="en-US" altLang="zh-TW" sz="3599" dirty="0">
                <a:solidFill>
                  <a:srgbClr val="F14124"/>
                </a:solidFill>
                <a:latin typeface="Microsoft YaHei" pitchFamily="34" charset="-122"/>
                <a:ea typeface="Microsoft YaHei" pitchFamily="34" charset="-122"/>
              </a:rPr>
              <a:t>?</a:t>
            </a:r>
            <a:endParaRPr lang="zh-TW" altLang="en-US" sz="3599" dirty="0">
              <a:solidFill>
                <a:srgbClr val="F14124"/>
              </a:solidFill>
            </a:endParaRPr>
          </a:p>
        </p:txBody>
      </p:sp>
      <p:pic>
        <p:nvPicPr>
          <p:cNvPr id="1026" name="Picture 2" descr="C:\Users\mandy\Downloads\airpor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00" y="2852253"/>
            <a:ext cx="1664723" cy="187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ndy\Downloads\stor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63" y="2827978"/>
            <a:ext cx="1810730" cy="185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ndy\Downloads\golden-ga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784" y="2848302"/>
            <a:ext cx="1790780" cy="183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andy\Downloads\resor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313" y="2886986"/>
            <a:ext cx="1715276" cy="175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andy\Downloads\kisspng-wales-first-world-war-posters-posters-of-the-first-army-fighting-silhouettes-5a7fa00bcfa7e5.46452603151831348385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00" b="94821" l="0" r="99778">
                        <a14:backgroundMark x1="23333" y1="22857" x2="23333" y2="26607"/>
                        <a14:backgroundMark x1="43556" y1="42321" x2="43222" y2="43393"/>
                        <a14:backgroundMark x1="65778" y1="46607" x2="65889" y2="49821"/>
                        <a14:backgroundMark x1="34000" y1="52143" x2="34000" y2="52143"/>
                        <a14:backgroundMark x1="34333" y1="43393" x2="34333" y2="43393"/>
                        <a14:backgroundMark x1="54111" y1="67143" x2="54111" y2="67143"/>
                        <a14:backgroundMark x1="53444" y1="70357" x2="53444" y2="70357"/>
                        <a14:backgroundMark x1="76111" y1="77679" x2="76111" y2="77679"/>
                        <a14:backgroundMark x1="63556" y1="66250" x2="63556" y2="66250"/>
                        <a14:backgroundMark x1="62333" y1="63036" x2="62333" y2="63036"/>
                        <a14:backgroundMark x1="61444" y1="51964" x2="61444" y2="51964"/>
                        <a14:backgroundMark x1="59222" y1="72143" x2="59222" y2="72143"/>
                        <a14:backgroundMark x1="44889" y1="66964" x2="44889" y2="66964"/>
                        <a14:backgroundMark x1="42222" y1="71071" x2="42222" y2="71071"/>
                        <a14:backgroundMark x1="39000" y1="71250" x2="39000" y2="71250"/>
                        <a14:backgroundMark x1="78778" y1="73571" x2="78778" y2="73571"/>
                        <a14:backgroundMark x1="81000" y1="73929" x2="81000" y2="73929"/>
                        <a14:backgroundMark x1="83222" y1="72857" x2="83222" y2="72857"/>
                        <a14:backgroundMark x1="80000" y1="74107" x2="80000" y2="74107"/>
                        <a14:backgroundMark x1="79000" y1="71071" x2="79000" y2="71071"/>
                        <a14:backgroundMark x1="78556" y1="70893" x2="78556" y2="70893"/>
                        <a14:backgroundMark x1="65333" y1="68750" x2="65333" y2="6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520" y="2887110"/>
            <a:ext cx="2003704" cy="183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9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邊形 24"/>
          <p:cNvSpPr/>
          <p:nvPr/>
        </p:nvSpPr>
        <p:spPr>
          <a:xfrm>
            <a:off x="402225" y="549347"/>
            <a:ext cx="5269990" cy="600754"/>
          </a:xfrm>
          <a:prstGeom prst="homePlate">
            <a:avLst/>
          </a:prstGeom>
          <a:noFill/>
        </p:spPr>
        <p:txBody>
          <a:bodyPr wrap="square" lIns="74363" tIns="37182" rIns="74363" bIns="37182">
            <a:spAutoFit/>
          </a:bodyPr>
          <a:lstStyle/>
          <a:p>
            <a:pPr defTabSz="743675">
              <a:lnSpc>
                <a:spcPts val="4099"/>
              </a:lnSpc>
              <a:spcBef>
                <a:spcPts val="1980"/>
              </a:spcBef>
              <a:spcAft>
                <a:spcPts val="1980"/>
              </a:spcAft>
            </a:pPr>
            <a:r>
              <a:rPr lang="zh-TW" altLang="zh-TW" sz="4399" b="1" u="sng" dirty="0">
                <a:solidFill>
                  <a:srgbClr val="002060"/>
                </a:solidFill>
                <a:latin typeface="Microsoft YaHei" pitchFamily="34" charset="-122"/>
                <a:ea typeface="Microsoft YaHei" pitchFamily="34" charset="-122"/>
              </a:rPr>
              <a:t>馬祖觀光的優勢</a:t>
            </a:r>
            <a:endParaRPr lang="zh-CN" altLang="zh-TW" sz="4399" b="1" u="sng" dirty="0">
              <a:solidFill>
                <a:srgbClr val="00206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grpSp>
        <p:nvGrpSpPr>
          <p:cNvPr id="49" name="群組 48"/>
          <p:cNvGrpSpPr/>
          <p:nvPr/>
        </p:nvGrpSpPr>
        <p:grpSpPr>
          <a:xfrm>
            <a:off x="416522" y="3223201"/>
            <a:ext cx="4595222" cy="1276514"/>
            <a:chOff x="235122" y="3558831"/>
            <a:chExt cx="4709108" cy="1276513"/>
          </a:xfrm>
          <a:solidFill>
            <a:schemeClr val="accent6"/>
          </a:solidFill>
        </p:grpSpPr>
        <p:sp>
          <p:nvSpPr>
            <p:cNvPr id="27" name="矩形 26"/>
            <p:cNvSpPr/>
            <p:nvPr/>
          </p:nvSpPr>
          <p:spPr>
            <a:xfrm>
              <a:off x="235122" y="3558831"/>
              <a:ext cx="4709108" cy="12765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46571" defTabSz="743675"/>
              <a:endParaRPr lang="zh-TW" altLang="en-US" sz="2899">
                <a:solidFill>
                  <a:prstClr val="white"/>
                </a:solidFill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239773" y="3873978"/>
              <a:ext cx="3517464" cy="515324"/>
            </a:xfrm>
            <a:prstGeom prst="rect">
              <a:avLst/>
            </a:prstGeom>
            <a:noFill/>
          </p:spPr>
          <p:txBody>
            <a:bodyPr wrap="square" lIns="68482" tIns="34241" rIns="68482" bIns="34241">
              <a:spAutoFit/>
            </a:bodyPr>
            <a:lstStyle/>
            <a:p>
              <a:pPr marL="146571" defTabSz="743675">
                <a:spcBef>
                  <a:spcPts val="1980"/>
                </a:spcBef>
              </a:pPr>
              <a:r>
                <a:rPr lang="zh-TW" altLang="zh-TW" sz="2899" b="1" dirty="0">
                  <a:solidFill>
                    <a:prstClr val="white"/>
                  </a:solidFill>
                  <a:latin typeface="Microsoft YaHei" pitchFamily="34" charset="-122"/>
                  <a:ea typeface="Microsoft YaHei" pitchFamily="34" charset="-122"/>
                </a:rPr>
                <a:t>人文歷史豐沛</a:t>
              </a:r>
              <a:endParaRPr lang="zh-CN" altLang="zh-TW" sz="2899" b="1" dirty="0">
                <a:solidFill>
                  <a:prstClr val="white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grpSp>
        <p:nvGrpSpPr>
          <p:cNvPr id="51" name="群組 50"/>
          <p:cNvGrpSpPr/>
          <p:nvPr/>
        </p:nvGrpSpPr>
        <p:grpSpPr>
          <a:xfrm>
            <a:off x="5264100" y="1672835"/>
            <a:ext cx="6314440" cy="1276514"/>
            <a:chOff x="5309022" y="1597711"/>
            <a:chExt cx="6605166" cy="1276513"/>
          </a:xfrm>
        </p:grpSpPr>
        <p:sp>
          <p:nvSpPr>
            <p:cNvPr id="33" name="矩形 32"/>
            <p:cNvSpPr/>
            <p:nvPr/>
          </p:nvSpPr>
          <p:spPr>
            <a:xfrm>
              <a:off x="5309022" y="1597711"/>
              <a:ext cx="6605166" cy="127651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46571" defTabSz="743675"/>
              <a:endParaRPr lang="zh-TW" altLang="en-US" sz="2899">
                <a:solidFill>
                  <a:prstClr val="white"/>
                </a:solidFill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5309023" y="1882079"/>
              <a:ext cx="5832647" cy="515324"/>
            </a:xfrm>
            <a:prstGeom prst="rect">
              <a:avLst/>
            </a:prstGeom>
          </p:spPr>
          <p:txBody>
            <a:bodyPr wrap="square" lIns="68482" tIns="34241" rIns="68482" bIns="34241">
              <a:spAutoFit/>
            </a:bodyPr>
            <a:lstStyle/>
            <a:p>
              <a:pPr marL="146571" defTabSz="743675">
                <a:spcBef>
                  <a:spcPts val="329"/>
                </a:spcBef>
              </a:pPr>
              <a:r>
                <a:rPr lang="zh-TW" altLang="zh-TW" sz="2899" b="1" dirty="0">
                  <a:solidFill>
                    <a:prstClr val="white"/>
                  </a:solidFill>
                  <a:latin typeface="Microsoft YaHei" pitchFamily="34" charset="-122"/>
                  <a:ea typeface="Microsoft YaHei" pitchFamily="34" charset="-122"/>
                </a:rPr>
                <a:t>馬祖老酒與陳高的品質佳</a:t>
              </a:r>
              <a:endParaRPr lang="zh-CN" altLang="zh-TW" sz="2899" b="1" dirty="0">
                <a:solidFill>
                  <a:prstClr val="white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grpSp>
        <p:nvGrpSpPr>
          <p:cNvPr id="50" name="群組 49"/>
          <p:cNvGrpSpPr/>
          <p:nvPr/>
        </p:nvGrpSpPr>
        <p:grpSpPr>
          <a:xfrm>
            <a:off x="409793" y="4791691"/>
            <a:ext cx="4595222" cy="1276513"/>
            <a:chOff x="210416" y="5394108"/>
            <a:chExt cx="4709108" cy="1276512"/>
          </a:xfrm>
        </p:grpSpPr>
        <p:sp>
          <p:nvSpPr>
            <p:cNvPr id="28" name="矩形 27"/>
            <p:cNvSpPr/>
            <p:nvPr/>
          </p:nvSpPr>
          <p:spPr>
            <a:xfrm>
              <a:off x="210416" y="5394108"/>
              <a:ext cx="4709108" cy="12765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3675"/>
              <a:endParaRPr lang="zh-TW" altLang="en-US" sz="2599">
                <a:solidFill>
                  <a:prstClr val="white"/>
                </a:solidFill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254483" y="5709255"/>
              <a:ext cx="3649980" cy="515324"/>
            </a:xfrm>
            <a:prstGeom prst="rect">
              <a:avLst/>
            </a:prstGeom>
          </p:spPr>
          <p:txBody>
            <a:bodyPr wrap="square" lIns="68482" tIns="34241" rIns="68482" bIns="34241">
              <a:spAutoFit/>
            </a:bodyPr>
            <a:lstStyle/>
            <a:p>
              <a:pPr marL="146571" defTabSz="743675">
                <a:spcBef>
                  <a:spcPts val="1980"/>
                </a:spcBef>
              </a:pPr>
              <a:r>
                <a:rPr lang="zh-TW" altLang="zh-TW" sz="2899" b="1" dirty="0">
                  <a:solidFill>
                    <a:prstClr val="white"/>
                  </a:solidFill>
                  <a:latin typeface="Microsoft YaHei" pitchFamily="34" charset="-122"/>
                  <a:ea typeface="Microsoft YaHei" pitchFamily="34" charset="-122"/>
                </a:rPr>
                <a:t>各島特色不同</a:t>
              </a:r>
              <a:endParaRPr lang="zh-CN" altLang="zh-TW" sz="2899" b="1" dirty="0">
                <a:solidFill>
                  <a:prstClr val="white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grpSp>
        <p:nvGrpSpPr>
          <p:cNvPr id="52" name="群組 51"/>
          <p:cNvGrpSpPr/>
          <p:nvPr/>
        </p:nvGrpSpPr>
        <p:grpSpPr>
          <a:xfrm>
            <a:off x="5264097" y="3223201"/>
            <a:ext cx="6314440" cy="1276514"/>
            <a:chOff x="5306917" y="3547613"/>
            <a:chExt cx="6605166" cy="1276513"/>
          </a:xfrm>
        </p:grpSpPr>
        <p:sp>
          <p:nvSpPr>
            <p:cNvPr id="31" name="矩形 30"/>
            <p:cNvSpPr/>
            <p:nvPr/>
          </p:nvSpPr>
          <p:spPr>
            <a:xfrm>
              <a:off x="5306917" y="3547613"/>
              <a:ext cx="6605166" cy="127651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46571" defTabSz="743675"/>
              <a:endParaRPr lang="zh-TW" altLang="en-US" sz="2899">
                <a:solidFill>
                  <a:prstClr val="white"/>
                </a:solidFill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5306917" y="3862760"/>
              <a:ext cx="6605166" cy="515324"/>
            </a:xfrm>
            <a:prstGeom prst="rect">
              <a:avLst/>
            </a:prstGeom>
          </p:spPr>
          <p:txBody>
            <a:bodyPr wrap="square" lIns="68482" tIns="34241" rIns="68482" bIns="34241">
              <a:spAutoFit/>
            </a:bodyPr>
            <a:lstStyle/>
            <a:p>
              <a:pPr marL="146571" defTabSz="743675">
                <a:spcBef>
                  <a:spcPts val="329"/>
                </a:spcBef>
              </a:pPr>
              <a:r>
                <a:rPr lang="zh-TW" altLang="zh-TW" sz="2899" b="1" dirty="0">
                  <a:solidFill>
                    <a:prstClr val="white"/>
                  </a:solidFill>
                  <a:latin typeface="Microsoft YaHei" pitchFamily="34" charset="-122"/>
                  <a:ea typeface="Microsoft YaHei" pitchFamily="34" charset="-122"/>
                </a:rPr>
                <a:t>馬祖餐飲獨特與改良的吸引力</a:t>
              </a:r>
              <a:endParaRPr lang="zh-CN" altLang="zh-TW" sz="2899" b="1" dirty="0">
                <a:solidFill>
                  <a:prstClr val="white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grpSp>
        <p:nvGrpSpPr>
          <p:cNvPr id="53" name="群組 52"/>
          <p:cNvGrpSpPr/>
          <p:nvPr/>
        </p:nvGrpSpPr>
        <p:grpSpPr>
          <a:xfrm>
            <a:off x="5264096" y="4791817"/>
            <a:ext cx="4698309" cy="1276514"/>
            <a:chOff x="5427977" y="5099279"/>
            <a:chExt cx="4914627" cy="1276513"/>
          </a:xfrm>
        </p:grpSpPr>
        <p:sp>
          <p:nvSpPr>
            <p:cNvPr id="29" name="矩形 28"/>
            <p:cNvSpPr/>
            <p:nvPr/>
          </p:nvSpPr>
          <p:spPr>
            <a:xfrm>
              <a:off x="5427977" y="5099279"/>
              <a:ext cx="4914627" cy="127651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46571" defTabSz="743675"/>
              <a:endParaRPr lang="zh-TW" altLang="en-US" sz="2899">
                <a:solidFill>
                  <a:prstClr val="white"/>
                </a:solidFill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5427977" y="5414426"/>
              <a:ext cx="3517463" cy="515324"/>
            </a:xfrm>
            <a:prstGeom prst="rect">
              <a:avLst/>
            </a:prstGeom>
          </p:spPr>
          <p:txBody>
            <a:bodyPr wrap="square" lIns="68482" tIns="34241" rIns="68482" bIns="34241">
              <a:spAutoFit/>
            </a:bodyPr>
            <a:lstStyle/>
            <a:p>
              <a:pPr marL="146571" defTabSz="743675">
                <a:spcBef>
                  <a:spcPts val="1980"/>
                </a:spcBef>
              </a:pPr>
              <a:r>
                <a:rPr lang="zh-TW" altLang="zh-TW" sz="2899" b="1" dirty="0">
                  <a:solidFill>
                    <a:prstClr val="white"/>
                  </a:solidFill>
                  <a:latin typeface="Microsoft YaHei" pitchFamily="34" charset="-122"/>
                  <a:ea typeface="Microsoft YaHei" pitchFamily="34" charset="-122"/>
                </a:rPr>
                <a:t>馬祖人的熱情</a:t>
              </a:r>
              <a:endParaRPr lang="zh-CN" altLang="zh-TW" sz="2899" b="1" dirty="0">
                <a:solidFill>
                  <a:prstClr val="white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grpSp>
        <p:nvGrpSpPr>
          <p:cNvPr id="48" name="群組 47"/>
          <p:cNvGrpSpPr/>
          <p:nvPr/>
        </p:nvGrpSpPr>
        <p:grpSpPr>
          <a:xfrm>
            <a:off x="409795" y="1672835"/>
            <a:ext cx="4606573" cy="1276514"/>
            <a:chOff x="228243" y="1648431"/>
            <a:chExt cx="4720740" cy="1276513"/>
          </a:xfrm>
          <a:solidFill>
            <a:schemeClr val="accent1"/>
          </a:solidFill>
        </p:grpSpPr>
        <p:sp>
          <p:nvSpPr>
            <p:cNvPr id="32" name="矩形 31"/>
            <p:cNvSpPr/>
            <p:nvPr/>
          </p:nvSpPr>
          <p:spPr>
            <a:xfrm>
              <a:off x="228243" y="1648431"/>
              <a:ext cx="4720740" cy="12765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46571" defTabSz="743675"/>
              <a:endParaRPr lang="zh-TW" altLang="en-US" sz="2899">
                <a:solidFill>
                  <a:prstClr val="white"/>
                </a:solidFill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239772" y="1912858"/>
              <a:ext cx="3626507" cy="515324"/>
            </a:xfrm>
            <a:prstGeom prst="rect">
              <a:avLst/>
            </a:prstGeom>
            <a:grpFill/>
          </p:spPr>
          <p:txBody>
            <a:bodyPr wrap="square" lIns="68482" tIns="34241" rIns="68482" bIns="34241">
              <a:spAutoFit/>
            </a:bodyPr>
            <a:lstStyle/>
            <a:p>
              <a:pPr marL="146571" defTabSz="743675">
                <a:spcBef>
                  <a:spcPts val="1980"/>
                </a:spcBef>
              </a:pPr>
              <a:r>
                <a:rPr lang="zh-TW" altLang="zh-TW" sz="2899" b="1" dirty="0">
                  <a:solidFill>
                    <a:prstClr val="white"/>
                  </a:solidFill>
                  <a:latin typeface="Microsoft YaHei" pitchFamily="34" charset="-122"/>
                  <a:ea typeface="Microsoft YaHei" pitchFamily="34" charset="-122"/>
                </a:rPr>
                <a:t>天然資源豐富</a:t>
              </a:r>
              <a:endParaRPr lang="zh-CN" altLang="zh-TW" sz="2899" b="1" dirty="0">
                <a:solidFill>
                  <a:prstClr val="white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pic>
        <p:nvPicPr>
          <p:cNvPr id="2051" name="Picture 3" descr="C:\Users\mandy\Downloads\phillip-isla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571" y="4859853"/>
            <a:ext cx="1112860" cy="114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C:\Users\mandy\Downloads\resourc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742" y="1960272"/>
            <a:ext cx="785957" cy="80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mandy\Downloads\history-boo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592" y="3261358"/>
            <a:ext cx="1171122" cy="120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mandy\Downloads\rice-w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4420" y="1830010"/>
            <a:ext cx="913466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mandy\Downloads\smil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316" y="4930379"/>
            <a:ext cx="975018" cy="99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1026" name="Picture 2" descr="C:\Users\mandy\Downloads\bibimbap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877" y="3334398"/>
            <a:ext cx="1054117" cy="105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1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895248"/>
            <a:fld id="{1D01285C-0FEA-45F5-A0B3-7E94DEF2FFF5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895248"/>
              <a:t>57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" b="49185"/>
          <a:stretch/>
        </p:blipFill>
        <p:spPr>
          <a:xfrm>
            <a:off x="0" y="-282846"/>
            <a:ext cx="11914188" cy="6098508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314960" y="609600"/>
            <a:ext cx="6014720" cy="1741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345"/>
              </a:spcBef>
            </a:pPr>
            <a:r>
              <a:rPr lang="zh-TW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如果馬祖要</a:t>
            </a:r>
            <a:r>
              <a:rPr lang="zh-TW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觀光立縣，</a:t>
            </a:r>
            <a:endParaRPr lang="en-US" altLang="zh-TW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itchFamily="34" charset="-122"/>
              <a:ea typeface="Microsoft YaHei" pitchFamily="34" charset="-122"/>
            </a:endParaRPr>
          </a:p>
          <a:p>
            <a:pPr algn="ctr">
              <a:spcBef>
                <a:spcPts val="2345"/>
              </a:spcBef>
            </a:pPr>
            <a:r>
              <a:rPr lang="zh-TW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我們需要做什麼</a:t>
            </a:r>
            <a:r>
              <a:rPr lang="zh-TW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？</a:t>
            </a:r>
          </a:p>
        </p:txBody>
      </p:sp>
      <p:sp>
        <p:nvSpPr>
          <p:cNvPr id="5" name="矩形 4"/>
          <p:cNvSpPr/>
          <p:nvPr/>
        </p:nvSpPr>
        <p:spPr>
          <a:xfrm>
            <a:off x="0" y="5815662"/>
            <a:ext cx="11914188" cy="995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/>
              <a:t>嚴長壽總裁說：沒有文化視野的觀光只是消耗地方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3238072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無料の写真: ザールブリュッケン, ドイツ, 風景, 夏, 木, 草, 植物, &lt;strong&gt;森林&lt;/strong&gt; - Pixabayの無料画像 - 8068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14187" cy="6942119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05099" y="5102470"/>
            <a:ext cx="11914187" cy="874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508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永續不只是一門生意，更是一門好生意！</a:t>
            </a:r>
          </a:p>
        </p:txBody>
      </p:sp>
      <p:sp>
        <p:nvSpPr>
          <p:cNvPr id="5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10997653" y="6314057"/>
            <a:ext cx="792088" cy="356805"/>
          </a:xfrm>
        </p:spPr>
        <p:txBody>
          <a:bodyPr/>
          <a:lstStyle/>
          <a:p>
            <a:pPr defTabSz="851452"/>
            <a:fld id="{1D01285C-0FEA-45F5-A0B3-7E94DEF2FFF5}" type="slidenum">
              <a:rPr lang="zh-TW" altLang="en-US" smtClean="0">
                <a:solidFill>
                  <a:schemeClr val="bg1">
                    <a:lumMod val="95000"/>
                  </a:schemeClr>
                </a:solidFill>
              </a:rPr>
              <a:pPr defTabSz="851452"/>
              <a:t>58</a:t>
            </a:fld>
            <a:endParaRPr lang="zh-TW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263645" y="2868754"/>
            <a:ext cx="101950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為 什 麼 需 要 談「永續」（</a:t>
            </a:r>
            <a:r>
              <a:rPr lang="en-US" altLang="zh-TW" sz="44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Sustainable)?</a:t>
            </a:r>
            <a:endParaRPr lang="zh-TW" altLang="en-US" sz="44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138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767486"/>
            <a:ext cx="11914188" cy="1309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5" tIns="45693" rIns="91385" bIns="45693" rtlCol="0" anchor="ctr"/>
          <a:lstStyle/>
          <a:p>
            <a:pPr algn="ctr" defTabSz="913856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13360" y="442880"/>
            <a:ext cx="11700829" cy="923275"/>
          </a:xfrm>
          <a:prstGeom prst="rect">
            <a:avLst/>
          </a:prstGeom>
          <a:solidFill>
            <a:srgbClr val="7030A0"/>
          </a:solidFill>
        </p:spPr>
        <p:txBody>
          <a:bodyPr wrap="square" lIns="91385" tIns="45693" rIns="91385" bIns="45693">
            <a:spAutoFit/>
          </a:bodyPr>
          <a:lstStyle/>
          <a:p>
            <a:pPr defTabSz="913856"/>
            <a:r>
              <a:rPr lang="zh-TW" altLang="en-US" sz="48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  請讓您的子孫走路有風</a:t>
            </a:r>
            <a:r>
              <a:rPr lang="en-US" altLang="zh-TW" sz="48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~</a:t>
            </a:r>
            <a:r>
              <a:rPr lang="zh-TW" altLang="en-US" sz="48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一個謙卑的期許</a:t>
            </a:r>
            <a:r>
              <a:rPr lang="en-US" altLang="zh-TW" sz="5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TW" altLang="en-US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25120" y="1690761"/>
            <a:ext cx="11589068" cy="4939759"/>
          </a:xfrm>
          <a:prstGeom prst="rect">
            <a:avLst/>
          </a:prstGeom>
          <a:solidFill>
            <a:schemeClr val="accent4"/>
          </a:solidFill>
        </p:spPr>
        <p:txBody>
          <a:bodyPr wrap="square" lIns="91385" tIns="45693" rIns="91385" bIns="45693">
            <a:spAutoFit/>
          </a:bodyPr>
          <a:lstStyle/>
          <a:p>
            <a:pPr marL="571500" indent="-571500" defTabSz="913856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TW" altLang="en-US" sz="4000" b="1" dirty="0" smtClean="0">
                <a:solidFill>
                  <a:prstClr val="white"/>
                </a:solidFill>
                <a:latin typeface="+mj-ea"/>
                <a:ea typeface="+mj-ea"/>
              </a:rPr>
              <a:t>  福報加持，心存感恩</a:t>
            </a:r>
            <a:endParaRPr lang="en-US" altLang="zh-TW" sz="4000" b="1" dirty="0" smtClean="0">
              <a:solidFill>
                <a:prstClr val="white"/>
              </a:solidFill>
              <a:latin typeface="+mj-ea"/>
              <a:ea typeface="+mj-ea"/>
            </a:endParaRPr>
          </a:p>
          <a:p>
            <a:pPr marL="571500" indent="-571500" defTabSz="913856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TW" altLang="en-US" sz="4000" b="1" dirty="0" smtClean="0">
                <a:solidFill>
                  <a:prstClr val="white"/>
                </a:solidFill>
                <a:latin typeface="+mj-ea"/>
                <a:ea typeface="+mj-ea"/>
              </a:rPr>
              <a:t>  莫忘初心，穩健踏實</a:t>
            </a:r>
            <a:endParaRPr lang="en-US" altLang="zh-TW" sz="4000" b="1" dirty="0" smtClean="0">
              <a:solidFill>
                <a:prstClr val="white"/>
              </a:solidFill>
              <a:latin typeface="+mj-ea"/>
              <a:ea typeface="+mj-ea"/>
            </a:endParaRPr>
          </a:p>
          <a:p>
            <a:pPr marL="571500" indent="-571500" defTabSz="913856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TW" altLang="en-US" sz="4000" b="1" dirty="0" smtClean="0">
                <a:solidFill>
                  <a:prstClr val="white"/>
                </a:solidFill>
                <a:latin typeface="+mj-ea"/>
                <a:ea typeface="+mj-ea"/>
              </a:rPr>
              <a:t>  熱誠熱情，積極正向</a:t>
            </a:r>
            <a:endParaRPr lang="en-US" altLang="zh-TW" sz="4000" b="1" dirty="0" smtClean="0">
              <a:solidFill>
                <a:prstClr val="white"/>
              </a:solidFill>
              <a:latin typeface="+mj-ea"/>
              <a:ea typeface="+mj-ea"/>
            </a:endParaRPr>
          </a:p>
          <a:p>
            <a:pPr marL="571500" indent="-571500" defTabSz="913856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TW" altLang="en-US" sz="4000" b="1" dirty="0" smtClean="0">
                <a:solidFill>
                  <a:prstClr val="white"/>
                </a:solidFill>
                <a:latin typeface="+mj-ea"/>
                <a:ea typeface="+mj-ea"/>
              </a:rPr>
              <a:t>  堅持專業，展現自信</a:t>
            </a:r>
            <a:endParaRPr lang="en-US" altLang="zh-TW" sz="4000" b="1" dirty="0" smtClean="0">
              <a:solidFill>
                <a:prstClr val="white"/>
              </a:solidFill>
              <a:latin typeface="+mj-ea"/>
              <a:ea typeface="+mj-ea"/>
            </a:endParaRPr>
          </a:p>
          <a:p>
            <a:pPr marL="571500" indent="-571500" defTabSz="913856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zh-TW" altLang="en-US" sz="4000" b="1" dirty="0" smtClean="0">
                <a:solidFill>
                  <a:prstClr val="white"/>
                </a:solidFill>
                <a:latin typeface="+mj-ea"/>
                <a:ea typeface="+mj-ea"/>
              </a:rPr>
              <a:t>  廉潔自持，有榮譽感</a:t>
            </a:r>
            <a:endParaRPr lang="en-US" altLang="zh-TW" sz="4000" b="1" dirty="0" smtClean="0">
              <a:solidFill>
                <a:prstClr val="white"/>
              </a:solidFill>
              <a:latin typeface="+mj-ea"/>
              <a:ea typeface="+mj-ea"/>
            </a:endParaRPr>
          </a:p>
          <a:p>
            <a:pPr marL="571500" indent="-571500" defTabSz="913856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zh-TW" sz="4000" b="1" smtClean="0">
                <a:solidFill>
                  <a:schemeClr val="bg1"/>
                </a:solidFill>
                <a:latin typeface="+mj-ea"/>
                <a:ea typeface="+mj-ea"/>
              </a:rPr>
              <a:t>  </a:t>
            </a:r>
            <a:r>
              <a:rPr lang="zh-TW" altLang="zh-TW" sz="4000" b="1" smtClean="0">
                <a:solidFill>
                  <a:schemeClr val="bg1"/>
                </a:solidFill>
                <a:latin typeface="+mj-ea"/>
                <a:ea typeface="+mj-ea"/>
              </a:rPr>
              <a:t>心細</a:t>
            </a:r>
            <a:r>
              <a:rPr lang="zh-TW" altLang="zh-TW" sz="4000" b="1" dirty="0">
                <a:solidFill>
                  <a:schemeClr val="bg1"/>
                </a:solidFill>
                <a:latin typeface="+mj-ea"/>
                <a:ea typeface="+mj-ea"/>
              </a:rPr>
              <a:t>如</a:t>
            </a:r>
            <a:r>
              <a:rPr lang="zh-TW" altLang="zh-TW" sz="4000" b="1" dirty="0" smtClean="0">
                <a:solidFill>
                  <a:schemeClr val="bg1"/>
                </a:solidFill>
                <a:latin typeface="+mj-ea"/>
                <a:ea typeface="+mj-ea"/>
              </a:rPr>
              <a:t>絲</a:t>
            </a:r>
            <a:r>
              <a:rPr lang="zh-TW" altLang="en-US" sz="4000" b="1" dirty="0" smtClean="0">
                <a:solidFill>
                  <a:schemeClr val="bg1"/>
                </a:solidFill>
                <a:latin typeface="+mj-ea"/>
                <a:ea typeface="+mj-ea"/>
              </a:rPr>
              <a:t>，</a:t>
            </a:r>
            <a:r>
              <a:rPr lang="zh-TW" altLang="zh-TW" sz="4000" b="1" dirty="0" smtClean="0">
                <a:solidFill>
                  <a:schemeClr val="bg1"/>
                </a:solidFill>
                <a:latin typeface="+mj-ea"/>
                <a:ea typeface="+mj-ea"/>
              </a:rPr>
              <a:t>化繁為簡</a:t>
            </a:r>
            <a:endParaRPr lang="en-US" altLang="zh-TW" sz="3900" dirty="0" smtClean="0">
              <a:solidFill>
                <a:prstClr val="white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6" name="Picture 8" descr="C:\Users\luisa\Desktop\地方創生\陳美伶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7884160" y="2188199"/>
            <a:ext cx="3571819" cy="444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投影片編號版面配置區 5">
            <a:extLst>
              <a:ext uri="{FF2B5EF4-FFF2-40B4-BE49-F238E27FC236}">
                <a16:creationId xmlns:a16="http://schemas.microsoft.com/office/drawing/2014/main" id="{DA00C6AB-BAAD-736B-657A-A5EC7C9A0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77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CEA29DBA-20E1-AB0C-4CA3-40461CC26F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B8A5AB1F-1192-2CF7-1484-8D1EDEB9E994}"/>
              </a:ext>
            </a:extLst>
          </p:cNvPr>
          <p:cNvSpPr txBox="1">
            <a:spLocks/>
          </p:cNvSpPr>
          <p:nvPr/>
        </p:nvSpPr>
        <p:spPr>
          <a:xfrm>
            <a:off x="2296365" y="832953"/>
            <a:ext cx="7755067" cy="730435"/>
          </a:xfrm>
          <a:prstGeom prst="rect">
            <a:avLst/>
          </a:prstGeom>
        </p:spPr>
        <p:txBody>
          <a:bodyPr vert="horz" lIns="89356" tIns="44678" rIns="89356" bIns="44678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j-cs"/>
              </a:defRPr>
            </a:lvl1pPr>
          </a:lstStyle>
          <a:p>
            <a:endParaRPr lang="zh-TW" altLang="en-US" sz="5863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2812356-69D3-4698-18C4-8A043354347E}"/>
              </a:ext>
            </a:extLst>
          </p:cNvPr>
          <p:cNvSpPr txBox="1"/>
          <p:nvPr/>
        </p:nvSpPr>
        <p:spPr>
          <a:xfrm>
            <a:off x="3392347" y="1263327"/>
            <a:ext cx="7636823" cy="1716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9235" indent="-279235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1759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高考法制人員第二類組榜首。</a:t>
            </a:r>
            <a:endParaRPr lang="en-US" altLang="zh-TW" sz="1759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79235" indent="-279235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1759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從科員、專員、科長、 專門委員、參事到法律事務司司長。</a:t>
            </a:r>
            <a:endParaRPr lang="en-US" altLang="zh-TW" sz="1759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79235" indent="-279235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1759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從委任</a:t>
            </a:r>
            <a:r>
              <a:rPr lang="en-US" altLang="zh-TW" sz="1759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1759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職等到簡任</a:t>
            </a:r>
            <a:r>
              <a:rPr lang="en-US" altLang="zh-TW" sz="1759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1759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職等，共計 </a:t>
            </a:r>
            <a:r>
              <a:rPr lang="en-US" altLang="zh-TW" sz="1759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22 </a:t>
            </a:r>
            <a:r>
              <a:rPr lang="zh-TW" altLang="en-US" sz="1759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年。</a:t>
            </a:r>
            <a:endParaRPr lang="en-US" altLang="zh-TW" sz="1759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79235" indent="-279235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1759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從戒嚴到解嚴、到終止動員戡亂、到第一次政黨輪替</a:t>
            </a:r>
            <a:r>
              <a:rPr lang="zh-TW" altLang="en-US" sz="1564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D72E815-AD3B-AA87-A22C-7BF0FBDA62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306"/>
          <a:stretch/>
        </p:blipFill>
        <p:spPr>
          <a:xfrm>
            <a:off x="1057210" y="1676161"/>
            <a:ext cx="2335136" cy="942346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71F03C4F-2512-5D17-2EB4-D94CBC8FF771}"/>
              </a:ext>
            </a:extLst>
          </p:cNvPr>
          <p:cNvSpPr txBox="1"/>
          <p:nvPr/>
        </p:nvSpPr>
        <p:spPr>
          <a:xfrm>
            <a:off x="993950" y="3208715"/>
            <a:ext cx="9873462" cy="2797787"/>
          </a:xfrm>
          <a:prstGeom prst="round2DiagRect">
            <a:avLst/>
          </a:prstGeom>
          <a:solidFill>
            <a:srgbClr val="F5FBD1"/>
          </a:solidFill>
        </p:spPr>
        <p:txBody>
          <a:bodyPr wrap="square">
            <a:spAutoFit/>
          </a:bodyPr>
          <a:lstStyle/>
          <a:p>
            <a:pPr marL="558470" indent="-55847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sz="1759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戒嚴、解嚴、終止動員戡亂、到第一次政黨輪替。</a:t>
            </a:r>
            <a:endParaRPr lang="en-US" altLang="zh-TW" sz="1759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58470" indent="-55847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sz="1759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開放黨禁、解除報禁、兩岸交流。</a:t>
            </a:r>
            <a:endParaRPr lang="en-US" altLang="zh-TW" sz="1759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58470" indent="-55847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TW" sz="1759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228 </a:t>
            </a:r>
            <a:r>
              <a:rPr lang="zh-TW" altLang="en-US" sz="1759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及白色恐怖補償法案、精省、國會改革、</a:t>
            </a:r>
            <a:r>
              <a:rPr lang="en-US" altLang="zh-TW" sz="1759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921</a:t>
            </a:r>
            <a:r>
              <a:rPr lang="zh-TW" altLang="en-US" sz="1759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地震發布緊急命令。</a:t>
            </a:r>
            <a:endParaRPr lang="en-US" altLang="zh-TW" sz="1759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58470" indent="-55847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sz="1759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基礎法律的修正：民法親屬、繼承、物權、債編修正。刑法電腦犯罪章。</a:t>
            </a:r>
            <a:endParaRPr lang="en-US" altLang="zh-TW" sz="1759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58470" indent="-55847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sz="1759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陽光法治的建立：遊說法、財產申報法、政府資訊公開法等。</a:t>
            </a:r>
            <a:endParaRPr lang="en-US" altLang="zh-TW" sz="1759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58470" indent="-558470" algn="just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sz="1759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法制的健全需求</a:t>
            </a:r>
            <a:r>
              <a:rPr lang="en-US" altLang="zh-TW" sz="1759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1759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個人資料保護法、行政程序法、行政執行法等重大法案的制定。</a:t>
            </a:r>
            <a:endParaRPr lang="en-US" altLang="zh-TW" sz="1759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1A2793B-2F01-CA89-5A38-B9808F1D878D}"/>
              </a:ext>
            </a:extLst>
          </p:cNvPr>
          <p:cNvSpPr txBox="1"/>
          <p:nvPr/>
        </p:nvSpPr>
        <p:spPr>
          <a:xfrm>
            <a:off x="-229321" y="304726"/>
            <a:ext cx="6160001" cy="750143"/>
          </a:xfrm>
          <a:prstGeom prst="round2DiagRect">
            <a:avLst>
              <a:gd name="adj1" fmla="val 27856"/>
              <a:gd name="adj2" fmla="val 0"/>
            </a:avLst>
          </a:prstGeom>
          <a:solidFill>
            <a:srgbClr val="BA3690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zh-TW" altLang="en-US" sz="3518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從法務部開啟文官公務生涯</a:t>
            </a:r>
          </a:p>
        </p:txBody>
      </p:sp>
      <p:sp>
        <p:nvSpPr>
          <p:cNvPr id="2" name="橢圓 1"/>
          <p:cNvSpPr/>
          <p:nvPr/>
        </p:nvSpPr>
        <p:spPr>
          <a:xfrm>
            <a:off x="9315208" y="2410890"/>
            <a:ext cx="2041370" cy="204137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59"/>
          </a:p>
        </p:txBody>
      </p:sp>
      <p:sp>
        <p:nvSpPr>
          <p:cNvPr id="10" name="文字方塊 9"/>
          <p:cNvSpPr txBox="1"/>
          <p:nvPr/>
        </p:nvSpPr>
        <p:spPr>
          <a:xfrm>
            <a:off x="9394884" y="2851890"/>
            <a:ext cx="1882019" cy="144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518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22</a:t>
            </a:r>
            <a:r>
              <a:rPr lang="zh-TW" altLang="en-US" sz="3518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3518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518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518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的青春</a:t>
            </a:r>
          </a:p>
          <a:p>
            <a:endParaRPr lang="zh-TW" altLang="en-US" sz="1759" dirty="0"/>
          </a:p>
        </p:txBody>
      </p:sp>
    </p:spTree>
    <p:extLst>
      <p:ext uri="{BB962C8B-B14F-4D97-AF65-F5344CB8AC3E}">
        <p14:creationId xmlns:p14="http://schemas.microsoft.com/office/powerpoint/2010/main" val="6265718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andy\Downloads\圖片1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71"/>
          <a:stretch/>
        </p:blipFill>
        <p:spPr bwMode="auto">
          <a:xfrm>
            <a:off x="0" y="0"/>
            <a:ext cx="11914188" cy="451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895248"/>
            <a:fld id="{1D01285C-0FEA-45F5-A0B3-7E94DEF2FFF5}" type="slidenum">
              <a:rPr lang="zh-TW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895248"/>
              <a:t>60</a:t>
            </a:fld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9" name="圖片 3"/>
          <p:cNvPicPr>
            <a:picLocks noChangeAspect="1"/>
          </p:cNvPicPr>
          <p:nvPr/>
        </p:nvPicPr>
        <p:blipFill rotWithShape="1">
          <a:blip r:embed="rId3"/>
          <a:srcRect t="25007"/>
          <a:stretch/>
        </p:blipFill>
        <p:spPr bwMode="auto">
          <a:xfrm>
            <a:off x="0" y="6370319"/>
            <a:ext cx="11914188" cy="487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字方塊 2"/>
          <p:cNvSpPr txBox="1"/>
          <p:nvPr/>
        </p:nvSpPr>
        <p:spPr>
          <a:xfrm>
            <a:off x="524062" y="5301618"/>
            <a:ext cx="627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rgbClr val="00B050"/>
                </a:solidFill>
                <a:latin typeface="Microsoft YaHei" pitchFamily="34" charset="-122"/>
                <a:ea typeface="Microsoft YaHei" pitchFamily="34" charset="-122"/>
              </a:rPr>
              <a:t>  無限感恩，謝謝您！</a:t>
            </a:r>
            <a:endParaRPr lang="zh-TW" altLang="en-US" sz="4800" b="1" dirty="0">
              <a:solidFill>
                <a:srgbClr val="00B05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2" name="投影片編號版面配置區 1"/>
          <p:cNvSpPr txBox="1">
            <a:spLocks/>
          </p:cNvSpPr>
          <p:nvPr/>
        </p:nvSpPr>
        <p:spPr>
          <a:xfrm>
            <a:off x="10637134" y="6391077"/>
            <a:ext cx="1140859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r" defTabSz="914400" rtl="0" eaLnBrk="1" latinLnBrk="0" hangingPunct="1">
              <a:defRPr sz="1600" b="1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64156"/>
            <a:fld id="{1D01285C-0FEA-45F5-A0B3-7E94DEF2FFF5}" type="slidenum">
              <a:rPr lang="zh-TW" altLang="en-US" smtClean="0">
                <a:solidFill>
                  <a:schemeClr val="bg1">
                    <a:lumMod val="75000"/>
                  </a:schemeClr>
                </a:solidFill>
              </a:rPr>
              <a:pPr defTabSz="664156"/>
              <a:t>60</a:t>
            </a:fld>
            <a:endParaRPr lang="zh-TW" alt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851470" y="404163"/>
            <a:ext cx="4767104" cy="55056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6974584" y="687073"/>
            <a:ext cx="4520877" cy="5401479"/>
          </a:xfrm>
          <a:prstGeom prst="rect">
            <a:avLst/>
          </a:prstGeom>
          <a:ln cmpd="thinThick"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  <a:spcBef>
                <a:spcPts val="600"/>
              </a:spcBef>
            </a:pPr>
            <a:r>
              <a:rPr lang="zh-TW" altLang="en-US" sz="3600" b="1" dirty="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我的座右銘</a:t>
            </a:r>
            <a:endParaRPr lang="en-US" altLang="zh-TW" sz="3600" b="1" dirty="0" smtClean="0">
              <a:solidFill>
                <a:srgbClr val="0000FF"/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ts val="3800"/>
              </a:lnSpc>
            </a:pPr>
            <a:endParaRPr lang="en-US" altLang="zh-TW" sz="3600" b="1" dirty="0">
              <a:solidFill>
                <a:srgbClr val="0000FF"/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just">
              <a:lnSpc>
                <a:spcPts val="5000"/>
              </a:lnSpc>
            </a:pPr>
            <a:r>
              <a:rPr lang="zh-TW" altLang="en-US" sz="3600" b="1" dirty="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如果討人喜歡與受人尊敬無法兩全，我寧願受人尊敬。</a:t>
            </a:r>
            <a:endParaRPr lang="en-US" altLang="zh-TW" sz="3600" b="1" dirty="0" smtClean="0">
              <a:solidFill>
                <a:srgbClr val="0000FF"/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just">
              <a:lnSpc>
                <a:spcPts val="5000"/>
              </a:lnSpc>
            </a:pPr>
            <a:endParaRPr lang="en-US" altLang="zh-TW" sz="3600" b="1" dirty="0">
              <a:solidFill>
                <a:srgbClr val="0000FF"/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just">
              <a:lnSpc>
                <a:spcPts val="5000"/>
              </a:lnSpc>
            </a:pPr>
            <a:r>
              <a:rPr lang="zh-TW" altLang="en-US" sz="3600" b="1" dirty="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</a:rPr>
              <a:t>面對它、接受它、處理它、放下它。</a:t>
            </a:r>
            <a:endParaRPr lang="en-US" altLang="zh-TW" sz="3600" b="1" dirty="0" smtClean="0">
              <a:solidFill>
                <a:srgbClr val="0000FF"/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ts val="3800"/>
              </a:lnSpc>
            </a:pPr>
            <a:r>
              <a:rPr lang="en-US" altLang="zh-TW" sz="2400" u="sng" dirty="0">
                <a:latin typeface="Microsoft YaHei" pitchFamily="34" charset="-122"/>
                <a:ea typeface="Microsoft YaHei" pitchFamily="34" charset="-122"/>
              </a:rPr>
              <a:t> </a:t>
            </a:r>
            <a:endParaRPr lang="zh-TW" altLang="zh-TW" sz="2400" u="sng" dirty="0"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21" name="Picture 4" descr="C:\Users\mandy\Downloads\266569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220" y="404163"/>
            <a:ext cx="1462485" cy="109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mandy\Downloads\投影片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082" y="4921359"/>
            <a:ext cx="1267379" cy="108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8" t="5334" r="11481" b="5334"/>
          <a:stretch/>
        </p:blipFill>
        <p:spPr>
          <a:xfrm>
            <a:off x="448959" y="235688"/>
            <a:ext cx="5830440" cy="506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5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5CAF111-BD51-2E3F-109D-B9BEF07DA5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7181"/>
          <a:stretch/>
        </p:blipFill>
        <p:spPr>
          <a:xfrm>
            <a:off x="0" y="0"/>
            <a:ext cx="11914188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B15A69E-5023-7A9E-32E2-498273278ABE}"/>
              </a:ext>
            </a:extLst>
          </p:cNvPr>
          <p:cNvSpPr/>
          <p:nvPr/>
        </p:nvSpPr>
        <p:spPr>
          <a:xfrm>
            <a:off x="0" y="-1813"/>
            <a:ext cx="11914188" cy="6858000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1142416" y="134291"/>
            <a:ext cx="9420236" cy="2366045"/>
            <a:chOff x="-131819" y="-809135"/>
            <a:chExt cx="11598690" cy="2520001"/>
          </a:xfrm>
        </p:grpSpPr>
        <p:pic>
          <p:nvPicPr>
            <p:cNvPr id="5122" name="Picture 2" descr="C:\Users\mandy\Downloads\李元簇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1819" y="-809134"/>
              <a:ext cx="2664374" cy="252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3" name="Picture 3" descr="C:\Users\mandy\Downloads\施啟揚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3112" y="-809135"/>
              <a:ext cx="2901739" cy="252000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C:\Users\mandy\Downloads\蕭天讚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9211" y="-809134"/>
              <a:ext cx="2895507" cy="252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5" name="Picture 5" descr="C:\Users\mandy\Downloads\呂有文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6537" y="-809134"/>
              <a:ext cx="2710334" cy="252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3" descr="C:\Users\mandy\Downloads\蕭天讚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8" r="5206" b="20698"/>
          <a:stretch/>
        </p:blipFill>
        <p:spPr bwMode="auto">
          <a:xfrm>
            <a:off x="5921486" y="67600"/>
            <a:ext cx="2366483" cy="236604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矩形 29"/>
          <p:cNvSpPr/>
          <p:nvPr/>
        </p:nvSpPr>
        <p:spPr>
          <a:xfrm>
            <a:off x="349160" y="5374870"/>
            <a:ext cx="11215869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經歷九</a:t>
            </a: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位部長：李元簇、施啟揚、蕭天讚、</a:t>
            </a:r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呂有文、</a:t>
            </a:r>
            <a:endParaRPr lang="en-US" altLang="zh-TW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itchFamily="34" charset="-122"/>
              <a:ea typeface="Microsoft YaHei" pitchFamily="34" charset="-122"/>
            </a:endParaRPr>
          </a:p>
          <a:p>
            <a:pPr>
              <a:spcAft>
                <a:spcPts val="600"/>
              </a:spcAft>
            </a:pPr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                        馬英九</a:t>
            </a: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rPr>
              <a:t>、廖正豪、城仲模、葉金鳳、陳定南</a:t>
            </a:r>
            <a:endPara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1" name="群組 30"/>
          <p:cNvGrpSpPr/>
          <p:nvPr/>
        </p:nvGrpSpPr>
        <p:grpSpPr>
          <a:xfrm>
            <a:off x="160464" y="2501243"/>
            <a:ext cx="11593261" cy="2366045"/>
            <a:chOff x="120319" y="2517369"/>
            <a:chExt cx="13098900" cy="2479318"/>
          </a:xfrm>
        </p:grpSpPr>
        <p:pic>
          <p:nvPicPr>
            <p:cNvPr id="32" name="Picture 6" descr="C:\Users\mandy\Downloads\廖正豪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057" y="2517370"/>
              <a:ext cx="2520000" cy="247931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9" descr="C:\Users\mandy\Downloads\城仲模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9153" y="2517369"/>
              <a:ext cx="2520000" cy="247931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C:\Users\mandy\Downloads\葉金鳳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3359" y="2517369"/>
              <a:ext cx="2520000" cy="247931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1" descr="C:\Users\mandy\Downloads\陳定南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99219" y="2517369"/>
              <a:ext cx="2520000" cy="247931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2" descr="C:\Users\mandy\Downloads\馬英九.png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1" t="746" r="27876" b="-746"/>
            <a:stretch/>
          </p:blipFill>
          <p:spPr bwMode="auto">
            <a:xfrm>
              <a:off x="120319" y="2517369"/>
              <a:ext cx="2520000" cy="247931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投影片編號版面配置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76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CEA29DBA-20E1-AB0C-4CA3-40461CC26F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38702690-3C21-FD74-7667-C92DA3DD4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842" y="2012431"/>
            <a:ext cx="10484503" cy="3850389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4" name="標題 8">
            <a:extLst>
              <a:ext uri="{FF2B5EF4-FFF2-40B4-BE49-F238E27FC236}">
                <a16:creationId xmlns:a16="http://schemas.microsoft.com/office/drawing/2014/main" id="{1B567798-9031-8EB4-1E8E-F5963F64B862}"/>
              </a:ext>
            </a:extLst>
          </p:cNvPr>
          <p:cNvSpPr txBox="1">
            <a:spLocks/>
          </p:cNvSpPr>
          <p:nvPr/>
        </p:nvSpPr>
        <p:spPr>
          <a:xfrm>
            <a:off x="8327175" y="3239917"/>
            <a:ext cx="2398035" cy="1395418"/>
          </a:xfrm>
          <a:prstGeom prst="rect">
            <a:avLst/>
          </a:prstGeom>
        </p:spPr>
        <p:txBody>
          <a:bodyPr vert="horz" lIns="89356" tIns="44678" rIns="89356" bIns="44678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zh-TW" altLang="en-US" sz="1759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申請自願退休</a:t>
            </a:r>
            <a:endParaRPr lang="en-US" altLang="zh-TW" sz="1759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altLang="zh-TW" sz="1564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zh-TW" altLang="en-US" sz="1368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第二次政黨輪替，三個月後劉兆玄院長要調整我的職務，新職務並無挑戰性，決定自願退休</a:t>
            </a:r>
          </a:p>
        </p:txBody>
      </p:sp>
      <p:sp>
        <p:nvSpPr>
          <p:cNvPr id="15" name="標題 8">
            <a:extLst>
              <a:ext uri="{FF2B5EF4-FFF2-40B4-BE49-F238E27FC236}">
                <a16:creationId xmlns:a16="http://schemas.microsoft.com/office/drawing/2014/main" id="{A482830B-9457-77C9-9A8B-BCF6F0282281}"/>
              </a:ext>
            </a:extLst>
          </p:cNvPr>
          <p:cNvSpPr txBox="1">
            <a:spLocks/>
          </p:cNvSpPr>
          <p:nvPr/>
        </p:nvSpPr>
        <p:spPr>
          <a:xfrm>
            <a:off x="954773" y="2267252"/>
            <a:ext cx="2965252" cy="697510"/>
          </a:xfrm>
          <a:prstGeom prst="rect">
            <a:avLst/>
          </a:prstGeom>
        </p:spPr>
        <p:txBody>
          <a:bodyPr vert="horz" lIns="89356" tIns="44678" rIns="89356" bIns="44678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TW" sz="3518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2001.7</a:t>
            </a:r>
          </a:p>
        </p:txBody>
      </p:sp>
      <p:sp>
        <p:nvSpPr>
          <p:cNvPr id="16" name="標題 8">
            <a:extLst>
              <a:ext uri="{FF2B5EF4-FFF2-40B4-BE49-F238E27FC236}">
                <a16:creationId xmlns:a16="http://schemas.microsoft.com/office/drawing/2014/main" id="{1F3D6BD0-BE6C-1EF5-FF26-05E816906CDA}"/>
              </a:ext>
            </a:extLst>
          </p:cNvPr>
          <p:cNvSpPr txBox="1">
            <a:spLocks/>
          </p:cNvSpPr>
          <p:nvPr/>
        </p:nvSpPr>
        <p:spPr>
          <a:xfrm>
            <a:off x="4476908" y="2181888"/>
            <a:ext cx="2965252" cy="782874"/>
          </a:xfrm>
          <a:prstGeom prst="rect">
            <a:avLst/>
          </a:prstGeom>
        </p:spPr>
        <p:txBody>
          <a:bodyPr vert="horz" lIns="89356" tIns="44678" rIns="89356" bIns="44678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TW" sz="3518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2006.5</a:t>
            </a:r>
          </a:p>
        </p:txBody>
      </p:sp>
      <p:sp>
        <p:nvSpPr>
          <p:cNvPr id="17" name="標題 8">
            <a:extLst>
              <a:ext uri="{FF2B5EF4-FFF2-40B4-BE49-F238E27FC236}">
                <a16:creationId xmlns:a16="http://schemas.microsoft.com/office/drawing/2014/main" id="{D43C062F-B5E3-828E-47A4-10AB777071D5}"/>
              </a:ext>
            </a:extLst>
          </p:cNvPr>
          <p:cNvSpPr txBox="1">
            <a:spLocks/>
          </p:cNvSpPr>
          <p:nvPr/>
        </p:nvSpPr>
        <p:spPr>
          <a:xfrm>
            <a:off x="8035986" y="2331772"/>
            <a:ext cx="2965252" cy="632990"/>
          </a:xfrm>
          <a:prstGeom prst="rect">
            <a:avLst/>
          </a:prstGeom>
        </p:spPr>
        <p:txBody>
          <a:bodyPr vert="horz" lIns="89356" tIns="44678" rIns="89356" bIns="44678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TW" sz="3518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2008.8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DF65F01-6B9C-4A59-2C74-C76DAD6EDE49}"/>
              </a:ext>
            </a:extLst>
          </p:cNvPr>
          <p:cNvSpPr/>
          <p:nvPr/>
        </p:nvSpPr>
        <p:spPr>
          <a:xfrm>
            <a:off x="4598864" y="3239917"/>
            <a:ext cx="2576831" cy="144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564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陞任行政院副秘書長</a:t>
            </a:r>
            <a:endParaRPr lang="en-US" altLang="zh-TW" sz="1564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1564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</a:t>
            </a:r>
            <a:r>
              <a:rPr lang="zh-TW" altLang="en-US" sz="1564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職等</a:t>
            </a:r>
            <a:endParaRPr lang="en-US" altLang="zh-TW" sz="1564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1564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1368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在行政院古蹟內辦公，歷任五位行政院長（游錫堃、謝長廷、蘇貞昌、張俊雄、劉兆玄）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FA991CD-254D-5568-616C-A1EF546F0F31}"/>
              </a:ext>
            </a:extLst>
          </p:cNvPr>
          <p:cNvSpPr/>
          <p:nvPr/>
        </p:nvSpPr>
        <p:spPr>
          <a:xfrm>
            <a:off x="1088006" y="3239917"/>
            <a:ext cx="2698786" cy="1293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564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調陞行政院法規委員會</a:t>
            </a:r>
          </a:p>
          <a:p>
            <a:pPr algn="ctr"/>
            <a:r>
              <a:rPr lang="zh-TW" altLang="en-US" sz="1564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兼訴願委員會主任委員</a:t>
            </a:r>
            <a:endParaRPr lang="en-US" altLang="zh-TW" sz="1564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1564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13-14</a:t>
            </a:r>
            <a:r>
              <a:rPr lang="zh-TW" altLang="en-US" sz="1564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職等</a:t>
            </a:r>
            <a:endParaRPr lang="en-US" altLang="zh-TW" sz="1564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1564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ctr"/>
            <a:r>
              <a:rPr lang="zh-TW" altLang="en-US" sz="1564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台灣法制最高單位</a:t>
            </a:r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4CE6E200-E430-D8D4-5613-5288E0AE6828}"/>
              </a:ext>
            </a:extLst>
          </p:cNvPr>
          <p:cNvCxnSpPr/>
          <p:nvPr/>
        </p:nvCxnSpPr>
        <p:spPr>
          <a:xfrm>
            <a:off x="4096423" y="2377356"/>
            <a:ext cx="0" cy="23524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2FE73BF7-8814-C9A0-20B4-D8193BF954CD}"/>
              </a:ext>
            </a:extLst>
          </p:cNvPr>
          <p:cNvCxnSpPr/>
          <p:nvPr/>
        </p:nvCxnSpPr>
        <p:spPr>
          <a:xfrm>
            <a:off x="7883433" y="2377356"/>
            <a:ext cx="0" cy="23524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1A2793B-2F01-CA89-5A38-B9808F1D878D}"/>
              </a:ext>
            </a:extLst>
          </p:cNvPr>
          <p:cNvSpPr txBox="1"/>
          <p:nvPr/>
        </p:nvSpPr>
        <p:spPr>
          <a:xfrm>
            <a:off x="-229323" y="304726"/>
            <a:ext cx="8793304" cy="750143"/>
          </a:xfrm>
          <a:prstGeom prst="round2DiagRect">
            <a:avLst>
              <a:gd name="adj1" fmla="val 27856"/>
              <a:gd name="adj2" fmla="val 0"/>
            </a:avLst>
          </a:prstGeom>
          <a:solidFill>
            <a:srgbClr val="BA3690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zh-TW" altLang="en-US" sz="3518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從法務部到行政院，公職生涯第一次轉換</a:t>
            </a:r>
          </a:p>
        </p:txBody>
      </p:sp>
    </p:spTree>
    <p:extLst>
      <p:ext uri="{BB962C8B-B14F-4D97-AF65-F5344CB8AC3E}">
        <p14:creationId xmlns:p14="http://schemas.microsoft.com/office/powerpoint/2010/main" val="173697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ndy\Downloads\167548624734047_P118153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1914189" cy="69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B15A69E-5023-7A9E-32E2-498273278ABE}"/>
              </a:ext>
            </a:extLst>
          </p:cNvPr>
          <p:cNvSpPr/>
          <p:nvPr/>
        </p:nvSpPr>
        <p:spPr>
          <a:xfrm>
            <a:off x="0" y="0"/>
            <a:ext cx="11914188" cy="6912042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chemeClr val="bg1">
                    <a:lumMod val="85000"/>
                  </a:schemeClr>
                </a:solidFill>
              </a:rPr>
              <a:pPr/>
              <a:t>9</a:t>
            </a:fld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379054" y="4464863"/>
            <a:ext cx="11215869" cy="1820014"/>
            <a:chOff x="349160" y="4709018"/>
            <a:chExt cx="11215869" cy="1820014"/>
          </a:xfrm>
        </p:grpSpPr>
        <p:sp>
          <p:nvSpPr>
            <p:cNvPr id="30" name="矩形 29"/>
            <p:cNvSpPr/>
            <p:nvPr/>
          </p:nvSpPr>
          <p:spPr>
            <a:xfrm>
              <a:off x="349160" y="5374870"/>
              <a:ext cx="11215869" cy="11541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zh-TW" altLang="en-US" sz="3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itchFamily="34" charset="-122"/>
                  <a:ea typeface="Microsoft YaHei" pitchFamily="34" charset="-122"/>
                </a:rPr>
                <a:t>陳水扁前總統</a:t>
              </a:r>
              <a:r>
                <a:rPr lang="zh-TW" altLang="en-US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itchFamily="34" charset="-122"/>
                  <a:ea typeface="Microsoft YaHei" pitchFamily="34" charset="-122"/>
                </a:rPr>
                <a:t>任內</a:t>
              </a:r>
              <a:r>
                <a:rPr lang="zh-TW" altLang="en-US" sz="3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itchFamily="34" charset="-122"/>
                  <a:ea typeface="Microsoft YaHei" pitchFamily="34" charset="-122"/>
                </a:rPr>
                <a:t>：</a:t>
              </a:r>
              <a:r>
                <a:rPr lang="zh-TW" altLang="en-US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itchFamily="34" charset="-122"/>
                  <a:ea typeface="Microsoft YaHei" pitchFamily="34" charset="-122"/>
                </a:rPr>
                <a:t>游錫堃、謝長廷、蘇貞昌、</a:t>
              </a:r>
              <a:r>
                <a:rPr lang="zh-TW" altLang="en-US" sz="3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itchFamily="34" charset="-122"/>
                  <a:ea typeface="Microsoft YaHei" pitchFamily="34" charset="-122"/>
                </a:rPr>
                <a:t>張俊雄</a:t>
              </a:r>
              <a:endParaRPr lang="en-US" altLang="zh-TW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itchFamily="34" charset="-122"/>
                <a:ea typeface="Microsoft YaHei" pitchFamily="34" charset="-122"/>
              </a:endParaRPr>
            </a:p>
            <a:p>
              <a:pPr>
                <a:spcAft>
                  <a:spcPts val="600"/>
                </a:spcAft>
              </a:pPr>
              <a:r>
                <a:rPr lang="zh-TW" altLang="en-US" sz="3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itchFamily="34" charset="-122"/>
                  <a:ea typeface="Microsoft YaHei" pitchFamily="34" charset="-122"/>
                </a:rPr>
                <a:t>馬英九前總統</a:t>
              </a:r>
              <a:r>
                <a:rPr lang="zh-TW" altLang="en-US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itchFamily="34" charset="-122"/>
                  <a:ea typeface="Microsoft YaHei" pitchFamily="34" charset="-122"/>
                </a:rPr>
                <a:t>任內：</a:t>
              </a:r>
              <a:r>
                <a:rPr lang="zh-TW" altLang="en-US" sz="3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itchFamily="34" charset="-122"/>
                  <a:ea typeface="Microsoft YaHei" pitchFamily="34" charset="-122"/>
                </a:rPr>
                <a:t>劉兆玄</a:t>
              </a:r>
              <a:endParaRPr lang="zh-TW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349160" y="4709018"/>
              <a:ext cx="295465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itchFamily="34" charset="-122"/>
                  <a:ea typeface="Microsoft YaHei" pitchFamily="34" charset="-122"/>
                </a:rPr>
                <a:t>歷任五位院長</a:t>
              </a:r>
              <a:endPara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027" name="Picture 3" descr="C:\Users\mandy\Downloads\11、12游錫堃 先生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35" y="831069"/>
            <a:ext cx="2044910" cy="2821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C:\Users\mandy\Downloads\10謝長廷 先生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482" y="831067"/>
            <a:ext cx="2044910" cy="2821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 descr="C:\Users\mandy\Downloads\001_1901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638" y="831068"/>
            <a:ext cx="2044910" cy="2821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C:\Users\mandy\Downloads\15張俊雄 先生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460" y="839209"/>
            <a:ext cx="2044910" cy="2821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1" name="Picture 7" descr="C:\Users\mandy\Downloads\17 18劉兆玄 先生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013" y="839209"/>
            <a:ext cx="2044910" cy="2821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633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">
      <a:majorFont>
        <a:latin typeface="Calibri Light"/>
        <a:ea typeface="Noto Sans TC Medium"/>
        <a:cs typeface=""/>
      </a:majorFont>
      <a:minorFont>
        <a:latin typeface="Calibri"/>
        <a:ea typeface="Noto Sans T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Welcome">
      <a:majorFont>
        <a:latin typeface="Book Antiqua"/>
        <a:ea typeface=""/>
        <a:cs typeface=""/>
        <a:font script="Jpan" typeface="ＭＳ Ｐゴシック"/>
        <a:font script="Hang" typeface="돋움"/>
        <a:font script="Hans" typeface="华文中宋"/>
        <a:font script="Hant" typeface="微軟正黑體"/>
        <a:font script="Arab" typeface="Times New  Roman"/>
        <a:font script="Hebr" typeface="Times New 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 Cherokee"/>
        <a:font script="Yiii" typeface="Microsoft Yi  Baiti"/>
        <a:font script="Tibt" typeface="Microsoft  Himalaya"/>
        <a:font script="Thaa" typeface="MV Boli"/>
        <a:font script="Deva" typeface="Mangal"/>
        <a:font script="Telu" typeface="Gautami"/>
        <a:font script="Taml" typeface="Latha"/>
        <a:font script="Syrc" typeface="Estrangelo  Edessa"/>
        <a:font script="Orya" typeface="Kalinga"/>
        <a:font script="Mlym" typeface="Kartika"/>
        <a:font script="Laoo" typeface="DokChampa"/>
        <a:font script="Sinh" typeface="Iskoola Pota"/>
        <a:font script="Mong" typeface="Mongolian  Baiti"/>
        <a:font script="Viet" typeface="Times New  Roman"/>
        <a:font script="Uigh" typeface="Microsoft  Uighur"/>
      </a:majorFont>
      <a:minorFont>
        <a:latin typeface="Cambria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 Roman"/>
        <a:font script="Hebr" typeface="Times New 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 Cherokee"/>
        <a:font script="Yiii" typeface="Microsoft Yi  Baiti"/>
        <a:font script="Tibt" typeface="Microsoft  Himalaya"/>
        <a:font script="Thaa" typeface="MV Boli"/>
        <a:font script="Deva" typeface="Mangal"/>
        <a:font script="Telu" typeface="Gautami"/>
        <a:font script="Taml" typeface="Latha"/>
        <a:font script="Syrc" typeface="Estrangelo  Edessa"/>
        <a:font script="Orya" typeface="Kalinga"/>
        <a:font script="Mlym" typeface="Kartika"/>
        <a:font script="Laoo" typeface="DokChampa"/>
        <a:font script="Sinh" typeface="Iskoola Pota"/>
        <a:font script="Mong" typeface="Mongolian  Baiti"/>
        <a:font script="Viet" typeface="Times New  Roman"/>
        <a:font script="Uigh" typeface="Microsoft  Uighur"/>
      </a:minorFont>
    </a:fontScheme>
    <a:fmtScheme name="匯合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Welcome">
      <a:majorFont>
        <a:latin typeface="Book Antiqua"/>
        <a:ea typeface=""/>
        <a:cs typeface=""/>
        <a:font script="Jpan" typeface="ＭＳ Ｐゴシック"/>
        <a:font script="Hang" typeface="돋움"/>
        <a:font script="Hans" typeface="华文中宋"/>
        <a:font script="Hant" typeface="微軟正黑體"/>
        <a:font script="Arab" typeface="Times New  Roman"/>
        <a:font script="Hebr" typeface="Times New 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 Cherokee"/>
        <a:font script="Yiii" typeface="Microsoft Yi  Baiti"/>
        <a:font script="Tibt" typeface="Microsoft  Himalaya"/>
        <a:font script="Thaa" typeface="MV Boli"/>
        <a:font script="Deva" typeface="Mangal"/>
        <a:font script="Telu" typeface="Gautami"/>
        <a:font script="Taml" typeface="Latha"/>
        <a:font script="Syrc" typeface="Estrangelo  Edessa"/>
        <a:font script="Orya" typeface="Kalinga"/>
        <a:font script="Mlym" typeface="Kartika"/>
        <a:font script="Laoo" typeface="DokChampa"/>
        <a:font script="Sinh" typeface="Iskoola Pota"/>
        <a:font script="Mong" typeface="Mongolian  Baiti"/>
        <a:font script="Viet" typeface="Times New  Roman"/>
        <a:font script="Uigh" typeface="Microsoft  Uighur"/>
      </a:majorFont>
      <a:minorFont>
        <a:latin typeface="Cambria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 Roman"/>
        <a:font script="Hebr" typeface="Times New 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 Cherokee"/>
        <a:font script="Yiii" typeface="Microsoft Yi  Baiti"/>
        <a:font script="Tibt" typeface="Microsoft  Himalaya"/>
        <a:font script="Thaa" typeface="MV Boli"/>
        <a:font script="Deva" typeface="Mangal"/>
        <a:font script="Telu" typeface="Gautami"/>
        <a:font script="Taml" typeface="Latha"/>
        <a:font script="Syrc" typeface="Estrangelo  Edessa"/>
        <a:font script="Orya" typeface="Kalinga"/>
        <a:font script="Mlym" typeface="Kartika"/>
        <a:font script="Laoo" typeface="DokChampa"/>
        <a:font script="Sinh" typeface="Iskoola Pota"/>
        <a:font script="Mong" typeface="Mongolian  Baiti"/>
        <a:font script="Viet" typeface="Times New  Roman"/>
        <a:font script="Uigh" typeface="Microsoft  Uighur"/>
      </a:minorFont>
    </a:fontScheme>
    <a:fmtScheme name="匯合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3425</TotalTime>
  <Words>2146</Words>
  <Application>Microsoft Office PowerPoint</Application>
  <PresentationFormat>自訂</PresentationFormat>
  <Paragraphs>479</Paragraphs>
  <Slides>60</Slides>
  <Notes>17</Notes>
  <HiddenSlides>0</HiddenSlides>
  <MMClips>0</MMClips>
  <ScaleCrop>false</ScaleCrop>
  <HeadingPairs>
    <vt:vector size="6" baseType="variant">
      <vt:variant>
        <vt:lpstr>使用字型</vt:lpstr>
      </vt:variant>
      <vt:variant>
        <vt:i4>29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60</vt:i4>
      </vt:variant>
    </vt:vector>
  </HeadingPairs>
  <TitlesOfParts>
    <vt:vector size="93" baseType="lpstr">
      <vt:lpstr>Arial Unicode MS</vt:lpstr>
      <vt:lpstr>굴림</vt:lpstr>
      <vt:lpstr>HY견고딕</vt:lpstr>
      <vt:lpstr>Microsoft JhengHei UI</vt:lpstr>
      <vt:lpstr>Microsoft YaHei</vt:lpstr>
      <vt:lpstr>Microsoft YaHei UI</vt:lpstr>
      <vt:lpstr>Noto Sans CJK TC Medium</vt:lpstr>
      <vt:lpstr>Noto Sans CJK TC Regular</vt:lpstr>
      <vt:lpstr>Noto Sans TC</vt:lpstr>
      <vt:lpstr>Noto Sans TC Medium</vt:lpstr>
      <vt:lpstr>華康華綜體W5</vt:lpstr>
      <vt:lpstr>華康雅宋體(P)</vt:lpstr>
      <vt:lpstr>超研澤中黑</vt:lpstr>
      <vt:lpstr>微軟正黑體</vt:lpstr>
      <vt:lpstr>微軟正黑體</vt:lpstr>
      <vt:lpstr>新細明體</vt:lpstr>
      <vt:lpstr>標楷體</vt:lpstr>
      <vt:lpstr>Arial</vt:lpstr>
      <vt:lpstr>Arial Black</vt:lpstr>
      <vt:lpstr>Book Antiqua</vt:lpstr>
      <vt:lpstr>Calibri</vt:lpstr>
      <vt:lpstr>Calibri Light</vt:lpstr>
      <vt:lpstr>Cambria</vt:lpstr>
      <vt:lpstr>Century Gothic</vt:lpstr>
      <vt:lpstr>Franklin Gothic Book</vt:lpstr>
      <vt:lpstr>Segoe Print</vt:lpstr>
      <vt:lpstr>Segoe UI</vt:lpstr>
      <vt:lpstr>Times New Roman</vt:lpstr>
      <vt:lpstr>Wingdings</vt:lpstr>
      <vt:lpstr>Office 佈景主題</vt:lpstr>
      <vt:lpstr>自訂設計</vt:lpstr>
      <vt:lpstr>4_自訂設計</vt:lpstr>
      <vt:lpstr>3_Office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  取消議員小型分配款    </vt:lpstr>
      <vt:lpstr>PowerPoint 簡報</vt:lpstr>
      <vt:lpstr>行動醫院•全民健檢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公私立國中小公開電腦常態編班</vt:lpstr>
      <vt:lpstr>圖書館優質化</vt:lpstr>
      <vt:lpstr>國中小操場及廁所環境改造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從地方創生國家戰略計畫看公共政策的形成 </dc:title>
  <dc:creator>user</dc:creator>
  <cp:lastModifiedBy>user</cp:lastModifiedBy>
  <cp:revision>262</cp:revision>
  <dcterms:created xsi:type="dcterms:W3CDTF">2021-10-31T04:11:34Z</dcterms:created>
  <dcterms:modified xsi:type="dcterms:W3CDTF">2023-02-09T02:28:58Z</dcterms:modified>
</cp:coreProperties>
</file>